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1" r:id="rId5"/>
    <p:sldId id="285" r:id="rId6"/>
    <p:sldId id="265" r:id="rId7"/>
    <p:sldId id="288" r:id="rId8"/>
    <p:sldId id="289" r:id="rId9"/>
    <p:sldId id="290" r:id="rId10"/>
    <p:sldId id="293" r:id="rId11"/>
    <p:sldId id="292" r:id="rId12"/>
    <p:sldId id="294" r:id="rId13"/>
    <p:sldId id="295" r:id="rId14"/>
    <p:sldId id="268" r:id="rId15"/>
    <p:sldId id="286" r:id="rId16"/>
    <p:sldId id="287" r:id="rId17"/>
    <p:sldId id="29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707070"/>
    <a:srgbClr val="99DDF5"/>
    <a:srgbClr val="FFFFFF"/>
    <a:srgbClr val="D9D9D9"/>
    <a:srgbClr val="0E273E"/>
    <a:srgbClr val="0061A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5" autoAdjust="0"/>
    <p:restoredTop sz="92641" autoAdjust="0"/>
  </p:normalViewPr>
  <p:slideViewPr>
    <p:cSldViewPr snapToGrid="0" snapToObjects="1">
      <p:cViewPr>
        <p:scale>
          <a:sx n="112" d="100"/>
          <a:sy n="112" d="100"/>
        </p:scale>
        <p:origin x="-408" y="-72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86F6A-2F76-F846-94C7-8F6CA5E200EA}" type="doc">
      <dgm:prSet loTypeId="urn:microsoft.com/office/officeart/2009/3/layout/SubSte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AD87E-2A60-324D-BB3F-D62CAF4BD5F4}">
      <dgm:prSet phldrT="[Text]" custT="1"/>
      <dgm:spPr/>
      <dgm:t>
        <a:bodyPr/>
        <a:lstStyle/>
        <a:p>
          <a:r>
            <a:rPr lang="en-US" sz="1200" dirty="0" err="1" smtClean="0"/>
            <a:t>mantech.blackcake.net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en-US" sz="1000" dirty="0" smtClean="0">
              <a:solidFill>
                <a:schemeClr val="tx1"/>
              </a:solidFill>
            </a:rPr>
            <a:t>{Blocked out: “true”,</a:t>
          </a:r>
          <a:br>
            <a:rPr lang="en-US" sz="1000" dirty="0" smtClean="0">
              <a:solidFill>
                <a:schemeClr val="tx1"/>
              </a:solidFill>
            </a:rPr>
          </a:br>
          <a:r>
            <a:rPr lang="en-US" sz="1000" dirty="0" err="1" smtClean="0">
              <a:solidFill>
                <a:schemeClr val="tx1"/>
              </a:solidFill>
            </a:rPr>
            <a:t>Sinkholed</a:t>
          </a:r>
          <a:r>
            <a:rPr lang="en-US" sz="1000" dirty="0" smtClean="0">
              <a:solidFill>
                <a:schemeClr val="tx1"/>
              </a:solidFill>
            </a:rPr>
            <a:t>: “true</a:t>
          </a:r>
          <a:br>
            <a:rPr lang="en-US" sz="1000" dirty="0" smtClean="0">
              <a:solidFill>
                <a:schemeClr val="tx1"/>
              </a:solidFill>
            </a:rPr>
          </a:br>
          <a:r>
            <a:rPr lang="en-US" sz="1000" dirty="0" smtClean="0">
              <a:solidFill>
                <a:schemeClr val="tx1"/>
              </a:solidFill>
            </a:rPr>
            <a:t>Whitelisted: “false”}</a:t>
          </a:r>
        </a:p>
      </dgm:t>
    </dgm:pt>
    <dgm:pt modelId="{CB241914-6934-5A4F-8355-BCE213139ED1}" type="parTrans" cxnId="{DD6349D0-998A-1742-8915-CEA88C9B8880}">
      <dgm:prSet/>
      <dgm:spPr/>
      <dgm:t>
        <a:bodyPr/>
        <a:lstStyle/>
        <a:p>
          <a:endParaRPr lang="en-US"/>
        </a:p>
      </dgm:t>
    </dgm:pt>
    <dgm:pt modelId="{11A7EA1A-5B5D-8F48-96A8-8F19AB5310AD}" type="sibTrans" cxnId="{DD6349D0-998A-1742-8915-CEA88C9B8880}">
      <dgm:prSet/>
      <dgm:spPr/>
      <dgm:t>
        <a:bodyPr/>
        <a:lstStyle/>
        <a:p>
          <a:endParaRPr lang="en-US"/>
        </a:p>
      </dgm:t>
    </dgm:pt>
    <dgm:pt modelId="{C05255EA-0FE0-9E49-9307-63AE04E6F118}">
      <dgm:prSet phldrT="[Text]"/>
      <dgm:spPr/>
      <dgm:t>
        <a:bodyPr/>
        <a:lstStyle/>
        <a:p>
          <a:r>
            <a:rPr lang="en-US" dirty="0" smtClean="0">
              <a:solidFill>
                <a:srgbClr val="99D4F5"/>
              </a:solidFill>
            </a:rPr>
            <a:t>-[:RESOLVES]-&gt;</a:t>
          </a:r>
          <a:br>
            <a:rPr lang="en-US" dirty="0" smtClean="0">
              <a:solidFill>
                <a:srgbClr val="99D4F5"/>
              </a:solidFill>
            </a:rPr>
          </a:br>
          <a:r>
            <a:rPr lang="en-US" dirty="0" smtClean="0">
              <a:solidFill>
                <a:srgbClr val="FFFFFF"/>
              </a:solidFill>
            </a:rPr>
            <a:t>{time:20131010}</a:t>
          </a:r>
          <a:endParaRPr lang="en-US" dirty="0">
            <a:solidFill>
              <a:srgbClr val="FFFFFF"/>
            </a:solidFill>
          </a:endParaRPr>
        </a:p>
      </dgm:t>
    </dgm:pt>
    <dgm:pt modelId="{D5B9A8DF-BECB-FD4A-B3A4-24F02E7B4135}" type="parTrans" cxnId="{556BADB0-2BB9-C041-8BA3-BD3CC4CD88EF}">
      <dgm:prSet/>
      <dgm:spPr/>
      <dgm:t>
        <a:bodyPr/>
        <a:lstStyle/>
        <a:p>
          <a:endParaRPr lang="en-US"/>
        </a:p>
      </dgm:t>
    </dgm:pt>
    <dgm:pt modelId="{967AEEE5-C625-CC41-BE76-DCB636A89087}" type="sibTrans" cxnId="{556BADB0-2BB9-C041-8BA3-BD3CC4CD88EF}">
      <dgm:prSet/>
      <dgm:spPr/>
      <dgm:t>
        <a:bodyPr/>
        <a:lstStyle/>
        <a:p>
          <a:endParaRPr lang="en-US"/>
        </a:p>
      </dgm:t>
    </dgm:pt>
    <dgm:pt modelId="{B9BDAF0B-33BA-D642-A47F-6DE34101E92D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&lt;-[:HOSTS]-</a:t>
          </a:r>
          <a:br>
            <a:rPr lang="en-US" dirty="0" smtClean="0">
              <a:solidFill>
                <a:schemeClr val="accent3"/>
              </a:solidFill>
            </a:rPr>
          </a:br>
          <a:r>
            <a:rPr lang="en-US" dirty="0" smtClean="0">
              <a:solidFill>
                <a:srgbClr val="FFFFFF"/>
              </a:solidFill>
            </a:rPr>
            <a:t>{time:20131010}</a:t>
          </a:r>
          <a:endParaRPr lang="en-US" dirty="0">
            <a:solidFill>
              <a:srgbClr val="FFFFFF"/>
            </a:solidFill>
          </a:endParaRPr>
        </a:p>
      </dgm:t>
    </dgm:pt>
    <dgm:pt modelId="{378D30D9-B2F0-E142-B527-CFE39CC18398}" type="parTrans" cxnId="{84D4A5C8-1C4D-AA4D-B68F-A7E0F44DF62C}">
      <dgm:prSet/>
      <dgm:spPr/>
      <dgm:t>
        <a:bodyPr/>
        <a:lstStyle/>
        <a:p>
          <a:endParaRPr lang="en-US"/>
        </a:p>
      </dgm:t>
    </dgm:pt>
    <dgm:pt modelId="{BDCD177C-C4A8-E54A-98F3-3D3FE4C2D0F2}" type="sibTrans" cxnId="{84D4A5C8-1C4D-AA4D-B68F-A7E0F44DF62C}">
      <dgm:prSet/>
      <dgm:spPr/>
      <dgm:t>
        <a:bodyPr/>
        <a:lstStyle/>
        <a:p>
          <a:endParaRPr lang="en-US"/>
        </a:p>
      </dgm:t>
    </dgm:pt>
    <dgm:pt modelId="{5A13EA20-B207-C84F-98EA-E945C72234D2}">
      <dgm:prSet phldrT="[Text]" custT="1"/>
      <dgm:spPr/>
      <dgm:t>
        <a:bodyPr/>
        <a:lstStyle/>
        <a:p>
          <a:r>
            <a:rPr lang="en-US" sz="1400" dirty="0" smtClean="0"/>
            <a:t>212.215.200.204</a:t>
          </a:r>
          <a:br>
            <a:rPr lang="en-US" sz="1400" dirty="0" smtClean="0"/>
          </a:br>
          <a:r>
            <a:rPr lang="en-US" sz="1000" dirty="0" smtClean="0">
              <a:solidFill>
                <a:schemeClr val="tx1"/>
              </a:solidFill>
            </a:rPr>
            <a:t>{Blocked out: “true”,</a:t>
          </a:r>
          <a:br>
            <a:rPr lang="en-US" sz="1000" dirty="0" smtClean="0">
              <a:solidFill>
                <a:schemeClr val="tx1"/>
              </a:solidFill>
            </a:rPr>
          </a:br>
          <a:r>
            <a:rPr lang="en-US" sz="1000" dirty="0" smtClean="0">
              <a:solidFill>
                <a:schemeClr val="tx1"/>
              </a:solidFill>
            </a:rPr>
            <a:t>Blocked in: “true</a:t>
          </a:r>
          <a:br>
            <a:rPr lang="en-US" sz="1000" dirty="0" smtClean="0">
              <a:solidFill>
                <a:schemeClr val="tx1"/>
              </a:solidFill>
            </a:rPr>
          </a:br>
          <a:r>
            <a:rPr lang="en-US" sz="1000" dirty="0" smtClean="0">
              <a:solidFill>
                <a:schemeClr val="tx1"/>
              </a:solidFill>
            </a:rPr>
            <a:t>Whitelisted: “false”}</a:t>
          </a:r>
          <a:endParaRPr lang="en-US" sz="1000" dirty="0"/>
        </a:p>
      </dgm:t>
    </dgm:pt>
    <dgm:pt modelId="{B19A75FA-2355-A44D-9E22-1DBF816ADAA8}" type="parTrans" cxnId="{CCDB3F06-E090-0C43-8EE2-FD92D684708C}">
      <dgm:prSet/>
      <dgm:spPr/>
      <dgm:t>
        <a:bodyPr/>
        <a:lstStyle/>
        <a:p>
          <a:endParaRPr lang="en-US"/>
        </a:p>
      </dgm:t>
    </dgm:pt>
    <dgm:pt modelId="{45B6E547-0CEA-C24E-BEA5-F526F9D107A9}" type="sibTrans" cxnId="{CCDB3F06-E090-0C43-8EE2-FD92D684708C}">
      <dgm:prSet/>
      <dgm:spPr/>
      <dgm:t>
        <a:bodyPr/>
        <a:lstStyle/>
        <a:p>
          <a:endParaRPr lang="en-US"/>
        </a:p>
      </dgm:t>
    </dgm:pt>
    <dgm:pt modelId="{67953A85-ADDB-6D49-A8AE-A1FA97E11F17}" type="pres">
      <dgm:prSet presAssocID="{E3486F6A-2F76-F846-94C7-8F6CA5E200EA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4C6486FC-F086-FA43-BE2F-FD3EE83A7993}" type="pres">
      <dgm:prSet presAssocID="{0BFAD87E-2A60-324D-BB3F-D62CAF4BD5F4}" presName="parTx1" presStyleLbl="node1" presStyleIdx="0" presStyleCnt="2"/>
      <dgm:spPr/>
      <dgm:t>
        <a:bodyPr/>
        <a:lstStyle/>
        <a:p>
          <a:endParaRPr lang="en-US"/>
        </a:p>
      </dgm:t>
    </dgm:pt>
    <dgm:pt modelId="{62E7B998-34A3-624E-B80C-C987CC0D5F10}" type="pres">
      <dgm:prSet presAssocID="{0BFAD87E-2A60-324D-BB3F-D62CAF4BD5F4}" presName="spPre1" presStyleCnt="0"/>
      <dgm:spPr/>
    </dgm:pt>
    <dgm:pt modelId="{9AAE5C7B-9317-D440-9A6D-DA78DF898B62}" type="pres">
      <dgm:prSet presAssocID="{0BFAD87E-2A60-324D-BB3F-D62CAF4BD5F4}" presName="chLin1" presStyleCnt="0"/>
      <dgm:spPr/>
    </dgm:pt>
    <dgm:pt modelId="{256F7D5A-34E1-7041-A0B2-FDD27B2D6296}" type="pres">
      <dgm:prSet presAssocID="{D5B9A8DF-BECB-FD4A-B3A4-24F02E7B4135}" presName="Name11" presStyleLbl="parChTrans1D1" presStyleIdx="0" presStyleCnt="8"/>
      <dgm:spPr/>
    </dgm:pt>
    <dgm:pt modelId="{35497D1F-2C13-DD4B-AF5E-5B63A1FCE31D}" type="pres">
      <dgm:prSet presAssocID="{D5B9A8DF-BECB-FD4A-B3A4-24F02E7B4135}" presName="Name31" presStyleLbl="parChTrans1D1" presStyleIdx="1" presStyleCnt="8"/>
      <dgm:spPr/>
    </dgm:pt>
    <dgm:pt modelId="{6A35C0D2-2F4F-634A-B0A9-5FF9ED8B81F0}" type="pres">
      <dgm:prSet presAssocID="{C05255EA-0FE0-9E49-9307-63AE04E6F118}" presName="txAndLines1" presStyleCnt="0"/>
      <dgm:spPr/>
    </dgm:pt>
    <dgm:pt modelId="{7FABC2D0-1E3A-204E-9A25-57BEE50BE561}" type="pres">
      <dgm:prSet presAssocID="{C05255EA-0FE0-9E49-9307-63AE04E6F118}" presName="anchor1" presStyleCnt="0"/>
      <dgm:spPr/>
    </dgm:pt>
    <dgm:pt modelId="{82C00D28-4694-8643-BD97-4B649EF3A20B}" type="pres">
      <dgm:prSet presAssocID="{C05255EA-0FE0-9E49-9307-63AE04E6F118}" presName="backup1" presStyleCnt="0"/>
      <dgm:spPr/>
    </dgm:pt>
    <dgm:pt modelId="{9C7DA0D7-C29A-C44C-9555-AA10272ADC75}" type="pres">
      <dgm:prSet presAssocID="{C05255EA-0FE0-9E49-9307-63AE04E6F118}" presName="preLine1" presStyleLbl="parChTrans1D1" presStyleIdx="2" presStyleCnt="8"/>
      <dgm:spPr/>
    </dgm:pt>
    <dgm:pt modelId="{B644232D-58AB-274D-B25F-A590ABE55518}" type="pres">
      <dgm:prSet presAssocID="{C05255EA-0FE0-9E49-9307-63AE04E6F118}" presName="desTx1" presStyleLbl="revTx" presStyleIdx="0" presStyleCnt="0" custScaleX="15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499BA-A74A-FE4A-9269-E1187DA3D78D}" type="pres">
      <dgm:prSet presAssocID="{C05255EA-0FE0-9E49-9307-63AE04E6F118}" presName="postLine1" presStyleLbl="parChTrans1D1" presStyleIdx="3" presStyleCnt="8"/>
      <dgm:spPr/>
    </dgm:pt>
    <dgm:pt modelId="{25AD6BDF-1590-3F43-A0EC-62E0ECA19D03}" type="pres">
      <dgm:prSet presAssocID="{378D30D9-B2F0-E142-B527-CFE39CC18398}" presName="Name11" presStyleLbl="parChTrans1D1" presStyleIdx="4" presStyleCnt="8"/>
      <dgm:spPr/>
    </dgm:pt>
    <dgm:pt modelId="{FF677112-E57E-2B4D-B47D-CEED2DFB02BD}" type="pres">
      <dgm:prSet presAssocID="{378D30D9-B2F0-E142-B527-CFE39CC18398}" presName="Name31" presStyleLbl="parChTrans1D1" presStyleIdx="5" presStyleCnt="8"/>
      <dgm:spPr/>
    </dgm:pt>
    <dgm:pt modelId="{48A560D8-B26C-4A47-829A-DB5965728821}" type="pres">
      <dgm:prSet presAssocID="{B9BDAF0B-33BA-D642-A47F-6DE34101E92D}" presName="txAndLines1" presStyleCnt="0"/>
      <dgm:spPr/>
    </dgm:pt>
    <dgm:pt modelId="{59FC5D99-0553-F143-81BD-7213348D2FDE}" type="pres">
      <dgm:prSet presAssocID="{B9BDAF0B-33BA-D642-A47F-6DE34101E92D}" presName="anchor1" presStyleCnt="0"/>
      <dgm:spPr/>
    </dgm:pt>
    <dgm:pt modelId="{56660C44-479A-064B-BBCA-23FDBD7F2597}" type="pres">
      <dgm:prSet presAssocID="{B9BDAF0B-33BA-D642-A47F-6DE34101E92D}" presName="backup1" presStyleCnt="0"/>
      <dgm:spPr/>
    </dgm:pt>
    <dgm:pt modelId="{75183F6C-86C8-A446-91B8-2E81D3BF880A}" type="pres">
      <dgm:prSet presAssocID="{B9BDAF0B-33BA-D642-A47F-6DE34101E92D}" presName="preLine1" presStyleLbl="parChTrans1D1" presStyleIdx="6" presStyleCnt="8"/>
      <dgm:spPr/>
    </dgm:pt>
    <dgm:pt modelId="{B6650B05-4628-0140-8F43-EDD94BF41CD4}" type="pres">
      <dgm:prSet presAssocID="{B9BDAF0B-33BA-D642-A47F-6DE34101E92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4AD1A-1C61-E046-BD1E-D3240350973C}" type="pres">
      <dgm:prSet presAssocID="{B9BDAF0B-33BA-D642-A47F-6DE34101E92D}" presName="postLine1" presStyleLbl="parChTrans1D1" presStyleIdx="7" presStyleCnt="8"/>
      <dgm:spPr/>
    </dgm:pt>
    <dgm:pt modelId="{FB19CC81-8862-2B40-9DE6-0ADC9EF7FC47}" type="pres">
      <dgm:prSet presAssocID="{0BFAD87E-2A60-324D-BB3F-D62CAF4BD5F4}" presName="spPost1" presStyleCnt="0"/>
      <dgm:spPr/>
    </dgm:pt>
    <dgm:pt modelId="{59ED7153-74EE-DD4C-BACA-E521655AD6BB}" type="pres">
      <dgm:prSet presAssocID="{5A13EA20-B207-C84F-98EA-E945C72234D2}" presName="parTx2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4D4A5C8-1C4D-AA4D-B68F-A7E0F44DF62C}" srcId="{0BFAD87E-2A60-324D-BB3F-D62CAF4BD5F4}" destId="{B9BDAF0B-33BA-D642-A47F-6DE34101E92D}" srcOrd="1" destOrd="0" parTransId="{378D30D9-B2F0-E142-B527-CFE39CC18398}" sibTransId="{BDCD177C-C4A8-E54A-98F3-3D3FE4C2D0F2}"/>
    <dgm:cxn modelId="{BD3DC11A-8BD5-9343-AAC5-994ABDA6FBFD}" type="presOf" srcId="{0BFAD87E-2A60-324D-BB3F-D62CAF4BD5F4}" destId="{4C6486FC-F086-FA43-BE2F-FD3EE83A7993}" srcOrd="0" destOrd="0" presId="urn:microsoft.com/office/officeart/2009/3/layout/SubStepProcess"/>
    <dgm:cxn modelId="{556BADB0-2BB9-C041-8BA3-BD3CC4CD88EF}" srcId="{0BFAD87E-2A60-324D-BB3F-D62CAF4BD5F4}" destId="{C05255EA-0FE0-9E49-9307-63AE04E6F118}" srcOrd="0" destOrd="0" parTransId="{D5B9A8DF-BECB-FD4A-B3A4-24F02E7B4135}" sibTransId="{967AEEE5-C625-CC41-BE76-DCB636A89087}"/>
    <dgm:cxn modelId="{7159E7FB-B41A-3049-84CD-B85DDAA06910}" type="presOf" srcId="{C05255EA-0FE0-9E49-9307-63AE04E6F118}" destId="{B644232D-58AB-274D-B25F-A590ABE55518}" srcOrd="0" destOrd="0" presId="urn:microsoft.com/office/officeart/2009/3/layout/SubStepProcess"/>
    <dgm:cxn modelId="{DD6349D0-998A-1742-8915-CEA88C9B8880}" srcId="{E3486F6A-2F76-F846-94C7-8F6CA5E200EA}" destId="{0BFAD87E-2A60-324D-BB3F-D62CAF4BD5F4}" srcOrd="0" destOrd="0" parTransId="{CB241914-6934-5A4F-8355-BCE213139ED1}" sibTransId="{11A7EA1A-5B5D-8F48-96A8-8F19AB5310AD}"/>
    <dgm:cxn modelId="{3BB0E9D6-0545-2D42-B520-C486BAFE2DF8}" type="presOf" srcId="{B9BDAF0B-33BA-D642-A47F-6DE34101E92D}" destId="{B6650B05-4628-0140-8F43-EDD94BF41CD4}" srcOrd="0" destOrd="0" presId="urn:microsoft.com/office/officeart/2009/3/layout/SubStepProcess"/>
    <dgm:cxn modelId="{CCDB3F06-E090-0C43-8EE2-FD92D684708C}" srcId="{E3486F6A-2F76-F846-94C7-8F6CA5E200EA}" destId="{5A13EA20-B207-C84F-98EA-E945C72234D2}" srcOrd="1" destOrd="0" parTransId="{B19A75FA-2355-A44D-9E22-1DBF816ADAA8}" sibTransId="{45B6E547-0CEA-C24E-BEA5-F526F9D107A9}"/>
    <dgm:cxn modelId="{97807D7D-7D9F-A540-A788-A0EFC7E5B7A7}" type="presOf" srcId="{5A13EA20-B207-C84F-98EA-E945C72234D2}" destId="{59ED7153-74EE-DD4C-BACA-E521655AD6BB}" srcOrd="0" destOrd="0" presId="urn:microsoft.com/office/officeart/2009/3/layout/SubStepProcess"/>
    <dgm:cxn modelId="{64E06817-9998-EA4E-81FC-95CA6A90649B}" type="presOf" srcId="{E3486F6A-2F76-F846-94C7-8F6CA5E200EA}" destId="{67953A85-ADDB-6D49-A8AE-A1FA97E11F17}" srcOrd="0" destOrd="0" presId="urn:microsoft.com/office/officeart/2009/3/layout/SubStepProcess"/>
    <dgm:cxn modelId="{DCA92964-F95F-6D4E-9A37-184172B960EA}" type="presParOf" srcId="{67953A85-ADDB-6D49-A8AE-A1FA97E11F17}" destId="{4C6486FC-F086-FA43-BE2F-FD3EE83A7993}" srcOrd="0" destOrd="0" presId="urn:microsoft.com/office/officeart/2009/3/layout/SubStepProcess"/>
    <dgm:cxn modelId="{88FF8701-BA65-4545-867B-F9C2177C872D}" type="presParOf" srcId="{67953A85-ADDB-6D49-A8AE-A1FA97E11F17}" destId="{62E7B998-34A3-624E-B80C-C987CC0D5F10}" srcOrd="1" destOrd="0" presId="urn:microsoft.com/office/officeart/2009/3/layout/SubStepProcess"/>
    <dgm:cxn modelId="{2695D825-7757-8047-A934-DAFB57616287}" type="presParOf" srcId="{67953A85-ADDB-6D49-A8AE-A1FA97E11F17}" destId="{9AAE5C7B-9317-D440-9A6D-DA78DF898B62}" srcOrd="2" destOrd="0" presId="urn:microsoft.com/office/officeart/2009/3/layout/SubStepProcess"/>
    <dgm:cxn modelId="{62C575B1-C3A9-E241-8981-14DA3735BC39}" type="presParOf" srcId="{9AAE5C7B-9317-D440-9A6D-DA78DF898B62}" destId="{256F7D5A-34E1-7041-A0B2-FDD27B2D6296}" srcOrd="0" destOrd="0" presId="urn:microsoft.com/office/officeart/2009/3/layout/SubStepProcess"/>
    <dgm:cxn modelId="{D13882A8-6081-0A4A-A0A4-B65133108939}" type="presParOf" srcId="{9AAE5C7B-9317-D440-9A6D-DA78DF898B62}" destId="{35497D1F-2C13-DD4B-AF5E-5B63A1FCE31D}" srcOrd="1" destOrd="0" presId="urn:microsoft.com/office/officeart/2009/3/layout/SubStepProcess"/>
    <dgm:cxn modelId="{9D0A0486-60D3-B24C-B9F1-8F6EE827B1BB}" type="presParOf" srcId="{9AAE5C7B-9317-D440-9A6D-DA78DF898B62}" destId="{6A35C0D2-2F4F-634A-B0A9-5FF9ED8B81F0}" srcOrd="2" destOrd="0" presId="urn:microsoft.com/office/officeart/2009/3/layout/SubStepProcess"/>
    <dgm:cxn modelId="{72D95C35-76DA-5147-8124-6F73D09534EE}" type="presParOf" srcId="{6A35C0D2-2F4F-634A-B0A9-5FF9ED8B81F0}" destId="{7FABC2D0-1E3A-204E-9A25-57BEE50BE561}" srcOrd="0" destOrd="0" presId="urn:microsoft.com/office/officeart/2009/3/layout/SubStepProcess"/>
    <dgm:cxn modelId="{F3DF1F80-D4A2-5E40-AEE0-7A2DAF5CA797}" type="presParOf" srcId="{6A35C0D2-2F4F-634A-B0A9-5FF9ED8B81F0}" destId="{82C00D28-4694-8643-BD97-4B649EF3A20B}" srcOrd="1" destOrd="0" presId="urn:microsoft.com/office/officeart/2009/3/layout/SubStepProcess"/>
    <dgm:cxn modelId="{9AD5FF26-3690-4145-A070-F3F6B3EA39FB}" type="presParOf" srcId="{6A35C0D2-2F4F-634A-B0A9-5FF9ED8B81F0}" destId="{9C7DA0D7-C29A-C44C-9555-AA10272ADC75}" srcOrd="2" destOrd="0" presId="urn:microsoft.com/office/officeart/2009/3/layout/SubStepProcess"/>
    <dgm:cxn modelId="{24ACF90E-379C-804E-AD24-5B4E8ADCD1F9}" type="presParOf" srcId="{6A35C0D2-2F4F-634A-B0A9-5FF9ED8B81F0}" destId="{B644232D-58AB-274D-B25F-A590ABE55518}" srcOrd="3" destOrd="0" presId="urn:microsoft.com/office/officeart/2009/3/layout/SubStepProcess"/>
    <dgm:cxn modelId="{EB5E25FA-D781-704F-901F-B73EA198E2A6}" type="presParOf" srcId="{6A35C0D2-2F4F-634A-B0A9-5FF9ED8B81F0}" destId="{57D499BA-A74A-FE4A-9269-E1187DA3D78D}" srcOrd="4" destOrd="0" presId="urn:microsoft.com/office/officeart/2009/3/layout/SubStepProcess"/>
    <dgm:cxn modelId="{77B523F5-ABE5-CC40-9A9F-DBCD0D26552C}" type="presParOf" srcId="{9AAE5C7B-9317-D440-9A6D-DA78DF898B62}" destId="{25AD6BDF-1590-3F43-A0EC-62E0ECA19D03}" srcOrd="3" destOrd="0" presId="urn:microsoft.com/office/officeart/2009/3/layout/SubStepProcess"/>
    <dgm:cxn modelId="{0D346860-6656-184F-9C65-91237DE90C44}" type="presParOf" srcId="{9AAE5C7B-9317-D440-9A6D-DA78DF898B62}" destId="{FF677112-E57E-2B4D-B47D-CEED2DFB02BD}" srcOrd="4" destOrd="0" presId="urn:microsoft.com/office/officeart/2009/3/layout/SubStepProcess"/>
    <dgm:cxn modelId="{F7D0415C-9FB9-0849-A108-2FE0500EAEBB}" type="presParOf" srcId="{9AAE5C7B-9317-D440-9A6D-DA78DF898B62}" destId="{48A560D8-B26C-4A47-829A-DB5965728821}" srcOrd="5" destOrd="0" presId="urn:microsoft.com/office/officeart/2009/3/layout/SubStepProcess"/>
    <dgm:cxn modelId="{C6860698-06EB-7C49-B8B9-8C2EEE96C7D8}" type="presParOf" srcId="{48A560D8-B26C-4A47-829A-DB5965728821}" destId="{59FC5D99-0553-F143-81BD-7213348D2FDE}" srcOrd="0" destOrd="0" presId="urn:microsoft.com/office/officeart/2009/3/layout/SubStepProcess"/>
    <dgm:cxn modelId="{ED2D8E07-751E-D549-AFF6-782EE1C17BB7}" type="presParOf" srcId="{48A560D8-B26C-4A47-829A-DB5965728821}" destId="{56660C44-479A-064B-BBCA-23FDBD7F2597}" srcOrd="1" destOrd="0" presId="urn:microsoft.com/office/officeart/2009/3/layout/SubStepProcess"/>
    <dgm:cxn modelId="{67A61CE2-FD34-6D48-8BF5-B144DB917718}" type="presParOf" srcId="{48A560D8-B26C-4A47-829A-DB5965728821}" destId="{75183F6C-86C8-A446-91B8-2E81D3BF880A}" srcOrd="2" destOrd="0" presId="urn:microsoft.com/office/officeart/2009/3/layout/SubStepProcess"/>
    <dgm:cxn modelId="{0B086630-8553-6943-BED8-258F9B794BBD}" type="presParOf" srcId="{48A560D8-B26C-4A47-829A-DB5965728821}" destId="{B6650B05-4628-0140-8F43-EDD94BF41CD4}" srcOrd="3" destOrd="0" presId="urn:microsoft.com/office/officeart/2009/3/layout/SubStepProcess"/>
    <dgm:cxn modelId="{F1A17258-ED95-9D49-B981-85AFED9F1126}" type="presParOf" srcId="{48A560D8-B26C-4A47-829A-DB5965728821}" destId="{C304AD1A-1C61-E046-BD1E-D3240350973C}" srcOrd="4" destOrd="0" presId="urn:microsoft.com/office/officeart/2009/3/layout/SubStepProcess"/>
    <dgm:cxn modelId="{7FA0091B-ABDD-1E49-BEC5-CA0BD7940A5B}" type="presParOf" srcId="{67953A85-ADDB-6D49-A8AE-A1FA97E11F17}" destId="{FB19CC81-8862-2B40-9DE6-0ADC9EF7FC47}" srcOrd="3" destOrd="0" presId="urn:microsoft.com/office/officeart/2009/3/layout/SubStepProcess"/>
    <dgm:cxn modelId="{26C8D193-0B05-3241-B52B-5068E4EAB511}" type="presParOf" srcId="{67953A85-ADDB-6D49-A8AE-A1FA97E11F17}" destId="{59ED7153-74EE-DD4C-BACA-E521655AD6B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486F6A-2F76-F846-94C7-8F6CA5E200EA}" type="doc">
      <dgm:prSet loTypeId="urn:microsoft.com/office/officeart/2009/3/layout/SubSte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AD87E-2A60-324D-BB3F-D62CAF4BD5F4}">
      <dgm:prSet phldrT="[Text]" custT="1"/>
      <dgm:spPr/>
      <dgm:t>
        <a:bodyPr/>
        <a:lstStyle/>
        <a:p>
          <a:r>
            <a:rPr lang="en-US" sz="1600" dirty="0" err="1" smtClean="0"/>
            <a:t>Mantech.blac</a:t>
          </a:r>
          <a:r>
            <a:rPr lang="en-US" sz="1600" dirty="0" smtClean="0"/>
            <a:t>…</a:t>
          </a:r>
          <a:r>
            <a:rPr lang="en-US" sz="1000" dirty="0" smtClean="0">
              <a:solidFill>
                <a:schemeClr val="tx1"/>
              </a:solidFill>
            </a:rPr>
            <a:t>{Blocked out: “true”,…</a:t>
          </a:r>
        </a:p>
      </dgm:t>
    </dgm:pt>
    <dgm:pt modelId="{CB241914-6934-5A4F-8355-BCE213139ED1}" type="parTrans" cxnId="{DD6349D0-998A-1742-8915-CEA88C9B8880}">
      <dgm:prSet/>
      <dgm:spPr/>
      <dgm:t>
        <a:bodyPr/>
        <a:lstStyle/>
        <a:p>
          <a:endParaRPr lang="en-US"/>
        </a:p>
      </dgm:t>
    </dgm:pt>
    <dgm:pt modelId="{11A7EA1A-5B5D-8F48-96A8-8F19AB5310AD}" type="sibTrans" cxnId="{DD6349D0-998A-1742-8915-CEA88C9B8880}">
      <dgm:prSet/>
      <dgm:spPr/>
      <dgm:t>
        <a:bodyPr/>
        <a:lstStyle/>
        <a:p>
          <a:endParaRPr lang="en-US"/>
        </a:p>
      </dgm:t>
    </dgm:pt>
    <dgm:pt modelId="{C05255EA-0FE0-9E49-9307-63AE04E6F118}">
      <dgm:prSet phldrT="[Text]" custT="1"/>
      <dgm:spPr/>
      <dgm:t>
        <a:bodyPr/>
        <a:lstStyle/>
        <a:p>
          <a:r>
            <a:rPr lang="en-US" sz="900" dirty="0" smtClean="0">
              <a:solidFill>
                <a:srgbClr val="99D4F5"/>
              </a:solidFill>
            </a:rPr>
            <a:t>-[:RESOLVES]-&gt;</a:t>
          </a:r>
          <a:br>
            <a:rPr lang="en-US" sz="900" dirty="0" smtClean="0">
              <a:solidFill>
                <a:srgbClr val="99D4F5"/>
              </a:solidFill>
            </a:rPr>
          </a:br>
          <a:r>
            <a:rPr lang="en-US" sz="1100" dirty="0" smtClean="0">
              <a:solidFill>
                <a:srgbClr val="FFFFFF"/>
              </a:solidFill>
            </a:rPr>
            <a:t>{time:20131010}</a:t>
          </a:r>
          <a:endParaRPr lang="en-US" sz="1100" dirty="0">
            <a:solidFill>
              <a:srgbClr val="FFFFFF"/>
            </a:solidFill>
          </a:endParaRPr>
        </a:p>
      </dgm:t>
    </dgm:pt>
    <dgm:pt modelId="{D5B9A8DF-BECB-FD4A-B3A4-24F02E7B4135}" type="parTrans" cxnId="{556BADB0-2BB9-C041-8BA3-BD3CC4CD88EF}">
      <dgm:prSet/>
      <dgm:spPr/>
      <dgm:t>
        <a:bodyPr/>
        <a:lstStyle/>
        <a:p>
          <a:endParaRPr lang="en-US"/>
        </a:p>
      </dgm:t>
    </dgm:pt>
    <dgm:pt modelId="{967AEEE5-C625-CC41-BE76-DCB636A89087}" type="sibTrans" cxnId="{556BADB0-2BB9-C041-8BA3-BD3CC4CD88EF}">
      <dgm:prSet/>
      <dgm:spPr/>
      <dgm:t>
        <a:bodyPr/>
        <a:lstStyle/>
        <a:p>
          <a:endParaRPr lang="en-US"/>
        </a:p>
      </dgm:t>
    </dgm:pt>
    <dgm:pt modelId="{B9BDAF0B-33BA-D642-A47F-6DE34101E92D}">
      <dgm:prSet phldrT="[Text]"/>
      <dgm:spPr/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&lt;-[:HOSTS]-</a:t>
          </a:r>
          <a:br>
            <a:rPr lang="en-US" dirty="0" smtClean="0">
              <a:solidFill>
                <a:schemeClr val="accent3"/>
              </a:solidFill>
            </a:rPr>
          </a:br>
          <a:r>
            <a:rPr lang="en-US" dirty="0" smtClean="0">
              <a:solidFill>
                <a:srgbClr val="FFFFFF"/>
              </a:solidFill>
            </a:rPr>
            <a:t>{time:20131010}</a:t>
          </a:r>
          <a:endParaRPr lang="en-US" dirty="0">
            <a:solidFill>
              <a:srgbClr val="FFFFFF"/>
            </a:solidFill>
          </a:endParaRPr>
        </a:p>
      </dgm:t>
    </dgm:pt>
    <dgm:pt modelId="{378D30D9-B2F0-E142-B527-CFE39CC18398}" type="parTrans" cxnId="{84D4A5C8-1C4D-AA4D-B68F-A7E0F44DF62C}">
      <dgm:prSet/>
      <dgm:spPr/>
      <dgm:t>
        <a:bodyPr/>
        <a:lstStyle/>
        <a:p>
          <a:endParaRPr lang="en-US"/>
        </a:p>
      </dgm:t>
    </dgm:pt>
    <dgm:pt modelId="{BDCD177C-C4A8-E54A-98F3-3D3FE4C2D0F2}" type="sibTrans" cxnId="{84D4A5C8-1C4D-AA4D-B68F-A7E0F44DF62C}">
      <dgm:prSet/>
      <dgm:spPr/>
      <dgm:t>
        <a:bodyPr/>
        <a:lstStyle/>
        <a:p>
          <a:endParaRPr lang="en-US"/>
        </a:p>
      </dgm:t>
    </dgm:pt>
    <dgm:pt modelId="{5A13EA20-B207-C84F-98EA-E945C72234D2}">
      <dgm:prSet phldrT="[Text]" custT="1"/>
      <dgm:spPr/>
      <dgm:t>
        <a:bodyPr/>
        <a:lstStyle/>
        <a:p>
          <a:r>
            <a:rPr lang="en-US" sz="1400" dirty="0" smtClean="0"/>
            <a:t>212.125…</a:t>
          </a:r>
          <a:r>
            <a:rPr lang="en-US" sz="1000" dirty="0" smtClean="0">
              <a:solidFill>
                <a:schemeClr val="tx1"/>
              </a:solidFill>
            </a:rPr>
            <a:t>{Blocked out: “true”,</a:t>
          </a:r>
          <a:br>
            <a:rPr lang="en-US" sz="1000" dirty="0" smtClean="0">
              <a:solidFill>
                <a:schemeClr val="tx1"/>
              </a:solidFill>
            </a:rPr>
          </a:br>
          <a:r>
            <a:rPr lang="en-US" sz="1000" dirty="0" smtClean="0">
              <a:solidFill>
                <a:schemeClr val="tx1"/>
              </a:solidFill>
            </a:rPr>
            <a:t>…</a:t>
          </a:r>
          <a:endParaRPr lang="en-US" sz="1000" dirty="0"/>
        </a:p>
      </dgm:t>
    </dgm:pt>
    <dgm:pt modelId="{B19A75FA-2355-A44D-9E22-1DBF816ADAA8}" type="parTrans" cxnId="{CCDB3F06-E090-0C43-8EE2-FD92D684708C}">
      <dgm:prSet/>
      <dgm:spPr/>
      <dgm:t>
        <a:bodyPr/>
        <a:lstStyle/>
        <a:p>
          <a:endParaRPr lang="en-US"/>
        </a:p>
      </dgm:t>
    </dgm:pt>
    <dgm:pt modelId="{45B6E547-0CEA-C24E-BEA5-F526F9D107A9}" type="sibTrans" cxnId="{CCDB3F06-E090-0C43-8EE2-FD92D684708C}">
      <dgm:prSet/>
      <dgm:spPr/>
      <dgm:t>
        <a:bodyPr/>
        <a:lstStyle/>
        <a:p>
          <a:endParaRPr lang="en-US"/>
        </a:p>
      </dgm:t>
    </dgm:pt>
    <dgm:pt modelId="{3242BBDD-BF41-994F-AE50-E608EE54FC6F}">
      <dgm:prSet custT="1"/>
      <dgm:spPr/>
      <dgm:t>
        <a:bodyPr/>
        <a:lstStyle/>
        <a:p>
          <a:r>
            <a:rPr lang="de-DE" sz="1400" dirty="0" smtClean="0"/>
            <a:t>03557...f18</a:t>
          </a:r>
          <a:br>
            <a:rPr lang="de-DE" sz="1400" dirty="0" smtClean="0"/>
          </a:br>
          <a:r>
            <a:rPr lang="de-DE" sz="1000" dirty="0" smtClean="0">
              <a:solidFill>
                <a:schemeClr val="tx1"/>
              </a:solidFill>
            </a:rPr>
            <a:t>{</a:t>
          </a:r>
          <a:r>
            <a:rPr lang="en-US" sz="1000" dirty="0" smtClean="0">
              <a:solidFill>
                <a:schemeClr val="tx1"/>
              </a:solidFill>
            </a:rPr>
            <a:t>"filename":"</a:t>
          </a:r>
          <a:r>
            <a:rPr lang="en-US" sz="1000" dirty="0" err="1" smtClean="0">
              <a:solidFill>
                <a:schemeClr val="tx1"/>
              </a:solidFill>
            </a:rPr>
            <a:t>dropped.exe</a:t>
          </a:r>
          <a:r>
            <a:rPr lang="en-US" sz="1000" dirty="0" smtClean="0">
              <a:solidFill>
                <a:schemeClr val="tx1"/>
              </a:solidFill>
            </a:rPr>
            <a:t>”…</a:t>
          </a:r>
          <a:endParaRPr lang="en-US" sz="1000" dirty="0">
            <a:solidFill>
              <a:schemeClr val="tx1"/>
            </a:solidFill>
          </a:endParaRPr>
        </a:p>
      </dgm:t>
    </dgm:pt>
    <dgm:pt modelId="{E68AC5D1-FB8C-814B-BD7C-9DDDDF8B09A8}" type="parTrans" cxnId="{D4EDD374-13D5-0142-831C-564EC7A21B66}">
      <dgm:prSet/>
      <dgm:spPr/>
      <dgm:t>
        <a:bodyPr/>
        <a:lstStyle/>
        <a:p>
          <a:endParaRPr lang="en-US"/>
        </a:p>
      </dgm:t>
    </dgm:pt>
    <dgm:pt modelId="{6889730D-8A35-AD4B-853C-EDDCA0208D6E}" type="sibTrans" cxnId="{D4EDD374-13D5-0142-831C-564EC7A21B66}">
      <dgm:prSet/>
      <dgm:spPr/>
      <dgm:t>
        <a:bodyPr/>
        <a:lstStyle/>
        <a:p>
          <a:endParaRPr lang="en-US"/>
        </a:p>
      </dgm:t>
    </dgm:pt>
    <dgm:pt modelId="{FF995415-8974-9244-9BD4-09A11FDB3286}">
      <dgm:prSet phldrT="[Text]" custT="1"/>
      <dgm:spPr/>
      <dgm:t>
        <a:bodyPr/>
        <a:lstStyle/>
        <a:p>
          <a:r>
            <a:rPr lang="en-US" sz="1200" dirty="0" smtClean="0">
              <a:solidFill>
                <a:srgbClr val="99D4F5"/>
              </a:solidFill>
            </a:rPr>
            <a:t>-[:C2]-&gt;</a:t>
          </a:r>
          <a:br>
            <a:rPr lang="en-US" sz="1200" dirty="0" smtClean="0">
              <a:solidFill>
                <a:srgbClr val="99D4F5"/>
              </a:solidFill>
            </a:rPr>
          </a:br>
          <a:r>
            <a:rPr lang="en-US" sz="1200" dirty="0" smtClean="0">
              <a:solidFill>
                <a:srgbClr val="FFFFFF"/>
              </a:solidFill>
            </a:rPr>
            <a:t>{port:443}</a:t>
          </a:r>
          <a:endParaRPr lang="en-US" sz="1200" dirty="0"/>
        </a:p>
      </dgm:t>
    </dgm:pt>
    <dgm:pt modelId="{1CE83E35-0D4D-7A44-8068-033F9A4B8CD9}" type="parTrans" cxnId="{BBCD9C24-7C5A-D944-BDE6-FDEEB4AC9303}">
      <dgm:prSet/>
      <dgm:spPr/>
      <dgm:t>
        <a:bodyPr/>
        <a:lstStyle/>
        <a:p>
          <a:endParaRPr lang="en-US"/>
        </a:p>
      </dgm:t>
    </dgm:pt>
    <dgm:pt modelId="{8C70ED14-C9F7-E84E-AAFF-37F564C8C5DE}" type="sibTrans" cxnId="{BBCD9C24-7C5A-D944-BDE6-FDEEB4AC9303}">
      <dgm:prSet/>
      <dgm:spPr/>
      <dgm:t>
        <a:bodyPr/>
        <a:lstStyle/>
        <a:p>
          <a:endParaRPr lang="en-US"/>
        </a:p>
      </dgm:t>
    </dgm:pt>
    <dgm:pt modelId="{67953A85-ADDB-6D49-A8AE-A1FA97E11F17}" type="pres">
      <dgm:prSet presAssocID="{E3486F6A-2F76-F846-94C7-8F6CA5E200EA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87737AEF-3151-8245-B1DE-7FB83A07C7E2}" type="pres">
      <dgm:prSet presAssocID="{3242BBDD-BF41-994F-AE50-E608EE54FC6F}" presName="parTx1" presStyleLbl="node1" presStyleIdx="0" presStyleCnt="3" custLinFactX="11624" custLinFactNeighborX="100000" custLinFactNeighborY="856"/>
      <dgm:spPr/>
      <dgm:t>
        <a:bodyPr/>
        <a:lstStyle/>
        <a:p>
          <a:endParaRPr lang="en-US"/>
        </a:p>
      </dgm:t>
    </dgm:pt>
    <dgm:pt modelId="{F2B6E41E-BA01-C245-9AB1-2EA2F01B0179}" type="pres">
      <dgm:prSet presAssocID="{3242BBDD-BF41-994F-AE50-E608EE54FC6F}" presName="spPre1" presStyleCnt="0"/>
      <dgm:spPr/>
    </dgm:pt>
    <dgm:pt modelId="{F95EB664-CDC8-034F-BD19-EFB7EB118A18}" type="pres">
      <dgm:prSet presAssocID="{3242BBDD-BF41-994F-AE50-E608EE54FC6F}" presName="chLin1" presStyleCnt="0"/>
      <dgm:spPr/>
    </dgm:pt>
    <dgm:pt modelId="{997ABBC4-165C-5740-80DD-26A3F3DD0160}" type="pres">
      <dgm:prSet presAssocID="{1CE83E35-0D4D-7A44-8068-033F9A4B8CD9}" presName="Name11" presStyleLbl="parChTrans1D1" presStyleIdx="0" presStyleCnt="12"/>
      <dgm:spPr/>
    </dgm:pt>
    <dgm:pt modelId="{D2D55520-FFBB-6D45-BCE7-757C9A91E439}" type="pres">
      <dgm:prSet presAssocID="{1CE83E35-0D4D-7A44-8068-033F9A4B8CD9}" presName="Name31" presStyleLbl="parChTrans1D1" presStyleIdx="1" presStyleCnt="12"/>
      <dgm:spPr/>
    </dgm:pt>
    <dgm:pt modelId="{080B6CBC-756B-F64A-9B88-FC3669160B24}" type="pres">
      <dgm:prSet presAssocID="{FF995415-8974-9244-9BD4-09A11FDB3286}" presName="top1" presStyleCnt="0"/>
      <dgm:spPr/>
    </dgm:pt>
    <dgm:pt modelId="{E0D929A3-A76F-704F-A455-4757EA26E28D}" type="pres">
      <dgm:prSet presAssocID="{FF995415-8974-9244-9BD4-09A11FDB3286}" presName="txAndLines1" presStyleCnt="0"/>
      <dgm:spPr/>
    </dgm:pt>
    <dgm:pt modelId="{77EE392B-F8F1-B949-8D62-CD3883EA4CD3}" type="pres">
      <dgm:prSet presAssocID="{FF995415-8974-9244-9BD4-09A11FDB3286}" presName="anchor1" presStyleCnt="0"/>
      <dgm:spPr/>
    </dgm:pt>
    <dgm:pt modelId="{027E8C63-64C6-064C-925B-F1021B2380E1}" type="pres">
      <dgm:prSet presAssocID="{FF995415-8974-9244-9BD4-09A11FDB3286}" presName="backup1" presStyleCnt="0"/>
      <dgm:spPr/>
    </dgm:pt>
    <dgm:pt modelId="{C57201E5-50E1-9248-8363-BE6304197E5B}" type="pres">
      <dgm:prSet presAssocID="{FF995415-8974-9244-9BD4-09A11FDB3286}" presName="preLine1" presStyleLbl="parChTrans1D1" presStyleIdx="2" presStyleCnt="12"/>
      <dgm:spPr/>
    </dgm:pt>
    <dgm:pt modelId="{94CA68BC-924D-1647-A868-CD448906D064}" type="pres">
      <dgm:prSet presAssocID="{FF995415-8974-9244-9BD4-09A11FDB3286}" presName="desTx1" presStyleLbl="revTx" presStyleIdx="0" presStyleCnt="0" custScaleX="90725" custScaleY="77562" custLinFactX="10692" custLinFactNeighborX="100000" custLinFactNeighborY="-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F23E-CB6D-8B4C-AC8F-EE569AFA2956}" type="pres">
      <dgm:prSet presAssocID="{FF995415-8974-9244-9BD4-09A11FDB3286}" presName="postLine1" presStyleLbl="parChTrans1D1" presStyleIdx="3" presStyleCnt="12"/>
      <dgm:spPr/>
    </dgm:pt>
    <dgm:pt modelId="{9FFFFF89-6E32-A34D-9EA7-4071A8956029}" type="pres">
      <dgm:prSet presAssocID="{3242BBDD-BF41-994F-AE50-E608EE54FC6F}" presName="spPost1" presStyleCnt="0"/>
      <dgm:spPr/>
    </dgm:pt>
    <dgm:pt modelId="{2B6F1397-677E-5442-9C83-095BEE92C721}" type="pres">
      <dgm:prSet presAssocID="{0BFAD87E-2A60-324D-BB3F-D62CAF4BD5F4}" presName="parTx2" presStyleLbl="node1" presStyleIdx="1" presStyleCnt="3" custLinFactNeighborX="11388"/>
      <dgm:spPr/>
      <dgm:t>
        <a:bodyPr/>
        <a:lstStyle/>
        <a:p>
          <a:endParaRPr lang="en-US"/>
        </a:p>
      </dgm:t>
    </dgm:pt>
    <dgm:pt modelId="{EDA5D7EF-DC0A-6B48-A029-61B44D42FD76}" type="pres">
      <dgm:prSet presAssocID="{0BFAD87E-2A60-324D-BB3F-D62CAF4BD5F4}" presName="spPre2" presStyleCnt="0"/>
      <dgm:spPr/>
    </dgm:pt>
    <dgm:pt modelId="{BF8CFF3E-8E4C-6443-98D1-09AD5650D175}" type="pres">
      <dgm:prSet presAssocID="{0BFAD87E-2A60-324D-BB3F-D62CAF4BD5F4}" presName="chLin2" presStyleCnt="0"/>
      <dgm:spPr/>
    </dgm:pt>
    <dgm:pt modelId="{A1E3A489-45E5-1546-BDD4-81F2D5F81870}" type="pres">
      <dgm:prSet presAssocID="{D5B9A8DF-BECB-FD4A-B3A4-24F02E7B4135}" presName="Name45" presStyleLbl="parChTrans1D1" presStyleIdx="4" presStyleCnt="12"/>
      <dgm:spPr/>
    </dgm:pt>
    <dgm:pt modelId="{C92D6488-D9C0-1844-91C2-6565DDC60853}" type="pres">
      <dgm:prSet presAssocID="{D5B9A8DF-BECB-FD4A-B3A4-24F02E7B4135}" presName="Name65" presStyleLbl="parChTrans1D1" presStyleIdx="5" presStyleCnt="12"/>
      <dgm:spPr/>
    </dgm:pt>
    <dgm:pt modelId="{E94D990F-6E92-DD40-B60C-3D91C03EB877}" type="pres">
      <dgm:prSet presAssocID="{C05255EA-0FE0-9E49-9307-63AE04E6F118}" presName="txAndLines2" presStyleCnt="0"/>
      <dgm:spPr/>
    </dgm:pt>
    <dgm:pt modelId="{ADCF12D5-B4BE-894C-826A-5DBE109FB3E3}" type="pres">
      <dgm:prSet presAssocID="{C05255EA-0FE0-9E49-9307-63AE04E6F118}" presName="anchor2" presStyleCnt="0"/>
      <dgm:spPr/>
    </dgm:pt>
    <dgm:pt modelId="{1C0DA0E6-EBCE-434E-8201-9BD551C5AB58}" type="pres">
      <dgm:prSet presAssocID="{C05255EA-0FE0-9E49-9307-63AE04E6F118}" presName="backup2" presStyleCnt="0"/>
      <dgm:spPr/>
    </dgm:pt>
    <dgm:pt modelId="{5AAE5F0C-8346-0343-8C0F-C360EB59C80C}" type="pres">
      <dgm:prSet presAssocID="{C05255EA-0FE0-9E49-9307-63AE04E6F118}" presName="preLine2" presStyleLbl="parChTrans1D1" presStyleIdx="6" presStyleCnt="12"/>
      <dgm:spPr/>
    </dgm:pt>
    <dgm:pt modelId="{DF4557A0-5A95-444E-AF52-2996335EE57C}" type="pres">
      <dgm:prSet presAssocID="{C05255EA-0FE0-9E49-9307-63AE04E6F118}" presName="desTx2" presStyleLbl="revTx" presStyleIdx="0" presStyleCnt="0" custScaleX="2000000" custScaleY="2000000" custLinFactX="-245520" custLinFactNeighborX="-300000" custLinFactNeighborY="-75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833E4-04A6-9D43-AACE-CACE304AA2F7}" type="pres">
      <dgm:prSet presAssocID="{C05255EA-0FE0-9E49-9307-63AE04E6F118}" presName="postLine2" presStyleLbl="parChTrans1D1" presStyleIdx="7" presStyleCnt="12"/>
      <dgm:spPr/>
    </dgm:pt>
    <dgm:pt modelId="{97549328-E572-5948-B513-2142825F6A80}" type="pres">
      <dgm:prSet presAssocID="{378D30D9-B2F0-E142-B527-CFE39CC18398}" presName="Name45" presStyleLbl="parChTrans1D1" presStyleIdx="8" presStyleCnt="12"/>
      <dgm:spPr/>
    </dgm:pt>
    <dgm:pt modelId="{4C995375-3FD3-1C4A-A10B-95BEF69CF7B8}" type="pres">
      <dgm:prSet presAssocID="{378D30D9-B2F0-E142-B527-CFE39CC18398}" presName="Name65" presStyleLbl="parChTrans1D1" presStyleIdx="9" presStyleCnt="12"/>
      <dgm:spPr/>
    </dgm:pt>
    <dgm:pt modelId="{EB37F86E-6E53-3C41-9A89-9169936EF487}" type="pres">
      <dgm:prSet presAssocID="{B9BDAF0B-33BA-D642-A47F-6DE34101E92D}" presName="txAndLines2" presStyleCnt="0"/>
      <dgm:spPr/>
    </dgm:pt>
    <dgm:pt modelId="{C2046C5F-B318-8847-8478-273ADA613480}" type="pres">
      <dgm:prSet presAssocID="{B9BDAF0B-33BA-D642-A47F-6DE34101E92D}" presName="anchor2" presStyleCnt="0"/>
      <dgm:spPr/>
    </dgm:pt>
    <dgm:pt modelId="{E31873C0-F27D-2C4F-AD2A-D026BAEEA018}" type="pres">
      <dgm:prSet presAssocID="{B9BDAF0B-33BA-D642-A47F-6DE34101E92D}" presName="backup2" presStyleCnt="0"/>
      <dgm:spPr/>
    </dgm:pt>
    <dgm:pt modelId="{6B3FE73E-BDDE-FA4D-BC6A-E70214239F2F}" type="pres">
      <dgm:prSet presAssocID="{B9BDAF0B-33BA-D642-A47F-6DE34101E92D}" presName="preLine2" presStyleLbl="parChTrans1D1" presStyleIdx="10" presStyleCnt="12"/>
      <dgm:spPr/>
    </dgm:pt>
    <dgm:pt modelId="{1918A64B-ECEF-D54C-8235-8DCA935E30C2}" type="pres">
      <dgm:prSet presAssocID="{B9BDAF0B-33BA-D642-A47F-6DE34101E92D}" presName="desTx2" presStyleLbl="revTx" presStyleIdx="0" presStyleCnt="0" custScaleX="166328" custScaleY="188013" custLinFactX="-6559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FDD3-DD27-CA4B-824C-3B9C339E9F35}" type="pres">
      <dgm:prSet presAssocID="{B9BDAF0B-33BA-D642-A47F-6DE34101E92D}" presName="postLine2" presStyleLbl="parChTrans1D1" presStyleIdx="11" presStyleCnt="12"/>
      <dgm:spPr/>
    </dgm:pt>
    <dgm:pt modelId="{10E2824B-1FF5-B148-A79E-CDDB87C6C0A9}" type="pres">
      <dgm:prSet presAssocID="{0BFAD87E-2A60-324D-BB3F-D62CAF4BD5F4}" presName="spPost2" presStyleCnt="0"/>
      <dgm:spPr/>
    </dgm:pt>
    <dgm:pt modelId="{CC41DAB2-15FF-5B40-B667-F907EF307F6E}" type="pres">
      <dgm:prSet presAssocID="{5A13EA20-B207-C84F-98EA-E945C72234D2}" presName="parTx3" presStyleLbl="node1" presStyleIdx="2" presStyleCnt="3" custScaleX="125704" custScaleY="129464" custLinFactNeighborX="-76487" custLinFactNeighborY="1139"/>
      <dgm:spPr/>
      <dgm:t>
        <a:bodyPr/>
        <a:lstStyle/>
        <a:p>
          <a:endParaRPr lang="en-US"/>
        </a:p>
      </dgm:t>
    </dgm:pt>
  </dgm:ptLst>
  <dgm:cxnLst>
    <dgm:cxn modelId="{A5ECBC24-0917-DD45-BFA3-53D6B085118E}" type="presOf" srcId="{B9BDAF0B-33BA-D642-A47F-6DE34101E92D}" destId="{1918A64B-ECEF-D54C-8235-8DCA935E30C2}" srcOrd="0" destOrd="0" presId="urn:microsoft.com/office/officeart/2009/3/layout/SubStepProcess"/>
    <dgm:cxn modelId="{CCDB3F06-E090-0C43-8EE2-FD92D684708C}" srcId="{E3486F6A-2F76-F846-94C7-8F6CA5E200EA}" destId="{5A13EA20-B207-C84F-98EA-E945C72234D2}" srcOrd="2" destOrd="0" parTransId="{B19A75FA-2355-A44D-9E22-1DBF816ADAA8}" sibTransId="{45B6E547-0CEA-C24E-BEA5-F526F9D107A9}"/>
    <dgm:cxn modelId="{556BADB0-2BB9-C041-8BA3-BD3CC4CD88EF}" srcId="{0BFAD87E-2A60-324D-BB3F-D62CAF4BD5F4}" destId="{C05255EA-0FE0-9E49-9307-63AE04E6F118}" srcOrd="0" destOrd="0" parTransId="{D5B9A8DF-BECB-FD4A-B3A4-24F02E7B4135}" sibTransId="{967AEEE5-C625-CC41-BE76-DCB636A89087}"/>
    <dgm:cxn modelId="{86184899-8B64-9244-944D-19712C3CF923}" type="presOf" srcId="{5A13EA20-B207-C84F-98EA-E945C72234D2}" destId="{CC41DAB2-15FF-5B40-B667-F907EF307F6E}" srcOrd="0" destOrd="0" presId="urn:microsoft.com/office/officeart/2009/3/layout/SubStepProcess"/>
    <dgm:cxn modelId="{3432F066-CC35-BB45-8A55-581BFEDE3884}" type="presOf" srcId="{FF995415-8974-9244-9BD4-09A11FDB3286}" destId="{94CA68BC-924D-1647-A868-CD448906D064}" srcOrd="0" destOrd="0" presId="urn:microsoft.com/office/officeart/2009/3/layout/SubStepProcess"/>
    <dgm:cxn modelId="{BBCD9C24-7C5A-D944-BDE6-FDEEB4AC9303}" srcId="{3242BBDD-BF41-994F-AE50-E608EE54FC6F}" destId="{FF995415-8974-9244-9BD4-09A11FDB3286}" srcOrd="0" destOrd="0" parTransId="{1CE83E35-0D4D-7A44-8068-033F9A4B8CD9}" sibTransId="{8C70ED14-C9F7-E84E-AAFF-37F564C8C5DE}"/>
    <dgm:cxn modelId="{8C340B9D-75D8-FB48-BAB7-296C418EF18A}" type="presOf" srcId="{E3486F6A-2F76-F846-94C7-8F6CA5E200EA}" destId="{67953A85-ADDB-6D49-A8AE-A1FA97E11F17}" srcOrd="0" destOrd="0" presId="urn:microsoft.com/office/officeart/2009/3/layout/SubStepProcess"/>
    <dgm:cxn modelId="{163DB70A-8150-FC42-9320-53E0732EA8BD}" type="presOf" srcId="{C05255EA-0FE0-9E49-9307-63AE04E6F118}" destId="{DF4557A0-5A95-444E-AF52-2996335EE57C}" srcOrd="0" destOrd="0" presId="urn:microsoft.com/office/officeart/2009/3/layout/SubStepProcess"/>
    <dgm:cxn modelId="{84D4A5C8-1C4D-AA4D-B68F-A7E0F44DF62C}" srcId="{0BFAD87E-2A60-324D-BB3F-D62CAF4BD5F4}" destId="{B9BDAF0B-33BA-D642-A47F-6DE34101E92D}" srcOrd="1" destOrd="0" parTransId="{378D30D9-B2F0-E142-B527-CFE39CC18398}" sibTransId="{BDCD177C-C4A8-E54A-98F3-3D3FE4C2D0F2}"/>
    <dgm:cxn modelId="{201721AF-72EA-6140-B830-1D9749717851}" type="presOf" srcId="{3242BBDD-BF41-994F-AE50-E608EE54FC6F}" destId="{87737AEF-3151-8245-B1DE-7FB83A07C7E2}" srcOrd="0" destOrd="0" presId="urn:microsoft.com/office/officeart/2009/3/layout/SubStepProcess"/>
    <dgm:cxn modelId="{D4EDD374-13D5-0142-831C-564EC7A21B66}" srcId="{E3486F6A-2F76-F846-94C7-8F6CA5E200EA}" destId="{3242BBDD-BF41-994F-AE50-E608EE54FC6F}" srcOrd="0" destOrd="0" parTransId="{E68AC5D1-FB8C-814B-BD7C-9DDDDF8B09A8}" sibTransId="{6889730D-8A35-AD4B-853C-EDDCA0208D6E}"/>
    <dgm:cxn modelId="{56D4FB70-0AD0-DF45-979E-AA634F6EF908}" type="presOf" srcId="{0BFAD87E-2A60-324D-BB3F-D62CAF4BD5F4}" destId="{2B6F1397-677E-5442-9C83-095BEE92C721}" srcOrd="0" destOrd="0" presId="urn:microsoft.com/office/officeart/2009/3/layout/SubStepProcess"/>
    <dgm:cxn modelId="{DD6349D0-998A-1742-8915-CEA88C9B8880}" srcId="{E3486F6A-2F76-F846-94C7-8F6CA5E200EA}" destId="{0BFAD87E-2A60-324D-BB3F-D62CAF4BD5F4}" srcOrd="1" destOrd="0" parTransId="{CB241914-6934-5A4F-8355-BCE213139ED1}" sibTransId="{11A7EA1A-5B5D-8F48-96A8-8F19AB5310AD}"/>
    <dgm:cxn modelId="{5EBD25AA-5F88-774B-B575-8655EB9D0524}" type="presParOf" srcId="{67953A85-ADDB-6D49-A8AE-A1FA97E11F17}" destId="{87737AEF-3151-8245-B1DE-7FB83A07C7E2}" srcOrd="0" destOrd="0" presId="urn:microsoft.com/office/officeart/2009/3/layout/SubStepProcess"/>
    <dgm:cxn modelId="{69A2CE5C-9848-924C-82B7-5A483D7590D6}" type="presParOf" srcId="{67953A85-ADDB-6D49-A8AE-A1FA97E11F17}" destId="{F2B6E41E-BA01-C245-9AB1-2EA2F01B0179}" srcOrd="1" destOrd="0" presId="urn:microsoft.com/office/officeart/2009/3/layout/SubStepProcess"/>
    <dgm:cxn modelId="{24D435CA-DAA2-5D4F-966F-09A85FE8CE67}" type="presParOf" srcId="{67953A85-ADDB-6D49-A8AE-A1FA97E11F17}" destId="{F95EB664-CDC8-034F-BD19-EFB7EB118A18}" srcOrd="2" destOrd="0" presId="urn:microsoft.com/office/officeart/2009/3/layout/SubStepProcess"/>
    <dgm:cxn modelId="{A18A6D06-3DE7-B34D-B9E4-D99EB55A847D}" type="presParOf" srcId="{F95EB664-CDC8-034F-BD19-EFB7EB118A18}" destId="{997ABBC4-165C-5740-80DD-26A3F3DD0160}" srcOrd="0" destOrd="0" presId="urn:microsoft.com/office/officeart/2009/3/layout/SubStepProcess"/>
    <dgm:cxn modelId="{201BB451-DCC6-334C-82D6-A9D7F8BD963D}" type="presParOf" srcId="{F95EB664-CDC8-034F-BD19-EFB7EB118A18}" destId="{D2D55520-FFBB-6D45-BCE7-757C9A91E439}" srcOrd="1" destOrd="0" presId="urn:microsoft.com/office/officeart/2009/3/layout/SubStepProcess"/>
    <dgm:cxn modelId="{88EC790F-015A-C341-9ED0-3E798451D221}" type="presParOf" srcId="{F95EB664-CDC8-034F-BD19-EFB7EB118A18}" destId="{080B6CBC-756B-F64A-9B88-FC3669160B24}" srcOrd="2" destOrd="0" presId="urn:microsoft.com/office/officeart/2009/3/layout/SubStepProcess"/>
    <dgm:cxn modelId="{4CC2AF1F-C258-A94B-AD59-0935D206A93E}" type="presParOf" srcId="{F95EB664-CDC8-034F-BD19-EFB7EB118A18}" destId="{E0D929A3-A76F-704F-A455-4757EA26E28D}" srcOrd="3" destOrd="0" presId="urn:microsoft.com/office/officeart/2009/3/layout/SubStepProcess"/>
    <dgm:cxn modelId="{0EE40701-7735-DC41-9DEB-A826E273443C}" type="presParOf" srcId="{E0D929A3-A76F-704F-A455-4757EA26E28D}" destId="{77EE392B-F8F1-B949-8D62-CD3883EA4CD3}" srcOrd="0" destOrd="0" presId="urn:microsoft.com/office/officeart/2009/3/layout/SubStepProcess"/>
    <dgm:cxn modelId="{DE237140-4583-3B4B-90B7-EE0262786F62}" type="presParOf" srcId="{E0D929A3-A76F-704F-A455-4757EA26E28D}" destId="{027E8C63-64C6-064C-925B-F1021B2380E1}" srcOrd="1" destOrd="0" presId="urn:microsoft.com/office/officeart/2009/3/layout/SubStepProcess"/>
    <dgm:cxn modelId="{1D61F107-2029-6045-972D-CFBB656CAC77}" type="presParOf" srcId="{E0D929A3-A76F-704F-A455-4757EA26E28D}" destId="{C57201E5-50E1-9248-8363-BE6304197E5B}" srcOrd="2" destOrd="0" presId="urn:microsoft.com/office/officeart/2009/3/layout/SubStepProcess"/>
    <dgm:cxn modelId="{533E0715-4FAD-2249-970A-CFA70EE075C2}" type="presParOf" srcId="{E0D929A3-A76F-704F-A455-4757EA26E28D}" destId="{94CA68BC-924D-1647-A868-CD448906D064}" srcOrd="3" destOrd="0" presId="urn:microsoft.com/office/officeart/2009/3/layout/SubStepProcess"/>
    <dgm:cxn modelId="{734FD503-001F-7346-874C-639BFD7D0563}" type="presParOf" srcId="{E0D929A3-A76F-704F-A455-4757EA26E28D}" destId="{7D4AF23E-CB6D-8B4C-AC8F-EE569AFA2956}" srcOrd="4" destOrd="0" presId="urn:microsoft.com/office/officeart/2009/3/layout/SubStepProcess"/>
    <dgm:cxn modelId="{E20A57B9-DCD3-2149-931D-FE39C9A2B646}" type="presParOf" srcId="{67953A85-ADDB-6D49-A8AE-A1FA97E11F17}" destId="{9FFFFF89-6E32-A34D-9EA7-4071A8956029}" srcOrd="3" destOrd="0" presId="urn:microsoft.com/office/officeart/2009/3/layout/SubStepProcess"/>
    <dgm:cxn modelId="{E2F8A385-8A41-EB45-97EA-AA575DAAC59B}" type="presParOf" srcId="{67953A85-ADDB-6D49-A8AE-A1FA97E11F17}" destId="{2B6F1397-677E-5442-9C83-095BEE92C721}" srcOrd="4" destOrd="0" presId="urn:microsoft.com/office/officeart/2009/3/layout/SubStepProcess"/>
    <dgm:cxn modelId="{86A53CC8-4AB2-FC42-81C7-60E3AFDED07C}" type="presParOf" srcId="{67953A85-ADDB-6D49-A8AE-A1FA97E11F17}" destId="{EDA5D7EF-DC0A-6B48-A029-61B44D42FD76}" srcOrd="5" destOrd="0" presId="urn:microsoft.com/office/officeart/2009/3/layout/SubStepProcess"/>
    <dgm:cxn modelId="{F9BB6D91-0E71-4B41-8877-35058FC97DF8}" type="presParOf" srcId="{67953A85-ADDB-6D49-A8AE-A1FA97E11F17}" destId="{BF8CFF3E-8E4C-6443-98D1-09AD5650D175}" srcOrd="6" destOrd="0" presId="urn:microsoft.com/office/officeart/2009/3/layout/SubStepProcess"/>
    <dgm:cxn modelId="{00726327-31A9-394B-9DF5-9BD827E44BB8}" type="presParOf" srcId="{BF8CFF3E-8E4C-6443-98D1-09AD5650D175}" destId="{A1E3A489-45E5-1546-BDD4-81F2D5F81870}" srcOrd="0" destOrd="0" presId="urn:microsoft.com/office/officeart/2009/3/layout/SubStepProcess"/>
    <dgm:cxn modelId="{C620EBBF-46BD-B24C-8703-7F9F708FF0C3}" type="presParOf" srcId="{BF8CFF3E-8E4C-6443-98D1-09AD5650D175}" destId="{C92D6488-D9C0-1844-91C2-6565DDC60853}" srcOrd="1" destOrd="0" presId="urn:microsoft.com/office/officeart/2009/3/layout/SubStepProcess"/>
    <dgm:cxn modelId="{F2064397-C5A2-104D-A1E4-E651354A3917}" type="presParOf" srcId="{BF8CFF3E-8E4C-6443-98D1-09AD5650D175}" destId="{E94D990F-6E92-DD40-B60C-3D91C03EB877}" srcOrd="2" destOrd="0" presId="urn:microsoft.com/office/officeart/2009/3/layout/SubStepProcess"/>
    <dgm:cxn modelId="{553FC9AE-CBAC-1640-8435-9E184E41EDE6}" type="presParOf" srcId="{E94D990F-6E92-DD40-B60C-3D91C03EB877}" destId="{ADCF12D5-B4BE-894C-826A-5DBE109FB3E3}" srcOrd="0" destOrd="0" presId="urn:microsoft.com/office/officeart/2009/3/layout/SubStepProcess"/>
    <dgm:cxn modelId="{B1926F8D-8844-E84A-B62F-D444719DEB22}" type="presParOf" srcId="{E94D990F-6E92-DD40-B60C-3D91C03EB877}" destId="{1C0DA0E6-EBCE-434E-8201-9BD551C5AB58}" srcOrd="1" destOrd="0" presId="urn:microsoft.com/office/officeart/2009/3/layout/SubStepProcess"/>
    <dgm:cxn modelId="{00551EAA-B234-9343-A5BE-E4EE8FB4A6DE}" type="presParOf" srcId="{E94D990F-6E92-DD40-B60C-3D91C03EB877}" destId="{5AAE5F0C-8346-0343-8C0F-C360EB59C80C}" srcOrd="2" destOrd="0" presId="urn:microsoft.com/office/officeart/2009/3/layout/SubStepProcess"/>
    <dgm:cxn modelId="{D025018A-B1A0-1643-9FF4-3F6714EE719A}" type="presParOf" srcId="{E94D990F-6E92-DD40-B60C-3D91C03EB877}" destId="{DF4557A0-5A95-444E-AF52-2996335EE57C}" srcOrd="3" destOrd="0" presId="urn:microsoft.com/office/officeart/2009/3/layout/SubStepProcess"/>
    <dgm:cxn modelId="{2C47D8EE-464B-CF45-901D-99F815594386}" type="presParOf" srcId="{E94D990F-6E92-DD40-B60C-3D91C03EB877}" destId="{ECE833E4-04A6-9D43-AACE-CACE304AA2F7}" srcOrd="4" destOrd="0" presId="urn:microsoft.com/office/officeart/2009/3/layout/SubStepProcess"/>
    <dgm:cxn modelId="{C00FD8FA-9093-4345-A4C8-7798D7907EAA}" type="presParOf" srcId="{BF8CFF3E-8E4C-6443-98D1-09AD5650D175}" destId="{97549328-E572-5948-B513-2142825F6A80}" srcOrd="3" destOrd="0" presId="urn:microsoft.com/office/officeart/2009/3/layout/SubStepProcess"/>
    <dgm:cxn modelId="{E55E4839-CEC3-C74D-B535-FA91E8832E11}" type="presParOf" srcId="{BF8CFF3E-8E4C-6443-98D1-09AD5650D175}" destId="{4C995375-3FD3-1C4A-A10B-95BEF69CF7B8}" srcOrd="4" destOrd="0" presId="urn:microsoft.com/office/officeart/2009/3/layout/SubStepProcess"/>
    <dgm:cxn modelId="{2BE94806-2632-144C-ABFF-AD91455752AC}" type="presParOf" srcId="{BF8CFF3E-8E4C-6443-98D1-09AD5650D175}" destId="{EB37F86E-6E53-3C41-9A89-9169936EF487}" srcOrd="5" destOrd="0" presId="urn:microsoft.com/office/officeart/2009/3/layout/SubStepProcess"/>
    <dgm:cxn modelId="{8A663058-4921-B340-8DEB-F2E7FB823DD6}" type="presParOf" srcId="{EB37F86E-6E53-3C41-9A89-9169936EF487}" destId="{C2046C5F-B318-8847-8478-273ADA613480}" srcOrd="0" destOrd="0" presId="urn:microsoft.com/office/officeart/2009/3/layout/SubStepProcess"/>
    <dgm:cxn modelId="{B14892E7-B65C-FD42-AFE6-280EA1D98239}" type="presParOf" srcId="{EB37F86E-6E53-3C41-9A89-9169936EF487}" destId="{E31873C0-F27D-2C4F-AD2A-D026BAEEA018}" srcOrd="1" destOrd="0" presId="urn:microsoft.com/office/officeart/2009/3/layout/SubStepProcess"/>
    <dgm:cxn modelId="{13CB5633-BB19-F546-98C9-77ED144972AC}" type="presParOf" srcId="{EB37F86E-6E53-3C41-9A89-9169936EF487}" destId="{6B3FE73E-BDDE-FA4D-BC6A-E70214239F2F}" srcOrd="2" destOrd="0" presId="urn:microsoft.com/office/officeart/2009/3/layout/SubStepProcess"/>
    <dgm:cxn modelId="{71A97AB3-41BF-6C46-85E4-4E6C0EB8A8FB}" type="presParOf" srcId="{EB37F86E-6E53-3C41-9A89-9169936EF487}" destId="{1918A64B-ECEF-D54C-8235-8DCA935E30C2}" srcOrd="3" destOrd="0" presId="urn:microsoft.com/office/officeart/2009/3/layout/SubStepProcess"/>
    <dgm:cxn modelId="{1AC7A065-2EF9-2245-89F4-FFB5C4AA30ED}" type="presParOf" srcId="{EB37F86E-6E53-3C41-9A89-9169936EF487}" destId="{1F72FDD3-DD27-CA4B-824C-3B9C339E9F35}" srcOrd="4" destOrd="0" presId="urn:microsoft.com/office/officeart/2009/3/layout/SubStepProcess"/>
    <dgm:cxn modelId="{E75D8B69-8182-3042-BFA3-CA4D1C7CFFE7}" type="presParOf" srcId="{67953A85-ADDB-6D49-A8AE-A1FA97E11F17}" destId="{10E2824B-1FF5-B148-A79E-CDDB87C6C0A9}" srcOrd="7" destOrd="0" presId="urn:microsoft.com/office/officeart/2009/3/layout/SubStepProcess"/>
    <dgm:cxn modelId="{CF68FC9A-B7FA-EA45-8F5B-CB4D3053C23D}" type="presParOf" srcId="{67953A85-ADDB-6D49-A8AE-A1FA97E11F17}" destId="{CC41DAB2-15FF-5B40-B667-F907EF307F6E}" srcOrd="8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86FC-F086-FA43-BE2F-FD3EE83A7993}">
      <dsp:nvSpPr>
        <dsp:cNvPr id="0" name=""/>
        <dsp:cNvSpPr/>
      </dsp:nvSpPr>
      <dsp:spPr>
        <a:xfrm>
          <a:off x="3380" y="921362"/>
          <a:ext cx="2228412" cy="2228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mantech.blackcake.net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en-US" sz="1000" kern="1200" dirty="0" smtClean="0">
              <a:solidFill>
                <a:schemeClr val="tx1"/>
              </a:solidFill>
            </a:rPr>
            <a:t>{Blocked out: “true”,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err="1" smtClean="0">
              <a:solidFill>
                <a:schemeClr val="tx1"/>
              </a:solidFill>
            </a:rPr>
            <a:t>Sinkholed</a:t>
          </a:r>
          <a:r>
            <a:rPr lang="en-US" sz="1000" kern="1200" dirty="0" smtClean="0">
              <a:solidFill>
                <a:schemeClr val="tx1"/>
              </a:solidFill>
            </a:rPr>
            <a:t>: “true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smtClean="0">
              <a:solidFill>
                <a:schemeClr val="tx1"/>
              </a:solidFill>
            </a:rPr>
            <a:t>Whitelisted: “false”}</a:t>
          </a:r>
        </a:p>
      </dsp:txBody>
      <dsp:txXfrm>
        <a:off x="329723" y="1247705"/>
        <a:ext cx="1575726" cy="1575726"/>
      </dsp:txXfrm>
    </dsp:sp>
    <dsp:sp modelId="{256F7D5A-34E1-7041-A0B2-FDD27B2D6296}">
      <dsp:nvSpPr>
        <dsp:cNvPr id="0" name=""/>
        <dsp:cNvSpPr/>
      </dsp:nvSpPr>
      <dsp:spPr>
        <a:xfrm rot="19046297">
          <a:off x="2202125" y="1728048"/>
          <a:ext cx="729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0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97D1F-2C13-DD4B-AF5E-5B63A1FCE31D}">
      <dsp:nvSpPr>
        <dsp:cNvPr id="0" name=""/>
        <dsp:cNvSpPr/>
      </dsp:nvSpPr>
      <dsp:spPr>
        <a:xfrm rot="13353703">
          <a:off x="5103628" y="1728048"/>
          <a:ext cx="729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08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A0D7-C29A-C44C-9555-AA10272ADC75}">
      <dsp:nvSpPr>
        <dsp:cNvPr id="0" name=""/>
        <dsp:cNvSpPr/>
      </dsp:nvSpPr>
      <dsp:spPr>
        <a:xfrm>
          <a:off x="2835170" y="1481477"/>
          <a:ext cx="260094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4232D-58AB-274D-B25F-A590ABE55518}">
      <dsp:nvSpPr>
        <dsp:cNvPr id="0" name=""/>
        <dsp:cNvSpPr/>
      </dsp:nvSpPr>
      <dsp:spPr>
        <a:xfrm>
          <a:off x="3095265" y="1116232"/>
          <a:ext cx="1844307" cy="7304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99D4F5"/>
              </a:solidFill>
            </a:rPr>
            <a:t>-[:RESOLVES]-&gt;</a:t>
          </a:r>
          <a:br>
            <a:rPr lang="en-US" sz="1700" kern="1200" dirty="0" smtClean="0">
              <a:solidFill>
                <a:srgbClr val="99D4F5"/>
              </a:solidFill>
            </a:rPr>
          </a:br>
          <a:r>
            <a:rPr lang="en-US" sz="1700" kern="1200" dirty="0" smtClean="0">
              <a:solidFill>
                <a:srgbClr val="FFFFFF"/>
              </a:solidFill>
            </a:rPr>
            <a:t>{time:20131010}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3095265" y="1116232"/>
        <a:ext cx="1844307" cy="730491"/>
      </dsp:txXfrm>
    </dsp:sp>
    <dsp:sp modelId="{57D499BA-A74A-FE4A-9269-E1187DA3D78D}">
      <dsp:nvSpPr>
        <dsp:cNvPr id="0" name=""/>
        <dsp:cNvSpPr/>
      </dsp:nvSpPr>
      <dsp:spPr>
        <a:xfrm>
          <a:off x="4939572" y="1481477"/>
          <a:ext cx="260094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D6BDF-1590-3F43-A0EC-62E0ECA19D03}">
      <dsp:nvSpPr>
        <dsp:cNvPr id="0" name=""/>
        <dsp:cNvSpPr/>
      </dsp:nvSpPr>
      <dsp:spPr>
        <a:xfrm rot="1875595">
          <a:off x="2252504" y="2238280"/>
          <a:ext cx="626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43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77112-E57E-2B4D-B47D-CEED2DFB02BD}">
      <dsp:nvSpPr>
        <dsp:cNvPr id="0" name=""/>
        <dsp:cNvSpPr/>
      </dsp:nvSpPr>
      <dsp:spPr>
        <a:xfrm rot="8924405">
          <a:off x="5155902" y="2238280"/>
          <a:ext cx="626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43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83F6C-86C8-A446-91B8-2E81D3BF880A}">
      <dsp:nvSpPr>
        <dsp:cNvPr id="0" name=""/>
        <dsp:cNvSpPr/>
      </dsp:nvSpPr>
      <dsp:spPr>
        <a:xfrm>
          <a:off x="2833463" y="2400814"/>
          <a:ext cx="26047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50B05-4628-0140-8F43-EDD94BF41CD4}">
      <dsp:nvSpPr>
        <dsp:cNvPr id="0" name=""/>
        <dsp:cNvSpPr/>
      </dsp:nvSpPr>
      <dsp:spPr>
        <a:xfrm>
          <a:off x="3093933" y="1846723"/>
          <a:ext cx="1846970" cy="11081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3"/>
              </a:solidFill>
            </a:rPr>
            <a:t>&lt;-[:HOSTS]-</a:t>
          </a:r>
          <a:br>
            <a:rPr lang="en-US" sz="1700" kern="1200" dirty="0" smtClean="0">
              <a:solidFill>
                <a:schemeClr val="accent3"/>
              </a:solidFill>
            </a:rPr>
          </a:br>
          <a:r>
            <a:rPr lang="en-US" sz="1700" kern="1200" dirty="0" smtClean="0">
              <a:solidFill>
                <a:srgbClr val="FFFFFF"/>
              </a:solidFill>
            </a:rPr>
            <a:t>{time:20131010}</a:t>
          </a:r>
          <a:endParaRPr lang="en-US" sz="1700" kern="1200" dirty="0">
            <a:solidFill>
              <a:srgbClr val="FFFFFF"/>
            </a:solidFill>
          </a:endParaRPr>
        </a:p>
      </dsp:txBody>
      <dsp:txXfrm>
        <a:off x="3093933" y="1846723"/>
        <a:ext cx="1846970" cy="1108182"/>
      </dsp:txXfrm>
    </dsp:sp>
    <dsp:sp modelId="{C304AD1A-1C61-E046-BD1E-D3240350973C}">
      <dsp:nvSpPr>
        <dsp:cNvPr id="0" name=""/>
        <dsp:cNvSpPr/>
      </dsp:nvSpPr>
      <dsp:spPr>
        <a:xfrm>
          <a:off x="4940904" y="2400814"/>
          <a:ext cx="26047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D7153-74EE-DD4C-BACA-E521655AD6BB}">
      <dsp:nvSpPr>
        <dsp:cNvPr id="0" name=""/>
        <dsp:cNvSpPr/>
      </dsp:nvSpPr>
      <dsp:spPr>
        <a:xfrm>
          <a:off x="5803045" y="921362"/>
          <a:ext cx="2228412" cy="2228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212.215.200.204</a:t>
          </a:r>
          <a:br>
            <a:rPr lang="en-US" sz="1400" kern="1200" dirty="0" smtClean="0"/>
          </a:br>
          <a:r>
            <a:rPr lang="en-US" sz="1000" kern="1200" dirty="0" smtClean="0">
              <a:solidFill>
                <a:schemeClr val="tx1"/>
              </a:solidFill>
            </a:rPr>
            <a:t>{Blocked out: “true”,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smtClean="0">
              <a:solidFill>
                <a:schemeClr val="tx1"/>
              </a:solidFill>
            </a:rPr>
            <a:t>Blocked in: “true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smtClean="0">
              <a:solidFill>
                <a:schemeClr val="tx1"/>
              </a:solidFill>
            </a:rPr>
            <a:t>Whitelisted: “false”}</a:t>
          </a:r>
          <a:endParaRPr lang="en-US" sz="1000" kern="1200" dirty="0"/>
        </a:p>
      </dsp:txBody>
      <dsp:txXfrm>
        <a:off x="6129388" y="1247705"/>
        <a:ext cx="1575726" cy="1575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37AEF-3151-8245-B1DE-7FB83A07C7E2}">
      <dsp:nvSpPr>
        <dsp:cNvPr id="0" name=""/>
        <dsp:cNvSpPr/>
      </dsp:nvSpPr>
      <dsp:spPr>
        <a:xfrm>
          <a:off x="485119" y="1521665"/>
          <a:ext cx="1251201" cy="1251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03557...f18</a:t>
          </a:r>
          <a:br>
            <a:rPr lang="de-DE" sz="1400" kern="1200" dirty="0" smtClean="0"/>
          </a:br>
          <a:r>
            <a:rPr lang="de-DE" sz="1000" kern="1200" dirty="0" smtClean="0">
              <a:solidFill>
                <a:schemeClr val="tx1"/>
              </a:solidFill>
            </a:rPr>
            <a:t>{</a:t>
          </a:r>
          <a:r>
            <a:rPr lang="en-US" sz="1000" kern="1200" dirty="0" smtClean="0">
              <a:solidFill>
                <a:schemeClr val="tx1"/>
              </a:solidFill>
            </a:rPr>
            <a:t>"filename":"</a:t>
          </a:r>
          <a:r>
            <a:rPr lang="en-US" sz="1000" kern="1200" dirty="0" err="1" smtClean="0">
              <a:solidFill>
                <a:schemeClr val="tx1"/>
              </a:solidFill>
            </a:rPr>
            <a:t>dropped.exe</a:t>
          </a:r>
          <a:r>
            <a:rPr lang="en-US" sz="1000" kern="1200" dirty="0" smtClean="0">
              <a:solidFill>
                <a:schemeClr val="tx1"/>
              </a:solidFill>
            </a:rPr>
            <a:t>”…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68353" y="1704899"/>
        <a:ext cx="884733" cy="884733"/>
      </dsp:txXfrm>
    </dsp:sp>
    <dsp:sp modelId="{997ABBC4-165C-5740-80DD-26A3F3DD0160}">
      <dsp:nvSpPr>
        <dsp:cNvPr id="0" name=""/>
        <dsp:cNvSpPr/>
      </dsp:nvSpPr>
      <dsp:spPr>
        <a:xfrm rot="4134953">
          <a:off x="1660149" y="2308041"/>
          <a:ext cx="276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3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55520-FFBB-6D45-BCE7-757C9A91E439}">
      <dsp:nvSpPr>
        <dsp:cNvPr id="0" name=""/>
        <dsp:cNvSpPr/>
      </dsp:nvSpPr>
      <dsp:spPr>
        <a:xfrm rot="7061366">
          <a:off x="2973408" y="2303275"/>
          <a:ext cx="3019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92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201E5-50E1-9248-8363-BE6304197E5B}">
      <dsp:nvSpPr>
        <dsp:cNvPr id="0" name=""/>
        <dsp:cNvSpPr/>
      </dsp:nvSpPr>
      <dsp:spPr>
        <a:xfrm>
          <a:off x="1848009" y="2436950"/>
          <a:ext cx="13268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A68BC-924D-1647-A868-CD448906D064}">
      <dsp:nvSpPr>
        <dsp:cNvPr id="0" name=""/>
        <dsp:cNvSpPr/>
      </dsp:nvSpPr>
      <dsp:spPr>
        <a:xfrm>
          <a:off x="1980692" y="2195648"/>
          <a:ext cx="940846" cy="4826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99D4F5"/>
              </a:solidFill>
            </a:rPr>
            <a:t>-[:C2]-&gt;</a:t>
          </a:r>
          <a:br>
            <a:rPr lang="en-US" sz="1200" kern="1200" dirty="0" smtClean="0">
              <a:solidFill>
                <a:srgbClr val="99D4F5"/>
              </a:solidFill>
            </a:rPr>
          </a:br>
          <a:r>
            <a:rPr lang="en-US" sz="1200" kern="1200" dirty="0" smtClean="0">
              <a:solidFill>
                <a:srgbClr val="FFFFFF"/>
              </a:solidFill>
            </a:rPr>
            <a:t>{port:443}</a:t>
          </a:r>
          <a:endParaRPr lang="en-US" sz="1200" kern="1200" dirty="0"/>
        </a:p>
      </dsp:txBody>
      <dsp:txXfrm>
        <a:off x="1980692" y="2195648"/>
        <a:ext cx="940846" cy="482605"/>
      </dsp:txXfrm>
    </dsp:sp>
    <dsp:sp modelId="{7D4AF23E-CB6D-8B4C-AC8F-EE569AFA2956}">
      <dsp:nvSpPr>
        <dsp:cNvPr id="0" name=""/>
        <dsp:cNvSpPr/>
      </dsp:nvSpPr>
      <dsp:spPr>
        <a:xfrm>
          <a:off x="2921539" y="2436950"/>
          <a:ext cx="13268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F1397-677E-5442-9C83-095BEE92C721}">
      <dsp:nvSpPr>
        <dsp:cNvPr id="0" name=""/>
        <dsp:cNvSpPr/>
      </dsp:nvSpPr>
      <dsp:spPr>
        <a:xfrm>
          <a:off x="3211862" y="1510955"/>
          <a:ext cx="1251201" cy="1251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Mantech.blac</a:t>
          </a:r>
          <a:r>
            <a:rPr lang="en-US" sz="1600" kern="1200" dirty="0" smtClean="0"/>
            <a:t>…</a:t>
          </a:r>
          <a:r>
            <a:rPr lang="en-US" sz="1000" kern="1200" dirty="0" smtClean="0">
              <a:solidFill>
                <a:schemeClr val="tx1"/>
              </a:solidFill>
            </a:rPr>
            <a:t>{Blocked out: “true”,…</a:t>
          </a:r>
        </a:p>
      </dsp:txBody>
      <dsp:txXfrm>
        <a:off x="3395096" y="1694189"/>
        <a:ext cx="884733" cy="884733"/>
      </dsp:txXfrm>
    </dsp:sp>
    <dsp:sp modelId="{A1E3A489-45E5-1546-BDD4-81F2D5F81870}">
      <dsp:nvSpPr>
        <dsp:cNvPr id="0" name=""/>
        <dsp:cNvSpPr/>
      </dsp:nvSpPr>
      <dsp:spPr>
        <a:xfrm rot="19211161">
          <a:off x="4452127" y="1928600"/>
          <a:ext cx="5208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8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D6488-D9C0-1844-91C2-6565DDC60853}">
      <dsp:nvSpPr>
        <dsp:cNvPr id="0" name=""/>
        <dsp:cNvSpPr/>
      </dsp:nvSpPr>
      <dsp:spPr>
        <a:xfrm rot="13884506">
          <a:off x="6159076" y="1933645"/>
          <a:ext cx="4395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56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E5F0C-8346-0343-8C0F-C360EB59C80C}">
      <dsp:nvSpPr>
        <dsp:cNvPr id="0" name=""/>
        <dsp:cNvSpPr/>
      </dsp:nvSpPr>
      <dsp:spPr>
        <a:xfrm>
          <a:off x="4912563" y="1761861"/>
          <a:ext cx="146212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557A0-5A95-444E-AF52-2996335EE57C}">
      <dsp:nvSpPr>
        <dsp:cNvPr id="0" name=""/>
        <dsp:cNvSpPr/>
      </dsp:nvSpPr>
      <dsp:spPr>
        <a:xfrm>
          <a:off x="5058775" y="1450828"/>
          <a:ext cx="1036777" cy="6220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99D4F5"/>
              </a:solidFill>
            </a:rPr>
            <a:t>-[:RESOLVES]-&gt;</a:t>
          </a:r>
          <a:br>
            <a:rPr lang="en-US" sz="900" kern="1200" dirty="0" smtClean="0">
              <a:solidFill>
                <a:srgbClr val="99D4F5"/>
              </a:solidFill>
            </a:rPr>
          </a:br>
          <a:r>
            <a:rPr lang="en-US" sz="1100" kern="1200" dirty="0" smtClean="0">
              <a:solidFill>
                <a:srgbClr val="FFFFFF"/>
              </a:solidFill>
            </a:rPr>
            <a:t>{time:20131010}</a:t>
          </a:r>
          <a:endParaRPr lang="en-US" sz="1100" kern="1200" dirty="0">
            <a:solidFill>
              <a:srgbClr val="FFFFFF"/>
            </a:solidFill>
          </a:endParaRPr>
        </a:p>
      </dsp:txBody>
      <dsp:txXfrm>
        <a:off x="5058775" y="1450828"/>
        <a:ext cx="1036777" cy="622066"/>
      </dsp:txXfrm>
    </dsp:sp>
    <dsp:sp modelId="{ECE833E4-04A6-9D43-AACE-CACE304AA2F7}">
      <dsp:nvSpPr>
        <dsp:cNvPr id="0" name=""/>
        <dsp:cNvSpPr/>
      </dsp:nvSpPr>
      <dsp:spPr>
        <a:xfrm>
          <a:off x="6095553" y="1761861"/>
          <a:ext cx="146212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9328-E572-5948-B513-2142825F6A80}">
      <dsp:nvSpPr>
        <dsp:cNvPr id="0" name=""/>
        <dsp:cNvSpPr/>
      </dsp:nvSpPr>
      <dsp:spPr>
        <a:xfrm rot="2007844">
          <a:off x="4473216" y="2309179"/>
          <a:ext cx="5020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20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95375-3FD3-1C4A-A10B-95BEF69CF7B8}">
      <dsp:nvSpPr>
        <dsp:cNvPr id="0" name=""/>
        <dsp:cNvSpPr/>
      </dsp:nvSpPr>
      <dsp:spPr>
        <a:xfrm rot="8032138">
          <a:off x="6204956" y="2314224"/>
          <a:ext cx="369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98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FE73E-BDDE-FA4D-BC6A-E70214239F2F}">
      <dsp:nvSpPr>
        <dsp:cNvPr id="0" name=""/>
        <dsp:cNvSpPr/>
      </dsp:nvSpPr>
      <dsp:spPr>
        <a:xfrm>
          <a:off x="4933625" y="2447589"/>
          <a:ext cx="14609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8A64B-ECEF-D54C-8235-8DCA935E30C2}">
      <dsp:nvSpPr>
        <dsp:cNvPr id="0" name=""/>
        <dsp:cNvSpPr/>
      </dsp:nvSpPr>
      <dsp:spPr>
        <a:xfrm>
          <a:off x="5079718" y="2096291"/>
          <a:ext cx="1035934" cy="7025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3"/>
              </a:solidFill>
            </a:rPr>
            <a:t>&lt;-[:HOSTS]-</a:t>
          </a:r>
          <a:br>
            <a:rPr lang="en-US" sz="1200" kern="1200" dirty="0" smtClean="0">
              <a:solidFill>
                <a:schemeClr val="accent3"/>
              </a:solidFill>
            </a:rPr>
          </a:br>
          <a:r>
            <a:rPr lang="en-US" sz="1200" kern="1200" dirty="0" smtClean="0">
              <a:solidFill>
                <a:srgbClr val="FFFFFF"/>
              </a:solidFill>
            </a:rPr>
            <a:t>{time:20131010}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5079718" y="2096291"/>
        <a:ext cx="1035934" cy="702596"/>
      </dsp:txXfrm>
    </dsp:sp>
    <dsp:sp modelId="{1F72FDD3-DD27-CA4B-824C-3B9C339E9F35}">
      <dsp:nvSpPr>
        <dsp:cNvPr id="0" name=""/>
        <dsp:cNvSpPr/>
      </dsp:nvSpPr>
      <dsp:spPr>
        <a:xfrm>
          <a:off x="6115653" y="2447589"/>
          <a:ext cx="14609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1DAB2-15FF-5B40-B667-F907EF307F6E}">
      <dsp:nvSpPr>
        <dsp:cNvPr id="0" name=""/>
        <dsp:cNvSpPr/>
      </dsp:nvSpPr>
      <dsp:spPr>
        <a:xfrm>
          <a:off x="6549838" y="1503579"/>
          <a:ext cx="1251201" cy="1288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212.125…</a:t>
          </a:r>
          <a:r>
            <a:rPr lang="en-US" sz="1000" kern="1200" dirty="0" smtClean="0">
              <a:solidFill>
                <a:schemeClr val="tx1"/>
              </a:solidFill>
            </a:rPr>
            <a:t>{Blocked out: “true”,</a:t>
          </a:r>
          <a:br>
            <a:rPr lang="en-US" sz="1000" kern="1200" dirty="0" smtClean="0">
              <a:solidFill>
                <a:schemeClr val="tx1"/>
              </a:solidFill>
            </a:rPr>
          </a:br>
          <a:r>
            <a:rPr lang="en-US" sz="1000" kern="1200" dirty="0" smtClean="0">
              <a:solidFill>
                <a:schemeClr val="tx1"/>
              </a:solidFill>
            </a:rPr>
            <a:t>…</a:t>
          </a:r>
          <a:endParaRPr lang="en-US" sz="1000" kern="1200" dirty="0"/>
        </a:p>
      </dsp:txBody>
      <dsp:txXfrm>
        <a:off x="6733072" y="1692294"/>
        <a:ext cx="884733" cy="911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AB54-7970-BB4C-8A24-65B241CA05EB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ACA7F-BED1-7B47-ADEF-CBF3345A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3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E6825-FA8A-AC4F-BFD5-186E4DBE5E00}" type="datetime1">
              <a:rPr lang="en-US" smtClean="0"/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databases find their usage when data to be stored is associative, meaning when the relationship between two data blocks matters a lot. Relational databases (tabular form) are not that good when a relationship exists between two data blocks, especially if it's the relationship that's more important than the actual data blocks. Graph databases are a very intuitive and expressive way to describe any form of data – as if we're writing something on whiteboards. They let you represent related data as it is – as a set of objects connected by a set of relationships each with its own set of descriptive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0061A3"/>
              </a:gs>
              <a:gs pos="100000">
                <a:srgbClr val="0E273E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99DDF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4" y="6451598"/>
            <a:ext cx="1554472" cy="3238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8" y="1092200"/>
            <a:ext cx="8215312" cy="525462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2014 VeriSign</a:t>
            </a:r>
            <a:r>
              <a:rPr lang="en-US" sz="700" b="1" dirty="0">
                <a:solidFill>
                  <a:schemeClr val="bg1"/>
                </a:solidFill>
              </a:rPr>
              <a:t>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trademarks 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Confidential and Proprietary</a:t>
            </a:r>
            <a:endParaRPr lang="en-US" b="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4j.org/learn/cypher" TargetMode="External"/><Relationship Id="rId4" Type="http://schemas.openxmlformats.org/officeDocument/2006/relationships/hyperlink" Target="http://docs.neo4j.org/refcard/2.0/" TargetMode="External"/><Relationship Id="rId5" Type="http://schemas.openxmlformats.org/officeDocument/2006/relationships/hyperlink" Target="http://docs.neo4j.org/chunked/milestone/cypher-query-lang.html" TargetMode="External"/><Relationship Id="rId6" Type="http://schemas.openxmlformats.org/officeDocument/2006/relationships/hyperlink" Target="http://thinkaurelius.github.io/titan/" TargetMode="External"/><Relationship Id="rId7" Type="http://schemas.openxmlformats.org/officeDocument/2006/relationships/hyperlink" Target="http://www.odbms.org/blog/2013/04/graphs-vs-sql-interview-with-michael-blaha/" TargetMode="External"/><Relationship Id="rId8" Type="http://schemas.openxmlformats.org/officeDocument/2006/relationships/hyperlink" Target="http://github.com/Xen0ph0n/Security_Graph_Demo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lideshare.net/jexp/intro-to-graphs-and-neo4j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57200" y="3602182"/>
            <a:ext cx="8229600" cy="1001280"/>
          </a:xfrm>
        </p:spPr>
        <p:txBody>
          <a:bodyPr/>
          <a:lstStyle/>
          <a:p>
            <a:r>
              <a:rPr lang="en-US" dirty="0"/>
              <a:t>Security </a:t>
            </a:r>
            <a:r>
              <a:rPr lang="en-US" dirty="0" smtClean="0"/>
              <a:t>Ops, </a:t>
            </a:r>
            <a:r>
              <a:rPr lang="en-US" dirty="0"/>
              <a:t>Engineering, and Intelligence </a:t>
            </a:r>
            <a:r>
              <a:rPr lang="en-US" dirty="0" smtClean="0"/>
              <a:t>Integration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US" dirty="0"/>
              <a:t>the power of Graph(DB)!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Christopher Clark  - </a:t>
            </a:r>
            <a:r>
              <a:rPr lang="en-US" sz="1600" i="1" dirty="0" smtClean="0"/>
              <a:t>Director, Cyber Security Intelligence </a:t>
            </a:r>
          </a:p>
          <a:p>
            <a:r>
              <a:rPr lang="en-US" sz="1600" i="1" dirty="0" smtClean="0"/>
              <a:t> </a:t>
            </a:r>
            <a:r>
              <a:rPr lang="en-US" sz="1600" i="1" dirty="0" err="1" smtClean="0"/>
              <a:t>cclark@verisign.com</a:t>
            </a:r>
            <a:r>
              <a:rPr lang="en-US" sz="16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18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Let’s ask</a:t>
            </a:r>
            <a:r>
              <a:rPr lang="en-US" sz="2400" i="1" dirty="0" smtClean="0"/>
              <a:t> even more</a:t>
            </a:r>
            <a:r>
              <a:rPr lang="en-US" sz="2400" dirty="0" smtClean="0"/>
              <a:t> questions?! (Of the Graph)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787400" y="803525"/>
            <a:ext cx="766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If you already know where you wish to </a:t>
            </a:r>
            <a:r>
              <a:rPr lang="en-US" sz="1600" dirty="0" smtClean="0">
                <a:solidFill>
                  <a:schemeClr val="bg1"/>
                </a:solidFill>
              </a:rPr>
              <a:t>start, it’s </a:t>
            </a:r>
            <a:r>
              <a:rPr lang="en-US" sz="1600" dirty="0" smtClean="0">
                <a:solidFill>
                  <a:schemeClr val="bg1"/>
                </a:solidFill>
              </a:rPr>
              <a:t>even easier. Let’s find out what our </a:t>
            </a:r>
            <a:r>
              <a:rPr lang="en-US" sz="1600" dirty="0" smtClean="0">
                <a:solidFill>
                  <a:srgbClr val="99D4F5"/>
                </a:solidFill>
              </a:rPr>
              <a:t>(</a:t>
            </a:r>
            <a:r>
              <a:rPr lang="en-US" sz="1600" dirty="0" err="1" smtClean="0">
                <a:solidFill>
                  <a:srgbClr val="99D4F5"/>
                </a:solidFill>
              </a:rPr>
              <a:t>correlation_malicious_ips</a:t>
            </a:r>
            <a:r>
              <a:rPr lang="en-US" sz="1600" dirty="0" smtClean="0">
                <a:solidFill>
                  <a:srgbClr val="99D4F5"/>
                </a:solidFill>
              </a:rPr>
              <a:t>) </a:t>
            </a:r>
            <a:r>
              <a:rPr lang="en-US" sz="1600" dirty="0" smtClean="0">
                <a:solidFill>
                  <a:schemeClr val="bg1"/>
                </a:solidFill>
              </a:rPr>
              <a:t>IDS rule alerts for and when it was last updated. </a:t>
            </a:r>
            <a:endParaRPr lang="en-US" sz="1600" dirty="0" smtClean="0">
              <a:solidFill>
                <a:srgbClr val="99D4F5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787" y="1624419"/>
            <a:ext cx="41421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MATCH (a)-[:DETECTS]-&gt;(b)</a:t>
            </a:r>
          </a:p>
          <a:p>
            <a:r>
              <a:rPr lang="en-US" sz="1400" dirty="0"/>
              <a:t>WHERE </a:t>
            </a:r>
            <a:r>
              <a:rPr lang="en-US" sz="1400" dirty="0" err="1"/>
              <a:t>a.signature</a:t>
            </a:r>
            <a:r>
              <a:rPr lang="en-US" sz="1400" dirty="0"/>
              <a:t>="</a:t>
            </a:r>
            <a:r>
              <a:rPr lang="en-US" sz="1400" dirty="0" err="1"/>
              <a:t>correlation_malicious_ips</a:t>
            </a:r>
            <a:r>
              <a:rPr lang="en-US" sz="1400" dirty="0"/>
              <a:t>"</a:t>
            </a:r>
          </a:p>
          <a:p>
            <a:r>
              <a:rPr lang="en-US" sz="1400" dirty="0"/>
              <a:t>RETURN </a:t>
            </a:r>
            <a:r>
              <a:rPr lang="en-US" sz="1400" dirty="0" err="1"/>
              <a:t>a.date</a:t>
            </a:r>
            <a:r>
              <a:rPr lang="en-US" sz="1400" dirty="0"/>
              <a:t>, </a:t>
            </a:r>
            <a:r>
              <a:rPr lang="en-US" sz="1400" dirty="0" err="1"/>
              <a:t>b.ip</a:t>
            </a:r>
            <a:r>
              <a:rPr lang="en-US" sz="1400" dirty="0"/>
              <a:t>, </a:t>
            </a:r>
            <a:r>
              <a:rPr lang="en-US" sz="1400" dirty="0" err="1"/>
              <a:t>b.asn</a:t>
            </a:r>
            <a:r>
              <a:rPr lang="en-US" sz="1400" dirty="0"/>
              <a:t>, </a:t>
            </a:r>
            <a:r>
              <a:rPr lang="en-US" sz="1400" dirty="0" err="1" smtClean="0"/>
              <a:t>b.blocked_out</a:t>
            </a:r>
            <a:endParaRPr lang="en-US" sz="1400" dirty="0"/>
          </a:p>
        </p:txBody>
      </p:sp>
      <p:pic>
        <p:nvPicPr>
          <p:cNvPr id="5" name="Picture 4" descr="Screen Shot 2014-05-13 at 9.4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7" y="2571277"/>
            <a:ext cx="668020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29850" y="3923720"/>
            <a:ext cx="4856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BONUS:</a:t>
            </a:r>
            <a:r>
              <a:rPr lang="en-US" sz="1600" dirty="0" smtClean="0">
                <a:solidFill>
                  <a:srgbClr val="99D4F5"/>
                </a:solidFill>
              </a:rPr>
              <a:t> Tell me what this little modification will do?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786" y="4362391"/>
            <a:ext cx="510597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MATCH (a)-[:DETECTS]-&gt;(b)&lt;-[*1..5]-()-[:ATTRIBUTION]-&gt;(c)</a:t>
            </a:r>
          </a:p>
          <a:p>
            <a:r>
              <a:rPr lang="en-US" sz="1400" dirty="0"/>
              <a:t>WHERE </a:t>
            </a:r>
            <a:r>
              <a:rPr lang="en-US" sz="1400" dirty="0" err="1"/>
              <a:t>a.signature</a:t>
            </a:r>
            <a:r>
              <a:rPr lang="en-US" sz="1400" dirty="0"/>
              <a:t>="</a:t>
            </a:r>
            <a:r>
              <a:rPr lang="en-US" sz="1400" dirty="0" err="1"/>
              <a:t>correlation_malicious_ips</a:t>
            </a:r>
            <a:r>
              <a:rPr lang="en-US" sz="1400" dirty="0"/>
              <a:t>"</a:t>
            </a:r>
          </a:p>
          <a:p>
            <a:r>
              <a:rPr lang="en-US" sz="1400" dirty="0"/>
              <a:t>RETURN </a:t>
            </a:r>
            <a:r>
              <a:rPr lang="en-US" sz="1400" dirty="0" err="1"/>
              <a:t>c.threat_group</a:t>
            </a:r>
            <a:r>
              <a:rPr lang="en-US" sz="1400" dirty="0"/>
              <a:t>, </a:t>
            </a:r>
            <a:r>
              <a:rPr lang="en-US" sz="1400" dirty="0" err="1"/>
              <a:t>a.date</a:t>
            </a:r>
            <a:r>
              <a:rPr lang="en-US" sz="1400" dirty="0"/>
              <a:t>, </a:t>
            </a:r>
            <a:r>
              <a:rPr lang="en-US" sz="1400" dirty="0" err="1"/>
              <a:t>b.ip</a:t>
            </a:r>
            <a:r>
              <a:rPr lang="en-US" sz="1400" dirty="0"/>
              <a:t>, </a:t>
            </a:r>
            <a:r>
              <a:rPr lang="en-US" sz="1400" dirty="0" err="1"/>
              <a:t>b.asn</a:t>
            </a:r>
            <a:endParaRPr lang="en-US" sz="1400" dirty="0"/>
          </a:p>
        </p:txBody>
      </p:sp>
      <p:pic>
        <p:nvPicPr>
          <p:cNvPr id="14" name="Picture 13" descr="Screen Shot 2014-05-13 at 10.09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3" y="5694383"/>
            <a:ext cx="75819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 flipH="1">
            <a:off x="1062787" y="5258206"/>
            <a:ext cx="715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SWEET, SWEET, CONTEXT AND ORGANIC ATTRIBUTION!</a:t>
            </a:r>
          </a:p>
        </p:txBody>
      </p:sp>
    </p:spTree>
    <p:extLst>
      <p:ext uri="{BB962C8B-B14F-4D97-AF65-F5344CB8AC3E}">
        <p14:creationId xmlns:p14="http://schemas.microsoft.com/office/powerpoint/2010/main" val="201914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Unknown Distance Queries!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1488" y="876740"/>
            <a:ext cx="8215312" cy="52546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Has </a:t>
            </a:r>
            <a:r>
              <a:rPr lang="en-US" sz="1800" dirty="0">
                <a:solidFill>
                  <a:schemeClr val="accent3"/>
                </a:solidFill>
              </a:rPr>
              <a:t>WebC2</a:t>
            </a:r>
            <a:r>
              <a:rPr lang="en-US" sz="1800" dirty="0">
                <a:solidFill>
                  <a:srgbClr val="FFFFFF"/>
                </a:solidFill>
              </a:rPr>
              <a:t> targeted the </a:t>
            </a:r>
            <a:r>
              <a:rPr lang="en-US" sz="1800" dirty="0">
                <a:solidFill>
                  <a:srgbClr val="99D4F5"/>
                </a:solidFill>
              </a:rPr>
              <a:t>CSOs</a:t>
            </a:r>
            <a:r>
              <a:rPr lang="en-US" sz="1800" dirty="0">
                <a:solidFill>
                  <a:srgbClr val="FFFFFF"/>
                </a:solidFill>
              </a:rPr>
              <a:t> office </a:t>
            </a:r>
            <a:r>
              <a:rPr lang="en-US" sz="1800" dirty="0" smtClean="0">
                <a:solidFill>
                  <a:srgbClr val="FFFFFF"/>
                </a:solidFill>
              </a:rPr>
              <a:t>lately?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LETS ASK!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Start with </a:t>
            </a:r>
            <a:r>
              <a:rPr lang="en-US" sz="1600" dirty="0" smtClean="0">
                <a:solidFill>
                  <a:schemeClr val="accent3"/>
                </a:solidFill>
              </a:rPr>
              <a:t>(WebC2)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Scan All Paths out from </a:t>
            </a:r>
            <a:r>
              <a:rPr lang="en-US" sz="1600" dirty="0" smtClean="0">
                <a:solidFill>
                  <a:schemeClr val="accent3"/>
                </a:solidFill>
              </a:rPr>
              <a:t>(WebC2) </a:t>
            </a:r>
            <a:r>
              <a:rPr lang="en-US" sz="1600" dirty="0" smtClean="0">
                <a:solidFill>
                  <a:srgbClr val="FFFFFF"/>
                </a:solidFill>
              </a:rPr>
              <a:t>for</a:t>
            </a:r>
            <a:r>
              <a:rPr lang="en-US" sz="1600" dirty="0" smtClean="0">
                <a:solidFill>
                  <a:schemeClr val="accent3"/>
                </a:solidFill>
              </a:rPr>
              <a:t> -[:TARGET{date:2013*}]-&gt;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Then tell us if the recipient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is a </a:t>
            </a:r>
            <a:r>
              <a:rPr lang="en-US" sz="1600" dirty="0" smtClean="0">
                <a:solidFill>
                  <a:schemeClr val="accent3"/>
                </a:solidFill>
              </a:rPr>
              <a:t>-[:MEMBER_OF]-&gt;</a:t>
            </a:r>
            <a:br>
              <a:rPr lang="en-US" sz="1600" dirty="0" smtClean="0">
                <a:solidFill>
                  <a:schemeClr val="accent3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(Office of CSO)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Return the </a:t>
            </a:r>
            <a:r>
              <a:rPr lang="en-US" sz="1600" dirty="0" smtClean="0">
                <a:solidFill>
                  <a:schemeClr val="accent3"/>
                </a:solidFill>
              </a:rPr>
              <a:t>COUNT </a:t>
            </a:r>
            <a:r>
              <a:rPr lang="en-US" sz="1600" dirty="0" smtClean="0">
                <a:solidFill>
                  <a:srgbClr val="FFFFFF"/>
                </a:solidFill>
              </a:rPr>
              <a:t>of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attacks, date, and names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of recipients for each.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Screen Shot 2014-05-12 at 11.02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498" r="3251"/>
          <a:stretch/>
        </p:blipFill>
        <p:spPr>
          <a:xfrm>
            <a:off x="3401886" y="1984540"/>
            <a:ext cx="5318291" cy="433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71096" y="4082480"/>
            <a:ext cx="24833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tx1"/>
                </a:solidFill>
              </a:rPr>
              <a:t>WebC2</a:t>
            </a:r>
            <a:r>
              <a:rPr lang="en-US" sz="1600" i="1" dirty="0">
                <a:solidFill>
                  <a:schemeClr val="tx1"/>
                </a:solidFill>
              </a:rPr>
              <a:t> has Targeted the 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OCSO</a:t>
            </a:r>
            <a:r>
              <a:rPr lang="en-US" sz="1600" i="1" dirty="0">
                <a:solidFill>
                  <a:schemeClr val="tx1"/>
                </a:solidFill>
              </a:rPr>
              <a:t> once in </a:t>
            </a:r>
            <a:r>
              <a:rPr lang="en-US" sz="1600" b="1" i="1" dirty="0">
                <a:solidFill>
                  <a:schemeClr val="tx1"/>
                </a:solidFill>
              </a:rPr>
              <a:t>2013</a:t>
            </a:r>
            <a:r>
              <a:rPr lang="en-US" sz="1600" i="1" dirty="0">
                <a:solidFill>
                  <a:schemeClr val="tx1"/>
                </a:solidFill>
              </a:rPr>
              <a:t/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 smtClean="0">
                <a:solidFill>
                  <a:schemeClr val="tx1"/>
                </a:solidFill>
              </a:rPr>
              <a:t/>
            </a:r>
            <a:br>
              <a:rPr lang="en-US" sz="1600" i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Attack Date: </a:t>
            </a:r>
            <a:r>
              <a:rPr lang="en-US" sz="1600" dirty="0" smtClean="0">
                <a:solidFill>
                  <a:schemeClr val="tx1"/>
                </a:solidFill>
              </a:rPr>
              <a:t>10-08-2013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Targets: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Brian Hayes (VIP)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Leo Massey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Dorothy Daniels   </a:t>
            </a:r>
          </a:p>
        </p:txBody>
      </p:sp>
    </p:spTree>
    <p:extLst>
      <p:ext uri="{BB962C8B-B14F-4D97-AF65-F5344CB8AC3E}">
        <p14:creationId xmlns:p14="http://schemas.microsoft.com/office/powerpoint/2010/main" val="205141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Targeted Countermeasures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1488" y="876740"/>
            <a:ext cx="8215312" cy="52546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Do we have </a:t>
            </a:r>
            <a:r>
              <a:rPr lang="en-US" sz="1800" dirty="0" smtClean="0">
                <a:solidFill>
                  <a:schemeClr val="accent3"/>
                </a:solidFill>
              </a:rPr>
              <a:t>Countermeasures</a:t>
            </a:r>
            <a:r>
              <a:rPr lang="en-US" sz="1800" dirty="0" smtClean="0">
                <a:solidFill>
                  <a:srgbClr val="FFFFFF"/>
                </a:solidFill>
              </a:rPr>
              <a:t> in place for this </a:t>
            </a:r>
            <a:r>
              <a:rPr lang="en-US" sz="1800" dirty="0" smtClean="0">
                <a:solidFill>
                  <a:srgbClr val="99D4F5"/>
                </a:solidFill>
              </a:rPr>
              <a:t>Campaign</a:t>
            </a:r>
            <a:r>
              <a:rPr lang="en-US" sz="1800" dirty="0" smtClean="0">
                <a:solidFill>
                  <a:srgbClr val="FFFFFF"/>
                </a:solidFill>
              </a:rPr>
              <a:t>?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</a:rPr>
              <a:t>LETS ASK!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Start with </a:t>
            </a:r>
            <a:r>
              <a:rPr lang="en-US" sz="1600" dirty="0" smtClean="0">
                <a:solidFill>
                  <a:srgbClr val="FFFFFF"/>
                </a:solidFill>
              </a:rPr>
              <a:t>our previous results and query.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Find each related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(IOC) </a:t>
            </a:r>
            <a:br>
              <a:rPr lang="en-US" sz="1600" dirty="0" smtClean="0">
                <a:solidFill>
                  <a:schemeClr val="accent3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&lt;-[</a:t>
            </a:r>
            <a:r>
              <a:rPr lang="en-US" sz="1600" dirty="0">
                <a:solidFill>
                  <a:schemeClr val="accent3"/>
                </a:solidFill>
              </a:rPr>
              <a:t>:DETECTS</a:t>
            </a:r>
            <a:r>
              <a:rPr lang="en-US" sz="1600" dirty="0" smtClean="0">
                <a:solidFill>
                  <a:schemeClr val="accent3"/>
                </a:solidFill>
              </a:rPr>
              <a:t>]</a:t>
            </a:r>
            <a:r>
              <a:rPr lang="en-US" sz="1600" dirty="0">
                <a:solidFill>
                  <a:schemeClr val="accent3"/>
                </a:solidFill>
                <a:sym typeface="Wingdings"/>
              </a:rPr>
              <a:t>-</a:t>
            </a:r>
            <a:r>
              <a:rPr lang="en-US" sz="1600" dirty="0" smtClean="0">
                <a:solidFill>
                  <a:schemeClr val="accent3"/>
                </a:solidFill>
                <a:sym typeface="Wingdings"/>
              </a:rPr>
              <a:t/>
            </a:r>
            <a:br>
              <a:rPr lang="en-US" sz="1600" dirty="0" smtClean="0">
                <a:solidFill>
                  <a:schemeClr val="accent3"/>
                </a:solidFill>
                <a:sym typeface="Wingdings"/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(Countermeasure)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Find undetected </a:t>
            </a:r>
            <a:r>
              <a:rPr lang="en-US" sz="1600" dirty="0" smtClean="0">
                <a:solidFill>
                  <a:schemeClr val="accent3"/>
                </a:solidFill>
              </a:rPr>
              <a:t>(IOC)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</a:rPr>
              <a:t>Return a list of </a:t>
            </a:r>
            <a:r>
              <a:rPr lang="en-US" sz="1600" dirty="0" smtClean="0"/>
              <a:t>each</a:t>
            </a:r>
            <a:r>
              <a:rPr lang="en-US" sz="1600" dirty="0">
                <a:solidFill>
                  <a:schemeClr val="accent3"/>
                </a:solidFill>
              </a:rPr>
              <a:t>: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/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(IOC)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99D4F5"/>
                </a:solidFill>
              </a:rPr>
              <a:t>(Countermeasure)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it’s {</a:t>
            </a:r>
            <a:r>
              <a:rPr lang="en-US" sz="1600" dirty="0" err="1" smtClean="0">
                <a:solidFill>
                  <a:srgbClr val="FFFFFF"/>
                </a:solidFill>
              </a:rPr>
              <a:t>deploy_date</a:t>
            </a:r>
            <a:r>
              <a:rPr lang="en-US" sz="1600" dirty="0" smtClean="0">
                <a:solidFill>
                  <a:srgbClr val="FFFFFF"/>
                </a:solidFill>
              </a:rPr>
              <a:t>}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99D4F5"/>
                </a:solidFill>
              </a:rPr>
              <a:t>(Toolset)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 descr="Screen Shot 2014-05-12 at 11.39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2869" b="5907"/>
          <a:stretch/>
        </p:blipFill>
        <p:spPr>
          <a:xfrm>
            <a:off x="3497938" y="1621655"/>
            <a:ext cx="5450683" cy="463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4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Targeted Countermeasures Cont.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3491" y="876740"/>
            <a:ext cx="8584105" cy="52546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       Countermeasure Gap Analysis for WebC2 Campaign Targeting OCSO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27443"/>
              </p:ext>
            </p:extLst>
          </p:nvPr>
        </p:nvGraphicFramePr>
        <p:xfrm>
          <a:off x="691716" y="1205866"/>
          <a:ext cx="7722295" cy="48611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4872"/>
                <a:gridCol w="3265815"/>
                <a:gridCol w="1462814"/>
                <a:gridCol w="1428794"/>
              </a:tblGrid>
              <a:tr h="3951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 Type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Countermeasure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Deploy Date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Toolset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Phish Sender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correlation_malicious_senders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10-07-2013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Nitro SIEM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Phish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945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Attachment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File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cf_rtf_cve_2012_0158_var1_objocx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10-07-2013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FireEye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Attachment Hash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719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Exploit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cf_rtf_cve_2012_0158_var1_objocx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10-07-2013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FireEye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Dropped Hash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mirscan_malicious_files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10-08-2013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MIR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Dropped File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win_troj_apt_greencat_c2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10-08-2013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SourceFire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7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C2 IP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correlation_malicious_ips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10-07-2013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Nitro SIEM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C2 Domain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correlation_malicious_domains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10-07-2013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Nitro SIEM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C2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SubDomain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APT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DNS Sinkhole (Ticket SNK111)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10-08-2013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Sinkhole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C2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SubDomain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correlation_malicious_domains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10-08-2013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Nitro SIEM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0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3491" y="876740"/>
            <a:ext cx="8584105" cy="5254625"/>
          </a:xfrm>
        </p:spPr>
        <p:txBody>
          <a:bodyPr/>
          <a:lstStyle/>
          <a:p>
            <a:r>
              <a:rPr lang="en-US" sz="1800" dirty="0">
                <a:solidFill>
                  <a:srgbClr val="FFFFFF"/>
                </a:solidFill>
                <a:hlinkClick r:id="rId2"/>
              </a:rPr>
              <a:t>http://www.slideshare.net/jexp/intro-to-graphs-and-</a:t>
            </a:r>
            <a:r>
              <a:rPr lang="en-US" sz="1800" dirty="0" smtClean="0">
                <a:solidFill>
                  <a:srgbClr val="FFFFFF"/>
                </a:solidFill>
                <a:hlinkClick r:id="rId2"/>
              </a:rPr>
              <a:t>neo4j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  <a:hlinkClick r:id="rId3"/>
              </a:rPr>
              <a:t>http://www.neo4j.org/learn/</a:t>
            </a:r>
            <a:r>
              <a:rPr lang="en-US" sz="1800" dirty="0" smtClean="0">
                <a:solidFill>
                  <a:srgbClr val="FFFFFF"/>
                </a:solidFill>
                <a:hlinkClick r:id="rId3"/>
              </a:rPr>
              <a:t>cypher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  <a:hlinkClick r:id="rId4"/>
              </a:rPr>
              <a:t>http://docs.neo4j.org/refcard/2.0</a:t>
            </a:r>
            <a:r>
              <a:rPr lang="en-US" sz="1800" dirty="0" smtClean="0">
                <a:solidFill>
                  <a:srgbClr val="FFFFFF"/>
                </a:solidFill>
                <a:hlinkClick r:id="rId4"/>
              </a:rPr>
              <a:t>/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1800" dirty="0">
                <a:solidFill>
                  <a:srgbClr val="FFFFFF"/>
                </a:solidFill>
                <a:hlinkClick r:id="rId5"/>
              </a:rPr>
              <a:t>http://docs.neo4j.org/chunked/milestone/cypher-query-</a:t>
            </a:r>
            <a:r>
              <a:rPr lang="en-US" sz="1800" dirty="0" smtClean="0">
                <a:solidFill>
                  <a:srgbClr val="FFFFFF"/>
                </a:solidFill>
                <a:hlinkClick r:id="rId5"/>
              </a:rPr>
              <a:t>lang.html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  <a:hlinkClick r:id="rId6"/>
              </a:rPr>
              <a:t>http://thinkaurelius.github.io/titan</a:t>
            </a:r>
            <a:r>
              <a:rPr lang="en-US" sz="1800" dirty="0" smtClean="0">
                <a:solidFill>
                  <a:srgbClr val="FFFFFF"/>
                </a:solidFill>
                <a:hlinkClick r:id="rId6"/>
              </a:rPr>
              <a:t>/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  <a:hlinkClick r:id="rId7"/>
              </a:rPr>
              <a:t>http://www.odbms.org/blog/2013/04/graphs-vs-sql-interview-with-michael-blaha</a:t>
            </a:r>
            <a:r>
              <a:rPr lang="en-US" sz="1800" dirty="0" smtClean="0">
                <a:solidFill>
                  <a:srgbClr val="FFFFFF"/>
                </a:solidFill>
                <a:hlinkClick r:id="rId7"/>
              </a:rPr>
              <a:t>/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Security Graph DB Test Code (Neo4j / Py2Neo):</a:t>
            </a:r>
            <a:br>
              <a:rPr lang="en-US" sz="1800" dirty="0" smtClean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  <a:hlinkClick r:id="rId8"/>
              </a:rPr>
              <a:t>http://github.com/Xen0ph0n/Security_Graph_Demo</a:t>
            </a:r>
            <a:endParaRPr lang="en-US" sz="180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1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512" y="660001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77745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1488" y="934380"/>
            <a:ext cx="8215312" cy="5254625"/>
          </a:xfrm>
        </p:spPr>
        <p:txBody>
          <a:bodyPr/>
          <a:lstStyle/>
          <a:p>
            <a:pPr marL="0" indent="0" algn="r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*WARNING: </a:t>
            </a:r>
            <a:r>
              <a:rPr lang="en-US" sz="1200" dirty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his talk will use</a:t>
            </a:r>
            <a:r>
              <a:rPr lang="en-US" sz="1200" i="1" dirty="0" smtClean="0">
                <a:solidFill>
                  <a:schemeClr val="accent3"/>
                </a:solidFill>
              </a:rPr>
              <a:t> Neo4j </a:t>
            </a:r>
            <a:r>
              <a:rPr lang="en-US" sz="1200" dirty="0" smtClean="0">
                <a:solidFill>
                  <a:srgbClr val="FF0000"/>
                </a:solidFill>
              </a:rPr>
              <a:t>for simplicity</a:t>
            </a:r>
          </a:p>
          <a:p>
            <a:r>
              <a:rPr lang="en-US" sz="2000" dirty="0" smtClean="0"/>
              <a:t>Introduction to Graph Databases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Normalization of Inputs (</a:t>
            </a:r>
            <a:r>
              <a:rPr lang="en-US" sz="2000" dirty="0" smtClean="0">
                <a:solidFill>
                  <a:srgbClr val="99D4F5"/>
                </a:solidFill>
              </a:rPr>
              <a:t>(NODES)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99D4F5"/>
                </a:solidFill>
              </a:rPr>
              <a:t>-</a:t>
            </a:r>
            <a:r>
              <a:rPr lang="en-US" sz="2000" dirty="0" smtClean="0">
                <a:solidFill>
                  <a:srgbClr val="99D4F5"/>
                </a:solidFill>
              </a:rPr>
              <a:t>[RELATIONSHIPS]-&gt;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Deducing Maliciousness from </a:t>
            </a:r>
            <a:r>
              <a:rPr lang="en-US" sz="2000" dirty="0" smtClean="0">
                <a:solidFill>
                  <a:srgbClr val="99D4F5"/>
                </a:solidFill>
              </a:rPr>
              <a:t>-[</a:t>
            </a:r>
            <a:r>
              <a:rPr lang="en-US" sz="2000" dirty="0">
                <a:solidFill>
                  <a:srgbClr val="99D4F5"/>
                </a:solidFill>
              </a:rPr>
              <a:t>RELATIONSHIPS]-</a:t>
            </a:r>
            <a:r>
              <a:rPr lang="en-US" sz="2000" dirty="0" smtClean="0">
                <a:solidFill>
                  <a:srgbClr val="99D4F5"/>
                </a:solidFill>
              </a:rPr>
              <a:t>&gt;</a:t>
            </a:r>
          </a:p>
          <a:p>
            <a:endParaRPr lang="en-US" sz="2000" dirty="0" smtClean="0"/>
          </a:p>
          <a:p>
            <a:r>
              <a:rPr lang="en-US" sz="2000" dirty="0" smtClean="0"/>
              <a:t>And Then, And Then, And … (Forever Extensible!)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Let’s Ask Questions! (of the </a:t>
            </a:r>
            <a:r>
              <a:rPr lang="en-US" sz="2000" dirty="0" err="1" smtClean="0"/>
              <a:t>Graph..A</a:t>
            </a:r>
            <a:r>
              <a:rPr lang="en-US" sz="2000" dirty="0" smtClean="0"/>
              <a:t>/K/A: Use Cases!)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Tools of The Trade 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0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Graph Databases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647701" y="889440"/>
            <a:ext cx="77343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Graph Databases are a way of storing data in the form of </a:t>
            </a:r>
            <a:r>
              <a:rPr lang="en-US" b="1" dirty="0"/>
              <a:t>nodes, edges and relationships</a:t>
            </a:r>
            <a:r>
              <a:rPr lang="en-US" dirty="0"/>
              <a:t> which provide index-free adjacency. </a:t>
            </a:r>
            <a:r>
              <a:rPr lang="en-US" dirty="0" smtClean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1" y="1803096"/>
            <a:ext cx="77343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DATA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rgbClr val="99DDF5"/>
                </a:solidFill>
              </a:rPr>
              <a:t>NODES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(NODES) </a:t>
            </a:r>
            <a:r>
              <a:rPr lang="en-US" sz="1400" dirty="0" smtClean="0">
                <a:solidFill>
                  <a:schemeClr val="bg1"/>
                </a:solidFill>
              </a:rPr>
              <a:t>are Fully Featured JSON Objects, </a:t>
            </a:r>
            <a:r>
              <a:rPr lang="en-US" sz="1400" dirty="0" err="1" smtClean="0">
                <a:solidFill>
                  <a:schemeClr val="bg1"/>
                </a:solidFill>
              </a:rPr>
              <a:t>Indexable</a:t>
            </a:r>
            <a:r>
              <a:rPr lang="en-US" sz="1400" dirty="0" smtClean="0">
                <a:solidFill>
                  <a:schemeClr val="bg1"/>
                </a:solidFill>
              </a:rPr>
              <a:t> to ensure uniqueness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These are the population of your Graph Nation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If </a:t>
            </a:r>
            <a:r>
              <a:rPr lang="en-US" sz="1400" b="1" i="1" dirty="0" smtClean="0">
                <a:solidFill>
                  <a:schemeClr val="accent2"/>
                </a:solidFill>
              </a:rPr>
              <a:t>it </a:t>
            </a:r>
            <a:r>
              <a:rPr lang="en-US" sz="1400" dirty="0" smtClean="0">
                <a:solidFill>
                  <a:schemeClr val="bg1"/>
                </a:solidFill>
              </a:rPr>
              <a:t>is an immutable thing, if you </a:t>
            </a:r>
            <a:r>
              <a:rPr lang="en-US" sz="1400" dirty="0">
                <a:solidFill>
                  <a:schemeClr val="bg1"/>
                </a:solidFill>
              </a:rPr>
              <a:t>can </a:t>
            </a:r>
            <a:r>
              <a:rPr lang="en-US" sz="1400" dirty="0" smtClean="0">
                <a:solidFill>
                  <a:schemeClr val="bg1"/>
                </a:solidFill>
              </a:rPr>
              <a:t>anthropomorphize it, </a:t>
            </a:r>
            <a:r>
              <a:rPr lang="en-US" sz="1400" b="1" dirty="0" smtClean="0">
                <a:solidFill>
                  <a:schemeClr val="bg1"/>
                </a:solidFill>
              </a:rPr>
              <a:t>it should be a </a:t>
            </a:r>
            <a:r>
              <a:rPr lang="en-US" sz="1400" b="1" dirty="0" smtClean="0">
                <a:solidFill>
                  <a:srgbClr val="99D4F5"/>
                </a:solidFill>
              </a:rPr>
              <a:t>(NODE</a:t>
            </a:r>
            <a:r>
              <a:rPr lang="en-US" sz="1400" b="1" dirty="0" smtClean="0">
                <a:solidFill>
                  <a:srgbClr val="99D4F5"/>
                </a:solidFill>
              </a:rPr>
              <a:t>)</a:t>
            </a:r>
            <a:r>
              <a:rPr lang="en-US" sz="1400" i="1" dirty="0" smtClean="0">
                <a:solidFill>
                  <a:srgbClr val="99D4F5"/>
                </a:solidFill>
              </a:rPr>
              <a:t>(</a:t>
            </a:r>
            <a:r>
              <a:rPr lang="en-US" sz="1400" i="1" dirty="0" smtClean="0">
                <a:solidFill>
                  <a:srgbClr val="99D4F5"/>
                </a:solidFill>
              </a:rPr>
              <a:t>Computer, Email, Hash, Service Ticket, IDS Rule, Domain, Threat Actor)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JOINS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rgbClr val="99DDF5"/>
                </a:solidFill>
              </a:rPr>
              <a:t>EDGES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Every </a:t>
            </a:r>
            <a:r>
              <a:rPr lang="en-US" sz="1400" dirty="0" smtClean="0">
                <a:solidFill>
                  <a:schemeClr val="accent3"/>
                </a:solidFill>
              </a:rPr>
              <a:t>(NODE) </a:t>
            </a:r>
            <a:r>
              <a:rPr lang="en-US" sz="1400" dirty="0" smtClean="0">
                <a:solidFill>
                  <a:schemeClr val="bg1"/>
                </a:solidFill>
              </a:rPr>
              <a:t>must connect to at least one more… </a:t>
            </a:r>
            <a:r>
              <a:rPr lang="en-US" sz="1400" i="1" dirty="0" smtClean="0">
                <a:solidFill>
                  <a:srgbClr val="D9D9D9"/>
                </a:solidFill>
              </a:rPr>
              <a:t>as must we all, else why exist?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Individual</a:t>
            </a:r>
            <a:r>
              <a:rPr lang="en-US" sz="1400" dirty="0" smtClean="0">
                <a:solidFill>
                  <a:srgbClr val="99D4F5"/>
                </a:solidFill>
              </a:rPr>
              <a:t> –EDGES-&gt; </a:t>
            </a:r>
            <a:r>
              <a:rPr lang="en-US" sz="1400" dirty="0">
                <a:solidFill>
                  <a:schemeClr val="bg1"/>
                </a:solidFill>
              </a:rPr>
              <a:t>are </a:t>
            </a:r>
            <a:r>
              <a:rPr lang="en-US" sz="1400" dirty="0" smtClean="0">
                <a:solidFill>
                  <a:schemeClr val="bg1"/>
                </a:solidFill>
              </a:rPr>
              <a:t>directional</a:t>
            </a:r>
            <a:r>
              <a:rPr lang="en-US" sz="1400" dirty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rgbClr val="99D4F5"/>
                </a:solidFill>
              </a:rPr>
              <a:t>(Chris)--&gt;(You) </a:t>
            </a:r>
            <a:r>
              <a:rPr lang="en-US" sz="1400" dirty="0" smtClean="0">
                <a:solidFill>
                  <a:schemeClr val="bg1"/>
                </a:solidFill>
              </a:rPr>
              <a:t> or </a:t>
            </a:r>
            <a:r>
              <a:rPr lang="en-US" sz="1400" dirty="0" smtClean="0">
                <a:solidFill>
                  <a:srgbClr val="99D4F5"/>
                </a:solidFill>
              </a:rPr>
              <a:t>(You)</a:t>
            </a:r>
            <a:r>
              <a:rPr lang="en-US" sz="1400" dirty="0">
                <a:solidFill>
                  <a:srgbClr val="99D4F5"/>
                </a:solidFill>
              </a:rPr>
              <a:t>--&gt;</a:t>
            </a:r>
            <a:r>
              <a:rPr lang="en-US" sz="1400" dirty="0" smtClean="0">
                <a:solidFill>
                  <a:srgbClr val="99D4F5"/>
                </a:solidFill>
              </a:rPr>
              <a:t>(Chris)</a:t>
            </a:r>
            <a:br>
              <a:rPr lang="en-US" sz="1400" dirty="0" smtClean="0">
                <a:solidFill>
                  <a:srgbClr val="99D4F5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99DDF5"/>
                </a:solidFill>
              </a:rPr>
              <a:t>EDGES</a:t>
            </a:r>
            <a:r>
              <a:rPr lang="en-US" dirty="0" smtClean="0">
                <a:solidFill>
                  <a:schemeClr val="bg1"/>
                </a:solidFill>
              </a:rPr>
              <a:t> + </a:t>
            </a:r>
            <a:r>
              <a:rPr lang="en-US" i="1" dirty="0" smtClean="0">
                <a:solidFill>
                  <a:schemeClr val="bg1"/>
                </a:solidFill>
              </a:rPr>
              <a:t>CONTEXT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rgbClr val="99DDF5"/>
                </a:solidFill>
              </a:rPr>
              <a:t>RELATIONSHIPS</a:t>
            </a:r>
            <a:endParaRPr lang="en-US" dirty="0" smtClean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-[:RELATIONSHIPS]-&gt; </a:t>
            </a:r>
            <a:r>
              <a:rPr lang="en-US" sz="1400" dirty="0" smtClean="0">
                <a:solidFill>
                  <a:schemeClr val="bg1"/>
                </a:solidFill>
              </a:rPr>
              <a:t>are Fully Featured JSON Objects! 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accent3"/>
                </a:solidFill>
              </a:rPr>
              <a:t>-[</a:t>
            </a:r>
            <a:r>
              <a:rPr lang="en-US" sz="1400" dirty="0">
                <a:solidFill>
                  <a:schemeClr val="accent3"/>
                </a:solidFill>
              </a:rPr>
              <a:t>:</a:t>
            </a:r>
            <a:r>
              <a:rPr lang="en-US" sz="1400" dirty="0" smtClean="0">
                <a:solidFill>
                  <a:schemeClr val="accent3"/>
                </a:solidFill>
              </a:rPr>
              <a:t>RELATIONSHIPS]-&gt; </a:t>
            </a:r>
            <a:r>
              <a:rPr lang="en-US" sz="1400" dirty="0" smtClean="0">
                <a:solidFill>
                  <a:srgbClr val="FFFFFF"/>
                </a:solidFill>
              </a:rPr>
              <a:t>give context to the connections between </a:t>
            </a:r>
            <a:r>
              <a:rPr lang="en-US" sz="1400" dirty="0" smtClean="0">
                <a:solidFill>
                  <a:schemeClr val="accent3"/>
                </a:solidFill>
              </a:rPr>
              <a:t>(NODES)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If </a:t>
            </a:r>
            <a:r>
              <a:rPr lang="en-US" sz="1400" b="1" i="1" dirty="0" smtClean="0">
                <a:solidFill>
                  <a:srgbClr val="6BB02E"/>
                </a:solidFill>
              </a:rPr>
              <a:t>it </a:t>
            </a:r>
            <a:r>
              <a:rPr lang="en-US" sz="1400" dirty="0" smtClean="0">
                <a:solidFill>
                  <a:srgbClr val="FFFFFF"/>
                </a:solidFill>
              </a:rPr>
              <a:t>is an action or you </a:t>
            </a:r>
            <a:r>
              <a:rPr lang="en-US" sz="1400" i="1" dirty="0" smtClean="0">
                <a:solidFill>
                  <a:srgbClr val="FFFFFF"/>
                </a:solidFill>
              </a:rPr>
              <a:t>can’t </a:t>
            </a:r>
            <a:r>
              <a:rPr lang="en-US" sz="1400" dirty="0" smtClean="0">
                <a:solidFill>
                  <a:srgbClr val="FFFFFF"/>
                </a:solidFill>
              </a:rPr>
              <a:t>imagine holding it, </a:t>
            </a:r>
            <a:r>
              <a:rPr lang="en-US" sz="1400" b="1" dirty="0" smtClean="0">
                <a:solidFill>
                  <a:srgbClr val="FFFFFF"/>
                </a:solidFill>
              </a:rPr>
              <a:t>it should be a </a:t>
            </a:r>
            <a:r>
              <a:rPr lang="en-US" sz="1400" b="1" dirty="0">
                <a:solidFill>
                  <a:schemeClr val="accent3"/>
                </a:solidFill>
              </a:rPr>
              <a:t>-</a:t>
            </a:r>
            <a:r>
              <a:rPr lang="en-US" sz="1400" b="1" dirty="0" smtClean="0">
                <a:solidFill>
                  <a:schemeClr val="accent3"/>
                </a:solidFill>
              </a:rPr>
              <a:t>[:RELATIONSHIP]-&gt;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>
                <a:solidFill>
                  <a:schemeClr val="accent3"/>
                </a:solidFill>
              </a:rPr>
              <a:t>(Chris) -[</a:t>
            </a:r>
            <a:r>
              <a:rPr lang="en-US" sz="1400" i="1" dirty="0" smtClean="0">
                <a:solidFill>
                  <a:schemeClr val="accent3"/>
                </a:solidFill>
              </a:rPr>
              <a:t>:TALKS]</a:t>
            </a:r>
            <a:r>
              <a:rPr lang="en-US" sz="1400" i="1" dirty="0">
                <a:solidFill>
                  <a:schemeClr val="accent3"/>
                </a:solidFill>
              </a:rPr>
              <a:t>-&gt;(You) </a:t>
            </a:r>
            <a:r>
              <a:rPr lang="en-US" sz="1400" i="1" dirty="0">
                <a:solidFill>
                  <a:schemeClr val="bg1"/>
                </a:solidFill>
              </a:rPr>
              <a:t>, but </a:t>
            </a:r>
            <a:r>
              <a:rPr lang="en-US" sz="1400" i="1" dirty="0" smtClean="0">
                <a:solidFill>
                  <a:schemeClr val="bg1"/>
                </a:solidFill>
              </a:rPr>
              <a:t>are </a:t>
            </a:r>
            <a:r>
              <a:rPr lang="en-US" sz="1400" i="1" dirty="0" smtClean="0">
                <a:solidFill>
                  <a:schemeClr val="accent3"/>
                </a:solidFill>
              </a:rPr>
              <a:t>(</a:t>
            </a:r>
            <a:r>
              <a:rPr lang="en-US" sz="1400" i="1" dirty="0">
                <a:solidFill>
                  <a:schemeClr val="accent3"/>
                </a:solidFill>
              </a:rPr>
              <a:t>You)-[</a:t>
            </a:r>
            <a:r>
              <a:rPr lang="en-US" sz="1400" i="1" dirty="0" smtClean="0">
                <a:solidFill>
                  <a:schemeClr val="accent3"/>
                </a:solidFill>
              </a:rPr>
              <a:t>:LISTEN]</a:t>
            </a:r>
            <a:r>
              <a:rPr lang="en-US" sz="1400" i="1" dirty="0">
                <a:solidFill>
                  <a:schemeClr val="accent3"/>
                </a:solidFill>
              </a:rPr>
              <a:t>-&gt;(Chris) ? </a:t>
            </a:r>
            <a:r>
              <a:rPr lang="en-US" sz="1400" i="1" dirty="0" smtClean="0">
                <a:solidFill>
                  <a:schemeClr val="accent3"/>
                </a:solidFill>
              </a:rPr>
              <a:t/>
            </a:r>
            <a:br>
              <a:rPr lang="en-US" sz="1400" i="1" dirty="0" smtClean="0">
                <a:solidFill>
                  <a:schemeClr val="accent3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99DDF5"/>
                </a:solidFill>
              </a:rPr>
              <a:t>RELATIONSHIPS</a:t>
            </a:r>
            <a:r>
              <a:rPr lang="en-US" dirty="0" smtClean="0">
                <a:solidFill>
                  <a:schemeClr val="bg1"/>
                </a:solidFill>
              </a:rPr>
              <a:t> + </a:t>
            </a:r>
            <a:r>
              <a:rPr lang="en-US" dirty="0" smtClean="0">
                <a:solidFill>
                  <a:srgbClr val="99DDF5"/>
                </a:solidFill>
              </a:rPr>
              <a:t>NODES</a:t>
            </a:r>
            <a:r>
              <a:rPr lang="en-US" dirty="0" smtClean="0">
                <a:solidFill>
                  <a:schemeClr val="bg1"/>
                </a:solidFill>
              </a:rPr>
              <a:t>  =   </a:t>
            </a:r>
            <a:r>
              <a:rPr lang="en-US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INFORMATION!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of Inputs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97936463"/>
              </p:ext>
            </p:extLst>
          </p:nvPr>
        </p:nvGraphicFramePr>
        <p:xfrm>
          <a:off x="605960" y="1746394"/>
          <a:ext cx="8034838" cy="407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9598" y="803525"/>
            <a:ext cx="7983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D4F5"/>
                </a:solidFill>
              </a:rPr>
              <a:t>Security data is the perfect application of a graph database</a:t>
            </a:r>
            <a:r>
              <a:rPr lang="en-US" sz="1600" dirty="0" smtClean="0">
                <a:solidFill>
                  <a:schemeClr val="bg1"/>
                </a:solidFill>
              </a:rPr>
              <a:t>, as we must construct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 digital world which properly resembles our </a:t>
            </a:r>
            <a:r>
              <a:rPr lang="en-US" sz="1600" dirty="0" err="1" smtClean="0">
                <a:solidFill>
                  <a:schemeClr val="bg1"/>
                </a:solidFill>
              </a:rPr>
              <a:t>schemaless</a:t>
            </a:r>
            <a:r>
              <a:rPr lang="en-US" sz="1600" dirty="0" smtClean="0">
                <a:solidFill>
                  <a:schemeClr val="bg1"/>
                </a:solidFill>
              </a:rPr>
              <a:t> physical one.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accent3"/>
                </a:solidFill>
              </a:rPr>
              <a:t> –[:RELATIONSHIPS]-&gt; </a:t>
            </a:r>
            <a:r>
              <a:rPr lang="en-US" sz="1600" dirty="0" smtClean="0">
                <a:solidFill>
                  <a:schemeClr val="bg1"/>
                </a:solidFill>
              </a:rPr>
              <a:t>are as important as </a:t>
            </a:r>
            <a:r>
              <a:rPr lang="en-US" sz="1600" dirty="0" smtClean="0">
                <a:solidFill>
                  <a:srgbClr val="99D4F5"/>
                </a:solidFill>
              </a:rPr>
              <a:t>(NODES) </a:t>
            </a:r>
            <a:r>
              <a:rPr lang="en-US" sz="1600" dirty="0" smtClean="0">
                <a:solidFill>
                  <a:schemeClr val="bg1"/>
                </a:solidFill>
              </a:rPr>
              <a:t>in Cyber space. </a:t>
            </a:r>
          </a:p>
        </p:txBody>
      </p:sp>
      <p:pic>
        <p:nvPicPr>
          <p:cNvPr id="17" name="Picture 16" descr="Screen Shot 2014-05-13 at 3.45.3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4637941"/>
            <a:ext cx="40259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creen Shot 2014-05-13 at 3.52.05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67647"/>
            <a:ext cx="586740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46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Deducing Maliciousness Through -[:RELATIONSHIPS]-&gt;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7142261"/>
              </p:ext>
            </p:extLst>
          </p:nvPr>
        </p:nvGraphicFramePr>
        <p:xfrm>
          <a:off x="457200" y="1544420"/>
          <a:ext cx="8319679" cy="427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1826" y="803525"/>
            <a:ext cx="8630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To effectively leverage the graph, </a:t>
            </a:r>
            <a:r>
              <a:rPr lang="en-US" sz="1600" i="1" dirty="0" smtClean="0">
                <a:solidFill>
                  <a:schemeClr val="accent3"/>
                </a:solidFill>
              </a:rPr>
              <a:t>let it paint the threat picture for you. </a:t>
            </a:r>
            <a:r>
              <a:rPr lang="en-US" sz="1600" dirty="0" smtClean="0">
                <a:solidFill>
                  <a:schemeClr val="bg1"/>
                </a:solidFill>
              </a:rPr>
              <a:t>One </a:t>
            </a:r>
            <a:r>
              <a:rPr lang="en-US" sz="1600" dirty="0" smtClean="0">
                <a:solidFill>
                  <a:schemeClr val="accent3"/>
                </a:solidFill>
              </a:rPr>
              <a:t>(NODE) </a:t>
            </a:r>
            <a:r>
              <a:rPr lang="en-US" sz="1600" dirty="0" smtClean="0">
                <a:solidFill>
                  <a:schemeClr val="bg1"/>
                </a:solidFill>
              </a:rPr>
              <a:t>at a time.</a:t>
            </a:r>
            <a:endParaRPr lang="en-US" sz="1600" i="1" dirty="0" smtClean="0">
              <a:solidFill>
                <a:schemeClr val="accent3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 domain is just a domain, only by </a:t>
            </a:r>
            <a:r>
              <a:rPr lang="en-US" sz="1600" dirty="0" smtClean="0">
                <a:solidFill>
                  <a:schemeClr val="bg1"/>
                </a:solidFill>
              </a:rPr>
              <a:t>its </a:t>
            </a:r>
            <a:r>
              <a:rPr lang="en-US" sz="1600" dirty="0">
                <a:solidFill>
                  <a:srgbClr val="99D4F5"/>
                </a:solidFill>
              </a:rPr>
              <a:t>-</a:t>
            </a:r>
            <a:r>
              <a:rPr lang="en-US" sz="1600" dirty="0" smtClean="0">
                <a:solidFill>
                  <a:srgbClr val="99D4F5"/>
                </a:solidFill>
              </a:rPr>
              <a:t>[:RELATIONSHIPS]-&gt;</a:t>
            </a:r>
            <a:r>
              <a:rPr lang="en-US" sz="1600" dirty="0" smtClean="0">
                <a:solidFill>
                  <a:schemeClr val="bg1"/>
                </a:solidFill>
              </a:rPr>
              <a:t> can it be deemed malicious</a:t>
            </a:r>
          </a:p>
        </p:txBody>
      </p:sp>
      <p:pic>
        <p:nvPicPr>
          <p:cNvPr id="5" name="Picture 4" descr="Screen Shot 2014-05-13 at 3.40.3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6" y="1852273"/>
            <a:ext cx="7493000" cy="419100"/>
          </a:xfrm>
          <a:prstGeom prst="rect">
            <a:avLst/>
          </a:prstGeom>
        </p:spPr>
      </p:pic>
      <p:pic>
        <p:nvPicPr>
          <p:cNvPr id="6" name="Picture 5" descr="Screen Shot 2014-05-13 at 3.47.1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4615261"/>
            <a:ext cx="6121400" cy="176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94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And Then, And Then… (Forever Extensible!)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1908" y="803525"/>
            <a:ext cx="653676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As a Graph lacks a formal schema and closely maps to the real world,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we can extend our model nearly infinitely. 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Add in </a:t>
            </a:r>
            <a:r>
              <a:rPr lang="en-US" sz="1400" dirty="0" smtClean="0">
                <a:solidFill>
                  <a:srgbClr val="99D4F5"/>
                </a:solidFill>
              </a:rPr>
              <a:t>(Incidents)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 smtClean="0">
                <a:solidFill>
                  <a:srgbClr val="99D4F5"/>
                </a:solidFill>
              </a:rPr>
              <a:t>(Threat Intelligence Products)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Track </a:t>
            </a:r>
            <a:r>
              <a:rPr lang="en-US" sz="1400" dirty="0" smtClean="0">
                <a:solidFill>
                  <a:srgbClr val="99D4F5"/>
                </a:solidFill>
              </a:rPr>
              <a:t>(Signatures)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 smtClean="0">
                <a:solidFill>
                  <a:srgbClr val="99D4F5"/>
                </a:solidFill>
              </a:rPr>
              <a:t>(Security Tools)</a:t>
            </a:r>
            <a:endParaRPr lang="en-US" sz="1400" dirty="0">
              <a:solidFill>
                <a:srgbClr val="99D4F5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4-05-13 at 8.09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b="23689"/>
          <a:stretch/>
        </p:blipFill>
        <p:spPr>
          <a:xfrm>
            <a:off x="2057156" y="4694855"/>
            <a:ext cx="4927846" cy="183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creen Shot 2014-05-13 at 8.21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35" y="1882357"/>
            <a:ext cx="4807045" cy="251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27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And Then, And Then, And Then… (Forever Extensible!)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31908" y="803525"/>
            <a:ext cx="740459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Let’s add in </a:t>
            </a:r>
            <a:r>
              <a:rPr lang="en-US" sz="1400" dirty="0" smtClean="0">
                <a:solidFill>
                  <a:srgbClr val="99D4F5"/>
                </a:solidFill>
              </a:rPr>
              <a:t>(Users) 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rgbClr val="99D4F5"/>
                </a:solidFill>
              </a:rPr>
              <a:t>(Machines) </a:t>
            </a:r>
            <a:r>
              <a:rPr lang="en-US" sz="1400" dirty="0" smtClean="0">
                <a:solidFill>
                  <a:srgbClr val="FFFFFF"/>
                </a:solidFill>
              </a:rPr>
              <a:t>,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rgbClr val="99D4F5"/>
                </a:solidFill>
              </a:rPr>
              <a:t>(Organizations) </a:t>
            </a:r>
            <a:r>
              <a:rPr lang="en-US" sz="1400" dirty="0" smtClean="0">
                <a:solidFill>
                  <a:schemeClr val="bg1"/>
                </a:solidFill>
              </a:rPr>
              <a:t>, and </a:t>
            </a:r>
            <a:r>
              <a:rPr lang="en-US" sz="1400" dirty="0" smtClean="0">
                <a:solidFill>
                  <a:srgbClr val="99D4F5"/>
                </a:solidFill>
              </a:rPr>
              <a:t>(Offices):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And of course we need to reach out to external resources like the </a:t>
            </a:r>
            <a:r>
              <a:rPr lang="en-US" sz="1400" dirty="0" err="1" smtClean="0">
                <a:solidFill>
                  <a:schemeClr val="bg1"/>
                </a:solidFill>
              </a:rPr>
              <a:t>iDefense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(</a:t>
            </a:r>
            <a:r>
              <a:rPr lang="en-US" sz="1400" dirty="0" err="1" smtClean="0">
                <a:solidFill>
                  <a:schemeClr val="accent3"/>
                </a:solidFill>
              </a:rPr>
              <a:t>intelGraph</a:t>
            </a:r>
            <a:r>
              <a:rPr lang="en-US" sz="1400" dirty="0" smtClean="0">
                <a:solidFill>
                  <a:schemeClr val="accent3"/>
                </a:solidFill>
              </a:rPr>
              <a:t>)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4-05-13 at 8.26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9590" r="12510" b="41629"/>
          <a:stretch/>
        </p:blipFill>
        <p:spPr>
          <a:xfrm>
            <a:off x="2309446" y="3948529"/>
            <a:ext cx="4585054" cy="252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Shot 2014-05-13 at 8.34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9" y="1118419"/>
            <a:ext cx="75946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20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Let’s ask questions?! (Of the Graph)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787400" y="724143"/>
            <a:ext cx="76643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How do we talk to the graph? </a:t>
            </a:r>
            <a:r>
              <a:rPr lang="en-US" sz="1600" i="1" dirty="0" smtClean="0">
                <a:solidFill>
                  <a:schemeClr val="tx2"/>
                </a:solidFill>
              </a:rPr>
              <a:t>“</a:t>
            </a:r>
            <a:r>
              <a:rPr lang="en-US" sz="1600" i="1" dirty="0">
                <a:solidFill>
                  <a:schemeClr val="tx2"/>
                </a:solidFill>
              </a:rPr>
              <a:t>Graph-centric databases emphasize navigation</a:t>
            </a:r>
            <a:r>
              <a:rPr lang="en-US" sz="1600" i="1" dirty="0" smtClean="0">
                <a:solidFill>
                  <a:schemeClr val="tx2"/>
                </a:solidFill>
              </a:rPr>
              <a:t>.”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Forget SQL and the need to know where everything lives (or data replication)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accent3"/>
                </a:solidFill>
              </a:rPr>
              <a:t>Graph is queried by matching patterns, and then traversing to the destination</a:t>
            </a:r>
            <a:r>
              <a:rPr lang="en-US" sz="1600" i="1" dirty="0" smtClean="0">
                <a:solidFill>
                  <a:srgbClr val="99D4F5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99D4F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Forget </a:t>
            </a:r>
            <a:r>
              <a:rPr lang="en-US" sz="1600" dirty="0" err="1" smtClean="0">
                <a:solidFill>
                  <a:schemeClr val="bg1"/>
                </a:solidFill>
              </a:rPr>
              <a:t>MongoDB</a:t>
            </a:r>
            <a:r>
              <a:rPr lang="en-US" sz="1600" dirty="0" smtClean="0">
                <a:solidFill>
                  <a:schemeClr val="bg1"/>
                </a:solidFill>
              </a:rPr>
              <a:t> &amp; </a:t>
            </a:r>
            <a:r>
              <a:rPr lang="en-US" sz="1600" dirty="0" err="1" smtClean="0">
                <a:solidFill>
                  <a:schemeClr val="bg1"/>
                </a:solidFill>
              </a:rPr>
              <a:t>Maltego</a:t>
            </a:r>
            <a:r>
              <a:rPr lang="en-US" sz="1600" dirty="0" smtClean="0">
                <a:solidFill>
                  <a:schemeClr val="bg1"/>
                </a:solidFill>
              </a:rPr>
              <a:t> Application layer </a:t>
            </a:r>
            <a:r>
              <a:rPr lang="en-US" sz="1600" dirty="0" smtClean="0">
                <a:solidFill>
                  <a:schemeClr val="bg1"/>
                </a:solidFill>
              </a:rPr>
              <a:t>joins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rgbClr val="99D4F5"/>
                </a:solidFill>
              </a:rPr>
              <a:t>Graph </a:t>
            </a:r>
            <a:r>
              <a:rPr lang="en-US" sz="1600" i="1" dirty="0" smtClean="0">
                <a:solidFill>
                  <a:srgbClr val="99D4F5"/>
                </a:solidFill>
              </a:rPr>
              <a:t>is not a temporal construct, the data is consistently arranged logically</a:t>
            </a:r>
            <a:br>
              <a:rPr lang="en-US" sz="1600" i="1" dirty="0" smtClean="0">
                <a:solidFill>
                  <a:srgbClr val="99D4F5"/>
                </a:solidFill>
              </a:rPr>
            </a:br>
            <a:endParaRPr lang="en-US" sz="1600" i="1" dirty="0" smtClean="0">
              <a:solidFill>
                <a:srgbClr val="99D4F5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Simply tell the Graph what you want to find, not where it </a:t>
            </a:r>
            <a:r>
              <a:rPr lang="en-US" sz="1600" dirty="0" smtClean="0">
                <a:solidFill>
                  <a:schemeClr val="bg1"/>
                </a:solidFill>
              </a:rPr>
              <a:t>is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rgbClr val="99D4F5"/>
                </a:solidFill>
              </a:rPr>
              <a:t>Even unknown distance recursive searches are near instantaneous.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Profit!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rgbClr val="99D4F5"/>
                </a:solidFill>
              </a:rPr>
              <a:t>Lets </a:t>
            </a:r>
            <a:r>
              <a:rPr lang="en-US" sz="1600" i="1" dirty="0" smtClean="0">
                <a:solidFill>
                  <a:srgbClr val="99D4F5"/>
                </a:solidFill>
              </a:rPr>
              <a:t>identify the victims of a Phishing attack. </a:t>
            </a:r>
            <a:br>
              <a:rPr lang="en-US" sz="1600" i="1" dirty="0" smtClean="0">
                <a:solidFill>
                  <a:srgbClr val="99D4F5"/>
                </a:solidFill>
              </a:rPr>
            </a:br>
            <a:endParaRPr lang="en-US" sz="1600" i="1" dirty="0" smtClean="0">
              <a:solidFill>
                <a:srgbClr val="99D4F5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661" y="4143644"/>
            <a:ext cx="24380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MATCH (a)-[:TARGET]-&gt;(b) </a:t>
            </a:r>
          </a:p>
          <a:p>
            <a:r>
              <a:rPr lang="en-US" sz="1400" dirty="0"/>
              <a:t>RETURN </a:t>
            </a:r>
            <a:r>
              <a:rPr lang="en-US" sz="1400" dirty="0" err="1"/>
              <a:t>a.subject</a:t>
            </a:r>
            <a:r>
              <a:rPr lang="en-US" sz="1400" dirty="0"/>
              <a:t>, </a:t>
            </a:r>
            <a:r>
              <a:rPr lang="en-US" sz="1400" dirty="0" err="1"/>
              <a:t>b.email</a:t>
            </a:r>
            <a:r>
              <a:rPr lang="en-US" sz="1400" dirty="0"/>
              <a:t> </a:t>
            </a:r>
            <a:endParaRPr lang="en-US" sz="1400" dirty="0" smtClean="0"/>
          </a:p>
        </p:txBody>
      </p:sp>
      <p:pic>
        <p:nvPicPr>
          <p:cNvPr id="9" name="Picture 8" descr="Screen Shot 2014-05-13 at 9.1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99" y="4143644"/>
            <a:ext cx="4089400" cy="115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532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Let’s ask </a:t>
            </a:r>
            <a:r>
              <a:rPr lang="en-US" sz="2400" i="1" dirty="0" smtClean="0"/>
              <a:t>more</a:t>
            </a:r>
            <a:r>
              <a:rPr lang="en-US" sz="2400" dirty="0" smtClean="0"/>
              <a:t> questions?! (Of the Graph)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7400" y="134620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2041135" y="1653977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endParaRPr lang="en-US" sz="1400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787400" y="803525"/>
            <a:ext cx="766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Now we will do a variable length path recursive search (*scary!*) to see which of our </a:t>
            </a:r>
            <a:r>
              <a:rPr lang="en-US" sz="1600" dirty="0" smtClean="0">
                <a:solidFill>
                  <a:srgbClr val="99D4F5"/>
                </a:solidFill>
              </a:rPr>
              <a:t>(Users) </a:t>
            </a:r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dirty="0" smtClean="0">
                <a:solidFill>
                  <a:srgbClr val="99D4F5"/>
                </a:solidFill>
              </a:rPr>
              <a:t>(</a:t>
            </a:r>
            <a:r>
              <a:rPr lang="en-US" sz="1600" dirty="0" err="1" smtClean="0">
                <a:solidFill>
                  <a:srgbClr val="99D4F5"/>
                </a:solidFill>
              </a:rPr>
              <a:t>Threat_Group</a:t>
            </a:r>
            <a:r>
              <a:rPr lang="en-US" sz="1600" dirty="0" smtClean="0">
                <a:solidFill>
                  <a:srgbClr val="99D4F5"/>
                </a:solidFill>
              </a:rPr>
              <a:t>) </a:t>
            </a:r>
            <a:r>
              <a:rPr lang="en-US" sz="1600" dirty="0" smtClean="0">
                <a:solidFill>
                  <a:schemeClr val="bg1"/>
                </a:solidFill>
              </a:rPr>
              <a:t>has been </a:t>
            </a:r>
            <a:r>
              <a:rPr lang="en-US" sz="1600" dirty="0" smtClean="0">
                <a:solidFill>
                  <a:schemeClr val="bg1"/>
                </a:solidFill>
              </a:rPr>
              <a:t>targeted, their </a:t>
            </a:r>
            <a:r>
              <a:rPr lang="en-US" sz="1600" dirty="0" smtClean="0">
                <a:solidFill>
                  <a:schemeClr val="bg1"/>
                </a:solidFill>
              </a:rPr>
              <a:t>titles, and </a:t>
            </a:r>
            <a:r>
              <a:rPr lang="en-US" sz="1600" dirty="0" smtClean="0">
                <a:solidFill>
                  <a:srgbClr val="99D4F5"/>
                </a:solidFill>
              </a:rPr>
              <a:t>(Department)</a:t>
            </a:r>
          </a:p>
          <a:p>
            <a:pPr marL="342900" indent="-342900" algn="ctr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785" y="1624419"/>
            <a:ext cx="66028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MATCH (a)-[:ATTRIBUTION]-()-[</a:t>
            </a:r>
            <a:r>
              <a:rPr lang="en-US" sz="1400" dirty="0" smtClean="0"/>
              <a:t>*1..4]</a:t>
            </a:r>
            <a:r>
              <a:rPr lang="en-US" sz="1400" dirty="0"/>
              <a:t>-&gt;()-[:TARGET]-&gt;(b)-[:MEMBER_OF]-&gt;(c) </a:t>
            </a:r>
          </a:p>
          <a:p>
            <a:r>
              <a:rPr lang="en-US" sz="1400" dirty="0"/>
              <a:t>RETURN </a:t>
            </a:r>
            <a:r>
              <a:rPr lang="en-US" sz="1400" dirty="0" err="1"/>
              <a:t>a.threat_group</a:t>
            </a:r>
            <a:r>
              <a:rPr lang="en-US" sz="1400" dirty="0" smtClean="0"/>
              <a:t>, </a:t>
            </a:r>
            <a:r>
              <a:rPr lang="en-US" sz="1400" dirty="0" err="1"/>
              <a:t>b.first_name</a:t>
            </a:r>
            <a:r>
              <a:rPr lang="en-US" sz="1400" dirty="0" smtClean="0"/>
              <a:t>, </a:t>
            </a:r>
            <a:r>
              <a:rPr lang="en-US" sz="1400" dirty="0" err="1" smtClean="0"/>
              <a:t>b.title</a:t>
            </a:r>
            <a:r>
              <a:rPr lang="en-US" sz="1400" dirty="0" smtClean="0"/>
              <a:t>, </a:t>
            </a:r>
            <a:r>
              <a:rPr lang="en-US" sz="1400" dirty="0" err="1" smtClean="0"/>
              <a:t>c.department</a:t>
            </a:r>
            <a:endParaRPr lang="en-US" sz="1400" dirty="0"/>
          </a:p>
        </p:txBody>
      </p:sp>
      <p:pic>
        <p:nvPicPr>
          <p:cNvPr id="6" name="Picture 5" descr="Screen Shot 2014-05-13 at 9.3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6" y="2489200"/>
            <a:ext cx="6515100" cy="93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96832" y="3614349"/>
            <a:ext cx="5910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D4F5"/>
                </a:solidFill>
              </a:rPr>
              <a:t>We just traversed ALL of this! Just by asking a simple question! </a:t>
            </a:r>
          </a:p>
        </p:txBody>
      </p:sp>
      <p:pic>
        <p:nvPicPr>
          <p:cNvPr id="11" name="Picture 10" descr="Screen Shot 2014-05-13 at 9.3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1" y="4023331"/>
            <a:ext cx="6384215" cy="251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19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External VRSN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Props1.xml><?xml version="1.0" encoding="utf-8"?>
<ds:datastoreItem xmlns:ds="http://schemas.openxmlformats.org/officeDocument/2006/customXml" ds:itemID="{FFCAE9ED-8ABC-42B8-97BB-EF40A267C5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BD5F3-A939-48FA-B8D0-43089605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8C74C-C45C-4550-9AD9-78EB9C9C5179}">
  <ds:schemaRefs>
    <ds:schemaRef ds:uri="ed4a67f4-52d1-4cb9-9a19-fae63c0a5318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13475</TotalTime>
  <Words>1129</Words>
  <Application>Microsoft Macintosh PowerPoint</Application>
  <PresentationFormat>On-screen Show (4:3)</PresentationFormat>
  <Paragraphs>190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Verisign Theme 2013</vt:lpstr>
      <vt:lpstr>Security Ops, Engineering, and Intelligence Integration through the power of Graph(DB)!</vt:lpstr>
      <vt:lpstr>Talk Overview </vt:lpstr>
      <vt:lpstr>Introduction to Graph Databases</vt:lpstr>
      <vt:lpstr>Normalization of Inputs</vt:lpstr>
      <vt:lpstr>Deducing Maliciousness Through -[:RELATIONSHIPS]-&gt;</vt:lpstr>
      <vt:lpstr>And Then, And Then… (Forever Extensible!) </vt:lpstr>
      <vt:lpstr>And Then, And Then, And Then… (Forever Extensible!) </vt:lpstr>
      <vt:lpstr>Let’s ask questions?! (Of the Graph)</vt:lpstr>
      <vt:lpstr>Let’s ask more questions?! (Of the Graph) </vt:lpstr>
      <vt:lpstr>Let’s ask even more questions?! (Of the Graph) </vt:lpstr>
      <vt:lpstr>Use Case: Unknown Distance Queries! </vt:lpstr>
      <vt:lpstr>Use Case: Targeted Countermeasures </vt:lpstr>
      <vt:lpstr>Use Case: Targeted Countermeasures Cont.</vt:lpstr>
      <vt:lpstr>Resources</vt:lpstr>
      <vt:lpstr>PowerPoint Presentation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On Screen Use</dc:title>
  <dc:creator>sbenson</dc:creator>
  <cp:lastModifiedBy>Clark, Christopher</cp:lastModifiedBy>
  <cp:revision>172</cp:revision>
  <dcterms:created xsi:type="dcterms:W3CDTF">2013-11-06T02:31:54Z</dcterms:created>
  <dcterms:modified xsi:type="dcterms:W3CDTF">2014-05-28T15:00:53Z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-371681880</vt:i4>
  </property>
  <property fmtid="{D5CDD505-2E9C-101B-9397-08002B2CF9AE}" pid="3" name="_NewReviewCycle">
    <vt:lpwstr/>
  </property>
  <property fmtid="{D5CDD505-2E9C-101B-9397-08002B2CF9AE}" pid="4" name="_EmailSubject">
    <vt:lpwstr>latest corp ppt templates</vt:lpwstr>
  </property>
  <property fmtid="{D5CDD505-2E9C-101B-9397-08002B2CF9AE}" pid="5" name="_AuthorEmailDisplayName">
    <vt:lpwstr>Clark, Paul</vt:lpwstr>
  </property>
  <property fmtid="{D5CDD505-2E9C-101B-9397-08002B2CF9AE}" pid="6" name="_AuthorEmail">
    <vt:lpwstr>pclark@verisign.com</vt:lpwstr>
  </property>
  <property fmtid="{D5CDD505-2E9C-101B-9397-08002B2CF9AE}" pid="7" name="_PreviousAdHocReviewCycleID">
    <vt:i4>235010477</vt:i4>
  </property>
  <property fmtid="{D5CDD505-2E9C-101B-9397-08002B2CF9AE}" pid="8" name="ContentTypeId">
    <vt:lpwstr>0x0101008EFA31BD553E28479D77D6C5CA387789</vt:lpwstr>
  </property>
</Properties>
</file>