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8"/>
  </p:notesMasterIdLst>
  <p:sldIdLst>
    <p:sldId id="256" r:id="rId2"/>
    <p:sldId id="258" r:id="rId3"/>
    <p:sldId id="261" r:id="rId4"/>
    <p:sldId id="262" r:id="rId5"/>
    <p:sldId id="263" r:id="rId6"/>
    <p:sldId id="26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350" autoAdjust="0"/>
  </p:normalViewPr>
  <p:slideViewPr>
    <p:cSldViewPr>
      <p:cViewPr>
        <p:scale>
          <a:sx n="77" d="100"/>
          <a:sy n="77" d="100"/>
        </p:scale>
        <p:origin x="-2328" y="-4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416C95-1142-42C7-83DA-849115B7C6EC}" type="datetimeFigureOut">
              <a:rPr lang="en-GB" smtClean="0"/>
              <a:t>22/06/2014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A927AE-4CB0-49F6-AA7A-AEBBACF2D00E}" type="slidenum">
              <a:rPr lang="en-GB" smtClean="0"/>
              <a:t>‹#›</a:t>
            </a:fld>
            <a:endParaRPr lang="en-GB"/>
          </a:p>
        </p:txBody>
      </p:sp>
    </p:spTree>
    <p:extLst>
      <p:ext uri="{BB962C8B-B14F-4D97-AF65-F5344CB8AC3E}">
        <p14:creationId xmlns:p14="http://schemas.microsoft.com/office/powerpoint/2010/main" val="2881432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GB" baseline="0" dirty="0" smtClean="0"/>
              <a:t>In today’s presentation I will largely summarise the preliminary findings of the feasibility launched in late March of this year.</a:t>
            </a:r>
          </a:p>
          <a:p>
            <a:pPr marL="0" indent="0">
              <a:buFontTx/>
              <a:buNone/>
            </a:pPr>
            <a:endParaRPr lang="en-GB" baseline="0" dirty="0" smtClean="0"/>
          </a:p>
          <a:p>
            <a:pPr marL="0" indent="0">
              <a:buFontTx/>
              <a:buNone/>
            </a:pPr>
            <a:r>
              <a:rPr lang="en-GB" baseline="0" dirty="0" smtClean="0"/>
              <a:t>I should note that we are still analysing the very rich data received from national CSIRTS – in fact, we are still receiving responses – so nothing I say should be taken as final.</a:t>
            </a:r>
          </a:p>
          <a:p>
            <a:pPr marL="0" indent="0">
              <a:buFontTx/>
              <a:buNone/>
            </a:pPr>
            <a:endParaRPr lang="en-GB" baseline="0" dirty="0" smtClean="0"/>
          </a:p>
          <a:p>
            <a:pPr marL="0" indent="0">
              <a:buFontTx/>
              <a:buNone/>
            </a:pPr>
            <a:r>
              <a:rPr lang="en-GB" baseline="0" dirty="0" smtClean="0"/>
              <a:t>We look forward to your feedback on the latest progress.</a:t>
            </a:r>
          </a:p>
          <a:p>
            <a:pPr marL="171450" indent="-171450">
              <a:buFontTx/>
              <a:buChar char="-"/>
            </a:pPr>
            <a:endParaRPr lang="en-GB" dirty="0"/>
          </a:p>
        </p:txBody>
      </p:sp>
      <p:sp>
        <p:nvSpPr>
          <p:cNvPr id="4" name="Slide Number Placeholder 3"/>
          <p:cNvSpPr>
            <a:spLocks noGrp="1"/>
          </p:cNvSpPr>
          <p:nvPr>
            <p:ph type="sldNum" sz="quarter" idx="10"/>
          </p:nvPr>
        </p:nvSpPr>
        <p:spPr/>
        <p:txBody>
          <a:bodyPr/>
          <a:lstStyle/>
          <a:p>
            <a:fld id="{95A927AE-4CB0-49F6-AA7A-AEBBACF2D00E}" type="slidenum">
              <a:rPr lang="en-GB" smtClean="0"/>
              <a:t>1</a:t>
            </a:fld>
            <a:endParaRPr lang="en-GB"/>
          </a:p>
        </p:txBody>
      </p:sp>
    </p:spTree>
    <p:extLst>
      <p:ext uri="{BB962C8B-B14F-4D97-AF65-F5344CB8AC3E}">
        <p14:creationId xmlns:p14="http://schemas.microsoft.com/office/powerpoint/2010/main" val="654916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a:t>
            </a:r>
            <a:r>
              <a:rPr lang="en-GB" baseline="0" dirty="0" smtClean="0"/>
              <a:t> feasibility study is mainly comprised of a questionnaire developed to evaluate two key aspects:</a:t>
            </a:r>
          </a:p>
          <a:p>
            <a:endParaRPr lang="en-GB" baseline="0" dirty="0" smtClean="0"/>
          </a:p>
          <a:p>
            <a:pPr marL="0" indent="0">
              <a:buFontTx/>
              <a:buNone/>
            </a:pPr>
            <a:r>
              <a:rPr lang="en-GB" baseline="0" dirty="0" smtClean="0"/>
              <a:t>1. Can CSIRTs respond to the questions? That is, do they have the data? To what extent can they respond accurately or only approximately?</a:t>
            </a:r>
          </a:p>
          <a:p>
            <a:pPr marL="0" indent="0">
              <a:buFontTx/>
              <a:buNone/>
            </a:pPr>
            <a:r>
              <a:rPr lang="en-GB" baseline="0" dirty="0" smtClean="0"/>
              <a:t>2. Would the data collected lead to high-quality statistics? And are there biases that have not been identified so far?</a:t>
            </a:r>
          </a:p>
          <a:p>
            <a:pPr marL="0" indent="0">
              <a:buFontTx/>
              <a:buNone/>
            </a:pPr>
            <a:endParaRPr lang="en-GB" baseline="0" dirty="0" smtClean="0"/>
          </a:p>
          <a:p>
            <a:pPr marL="0" indent="0">
              <a:buFontTx/>
              <a:buNone/>
            </a:pPr>
            <a:r>
              <a:rPr lang="en-GB" baseline="0" dirty="0" smtClean="0"/>
              <a:t>The survey was sent to all national CSIRTs from OECD countries, national CSIRTs from APCERT member countries, and specific other teams.</a:t>
            </a:r>
          </a:p>
          <a:p>
            <a:pPr marL="0" indent="0">
              <a:buFontTx/>
              <a:buNone/>
            </a:pPr>
            <a:endParaRPr lang="en-GB" baseline="0" dirty="0" smtClean="0"/>
          </a:p>
          <a:p>
            <a:pPr marL="0" indent="0">
              <a:buFontTx/>
              <a:buNone/>
            </a:pPr>
            <a:r>
              <a:rPr lang="en-GB" baseline="0" dirty="0" smtClean="0"/>
              <a:t>In total, we directly contacted 41 teams. Approximately 35 other teams were indirectly engaged through the chairs of APCERT and </a:t>
            </a:r>
            <a:r>
              <a:rPr lang="en-GB" baseline="0" dirty="0" err="1" smtClean="0"/>
              <a:t>AfricaCERT</a:t>
            </a:r>
            <a:r>
              <a:rPr lang="en-GB" baseline="0" dirty="0" smtClean="0"/>
              <a:t>. We got 24 responses, which is very encouraging. However, this response rate means we’re still analysing all the data in the completed questionnaire.</a:t>
            </a:r>
          </a:p>
        </p:txBody>
      </p:sp>
      <p:sp>
        <p:nvSpPr>
          <p:cNvPr id="4" name="Slide Number Placeholder 3"/>
          <p:cNvSpPr>
            <a:spLocks noGrp="1"/>
          </p:cNvSpPr>
          <p:nvPr>
            <p:ph type="sldNum" sz="quarter" idx="10"/>
          </p:nvPr>
        </p:nvSpPr>
        <p:spPr/>
        <p:txBody>
          <a:bodyPr/>
          <a:lstStyle/>
          <a:p>
            <a:fld id="{95A927AE-4CB0-49F6-AA7A-AEBBACF2D00E}" type="slidenum">
              <a:rPr lang="en-GB" smtClean="0"/>
              <a:t>2</a:t>
            </a:fld>
            <a:endParaRPr lang="en-GB"/>
          </a:p>
        </p:txBody>
      </p:sp>
    </p:spTree>
    <p:extLst>
      <p:ext uri="{BB962C8B-B14F-4D97-AF65-F5344CB8AC3E}">
        <p14:creationId xmlns:p14="http://schemas.microsoft.com/office/powerpoint/2010/main" val="40514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general questions included</a:t>
            </a:r>
            <a:r>
              <a:rPr lang="en-GB" baseline="0" dirty="0" smtClean="0"/>
              <a:t> those on the CSIRT, its constituency and the approximate size of its networks and users under its responsibility, among others.</a:t>
            </a:r>
          </a:p>
          <a:p>
            <a:endParaRPr lang="en-GB" baseline="0" dirty="0" smtClean="0"/>
          </a:p>
          <a:p>
            <a:r>
              <a:rPr lang="en-GB" baseline="0" dirty="0" smtClean="0"/>
              <a:t>The questions on organisational capacity and incidents captures the statistical indicators shown previously.</a:t>
            </a:r>
          </a:p>
          <a:p>
            <a:endParaRPr lang="en-GB" dirty="0" smtClean="0"/>
          </a:p>
          <a:p>
            <a:r>
              <a:rPr lang="en-GB" dirty="0" smtClean="0"/>
              <a:t>The “feedback</a:t>
            </a:r>
            <a:r>
              <a:rPr lang="en-GB" baseline="0" dirty="0" smtClean="0"/>
              <a:t> questions” were intended to gather feedback with with to improve the quality of the guidance to be included in the statistical guide. Much of which has been quite helpful.</a:t>
            </a:r>
            <a:endParaRPr lang="en-GB" dirty="0"/>
          </a:p>
        </p:txBody>
      </p:sp>
      <p:sp>
        <p:nvSpPr>
          <p:cNvPr id="4" name="Slide Number Placeholder 3"/>
          <p:cNvSpPr>
            <a:spLocks noGrp="1"/>
          </p:cNvSpPr>
          <p:nvPr>
            <p:ph type="sldNum" sz="quarter" idx="10"/>
          </p:nvPr>
        </p:nvSpPr>
        <p:spPr/>
        <p:txBody>
          <a:bodyPr/>
          <a:lstStyle/>
          <a:p>
            <a:fld id="{95A927AE-4CB0-49F6-AA7A-AEBBACF2D00E}" type="slidenum">
              <a:rPr lang="en-GB" smtClean="0"/>
              <a:t>3</a:t>
            </a:fld>
            <a:endParaRPr lang="en-GB"/>
          </a:p>
        </p:txBody>
      </p:sp>
    </p:spTree>
    <p:extLst>
      <p:ext uri="{BB962C8B-B14F-4D97-AF65-F5344CB8AC3E}">
        <p14:creationId xmlns:p14="http://schemas.microsoft.com/office/powerpoint/2010/main" val="2191593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are the main general</a:t>
            </a:r>
            <a:r>
              <a:rPr lang="en-GB" baseline="0" dirty="0" smtClean="0"/>
              <a:t> aspects of national CSIRTs that we sought to the test the feasibility of collecting data on.</a:t>
            </a:r>
          </a:p>
          <a:p>
            <a:endParaRPr lang="en-GB" baseline="0" dirty="0" smtClean="0"/>
          </a:p>
          <a:p>
            <a:r>
              <a:rPr lang="en-GB" baseline="0" dirty="0" smtClean="0"/>
              <a:t>The responses for some questions, such as on using IPv4 address space or the number of Internet users in the country as an indicator of network, were encouraging, but require further analysis which is ongoing.</a:t>
            </a:r>
          </a:p>
          <a:p>
            <a:endParaRPr lang="en-GB" baseline="0" dirty="0" smtClean="0"/>
          </a:p>
          <a:p>
            <a:r>
              <a:rPr lang="en-GB" baseline="0" dirty="0" smtClean="0"/>
              <a:t>Others were more challenging: for example, trying to classify CSIRTs based on their core constituencies, in order to improve the comparability of the statistics they produce, has proved difficult. There is a lot of diversity to account for. Likewise, we still need to parse the responses regarding CSIRT data sources to understand how these might be used for statistics.</a:t>
            </a:r>
          </a:p>
          <a:p>
            <a:endParaRPr lang="en-GB" baseline="0" dirty="0" smtClean="0"/>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95A927AE-4CB0-49F6-AA7A-AEBBACF2D00E}" type="slidenum">
              <a:rPr lang="en-GB" smtClean="0"/>
              <a:t>4</a:t>
            </a:fld>
            <a:endParaRPr lang="en-GB"/>
          </a:p>
        </p:txBody>
      </p:sp>
    </p:spTree>
    <p:extLst>
      <p:ext uri="{BB962C8B-B14F-4D97-AF65-F5344CB8AC3E}">
        <p14:creationId xmlns:p14="http://schemas.microsoft.com/office/powerpoint/2010/main" val="349996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There’s a lot on this slide, I realize.</a:t>
            </a:r>
            <a:r>
              <a:rPr lang="en-GB" baseline="0" dirty="0" smtClean="0"/>
              <a:t> We tested whether CSIRTs could provide data on all these different capacity-related aspects, but I won’t go through all of them today.</a:t>
            </a:r>
          </a:p>
          <a:p>
            <a:endParaRPr lang="en-GB" baseline="0" dirty="0" smtClean="0"/>
          </a:p>
          <a:p>
            <a:r>
              <a:rPr lang="en-GB" baseline="0" dirty="0" smtClean="0"/>
              <a:t>The key takeaway is that CSIRTs seemed to be able to report comparable statistics on annual budget, personnel, skills, and formal co-operation (defined in terms of formal data-sharing relationships). We also learned from CSIRTs how our definitions for these indicators could be improved.</a:t>
            </a:r>
          </a:p>
          <a:p>
            <a:endParaRPr lang="en-GB" baseline="0" dirty="0" smtClean="0"/>
          </a:p>
          <a:p>
            <a:r>
              <a:rPr lang="en-GB" baseline="0" dirty="0" smtClean="0"/>
              <a:t> </a:t>
            </a:r>
            <a:endParaRPr lang="en-GB" dirty="0"/>
          </a:p>
        </p:txBody>
      </p:sp>
      <p:sp>
        <p:nvSpPr>
          <p:cNvPr id="4" name="Slide Number Placeholder 3"/>
          <p:cNvSpPr>
            <a:spLocks noGrp="1"/>
          </p:cNvSpPr>
          <p:nvPr>
            <p:ph type="sldNum" sz="quarter" idx="10"/>
          </p:nvPr>
        </p:nvSpPr>
        <p:spPr/>
        <p:txBody>
          <a:bodyPr/>
          <a:lstStyle/>
          <a:p>
            <a:fld id="{95A927AE-4CB0-49F6-AA7A-AEBBACF2D00E}" type="slidenum">
              <a:rPr lang="en-GB" smtClean="0"/>
              <a:t>5</a:t>
            </a:fld>
            <a:endParaRPr lang="en-GB"/>
          </a:p>
        </p:txBody>
      </p:sp>
    </p:spTree>
    <p:extLst>
      <p:ext uri="{BB962C8B-B14F-4D97-AF65-F5344CB8AC3E}">
        <p14:creationId xmlns:p14="http://schemas.microsoft.com/office/powerpoint/2010/main" val="2088627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Moving on to</a:t>
            </a:r>
            <a:r>
              <a:rPr lang="en-GB" baseline="0" dirty="0" smtClean="0"/>
              <a:t> the questions related to various kinds of cybersecurity incident. The level of specificity reflected in these questions was intentional. We wanted to be able to compare apples with apples and we though being more specific would permit this.</a:t>
            </a:r>
            <a:endParaRPr lang="en-GB" dirty="0" smtClean="0"/>
          </a:p>
          <a:p>
            <a:endParaRPr lang="en-GB" dirty="0" smtClean="0"/>
          </a:p>
          <a:p>
            <a:r>
              <a:rPr lang="en-GB" dirty="0" smtClean="0"/>
              <a:t>However, with the exception of denial</a:t>
            </a:r>
            <a:r>
              <a:rPr lang="en-GB" baseline="0" dirty="0" smtClean="0"/>
              <a:t> of service, t</a:t>
            </a:r>
            <a:r>
              <a:rPr lang="en-GB" dirty="0" smtClean="0"/>
              <a:t>he data provided by</a:t>
            </a:r>
            <a:r>
              <a:rPr lang="en-GB" baseline="0" dirty="0" smtClean="0"/>
              <a:t> CSIRTS for these questions was highly variable and has been hard to meaningfully compare. It is evident that CSIRTs’ systems do not sufficiently capture this information and so reporting statistics based on these most of these indicators is difficult.</a:t>
            </a:r>
          </a:p>
        </p:txBody>
      </p:sp>
      <p:sp>
        <p:nvSpPr>
          <p:cNvPr id="4" name="Slide Number Placeholder 3"/>
          <p:cNvSpPr>
            <a:spLocks noGrp="1"/>
          </p:cNvSpPr>
          <p:nvPr>
            <p:ph type="sldNum" sz="quarter" idx="10"/>
          </p:nvPr>
        </p:nvSpPr>
        <p:spPr/>
        <p:txBody>
          <a:bodyPr/>
          <a:lstStyle/>
          <a:p>
            <a:fld id="{95A927AE-4CB0-49F6-AA7A-AEBBACF2D00E}" type="slidenum">
              <a:rPr lang="en-GB" smtClean="0"/>
              <a:t>6</a:t>
            </a:fld>
            <a:endParaRPr lang="en-GB"/>
          </a:p>
        </p:txBody>
      </p:sp>
    </p:spTree>
    <p:extLst>
      <p:ext uri="{BB962C8B-B14F-4D97-AF65-F5344CB8AC3E}">
        <p14:creationId xmlns:p14="http://schemas.microsoft.com/office/powerpoint/2010/main" val="29793382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png"/><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 Id="rId3" Type="http://schemas.openxmlformats.org/officeDocument/2006/relationships/image" Target="../media/image2.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6299"/>
        </a:solidFill>
        <a:effectLst/>
      </p:bgPr>
    </p:bg>
    <p:spTree>
      <p:nvGrpSpPr>
        <p:cNvPr id="1" name=""/>
        <p:cNvGrpSpPr/>
        <p:nvPr/>
      </p:nvGrpSpPr>
      <p:grpSpPr>
        <a:xfrm>
          <a:off x="0" y="0"/>
          <a:ext cx="0" cy="0"/>
          <a:chOff x="0" y="0"/>
          <a:chExt cx="0" cy="0"/>
        </a:xfrm>
      </p:grpSpPr>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8"/>
            <a:ext cx="2628000" cy="4229631"/>
          </a:xfrm>
          <a:prstGeom prst="rect">
            <a:avLst/>
          </a:prstGeom>
        </p:spPr>
      </p:pic>
      <p:pic>
        <p:nvPicPr>
          <p:cNvPr id="12" name="Image 11"/>
          <p:cNvPicPr>
            <a:picLocks noChangeAspect="1"/>
          </p:cNvPicPr>
          <p:nvPr/>
        </p:nvPicPr>
        <p:blipFill>
          <a:blip r:embed="rId3" cstate="print"/>
          <a:stretch>
            <a:fillRect/>
          </a:stretch>
        </p:blipFill>
        <p:spPr>
          <a:xfrm>
            <a:off x="511200" y="432000"/>
            <a:ext cx="692307" cy="1440000"/>
          </a:xfrm>
          <a:prstGeom prst="rect">
            <a:avLst/>
          </a:prstGeom>
        </p:spPr>
      </p:pic>
      <p:pic>
        <p:nvPicPr>
          <p:cNvPr id="13"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6000" y="2628508"/>
            <a:ext cx="2628000" cy="4229631"/>
          </a:xfrm>
          <a:prstGeom prst="rect">
            <a:avLst/>
          </a:prstGeom>
        </p:spPr>
      </p:pic>
      <p:pic>
        <p:nvPicPr>
          <p:cNvPr id="14"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4000" y="6055200"/>
            <a:ext cx="1742400" cy="578821"/>
          </a:xfrm>
          <a:prstGeom prst="rect">
            <a:avLst/>
          </a:prstGeom>
        </p:spPr>
      </p:pic>
      <p:sp>
        <p:nvSpPr>
          <p:cNvPr id="2" name="Title 1"/>
          <p:cNvSpPr>
            <a:spLocks noGrp="1"/>
          </p:cNvSpPr>
          <p:nvPr>
            <p:ph type="ctrTitle" hasCustomPrompt="1"/>
          </p:nvPr>
        </p:nvSpPr>
        <p:spPr>
          <a:xfrm>
            <a:off x="1368000" y="2481869"/>
            <a:ext cx="6300000" cy="1265731"/>
          </a:xfrm>
        </p:spPr>
        <p:txBody>
          <a:bodyPr anchor="b" anchorCtr="0">
            <a:spAutoFit/>
          </a:bodyPr>
          <a:lstStyle>
            <a:lvl1pPr>
              <a:lnSpc>
                <a:spcPts val="4500"/>
              </a:lnSpc>
              <a:defRPr sz="4500" cap="all">
                <a:solidFill>
                  <a:schemeClr val="tx1"/>
                </a:solidFill>
              </a:defRPr>
            </a:lvl1pPr>
          </a:lstStyle>
          <a:p>
            <a:r>
              <a:rPr lang="fr-FR" dirty="0" smtClean="0"/>
              <a:t>Click to </a:t>
            </a:r>
            <a:r>
              <a:rPr lang="fr-FR" dirty="0" err="1" smtClean="0"/>
              <a:t>edit</a:t>
            </a:r>
            <a:r>
              <a:rPr lang="fr-FR" dirty="0" smtClean="0"/>
              <a:t> </a:t>
            </a:r>
            <a:r>
              <a:rPr lang="fr-FR" dirty="0" err="1" smtClean="0"/>
              <a:t>Presentation</a:t>
            </a:r>
            <a:r>
              <a:rPr lang="fr-FR" dirty="0" smtClean="0"/>
              <a:t> </a:t>
            </a:r>
            <a:r>
              <a:rPr lang="fr-FR" dirty="0" err="1" smtClean="0"/>
              <a:t>title</a:t>
            </a:r>
            <a:endParaRPr lang="en-US" dirty="0"/>
          </a:p>
        </p:txBody>
      </p:sp>
      <p:sp>
        <p:nvSpPr>
          <p:cNvPr id="3" name="Subtitle 2"/>
          <p:cNvSpPr>
            <a:spLocks noGrp="1"/>
          </p:cNvSpPr>
          <p:nvPr>
            <p:ph type="subTitle" idx="1" hasCustomPrompt="1"/>
          </p:nvPr>
        </p:nvSpPr>
        <p:spPr>
          <a:xfrm>
            <a:off x="1368000" y="3805200"/>
            <a:ext cx="6300000" cy="352233"/>
          </a:xfrm>
        </p:spPr>
        <p:txBody>
          <a:bodyPr>
            <a:spAutoFit/>
          </a:bodyPr>
          <a:lstStyle>
            <a:lvl1pPr marL="0" indent="0" algn="l">
              <a:lnSpc>
                <a:spcPts val="2000"/>
              </a:lnSpc>
              <a:spcBef>
                <a:spcPts val="0"/>
              </a:spcBef>
              <a:buNone/>
              <a:defRPr sz="1800">
                <a:solidFill>
                  <a:schemeClr val="tx1">
                    <a:tint val="75000"/>
                  </a:schemeClr>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Click to </a:t>
            </a:r>
            <a:r>
              <a:rPr lang="fr-FR" dirty="0" err="1" smtClean="0"/>
              <a:t>edit</a:t>
            </a:r>
            <a:r>
              <a:rPr lang="fr-FR" dirty="0" smtClean="0"/>
              <a:t> </a:t>
            </a:r>
            <a:r>
              <a:rPr lang="fr-FR" dirty="0" err="1" smtClean="0"/>
              <a:t>Subtitle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68BD7FEE-11DD-4922-9DC4-C3828665A207}" type="datetimeFigureOut">
              <a:rPr lang="en-GB" smtClean="0"/>
              <a:t>22/06/2014</a:t>
            </a:fld>
            <a:endParaRPr lang="en-GB"/>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GB"/>
          </a:p>
        </p:txBody>
      </p:sp>
    </p:spTree>
    <p:extLst>
      <p:ext uri="{BB962C8B-B14F-4D97-AF65-F5344CB8AC3E}">
        <p14:creationId xmlns:p14="http://schemas.microsoft.com/office/powerpoint/2010/main" val="2702019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fr-FR" dirty="0" smtClean="0"/>
              <a:t>Click to </a:t>
            </a:r>
            <a:r>
              <a:rPr lang="fr-FR" dirty="0" err="1" smtClean="0"/>
              <a:t>edit</a:t>
            </a:r>
            <a:r>
              <a:rPr lang="fr-FR" dirty="0" smtClean="0"/>
              <a:t> </a:t>
            </a:r>
            <a:r>
              <a:rPr lang="fr-FR" dirty="0" err="1" smtClean="0"/>
              <a:t>Slide</a:t>
            </a:r>
            <a:r>
              <a:rPr lang="fr-FR" dirty="0" smtClean="0"/>
              <a:t> </a:t>
            </a:r>
            <a:r>
              <a:rPr lang="fr-FR" dirty="0" err="1" smtClean="0"/>
              <a:t>title</a:t>
            </a:r>
            <a:r>
              <a:rPr lang="fr-FR" dirty="0" smtClean="0"/>
              <a:t/>
            </a:r>
            <a:br>
              <a:rPr lang="fr-FR" dirty="0" smtClean="0"/>
            </a:br>
            <a:r>
              <a:rPr lang="fr-FR" dirty="0" err="1" smtClean="0"/>
              <a:t>Slide</a:t>
            </a:r>
            <a:r>
              <a:rPr lang="fr-FR" dirty="0" smtClean="0"/>
              <a:t> </a:t>
            </a:r>
            <a:r>
              <a:rPr lang="fr-FR" dirty="0" err="1" smtClean="0"/>
              <a:t>title</a:t>
            </a:r>
            <a:r>
              <a:rPr lang="fr-FR" dirty="0" smtClean="0"/>
              <a:t> </a:t>
            </a:r>
            <a:r>
              <a:rPr lang="fr-FR" dirty="0" err="1" smtClean="0"/>
              <a:t>can</a:t>
            </a:r>
            <a:r>
              <a:rPr lang="fr-FR" dirty="0" smtClean="0"/>
              <a:t> </a:t>
            </a:r>
            <a:r>
              <a:rPr lang="fr-FR" dirty="0" err="1" smtClean="0"/>
              <a:t>be</a:t>
            </a:r>
            <a:r>
              <a:rPr lang="fr-FR" dirty="0" smtClean="0"/>
              <a:t> </a:t>
            </a:r>
            <a:r>
              <a:rPr lang="fr-FR" dirty="0" err="1" smtClean="0"/>
              <a:t>extended</a:t>
            </a:r>
            <a:r>
              <a:rPr lang="fr-FR" dirty="0" smtClean="0"/>
              <a:t> to </a:t>
            </a:r>
            <a:r>
              <a:rPr lang="fr-FR" dirty="0" err="1" smtClean="0"/>
              <a:t>two</a:t>
            </a:r>
            <a:r>
              <a:rPr lang="fr-FR" dirty="0" smtClean="0"/>
              <a:t> </a:t>
            </a:r>
            <a:r>
              <a:rPr lang="fr-FR" dirty="0" err="1" smtClean="0"/>
              <a:t>lines</a:t>
            </a:r>
            <a:endParaRPr lang="en-US" dirty="0"/>
          </a:p>
        </p:txBody>
      </p:sp>
      <p:sp>
        <p:nvSpPr>
          <p:cNvPr id="3" name="Content Placeholder 2"/>
          <p:cNvSpPr>
            <a:spLocks noGrp="1"/>
          </p:cNvSpPr>
          <p:nvPr>
            <p:ph idx="1"/>
          </p:nvPr>
        </p:nvSpPr>
        <p:spPr/>
        <p:txBody>
          <a:bodyPr/>
          <a:lstStyle>
            <a:lvl1pPr>
              <a:defRPr>
                <a:solidFill>
                  <a:schemeClr val="tx1"/>
                </a:solidFill>
              </a:defRPr>
            </a:lvl1pPr>
            <a:lvl2pPr>
              <a:buClr>
                <a:schemeClr val="tx1"/>
              </a:buCl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BD7FEE-11DD-4922-9DC4-C3828665A207}" type="datetimeFigureOut">
              <a:rPr lang="en-GB" smtClean="0"/>
              <a:t>22/06/2014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94FF2B-CD76-470A-ABC8-61593D73B45B}" type="slidenum">
              <a:rPr lang="en-GB" smtClean="0"/>
              <a:t>‹#›</a:t>
            </a:fld>
            <a:endParaRPr lang="en-GB"/>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rgbClr val="727272"/>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8193600" y="5328000"/>
            <a:ext cx="950407" cy="1530000"/>
          </a:xfrm>
          <a:prstGeom prst="rect">
            <a:avLst/>
          </a:prstGeom>
        </p:spPr>
      </p:pic>
      <p:pic>
        <p:nvPicPr>
          <p:cNvPr id="8" name="Image 7"/>
          <p:cNvPicPr>
            <a:picLocks noChangeAspect="1"/>
          </p:cNvPicPr>
          <p:nvPr/>
        </p:nvPicPr>
        <p:blipFill>
          <a:blip r:embed="rId3" cstate="print"/>
          <a:stretch>
            <a:fillRect/>
          </a:stretch>
        </p:blipFill>
        <p:spPr>
          <a:xfrm>
            <a:off x="579600" y="468000"/>
            <a:ext cx="692308" cy="1440000"/>
          </a:xfrm>
          <a:prstGeom prst="rect">
            <a:avLst/>
          </a:prstGeom>
        </p:spPr>
      </p:pic>
      <p:sp>
        <p:nvSpPr>
          <p:cNvPr id="2" name="Title 1"/>
          <p:cNvSpPr>
            <a:spLocks noGrp="1"/>
          </p:cNvSpPr>
          <p:nvPr>
            <p:ph type="title" hasCustomPrompt="1"/>
          </p:nvPr>
        </p:nvSpPr>
        <p:spPr>
          <a:xfrm>
            <a:off x="1260000" y="2919600"/>
            <a:ext cx="6624000" cy="1058400"/>
          </a:xfrm>
        </p:spPr>
        <p:txBody>
          <a:bodyPr anchor="ctr" anchorCtr="0"/>
          <a:lstStyle>
            <a:lvl1pPr algn="ctr">
              <a:lnSpc>
                <a:spcPts val="3700"/>
              </a:lnSpc>
              <a:defRPr sz="3700" b="0" i="0" cap="all">
                <a:solidFill>
                  <a:schemeClr val="tx1"/>
                </a:solidFill>
              </a:defRPr>
            </a:lvl1pPr>
          </a:lstStyle>
          <a:p>
            <a:r>
              <a:rPr lang="fr-FR" dirty="0" smtClean="0"/>
              <a:t>Click to </a:t>
            </a:r>
            <a:r>
              <a:rPr lang="fr-FR" dirty="0" err="1" smtClean="0"/>
              <a:t>edit</a:t>
            </a:r>
            <a:r>
              <a:rPr lang="fr-FR" dirty="0" smtClean="0"/>
              <a:t/>
            </a:r>
            <a:br>
              <a:rPr lang="fr-FR" dirty="0" smtClean="0"/>
            </a:br>
            <a:r>
              <a:rPr lang="fr-FR" dirty="0" smtClean="0"/>
              <a:t>Section Header </a:t>
            </a:r>
            <a:r>
              <a:rPr lang="fr-FR" dirty="0" err="1" smtClean="0"/>
              <a:t>title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68BD7FEE-11DD-4922-9DC4-C3828665A207}" type="datetimeFigureOut">
              <a:rPr lang="en-GB" smtClean="0"/>
              <a:t>22/06/2014</a:t>
            </a:fld>
            <a:endParaRPr lang="en-GB"/>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GB"/>
          </a:p>
        </p:txBody>
      </p:sp>
      <p:sp>
        <p:nvSpPr>
          <p:cNvPr id="6" name="Slide Number Placeholder 5"/>
          <p:cNvSpPr>
            <a:spLocks noGrp="1"/>
          </p:cNvSpPr>
          <p:nvPr>
            <p:ph type="sldNum" sz="quarter" idx="12"/>
          </p:nvPr>
        </p:nvSpPr>
        <p:spPr/>
        <p:txBody>
          <a:bodyPr/>
          <a:lstStyle>
            <a:lvl1pPr>
              <a:defRPr>
                <a:solidFill>
                  <a:srgbClr val="006299"/>
                </a:solidFill>
              </a:defRPr>
            </a:lvl1pPr>
          </a:lstStyle>
          <a:p>
            <a:fld id="{2D94FF2B-CD76-470A-ABC8-61593D73B45B}" type="slidenum">
              <a:rPr lang="en-GB" smtClean="0"/>
              <a:t>‹#›</a:t>
            </a:fld>
            <a:endParaRPr lang="en-GB"/>
          </a:p>
        </p:txBody>
      </p:sp>
    </p:spTree>
    <p:extLst>
      <p:ext uri="{BB962C8B-B14F-4D97-AF65-F5344CB8AC3E}">
        <p14:creationId xmlns:p14="http://schemas.microsoft.com/office/powerpoint/2010/main" val="17989526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emf"/><Relationship Id="rId6" Type="http://schemas.openxmlformats.org/officeDocument/2006/relationships/image" Target="../media/image2.emf"/><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299"/>
        </a:solidFill>
        <a:effectLst/>
      </p:bgPr>
    </p:bg>
    <p:spTree>
      <p:nvGrpSpPr>
        <p:cNvPr id="1" name=""/>
        <p:cNvGrpSpPr/>
        <p:nvPr/>
      </p:nvGrpSpPr>
      <p:grpSpPr>
        <a:xfrm>
          <a:off x="0" y="0"/>
          <a:ext cx="0" cy="0"/>
          <a:chOff x="0" y="0"/>
          <a:chExt cx="0" cy="0"/>
        </a:xfrm>
      </p:grpSpPr>
      <p:pic>
        <p:nvPicPr>
          <p:cNvPr id="10" name="Image 9"/>
          <p:cNvPicPr>
            <a:picLocks noChangeAspect="1"/>
          </p:cNvPicPr>
          <p:nvPr/>
        </p:nvPicPr>
        <p:blipFill>
          <a:blip r:embed="rId5" cstate="print"/>
          <a:stretch>
            <a:fillRect/>
          </a:stretch>
        </p:blipFill>
        <p:spPr>
          <a:xfrm>
            <a:off x="8193600" y="5328000"/>
            <a:ext cx="950407" cy="1530000"/>
          </a:xfrm>
          <a:prstGeom prst="rect">
            <a:avLst/>
          </a:prstGeom>
        </p:spPr>
      </p:pic>
      <p:sp>
        <p:nvSpPr>
          <p:cNvPr id="7" name="Rectangle 6"/>
          <p:cNvSpPr/>
          <p:nvPr/>
        </p:nvSpPr>
        <p:spPr bwMode="auto">
          <a:xfrm>
            <a:off x="504000" y="1306800"/>
            <a:ext cx="8154000" cy="0"/>
          </a:xfrm>
          <a:prstGeom prst="rect">
            <a:avLst/>
          </a:prstGeom>
          <a:noFill/>
          <a:ln w="635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Helvetica 65 Medium" pitchFamily="34" charset="0"/>
            </a:endParaRPr>
          </a:p>
        </p:txBody>
      </p:sp>
      <p:sp>
        <p:nvSpPr>
          <p:cNvPr id="2" name="Title Placeholder 1"/>
          <p:cNvSpPr>
            <a:spLocks noGrp="1"/>
          </p:cNvSpPr>
          <p:nvPr>
            <p:ph type="title"/>
          </p:nvPr>
        </p:nvSpPr>
        <p:spPr>
          <a:xfrm>
            <a:off x="1080000" y="237600"/>
            <a:ext cx="7416000" cy="1022400"/>
          </a:xfrm>
          <a:prstGeom prst="rect">
            <a:avLst/>
          </a:prstGeom>
        </p:spPr>
        <p:txBody>
          <a:bodyPr vert="horz" lIns="91440" tIns="45720" rIns="91440" bIns="45720" rtlCol="0" anchor="ctr">
            <a:noAutofit/>
          </a:bodyPr>
          <a:lstStyle/>
          <a:p>
            <a:r>
              <a:rPr lang="fr-FR" dirty="0" smtClean="0"/>
              <a:t>Click to </a:t>
            </a:r>
            <a:r>
              <a:rPr lang="fr-FR" dirty="0" err="1" smtClean="0"/>
              <a:t>edit</a:t>
            </a:r>
            <a:r>
              <a:rPr lang="fr-FR" dirty="0" smtClean="0"/>
              <a:t> </a:t>
            </a:r>
            <a:r>
              <a:rPr lang="fr-FR" dirty="0" err="1" smtClean="0"/>
              <a:t>Slide</a:t>
            </a:r>
            <a:r>
              <a:rPr lang="fr-FR" dirty="0" smtClean="0"/>
              <a:t> </a:t>
            </a:r>
            <a:r>
              <a:rPr lang="fr-FR" dirty="0" err="1" smtClean="0"/>
              <a:t>title</a:t>
            </a:r>
            <a:r>
              <a:rPr lang="fr-FR" dirty="0" smtClean="0"/>
              <a:t/>
            </a:r>
            <a:br>
              <a:rPr lang="fr-FR" dirty="0" smtClean="0"/>
            </a:br>
            <a:r>
              <a:rPr lang="fr-FR" dirty="0" err="1" smtClean="0"/>
              <a:t>Slide</a:t>
            </a:r>
            <a:r>
              <a:rPr lang="fr-FR" dirty="0" smtClean="0"/>
              <a:t> </a:t>
            </a:r>
            <a:r>
              <a:rPr lang="fr-FR" dirty="0" err="1" smtClean="0"/>
              <a:t>title</a:t>
            </a:r>
            <a:r>
              <a:rPr lang="fr-FR" dirty="0" smtClean="0"/>
              <a:t> </a:t>
            </a:r>
            <a:r>
              <a:rPr lang="fr-FR" dirty="0" err="1" smtClean="0"/>
              <a:t>can</a:t>
            </a:r>
            <a:r>
              <a:rPr lang="fr-FR" dirty="0" smtClean="0"/>
              <a:t> </a:t>
            </a:r>
            <a:r>
              <a:rPr lang="fr-FR" dirty="0" err="1" smtClean="0"/>
              <a:t>be</a:t>
            </a:r>
            <a:r>
              <a:rPr lang="fr-FR" dirty="0" smtClean="0"/>
              <a:t> </a:t>
            </a:r>
            <a:r>
              <a:rPr lang="fr-FR" dirty="0" err="1" smtClean="0"/>
              <a:t>extended</a:t>
            </a:r>
            <a:r>
              <a:rPr lang="fr-FR" dirty="0" smtClean="0"/>
              <a:t> to </a:t>
            </a:r>
            <a:r>
              <a:rPr lang="fr-FR" dirty="0" err="1" smtClean="0"/>
              <a:t>two</a:t>
            </a:r>
            <a:r>
              <a:rPr lang="fr-FR" dirty="0" smtClean="0"/>
              <a:t> </a:t>
            </a:r>
            <a:r>
              <a:rPr lang="fr-FR" dirty="0" err="1" smtClean="0"/>
              <a:t>lines</a:t>
            </a:r>
            <a:endParaRPr lang="en-US" dirty="0"/>
          </a:p>
        </p:txBody>
      </p:sp>
      <p:sp>
        <p:nvSpPr>
          <p:cNvPr id="3" name="Text Placeholder 2"/>
          <p:cNvSpPr>
            <a:spLocks noGrp="1"/>
          </p:cNvSpPr>
          <p:nvPr>
            <p:ph type="body" idx="1"/>
          </p:nvPr>
        </p:nvSpPr>
        <p:spPr>
          <a:xfrm>
            <a:off x="468000" y="1600200"/>
            <a:ext cx="8218800" cy="4525963"/>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4"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tx1"/>
                </a:solidFill>
                <a:latin typeface="Arial"/>
              </a:defRPr>
            </a:lvl1pPr>
          </a:lstStyle>
          <a:p>
            <a:fld id="{68BD7FEE-11DD-4922-9DC4-C3828665A207}" type="datetimeFigureOut">
              <a:rPr lang="en-GB" smtClean="0"/>
              <a:t>22/06/2014</a:t>
            </a:fld>
            <a:endParaRPr lang="en-GB"/>
          </a:p>
        </p:txBody>
      </p:sp>
      <p:sp>
        <p:nvSpPr>
          <p:cNvPr id="5"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tx1"/>
                </a:solidFill>
                <a:latin typeface="Arial"/>
              </a:defRPr>
            </a:lvl1pPr>
          </a:lstStyle>
          <a:p>
            <a:endParaRPr lang="en-GB"/>
          </a:p>
        </p:txBody>
      </p:sp>
      <p:sp>
        <p:nvSpPr>
          <p:cNvPr id="6"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rgbClr val="006299"/>
                </a:solidFill>
                <a:latin typeface="Arial"/>
              </a:defRPr>
            </a:lvl1pPr>
          </a:lstStyle>
          <a:p>
            <a:fld id="{2D94FF2B-CD76-470A-ABC8-61593D73B45B}" type="slidenum">
              <a:rPr lang="en-GB" smtClean="0"/>
              <a:t>‹#›</a:t>
            </a:fld>
            <a:endParaRPr lang="en-GB"/>
          </a:p>
        </p:txBody>
      </p:sp>
      <p:pic>
        <p:nvPicPr>
          <p:cNvPr id="11" name="Image 10"/>
          <p:cNvPicPr>
            <a:picLocks noChangeAspect="1"/>
          </p:cNvPicPr>
          <p:nvPr/>
        </p:nvPicPr>
        <p:blipFill>
          <a:blip r:embed="rId6" cstate="print"/>
          <a:stretch>
            <a:fillRect/>
          </a:stretch>
        </p:blipFill>
        <p:spPr>
          <a:xfrm>
            <a:off x="500400" y="288000"/>
            <a:ext cx="458654" cy="954000"/>
          </a:xfrm>
          <a:prstGeom prst="rect">
            <a:avLst/>
          </a:prstGeom>
        </p:spPr>
      </p:pic>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5" r:id="rId1"/>
    <p:sldLayoutId id="2147483666" r:id="rId2"/>
    <p:sldLayoutId id="2147483667" r:id="rId3"/>
  </p:sldLayoutIdLst>
  <p:timing>
    <p:tnLst>
      <p:par>
        <p:cTn xmlns:p14="http://schemas.microsoft.com/office/powerpoint/2010/main" id="1" dur="indefinite" restart="never" nodeType="tmRoot"/>
      </p:par>
    </p:tnLst>
  </p:timing>
  <p:txStyles>
    <p:titleStyle>
      <a:lvl1pPr algn="l" defTabSz="914400" rtl="0" eaLnBrk="1" latinLnBrk="0" hangingPunct="1">
        <a:spcBef>
          <a:spcPct val="0"/>
        </a:spcBef>
        <a:buNone/>
        <a:defRPr sz="3200" kern="1200">
          <a:solidFill>
            <a:schemeClr val="tx1"/>
          </a:solidFill>
          <a:latin typeface="Arial"/>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Georgia"/>
          <a:ea typeface="+mn-ea"/>
          <a:cs typeface="+mn-cs"/>
        </a:defRPr>
      </a:lvl1pPr>
      <a:lvl2pPr marL="742950" indent="-285750" algn="l" defTabSz="914400" rtl="0" eaLnBrk="1" latinLnBrk="0" hangingPunct="1">
        <a:spcBef>
          <a:spcPct val="20000"/>
        </a:spcBef>
        <a:buClr>
          <a:schemeClr val="tx1"/>
        </a:buClr>
        <a:buFont typeface="Arial" pitchFamily="34" charset="0"/>
        <a:buChar char="–"/>
        <a:defRPr sz="2800" kern="1200">
          <a:solidFill>
            <a:schemeClr val="tx1"/>
          </a:solidFill>
          <a:latin typeface="Georgia"/>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Georgia"/>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Georgia"/>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Georgia"/>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8000" y="2244004"/>
            <a:ext cx="6948416" cy="1761060"/>
          </a:xfrm>
        </p:spPr>
        <p:txBody>
          <a:bodyPr/>
          <a:lstStyle/>
          <a:p>
            <a:r>
              <a:rPr lang="en-GB" sz="3000" dirty="0" smtClean="0"/>
              <a:t>Improving the international comparability of statistics produced by </a:t>
            </a:r>
            <a:r>
              <a:rPr lang="en-GB" sz="3000" dirty="0" err="1" smtClean="0"/>
              <a:t>csirt</a:t>
            </a:r>
            <a:r>
              <a:rPr lang="en-GB" sz="3000" cap="none" dirty="0" err="1" smtClean="0"/>
              <a:t>s</a:t>
            </a:r>
            <a:endParaRPr lang="en-GB" sz="3000" dirty="0"/>
          </a:p>
        </p:txBody>
      </p:sp>
      <p:sp>
        <p:nvSpPr>
          <p:cNvPr id="3" name="Subtitle 2"/>
          <p:cNvSpPr>
            <a:spLocks noGrp="1"/>
          </p:cNvSpPr>
          <p:nvPr>
            <p:ph type="subTitle" idx="1"/>
          </p:nvPr>
        </p:nvSpPr>
        <p:spPr>
          <a:xfrm>
            <a:off x="1368000" y="4047842"/>
            <a:ext cx="6300000" cy="1121675"/>
          </a:xfrm>
        </p:spPr>
        <p:txBody>
          <a:bodyPr/>
          <a:lstStyle/>
          <a:p>
            <a:r>
              <a:rPr lang="en-GB" dirty="0" smtClean="0"/>
              <a:t>Developing </a:t>
            </a:r>
            <a:r>
              <a:rPr lang="en-GB" dirty="0" err="1"/>
              <a:t>Cybersecurity</a:t>
            </a:r>
            <a:r>
              <a:rPr lang="en-GB" dirty="0"/>
              <a:t> Risk </a:t>
            </a:r>
            <a:r>
              <a:rPr lang="en-GB" dirty="0" smtClean="0"/>
              <a:t>Indicators panel</a:t>
            </a:r>
          </a:p>
          <a:p>
            <a:r>
              <a:rPr lang="en-GB" dirty="0" smtClean="0"/>
              <a:t>26</a:t>
            </a:r>
            <a:r>
              <a:rPr lang="en-GB" baseline="30000" dirty="0" smtClean="0"/>
              <a:t>th</a:t>
            </a:r>
            <a:r>
              <a:rPr lang="en-GB" dirty="0" smtClean="0"/>
              <a:t> Annua</a:t>
            </a:r>
            <a:r>
              <a:rPr lang="en-GB" dirty="0" smtClean="0"/>
              <a:t>l FIRST Conference</a:t>
            </a:r>
          </a:p>
          <a:p>
            <a:endParaRPr lang="en-GB" dirty="0"/>
          </a:p>
          <a:p>
            <a:r>
              <a:rPr lang="en-GB" dirty="0" smtClean="0"/>
              <a:t>Aaron Martin</a:t>
            </a:r>
            <a:endParaRPr lang="en-GB" dirty="0"/>
          </a:p>
        </p:txBody>
      </p:sp>
    </p:spTree>
    <p:extLst>
      <p:ext uri="{BB962C8B-B14F-4D97-AF65-F5344CB8AC3E}">
        <p14:creationId xmlns:p14="http://schemas.microsoft.com/office/powerpoint/2010/main" val="286720407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Feasibility study design</a:t>
            </a:r>
            <a:endParaRPr lang="en-GB" dirty="0"/>
          </a:p>
        </p:txBody>
      </p:sp>
      <p:sp>
        <p:nvSpPr>
          <p:cNvPr id="2" name="Content Placeholder 1"/>
          <p:cNvSpPr>
            <a:spLocks noGrp="1"/>
          </p:cNvSpPr>
          <p:nvPr>
            <p:ph idx="1"/>
          </p:nvPr>
        </p:nvSpPr>
        <p:spPr/>
        <p:txBody>
          <a:bodyPr/>
          <a:lstStyle/>
          <a:p>
            <a:r>
              <a:rPr lang="en-GB" dirty="0" smtClean="0"/>
              <a:t>Questionnaire developed to determine:</a:t>
            </a:r>
          </a:p>
          <a:p>
            <a:pPr lvl="1"/>
            <a:r>
              <a:rPr lang="en-GB" dirty="0" smtClean="0"/>
              <a:t>Can CSIRTs respond to these questions?</a:t>
            </a:r>
          </a:p>
          <a:p>
            <a:pPr lvl="1"/>
            <a:r>
              <a:rPr lang="en-GB" dirty="0" smtClean="0"/>
              <a:t>Would the data collected help produce quality statistical indicators?</a:t>
            </a:r>
          </a:p>
          <a:p>
            <a:r>
              <a:rPr lang="en-GB" dirty="0" smtClean="0"/>
              <a:t>Widely distributed to national CSIRTs</a:t>
            </a:r>
          </a:p>
          <a:p>
            <a:r>
              <a:rPr lang="en-GB" dirty="0" smtClean="0"/>
              <a:t>25 responses</a:t>
            </a:r>
          </a:p>
          <a:p>
            <a:r>
              <a:rPr lang="en-GB" dirty="0" smtClean="0"/>
              <a:t>Analysis of results ongoing</a:t>
            </a:r>
            <a:endParaRPr lang="en-GB" dirty="0"/>
          </a:p>
        </p:txBody>
      </p:sp>
    </p:spTree>
    <p:extLst>
      <p:ext uri="{BB962C8B-B14F-4D97-AF65-F5344CB8AC3E}">
        <p14:creationId xmlns:p14="http://schemas.microsoft.com/office/powerpoint/2010/main" val="170132469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Preliminary analysis</a:t>
            </a:r>
            <a:endParaRPr lang="en-GB" dirty="0"/>
          </a:p>
        </p:txBody>
      </p:sp>
      <p:sp>
        <p:nvSpPr>
          <p:cNvPr id="2" name="Content Placeholder 1"/>
          <p:cNvSpPr>
            <a:spLocks noGrp="1"/>
          </p:cNvSpPr>
          <p:nvPr>
            <p:ph idx="1"/>
          </p:nvPr>
        </p:nvSpPr>
        <p:spPr/>
        <p:txBody>
          <a:bodyPr>
            <a:normAutofit fontScale="92500" lnSpcReduction="10000"/>
          </a:bodyPr>
          <a:lstStyle/>
          <a:p>
            <a:r>
              <a:rPr lang="en-GB" dirty="0" smtClean="0"/>
              <a:t>Three sets of primary questions</a:t>
            </a:r>
          </a:p>
          <a:p>
            <a:pPr marL="971550" lvl="1" indent="-514350">
              <a:buFont typeface="+mj-lt"/>
              <a:buAutoNum type="arabicPeriod"/>
            </a:pPr>
            <a:r>
              <a:rPr lang="en-GB" dirty="0" smtClean="0"/>
              <a:t>General aspects of CSIRTs</a:t>
            </a:r>
          </a:p>
          <a:p>
            <a:pPr marL="971550" lvl="1" indent="-514350">
              <a:buFont typeface="+mj-lt"/>
              <a:buAutoNum type="arabicPeriod"/>
            </a:pPr>
            <a:r>
              <a:rPr lang="en-GB" dirty="0" smtClean="0"/>
              <a:t>Organisational capacity</a:t>
            </a:r>
          </a:p>
          <a:p>
            <a:pPr marL="971550" lvl="1" indent="-514350">
              <a:buFont typeface="+mj-lt"/>
              <a:buAutoNum type="arabicPeriod"/>
            </a:pPr>
            <a:r>
              <a:rPr lang="en-GB" dirty="0" smtClean="0"/>
              <a:t>Incidents</a:t>
            </a:r>
          </a:p>
          <a:p>
            <a:r>
              <a:rPr lang="en-GB" dirty="0" smtClean="0"/>
              <a:t>Feedback questions</a:t>
            </a:r>
          </a:p>
          <a:p>
            <a:pPr lvl="1"/>
            <a:r>
              <a:rPr lang="en-GB" dirty="0" smtClean="0"/>
              <a:t>Explaining non-responses</a:t>
            </a:r>
          </a:p>
          <a:p>
            <a:pPr lvl="1"/>
            <a:r>
              <a:rPr lang="en-GB" dirty="0" smtClean="0"/>
              <a:t>Additional information</a:t>
            </a:r>
          </a:p>
          <a:p>
            <a:pPr lvl="2"/>
            <a:r>
              <a:rPr lang="en-GB" dirty="0" smtClean="0"/>
              <a:t>Basis for calculations</a:t>
            </a:r>
          </a:p>
          <a:p>
            <a:pPr lvl="2"/>
            <a:r>
              <a:rPr lang="en-GB" dirty="0" smtClean="0"/>
              <a:t>Difficulties encountered</a:t>
            </a:r>
          </a:p>
          <a:p>
            <a:pPr lvl="2"/>
            <a:r>
              <a:rPr lang="en-GB" dirty="0" smtClean="0"/>
              <a:t>How to improve the questions</a:t>
            </a:r>
            <a:endParaRPr lang="en-GB" dirty="0"/>
          </a:p>
        </p:txBody>
      </p:sp>
    </p:spTree>
    <p:extLst>
      <p:ext uri="{BB962C8B-B14F-4D97-AF65-F5344CB8AC3E}">
        <p14:creationId xmlns:p14="http://schemas.microsoft.com/office/powerpoint/2010/main" val="237849420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General aspects</a:t>
            </a:r>
            <a:endParaRPr lang="en-GB" dirty="0"/>
          </a:p>
        </p:txBody>
      </p:sp>
      <p:sp>
        <p:nvSpPr>
          <p:cNvPr id="2" name="Content Placeholder 1"/>
          <p:cNvSpPr>
            <a:spLocks noGrp="1"/>
          </p:cNvSpPr>
          <p:nvPr>
            <p:ph idx="1"/>
          </p:nvPr>
        </p:nvSpPr>
        <p:spPr/>
        <p:txBody>
          <a:bodyPr>
            <a:normAutofit/>
          </a:bodyPr>
          <a:lstStyle/>
          <a:p>
            <a:r>
              <a:rPr lang="en-GB" dirty="0" smtClean="0"/>
              <a:t>Accounting for more than one national CSIRT per country/economy</a:t>
            </a:r>
          </a:p>
          <a:p>
            <a:r>
              <a:rPr lang="en-GB" dirty="0" smtClean="0"/>
              <a:t>Classifying CSIRTs by constituency</a:t>
            </a:r>
          </a:p>
          <a:p>
            <a:r>
              <a:rPr lang="en-GB" dirty="0" smtClean="0"/>
              <a:t>IP addresses as an indicator of network size</a:t>
            </a:r>
          </a:p>
          <a:p>
            <a:r>
              <a:rPr lang="en-GB" dirty="0" smtClean="0"/>
              <a:t>Internet users as an indicator of network size</a:t>
            </a:r>
          </a:p>
          <a:p>
            <a:r>
              <a:rPr lang="en-GB" dirty="0" smtClean="0"/>
              <a:t>Understanding CSIRT data sources</a:t>
            </a:r>
            <a:endParaRPr lang="en-GB" dirty="0"/>
          </a:p>
        </p:txBody>
      </p:sp>
    </p:spTree>
    <p:extLst>
      <p:ext uri="{BB962C8B-B14F-4D97-AF65-F5344CB8AC3E}">
        <p14:creationId xmlns:p14="http://schemas.microsoft.com/office/powerpoint/2010/main" val="237849420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Capacity questions</a:t>
            </a:r>
            <a:endParaRPr lang="en-GB" dirty="0"/>
          </a:p>
        </p:txBody>
      </p:sp>
      <p:sp>
        <p:nvSpPr>
          <p:cNvPr id="2" name="Content Placeholder 1"/>
          <p:cNvSpPr>
            <a:spLocks noGrp="1"/>
          </p:cNvSpPr>
          <p:nvPr>
            <p:ph idx="1"/>
          </p:nvPr>
        </p:nvSpPr>
        <p:spPr/>
        <p:txBody>
          <a:bodyPr>
            <a:normAutofit fontScale="85000" lnSpcReduction="20000"/>
          </a:bodyPr>
          <a:lstStyle/>
          <a:p>
            <a:r>
              <a:rPr lang="en-GB" dirty="0" smtClean="0"/>
              <a:t>CSIRT annual budget</a:t>
            </a:r>
          </a:p>
          <a:p>
            <a:r>
              <a:rPr lang="en-GB" dirty="0" smtClean="0"/>
              <a:t>Percentage of budget funded by government</a:t>
            </a:r>
          </a:p>
          <a:p>
            <a:r>
              <a:rPr lang="en-GB" dirty="0" smtClean="0"/>
              <a:t>FTEs employed by the CSIRT</a:t>
            </a:r>
          </a:p>
          <a:p>
            <a:r>
              <a:rPr lang="en-GB" dirty="0" smtClean="0"/>
              <a:t>FTEs employed for security incident handling</a:t>
            </a:r>
          </a:p>
          <a:p>
            <a:r>
              <a:rPr lang="en-GB" dirty="0" smtClean="0"/>
              <a:t>Technical skills</a:t>
            </a:r>
          </a:p>
          <a:p>
            <a:r>
              <a:rPr lang="en-GB" dirty="0" smtClean="0"/>
              <a:t>Incident reports handled without human intervention (i.e. automated)</a:t>
            </a:r>
          </a:p>
          <a:p>
            <a:r>
              <a:rPr lang="en-GB" dirty="0" smtClean="0"/>
              <a:t>Requests for assistance </a:t>
            </a:r>
            <a:r>
              <a:rPr lang="en-GB" dirty="0" smtClean="0">
                <a:sym typeface="Wingdings"/>
              </a:rPr>
              <a:t></a:t>
            </a:r>
            <a:r>
              <a:rPr lang="en-GB" dirty="0" smtClean="0"/>
              <a:t> dedicated action taken</a:t>
            </a:r>
          </a:p>
          <a:p>
            <a:r>
              <a:rPr lang="en-GB" dirty="0" smtClean="0"/>
              <a:t>Targeted mitigation (proactive notice)</a:t>
            </a:r>
          </a:p>
          <a:p>
            <a:r>
              <a:rPr lang="en-GB" dirty="0" smtClean="0"/>
              <a:t>Formal co-operation</a:t>
            </a:r>
          </a:p>
          <a:p>
            <a:r>
              <a:rPr lang="en-GB" dirty="0" smtClean="0"/>
              <a:t>Informal co-operation</a:t>
            </a:r>
          </a:p>
          <a:p>
            <a:endParaRPr lang="en-GB" dirty="0"/>
          </a:p>
        </p:txBody>
      </p:sp>
    </p:spTree>
    <p:extLst>
      <p:ext uri="{BB962C8B-B14F-4D97-AF65-F5344CB8AC3E}">
        <p14:creationId xmlns:p14="http://schemas.microsoft.com/office/powerpoint/2010/main" val="140240122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Incident-related questions</a:t>
            </a:r>
            <a:endParaRPr lang="en-GB" dirty="0"/>
          </a:p>
        </p:txBody>
      </p:sp>
      <p:sp>
        <p:nvSpPr>
          <p:cNvPr id="2" name="Content Placeholder 1"/>
          <p:cNvSpPr>
            <a:spLocks noGrp="1"/>
          </p:cNvSpPr>
          <p:nvPr>
            <p:ph idx="1"/>
          </p:nvPr>
        </p:nvSpPr>
        <p:spPr/>
        <p:txBody>
          <a:bodyPr>
            <a:normAutofit/>
          </a:bodyPr>
          <a:lstStyle/>
          <a:p>
            <a:r>
              <a:rPr lang="en-GB" dirty="0" smtClean="0"/>
              <a:t>Phishing websites hosted in the CSIRT’s constituency</a:t>
            </a:r>
          </a:p>
          <a:p>
            <a:r>
              <a:rPr lang="en-GB" dirty="0" err="1" smtClean="0"/>
              <a:t>DoS</a:t>
            </a:r>
            <a:r>
              <a:rPr lang="en-GB" dirty="0" smtClean="0"/>
              <a:t> attacks targeting the constituency</a:t>
            </a:r>
          </a:p>
          <a:p>
            <a:r>
              <a:rPr lang="en-GB" dirty="0" smtClean="0"/>
              <a:t>Defaced websites hosted in the constituency</a:t>
            </a:r>
          </a:p>
          <a:p>
            <a:r>
              <a:rPr lang="en-GB" dirty="0" smtClean="0"/>
              <a:t>Servers hosting malware</a:t>
            </a:r>
          </a:p>
          <a:p>
            <a:r>
              <a:rPr lang="en-GB" dirty="0" smtClean="0"/>
              <a:t>Servers directing to malware</a:t>
            </a:r>
          </a:p>
          <a:p>
            <a:r>
              <a:rPr lang="en-GB" dirty="0" smtClean="0"/>
              <a:t>Botnet C&amp;C servers</a:t>
            </a:r>
          </a:p>
        </p:txBody>
      </p:sp>
    </p:spTree>
    <p:extLst>
      <p:ext uri="{BB962C8B-B14F-4D97-AF65-F5344CB8AC3E}">
        <p14:creationId xmlns:p14="http://schemas.microsoft.com/office/powerpoint/2010/main" val="14024012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ECD_English_blue">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OECD_English_blue</Template>
  <TotalTime>1172</TotalTime>
  <Words>829</Words>
  <Application>Microsoft Macintosh PowerPoint</Application>
  <PresentationFormat>On-screen Show (4:3)</PresentationFormat>
  <Paragraphs>85</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OECD_English_blue</vt:lpstr>
      <vt:lpstr>Improving the international comparability of statistics produced by csirts</vt:lpstr>
      <vt:lpstr>Feasibility study design</vt:lpstr>
      <vt:lpstr>Preliminary analysis</vt:lpstr>
      <vt:lpstr>General aspects</vt:lpstr>
      <vt:lpstr>Capacity questions</vt:lpstr>
      <vt:lpstr>Incident-related questions</vt:lpstr>
    </vt:vector>
  </TitlesOfParts>
  <Company>OECD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the international comparability of statistics produced by csirts</dc:title>
  <dc:creator>Aaron MARTIN</dc:creator>
  <cp:lastModifiedBy>Aaron Martin</cp:lastModifiedBy>
  <cp:revision>37</cp:revision>
  <dcterms:created xsi:type="dcterms:W3CDTF">2014-06-16T08:13:53Z</dcterms:created>
  <dcterms:modified xsi:type="dcterms:W3CDTF">2014-06-22T13:48:29Z</dcterms:modified>
</cp:coreProperties>
</file>