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9" r:id="rId4"/>
    <p:sldId id="265" r:id="rId5"/>
    <p:sldId id="279" r:id="rId6"/>
    <p:sldId id="269" r:id="rId7"/>
    <p:sldId id="280" r:id="rId8"/>
    <p:sldId id="281" r:id="rId9"/>
    <p:sldId id="268" r:id="rId10"/>
    <p:sldId id="282" r:id="rId11"/>
    <p:sldId id="273" r:id="rId12"/>
    <p:sldId id="261" r:id="rId13"/>
    <p:sldId id="266" r:id="rId14"/>
    <p:sldId id="270" r:id="rId15"/>
    <p:sldId id="271" r:id="rId16"/>
    <p:sldId id="272" r:id="rId17"/>
    <p:sldId id="283" r:id="rId18"/>
    <p:sldId id="284" r:id="rId19"/>
    <p:sldId id="285" r:id="rId20"/>
    <p:sldId id="286" r:id="rId21"/>
    <p:sldId id="264" r:id="rId22"/>
    <p:sldId id="274" r:id="rId23"/>
    <p:sldId id="287" r:id="rId24"/>
    <p:sldId id="275" r:id="rId25"/>
    <p:sldId id="276" r:id="rId26"/>
    <p:sldId id="288" r:id="rId27"/>
    <p:sldId id="289" r:id="rId28"/>
    <p:sldId id="277" r:id="rId29"/>
    <p:sldId id="262" r:id="rId30"/>
    <p:sldId id="278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dction" id="{40C0D47C-5C68-4526-A67D-97FB2FE6DE93}">
          <p14:sldIdLst>
            <p14:sldId id="256"/>
            <p14:sldId id="257"/>
            <p14:sldId id="259"/>
            <p14:sldId id="265"/>
            <p14:sldId id="279"/>
            <p14:sldId id="269"/>
            <p14:sldId id="280"/>
            <p14:sldId id="281"/>
            <p14:sldId id="268"/>
            <p14:sldId id="282"/>
            <p14:sldId id="273"/>
          </p14:sldIdLst>
        </p14:section>
        <p14:section name="DN architecture" id="{6FC66D43-055C-48F8-9FEE-AC96C439F586}">
          <p14:sldIdLst>
            <p14:sldId id="261"/>
            <p14:sldId id="266"/>
            <p14:sldId id="270"/>
            <p14:sldId id="271"/>
            <p14:sldId id="272"/>
            <p14:sldId id="283"/>
            <p14:sldId id="284"/>
            <p14:sldId id="285"/>
            <p14:sldId id="286"/>
          </p14:sldIdLst>
        </p14:section>
        <p14:section name="PPT" id="{DB29A1F7-5CC3-4AB5-8A23-9C361CB1A757}">
          <p14:sldIdLst>
            <p14:sldId id="264"/>
            <p14:sldId id="274"/>
            <p14:sldId id="287"/>
            <p14:sldId id="275"/>
            <p14:sldId id="276"/>
            <p14:sldId id="288"/>
            <p14:sldId id="289"/>
          </p14:sldIdLst>
        </p14:section>
        <p14:section name="Conclusions and summary" id="{3D8A9AFF-C96F-4231-8BBC-DA8AAFC6E96A}">
          <p14:sldIdLst>
            <p14:sldId id="277"/>
            <p14:sldId id="262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94" autoAdjust="0"/>
  </p:normalViewPr>
  <p:slideViewPr>
    <p:cSldViewPr snapToGrid="0">
      <p:cViewPr>
        <p:scale>
          <a:sx n="66" d="100"/>
          <a:sy n="66" d="100"/>
        </p:scale>
        <p:origin x="-151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29DF9-2A6D-43CD-BBA6-7B1B932DDEE6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</dgm:pt>
    <dgm:pt modelId="{EF6B9B9C-A56E-406D-81CE-985AB4872A1A}">
      <dgm:prSet phldrT="[Text]"/>
      <dgm:spPr/>
      <dgm:t>
        <a:bodyPr/>
        <a:lstStyle/>
        <a:p>
          <a:r>
            <a:rPr lang="en-GB" dirty="0" smtClean="0"/>
            <a:t>Packet filters</a:t>
          </a:r>
          <a:endParaRPr lang="en-GB" dirty="0"/>
        </a:p>
      </dgm:t>
    </dgm:pt>
    <dgm:pt modelId="{5DEBDC1F-C1F3-4F86-82D9-FE789D90C2BE}" type="parTrans" cxnId="{E2C9E6A9-D75E-4090-A733-F6090CA0BC07}">
      <dgm:prSet/>
      <dgm:spPr/>
      <dgm:t>
        <a:bodyPr/>
        <a:lstStyle/>
        <a:p>
          <a:endParaRPr lang="en-GB"/>
        </a:p>
      </dgm:t>
    </dgm:pt>
    <dgm:pt modelId="{A1DB1C30-4F5A-4FA2-84E8-C32954B01EE5}" type="sibTrans" cxnId="{E2C9E6A9-D75E-4090-A733-F6090CA0BC07}">
      <dgm:prSet/>
      <dgm:spPr/>
      <dgm:t>
        <a:bodyPr/>
        <a:lstStyle/>
        <a:p>
          <a:endParaRPr lang="en-GB"/>
        </a:p>
      </dgm:t>
    </dgm:pt>
    <dgm:pt modelId="{50905A36-A7E3-4965-B63E-415307BD9C42}">
      <dgm:prSet phldrT="[Text]"/>
      <dgm:spPr/>
      <dgm:t>
        <a:bodyPr/>
        <a:lstStyle/>
        <a:p>
          <a:r>
            <a:rPr lang="en-GB" dirty="0" smtClean="0"/>
            <a:t>Proxy / Application firewall</a:t>
          </a:r>
          <a:endParaRPr lang="en-GB" dirty="0"/>
        </a:p>
      </dgm:t>
    </dgm:pt>
    <dgm:pt modelId="{385F101B-E6A2-4AE9-AEE3-45C25442BA84}" type="parTrans" cxnId="{C6E46132-31D7-409F-B44F-2CD3960D562F}">
      <dgm:prSet/>
      <dgm:spPr/>
      <dgm:t>
        <a:bodyPr/>
        <a:lstStyle/>
        <a:p>
          <a:endParaRPr lang="en-GB"/>
        </a:p>
      </dgm:t>
    </dgm:pt>
    <dgm:pt modelId="{EB736E94-CB43-4296-A451-7F5D34C08DC0}" type="sibTrans" cxnId="{C6E46132-31D7-409F-B44F-2CD3960D562F}">
      <dgm:prSet/>
      <dgm:spPr/>
      <dgm:t>
        <a:bodyPr/>
        <a:lstStyle/>
        <a:p>
          <a:endParaRPr lang="en-GB"/>
        </a:p>
      </dgm:t>
    </dgm:pt>
    <dgm:pt modelId="{3E8117ED-983A-4888-8228-17B2A40E806D}">
      <dgm:prSet phldrT="[Text]"/>
      <dgm:spPr/>
      <dgm:t>
        <a:bodyPr/>
        <a:lstStyle/>
        <a:p>
          <a:r>
            <a:rPr lang="en-GB" dirty="0" smtClean="0"/>
            <a:t>Endpoint security</a:t>
          </a:r>
          <a:endParaRPr lang="en-GB" dirty="0"/>
        </a:p>
      </dgm:t>
    </dgm:pt>
    <dgm:pt modelId="{C9906257-963A-413C-BD42-7B4DCB422D72}" type="parTrans" cxnId="{90DACF96-8250-46F1-B25A-BD11CD245EDC}">
      <dgm:prSet/>
      <dgm:spPr/>
      <dgm:t>
        <a:bodyPr/>
        <a:lstStyle/>
        <a:p>
          <a:endParaRPr lang="en-GB"/>
        </a:p>
      </dgm:t>
    </dgm:pt>
    <dgm:pt modelId="{E2B3A817-54BF-4518-893A-A5783B330273}" type="sibTrans" cxnId="{90DACF96-8250-46F1-B25A-BD11CD245EDC}">
      <dgm:prSet/>
      <dgm:spPr/>
      <dgm:t>
        <a:bodyPr/>
        <a:lstStyle/>
        <a:p>
          <a:endParaRPr lang="en-GB"/>
        </a:p>
      </dgm:t>
    </dgm:pt>
    <dgm:pt modelId="{43C5B1B9-D64C-46EC-A183-FD3E890707C9}">
      <dgm:prSet phldrT="[Text]"/>
      <dgm:spPr/>
      <dgm:t>
        <a:bodyPr/>
        <a:lstStyle/>
        <a:p>
          <a:r>
            <a:rPr lang="en-GB" dirty="0" smtClean="0"/>
            <a:t>Security monitoring</a:t>
          </a:r>
          <a:endParaRPr lang="en-GB" dirty="0"/>
        </a:p>
      </dgm:t>
    </dgm:pt>
    <dgm:pt modelId="{9583E5CB-C1F2-4220-B72E-E6EACEBE645D}" type="parTrans" cxnId="{D51FA963-D471-4A6A-9F47-14960497B9D6}">
      <dgm:prSet/>
      <dgm:spPr/>
    </dgm:pt>
    <dgm:pt modelId="{1B874111-E80C-4C15-B910-D6514BCC558B}" type="sibTrans" cxnId="{D51FA963-D471-4A6A-9F47-14960497B9D6}">
      <dgm:prSet/>
      <dgm:spPr/>
    </dgm:pt>
    <dgm:pt modelId="{27B63992-1964-494D-911C-AE5BEC7DD452}" type="pres">
      <dgm:prSet presAssocID="{62A29DF9-2A6D-43CD-BBA6-7B1B932DDE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9DD7B5-379A-4BF0-9CED-4B6BD9BD162C}" type="pres">
      <dgm:prSet presAssocID="{43C5B1B9-D64C-46EC-A183-FD3E890707C9}" presName="vertOne" presStyleCnt="0"/>
      <dgm:spPr/>
    </dgm:pt>
    <dgm:pt modelId="{8542F455-2337-4ABE-BB76-6CD3D6593B2B}" type="pres">
      <dgm:prSet presAssocID="{43C5B1B9-D64C-46EC-A183-FD3E890707C9}" presName="txOne" presStyleLbl="node0" presStyleIdx="0" presStyleCnt="1" custLinFactY="122818" custLinFactNeighborX="-1071" custLinFactNeighborY="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AEEE44-647B-454E-B8EE-00AFB44B999C}" type="pres">
      <dgm:prSet presAssocID="{43C5B1B9-D64C-46EC-A183-FD3E890707C9}" presName="parTransOne" presStyleCnt="0"/>
      <dgm:spPr/>
    </dgm:pt>
    <dgm:pt modelId="{1F3C62DA-E0F5-4F0F-B80B-0B12CC7E6847}" type="pres">
      <dgm:prSet presAssocID="{43C5B1B9-D64C-46EC-A183-FD3E890707C9}" presName="horzOne" presStyleCnt="0"/>
      <dgm:spPr/>
    </dgm:pt>
    <dgm:pt modelId="{19DAD01E-1ED0-4EEE-9BE5-BC1685A830BF}" type="pres">
      <dgm:prSet presAssocID="{EF6B9B9C-A56E-406D-81CE-985AB4872A1A}" presName="vertTwo" presStyleCnt="0"/>
      <dgm:spPr/>
    </dgm:pt>
    <dgm:pt modelId="{5CAB8119-8AE1-40AF-82EF-F517E5DE5396}" type="pres">
      <dgm:prSet presAssocID="{EF6B9B9C-A56E-406D-81CE-985AB4872A1A}" presName="txTwo" presStyleLbl="node2" presStyleIdx="0" presStyleCnt="3" custLinFactY="-9445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20A06B-C8A4-4F6E-B238-7854067D638B}" type="pres">
      <dgm:prSet presAssocID="{EF6B9B9C-A56E-406D-81CE-985AB4872A1A}" presName="horzTwo" presStyleCnt="0"/>
      <dgm:spPr/>
    </dgm:pt>
    <dgm:pt modelId="{4FC29167-3734-4C14-B409-551F1B56D1E4}" type="pres">
      <dgm:prSet presAssocID="{A1DB1C30-4F5A-4FA2-84E8-C32954B01EE5}" presName="sibSpaceTwo" presStyleCnt="0"/>
      <dgm:spPr/>
    </dgm:pt>
    <dgm:pt modelId="{25729F43-23E2-4B21-88D4-7BC4B8F80611}" type="pres">
      <dgm:prSet presAssocID="{50905A36-A7E3-4965-B63E-415307BD9C42}" presName="vertTwo" presStyleCnt="0"/>
      <dgm:spPr/>
    </dgm:pt>
    <dgm:pt modelId="{6E82E176-36DA-4F95-835B-57A9871B3310}" type="pres">
      <dgm:prSet presAssocID="{50905A36-A7E3-4965-B63E-415307BD9C42}" presName="txTwo" presStyleLbl="node2" presStyleIdx="1" presStyleCnt="3" custLinFactY="-9445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C68011-3EFE-46F6-BA19-59F976844FDD}" type="pres">
      <dgm:prSet presAssocID="{50905A36-A7E3-4965-B63E-415307BD9C42}" presName="horzTwo" presStyleCnt="0"/>
      <dgm:spPr/>
    </dgm:pt>
    <dgm:pt modelId="{C954D2E5-9D1B-4348-BBF8-8AA644E9E081}" type="pres">
      <dgm:prSet presAssocID="{EB736E94-CB43-4296-A451-7F5D34C08DC0}" presName="sibSpaceTwo" presStyleCnt="0"/>
      <dgm:spPr/>
    </dgm:pt>
    <dgm:pt modelId="{B8F2A854-2566-4B9C-A7E2-941FCA3625EA}" type="pres">
      <dgm:prSet presAssocID="{3E8117ED-983A-4888-8228-17B2A40E806D}" presName="vertTwo" presStyleCnt="0"/>
      <dgm:spPr/>
    </dgm:pt>
    <dgm:pt modelId="{696106F6-ACEB-42A3-9A3A-9C80849E1E46}" type="pres">
      <dgm:prSet presAssocID="{3E8117ED-983A-4888-8228-17B2A40E806D}" presName="txTwo" presStyleLbl="node2" presStyleIdx="2" presStyleCnt="3" custLinFactY="-9445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50A7EF-6E07-4370-9ECF-8FE7A7652BF3}" type="pres">
      <dgm:prSet presAssocID="{3E8117ED-983A-4888-8228-17B2A40E806D}" presName="horzTwo" presStyleCnt="0"/>
      <dgm:spPr/>
    </dgm:pt>
  </dgm:ptLst>
  <dgm:cxnLst>
    <dgm:cxn modelId="{C6E46132-31D7-409F-B44F-2CD3960D562F}" srcId="{43C5B1B9-D64C-46EC-A183-FD3E890707C9}" destId="{50905A36-A7E3-4965-B63E-415307BD9C42}" srcOrd="1" destOrd="0" parTransId="{385F101B-E6A2-4AE9-AEE3-45C25442BA84}" sibTransId="{EB736E94-CB43-4296-A451-7F5D34C08DC0}"/>
    <dgm:cxn modelId="{C5DE4CF0-3928-45C5-A415-6433F4C3D184}" type="presOf" srcId="{43C5B1B9-D64C-46EC-A183-FD3E890707C9}" destId="{8542F455-2337-4ABE-BB76-6CD3D6593B2B}" srcOrd="0" destOrd="0" presId="urn:microsoft.com/office/officeart/2005/8/layout/hierarchy4"/>
    <dgm:cxn modelId="{19067F05-AC97-4DFA-94BC-3CA4B7D93692}" type="presOf" srcId="{62A29DF9-2A6D-43CD-BBA6-7B1B932DDEE6}" destId="{27B63992-1964-494D-911C-AE5BEC7DD452}" srcOrd="0" destOrd="0" presId="urn:microsoft.com/office/officeart/2005/8/layout/hierarchy4"/>
    <dgm:cxn modelId="{90DACF96-8250-46F1-B25A-BD11CD245EDC}" srcId="{43C5B1B9-D64C-46EC-A183-FD3E890707C9}" destId="{3E8117ED-983A-4888-8228-17B2A40E806D}" srcOrd="2" destOrd="0" parTransId="{C9906257-963A-413C-BD42-7B4DCB422D72}" sibTransId="{E2B3A817-54BF-4518-893A-A5783B330273}"/>
    <dgm:cxn modelId="{D51FA963-D471-4A6A-9F47-14960497B9D6}" srcId="{62A29DF9-2A6D-43CD-BBA6-7B1B932DDEE6}" destId="{43C5B1B9-D64C-46EC-A183-FD3E890707C9}" srcOrd="0" destOrd="0" parTransId="{9583E5CB-C1F2-4220-B72E-E6EACEBE645D}" sibTransId="{1B874111-E80C-4C15-B910-D6514BCC558B}"/>
    <dgm:cxn modelId="{CA61AA09-5EF0-409B-A73A-C1218D4966BF}" type="presOf" srcId="{EF6B9B9C-A56E-406D-81CE-985AB4872A1A}" destId="{5CAB8119-8AE1-40AF-82EF-F517E5DE5396}" srcOrd="0" destOrd="0" presId="urn:microsoft.com/office/officeart/2005/8/layout/hierarchy4"/>
    <dgm:cxn modelId="{1660F666-76CA-4218-9C2D-C95A251DF956}" type="presOf" srcId="{50905A36-A7E3-4965-B63E-415307BD9C42}" destId="{6E82E176-36DA-4F95-835B-57A9871B3310}" srcOrd="0" destOrd="0" presId="urn:microsoft.com/office/officeart/2005/8/layout/hierarchy4"/>
    <dgm:cxn modelId="{E2C9E6A9-D75E-4090-A733-F6090CA0BC07}" srcId="{43C5B1B9-D64C-46EC-A183-FD3E890707C9}" destId="{EF6B9B9C-A56E-406D-81CE-985AB4872A1A}" srcOrd="0" destOrd="0" parTransId="{5DEBDC1F-C1F3-4F86-82D9-FE789D90C2BE}" sibTransId="{A1DB1C30-4F5A-4FA2-84E8-C32954B01EE5}"/>
    <dgm:cxn modelId="{6971606A-00C1-4988-851D-78564D713CD0}" type="presOf" srcId="{3E8117ED-983A-4888-8228-17B2A40E806D}" destId="{696106F6-ACEB-42A3-9A3A-9C80849E1E46}" srcOrd="0" destOrd="0" presId="urn:microsoft.com/office/officeart/2005/8/layout/hierarchy4"/>
    <dgm:cxn modelId="{D7997C19-169D-4D39-BCE6-9FFE8625DA63}" type="presParOf" srcId="{27B63992-1964-494D-911C-AE5BEC7DD452}" destId="{889DD7B5-379A-4BF0-9CED-4B6BD9BD162C}" srcOrd="0" destOrd="0" presId="urn:microsoft.com/office/officeart/2005/8/layout/hierarchy4"/>
    <dgm:cxn modelId="{06BB5E66-2983-4011-81EB-92760BFFED55}" type="presParOf" srcId="{889DD7B5-379A-4BF0-9CED-4B6BD9BD162C}" destId="{8542F455-2337-4ABE-BB76-6CD3D6593B2B}" srcOrd="0" destOrd="0" presId="urn:microsoft.com/office/officeart/2005/8/layout/hierarchy4"/>
    <dgm:cxn modelId="{04E2A3C4-233A-4382-8A4C-9E5824449FBB}" type="presParOf" srcId="{889DD7B5-379A-4BF0-9CED-4B6BD9BD162C}" destId="{DEAEEE44-647B-454E-B8EE-00AFB44B999C}" srcOrd="1" destOrd="0" presId="urn:microsoft.com/office/officeart/2005/8/layout/hierarchy4"/>
    <dgm:cxn modelId="{E94E9DA3-F8EC-490C-8640-D23C407F431B}" type="presParOf" srcId="{889DD7B5-379A-4BF0-9CED-4B6BD9BD162C}" destId="{1F3C62DA-E0F5-4F0F-B80B-0B12CC7E6847}" srcOrd="2" destOrd="0" presId="urn:microsoft.com/office/officeart/2005/8/layout/hierarchy4"/>
    <dgm:cxn modelId="{6FF6A199-30DE-446E-8FE6-830066DBC947}" type="presParOf" srcId="{1F3C62DA-E0F5-4F0F-B80B-0B12CC7E6847}" destId="{19DAD01E-1ED0-4EEE-9BE5-BC1685A830BF}" srcOrd="0" destOrd="0" presId="urn:microsoft.com/office/officeart/2005/8/layout/hierarchy4"/>
    <dgm:cxn modelId="{6ACDA332-0F7A-4FAA-9298-B82D3EB3AE91}" type="presParOf" srcId="{19DAD01E-1ED0-4EEE-9BE5-BC1685A830BF}" destId="{5CAB8119-8AE1-40AF-82EF-F517E5DE5396}" srcOrd="0" destOrd="0" presId="urn:microsoft.com/office/officeart/2005/8/layout/hierarchy4"/>
    <dgm:cxn modelId="{8FEADFBE-81F5-4C27-BD47-D9CE066BCDD3}" type="presParOf" srcId="{19DAD01E-1ED0-4EEE-9BE5-BC1685A830BF}" destId="{3020A06B-C8A4-4F6E-B238-7854067D638B}" srcOrd="1" destOrd="0" presId="urn:microsoft.com/office/officeart/2005/8/layout/hierarchy4"/>
    <dgm:cxn modelId="{E55BB9DC-8744-4525-BFA7-09370B0AF415}" type="presParOf" srcId="{1F3C62DA-E0F5-4F0F-B80B-0B12CC7E6847}" destId="{4FC29167-3734-4C14-B409-551F1B56D1E4}" srcOrd="1" destOrd="0" presId="urn:microsoft.com/office/officeart/2005/8/layout/hierarchy4"/>
    <dgm:cxn modelId="{14F766B5-0A69-4FDB-BE01-DE9FDFD81066}" type="presParOf" srcId="{1F3C62DA-E0F5-4F0F-B80B-0B12CC7E6847}" destId="{25729F43-23E2-4B21-88D4-7BC4B8F80611}" srcOrd="2" destOrd="0" presId="urn:microsoft.com/office/officeart/2005/8/layout/hierarchy4"/>
    <dgm:cxn modelId="{19DAE5D0-FEF5-4E1F-942D-AAB0E810B2B6}" type="presParOf" srcId="{25729F43-23E2-4B21-88D4-7BC4B8F80611}" destId="{6E82E176-36DA-4F95-835B-57A9871B3310}" srcOrd="0" destOrd="0" presId="urn:microsoft.com/office/officeart/2005/8/layout/hierarchy4"/>
    <dgm:cxn modelId="{378E4FF5-06BB-45B2-9D73-651B88D26A88}" type="presParOf" srcId="{25729F43-23E2-4B21-88D4-7BC4B8F80611}" destId="{00C68011-3EFE-46F6-BA19-59F976844FDD}" srcOrd="1" destOrd="0" presId="urn:microsoft.com/office/officeart/2005/8/layout/hierarchy4"/>
    <dgm:cxn modelId="{C06D4D25-405B-4430-AC3F-2B89E04381DD}" type="presParOf" srcId="{1F3C62DA-E0F5-4F0F-B80B-0B12CC7E6847}" destId="{C954D2E5-9D1B-4348-BBF8-8AA644E9E081}" srcOrd="3" destOrd="0" presId="urn:microsoft.com/office/officeart/2005/8/layout/hierarchy4"/>
    <dgm:cxn modelId="{8B6AF00D-F917-4428-AC41-49707A88A387}" type="presParOf" srcId="{1F3C62DA-E0F5-4F0F-B80B-0B12CC7E6847}" destId="{B8F2A854-2566-4B9C-A7E2-941FCA3625EA}" srcOrd="4" destOrd="0" presId="urn:microsoft.com/office/officeart/2005/8/layout/hierarchy4"/>
    <dgm:cxn modelId="{12BE6519-B310-4101-B805-0C8952A26C9C}" type="presParOf" srcId="{B8F2A854-2566-4B9C-A7E2-941FCA3625EA}" destId="{696106F6-ACEB-42A3-9A3A-9C80849E1E46}" srcOrd="0" destOrd="0" presId="urn:microsoft.com/office/officeart/2005/8/layout/hierarchy4"/>
    <dgm:cxn modelId="{4E98B478-CE47-40E3-B5CC-E66ADA359805}" type="presParOf" srcId="{B8F2A854-2566-4B9C-A7E2-941FCA3625EA}" destId="{5950A7EF-6E07-4370-9ECF-8FE7A7652BF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2F455-2337-4ABE-BB76-6CD3D6593B2B}">
      <dsp:nvSpPr>
        <dsp:cNvPr id="0" name=""/>
        <dsp:cNvSpPr/>
      </dsp:nvSpPr>
      <dsp:spPr>
        <a:xfrm>
          <a:off x="0" y="2281902"/>
          <a:ext cx="7881031" cy="2069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Security monitoring</a:t>
          </a:r>
          <a:endParaRPr lang="en-GB" sz="6500" kern="1200" dirty="0"/>
        </a:p>
      </dsp:txBody>
      <dsp:txXfrm>
        <a:off x="60612" y="2342514"/>
        <a:ext cx="7759807" cy="1948211"/>
      </dsp:txXfrm>
    </dsp:sp>
    <dsp:sp modelId="{5CAB8119-8AE1-40AF-82EF-F517E5DE5396}">
      <dsp:nvSpPr>
        <dsp:cNvPr id="0" name=""/>
        <dsp:cNvSpPr/>
      </dsp:nvSpPr>
      <dsp:spPr>
        <a:xfrm>
          <a:off x="2834" y="15798"/>
          <a:ext cx="2487699" cy="2069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Packet filters</a:t>
          </a:r>
          <a:endParaRPr lang="en-GB" sz="3500" kern="1200" dirty="0"/>
        </a:p>
      </dsp:txBody>
      <dsp:txXfrm>
        <a:off x="63446" y="76410"/>
        <a:ext cx="2366475" cy="1948211"/>
      </dsp:txXfrm>
    </dsp:sp>
    <dsp:sp modelId="{6E82E176-36DA-4F95-835B-57A9871B3310}">
      <dsp:nvSpPr>
        <dsp:cNvPr id="0" name=""/>
        <dsp:cNvSpPr/>
      </dsp:nvSpPr>
      <dsp:spPr>
        <a:xfrm>
          <a:off x="2699500" y="15798"/>
          <a:ext cx="2487699" cy="2069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Proxy / Application firewall</a:t>
          </a:r>
          <a:endParaRPr lang="en-GB" sz="3500" kern="1200" dirty="0"/>
        </a:p>
      </dsp:txBody>
      <dsp:txXfrm>
        <a:off x="2760112" y="76410"/>
        <a:ext cx="2366475" cy="1948211"/>
      </dsp:txXfrm>
    </dsp:sp>
    <dsp:sp modelId="{696106F6-ACEB-42A3-9A3A-9C80849E1E46}">
      <dsp:nvSpPr>
        <dsp:cNvPr id="0" name=""/>
        <dsp:cNvSpPr/>
      </dsp:nvSpPr>
      <dsp:spPr>
        <a:xfrm>
          <a:off x="5396166" y="15798"/>
          <a:ext cx="2487699" cy="2069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Endpoint security</a:t>
          </a:r>
          <a:endParaRPr lang="en-GB" sz="3500" kern="1200" dirty="0"/>
        </a:p>
      </dsp:txBody>
      <dsp:txXfrm>
        <a:off x="5456778" y="76410"/>
        <a:ext cx="2366475" cy="1948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52847-0CAC-4335-BEDD-B3EF39A78B76}" type="datetimeFigureOut">
              <a:rPr lang="en-GB" smtClean="0"/>
              <a:pPr/>
              <a:t>01/07/2014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E932B-4602-4383-A094-26791F4FE6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2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OLD:</a:t>
            </a:r>
          </a:p>
          <a:p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is able to survive an assault even when attackers have exploits for your fully patched devices - zero days.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is able to recover from a breach of root of the trust e.g. Windows Active Directory, compromise of root PKI keys, etc. This includes people in the highest trust positions going rogue.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can continue to function when a significant portion of the network is off-limits: unreachable, damaged, untrusted.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6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client kept no more than £10M in a given bank. Sucks for efficiency, but every loss is contained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1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client kept no more than £10M in a given bank. Sucks for efficiency, but every loss is contained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1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client kept no more than £10M in a given bank. Sucks for efficiency, but every loss is contained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1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client kept no more than £10M in a given bank. Sucks for efficiency, but every loss is contained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1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Acquisitions</a:t>
            </a:r>
          </a:p>
          <a:p>
            <a:pPr lvl="1"/>
            <a:r>
              <a:rPr lang="en-GB" dirty="0" smtClean="0"/>
              <a:t>Politics</a:t>
            </a:r>
          </a:p>
          <a:p>
            <a:pPr lvl="1"/>
            <a:r>
              <a:rPr lang="en-GB" dirty="0" smtClean="0"/>
              <a:t>Sufficiently different units with different approaches to risk</a:t>
            </a:r>
          </a:p>
          <a:p>
            <a:pPr lvl="1"/>
            <a:r>
              <a:rPr lang="en-GB" dirty="0" smtClean="0"/>
              <a:t>Your top expert might be fishing in the middle of a lake</a:t>
            </a:r>
          </a:p>
          <a:p>
            <a:pPr lvl="1"/>
            <a:r>
              <a:rPr lang="en-GB" dirty="0" smtClean="0"/>
              <a:t>Everybody ate a bad </a:t>
            </a:r>
            <a:r>
              <a:rPr lang="en-GB" dirty="0" err="1" smtClean="0"/>
              <a:t>Funghi</a:t>
            </a:r>
            <a:r>
              <a:rPr lang="en-GB" dirty="0" smtClean="0"/>
              <a:t> pizza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Tell example of</a:t>
            </a:r>
            <a:r>
              <a:rPr lang="en-GB" baseline="0" dirty="0" smtClean="0"/>
              <a:t> the military calculation when two teams were asked to do it independently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3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E.G. TPAM is great, but it’s a single point of failure again!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But internet is compartmentalised, degenerated and as such – robust!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932B-4602-4383-A094-26791F4FE65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6184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03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o.onionstatic.com/images/7/7808/original/700.hq.jpg?377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0" b="6222"/>
          <a:stretch/>
        </p:blipFill>
        <p:spPr bwMode="auto">
          <a:xfrm>
            <a:off x="-15595" y="1"/>
            <a:ext cx="9159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351" y="1096050"/>
            <a:ext cx="3744416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What does a defensible network require?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defensible network require?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Robust architecture (hint: it’s not about DMZ)</a:t>
            </a:r>
          </a:p>
          <a:p>
            <a:r>
              <a:rPr lang="en-GB" dirty="0" smtClean="0"/>
              <a:t>People, Processes and Technologies that can beat an adversary (hint: it’s not about bags of cash, but lot’s of money does help)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0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Defensible network architecture has the following properties: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Any node can be compromised by “magic” (0-days, implants, backdoors, mistake) and it is still OK.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Root of trust is compromised (SSO, AD, PKI, Kerberos) and it is still OK.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 important part of it is unavailable and you can still function (quarantine, loss of trust, fault, etc) and it is still OK.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2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node compromise by magic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</a:t>
            </a:r>
          </a:p>
          <a:p>
            <a:pPr lvl="1"/>
            <a:r>
              <a:rPr lang="en-GB" dirty="0" smtClean="0"/>
              <a:t>Zero-days</a:t>
            </a:r>
          </a:p>
          <a:p>
            <a:pPr lvl="1"/>
            <a:r>
              <a:rPr lang="en-GB" dirty="0" smtClean="0"/>
              <a:t>Vendor backdoors</a:t>
            </a:r>
          </a:p>
          <a:p>
            <a:pPr lvl="1"/>
            <a:r>
              <a:rPr lang="en-GB" dirty="0" smtClean="0"/>
              <a:t>Malicious insider backdoors (e.g. ex-admins)</a:t>
            </a:r>
          </a:p>
          <a:p>
            <a:pPr lvl="1"/>
            <a:r>
              <a:rPr lang="en-GB" dirty="0" smtClean="0"/>
              <a:t>Hardware implants (intelligence agencies, criminals)</a:t>
            </a:r>
          </a:p>
          <a:p>
            <a:r>
              <a:rPr lang="en-GB" dirty="0" smtClean="0"/>
              <a:t>Effect:</a:t>
            </a:r>
          </a:p>
          <a:p>
            <a:pPr lvl="1"/>
            <a:r>
              <a:rPr lang="en-GB" dirty="0" smtClean="0"/>
              <a:t>You have a stranger in your house</a:t>
            </a:r>
          </a:p>
          <a:p>
            <a:pPr lvl="1"/>
            <a:r>
              <a:rPr lang="en-GB" dirty="0" smtClean="0"/>
              <a:t>Zone controls have been bypassed</a:t>
            </a:r>
          </a:p>
          <a:p>
            <a:pPr lvl="1"/>
            <a:r>
              <a:rPr lang="en-GB" dirty="0" smtClean="0"/>
              <a:t>Privileges of a trusted </a:t>
            </a:r>
            <a:r>
              <a:rPr lang="en-GB" dirty="0" smtClean="0"/>
              <a:t>user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56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 of trust compromise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Happens pretty much every </a:t>
            </a:r>
            <a:r>
              <a:rPr lang="en-GB" dirty="0" err="1" smtClean="0"/>
              <a:t>pentest</a:t>
            </a:r>
            <a:r>
              <a:rPr lang="en-GB" dirty="0" smtClean="0"/>
              <a:t>, leads to epic battles between IR and </a:t>
            </a:r>
            <a:r>
              <a:rPr lang="en-GB" dirty="0" err="1" smtClean="0"/>
              <a:t>pentesters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How:</a:t>
            </a:r>
          </a:p>
          <a:p>
            <a:pPr lvl="1"/>
            <a:r>
              <a:rPr lang="en-GB" dirty="0" smtClean="0"/>
              <a:t>Plain old hacking</a:t>
            </a:r>
          </a:p>
          <a:p>
            <a:pPr lvl="1"/>
            <a:r>
              <a:rPr lang="en-GB" dirty="0" smtClean="0"/>
              <a:t>Malicious insider (coerced insider as well!)</a:t>
            </a:r>
          </a:p>
          <a:p>
            <a:r>
              <a:rPr lang="en-GB" dirty="0" smtClean="0"/>
              <a:t>Effect:</a:t>
            </a:r>
          </a:p>
          <a:p>
            <a:pPr lvl="1"/>
            <a:r>
              <a:rPr lang="en-GB" dirty="0" smtClean="0"/>
              <a:t>Adversary has access to almost anything in the network</a:t>
            </a:r>
          </a:p>
          <a:p>
            <a:pPr lvl="1"/>
            <a:r>
              <a:rPr lang="en-GB" dirty="0" smtClean="0"/>
              <a:t>Paranoia and paralysis sets in – what if they see everything we do?!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9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segment is off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How:</a:t>
            </a:r>
          </a:p>
          <a:p>
            <a:pPr lvl="1"/>
            <a:r>
              <a:rPr lang="en-GB" dirty="0" smtClean="0"/>
              <a:t>An area is controlled by an adversary</a:t>
            </a:r>
          </a:p>
          <a:p>
            <a:pPr lvl="2"/>
            <a:r>
              <a:rPr lang="en-GB" dirty="0" smtClean="0"/>
              <a:t>JV gone really sour quickly</a:t>
            </a:r>
          </a:p>
          <a:p>
            <a:pPr lvl="2"/>
            <a:r>
              <a:rPr lang="en-GB" dirty="0" smtClean="0"/>
              <a:t>Physical loss of access (e.g. law enforcement or military raids, revolts; wars happen)</a:t>
            </a:r>
          </a:p>
          <a:p>
            <a:pPr lvl="2"/>
            <a:r>
              <a:rPr lang="en-GB" dirty="0" smtClean="0"/>
              <a:t>Plain old backhoe operator</a:t>
            </a:r>
          </a:p>
          <a:p>
            <a:r>
              <a:rPr lang="en-GB" dirty="0" smtClean="0"/>
              <a:t>IT are actually good at DR, but copying compromised code isn’t smart</a:t>
            </a:r>
          </a:p>
          <a:p>
            <a:r>
              <a:rPr lang="en-GB" dirty="0" smtClean="0"/>
              <a:t>Effect:</a:t>
            </a:r>
          </a:p>
          <a:p>
            <a:pPr lvl="1"/>
            <a:r>
              <a:rPr lang="en-GB" dirty="0" smtClean="0"/>
              <a:t>You need continuity with less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9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achieve a defendable network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Reduction of assumed “safe zones”, almost nothing is trusted</a:t>
            </a:r>
          </a:p>
          <a:p>
            <a:pPr lvl="1"/>
            <a:r>
              <a:rPr lang="en-GB" dirty="0" smtClean="0"/>
              <a:t>Breeds paranoia</a:t>
            </a:r>
          </a:p>
          <a:p>
            <a:pPr lvl="1"/>
            <a:r>
              <a:rPr lang="en-GB" dirty="0" smtClean="0"/>
              <a:t>Focus on crown jewels</a:t>
            </a:r>
          </a:p>
          <a:p>
            <a:pPr lvl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0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achieve a defendable network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Degeneracy, redundancy and independence</a:t>
            </a:r>
          </a:p>
          <a:p>
            <a:pPr lvl="1"/>
            <a:r>
              <a:rPr lang="en-GB" dirty="0" smtClean="0"/>
              <a:t>Anti-monoculture</a:t>
            </a:r>
          </a:p>
          <a:p>
            <a:pPr lvl="2"/>
            <a:r>
              <a:rPr lang="en-GB" dirty="0" smtClean="0"/>
              <a:t>Expensive – multiple vendors, skills</a:t>
            </a:r>
          </a:p>
          <a:p>
            <a:pPr lvl="2"/>
            <a:r>
              <a:rPr lang="en-GB" dirty="0" smtClean="0"/>
              <a:t>IT want to streamline, not to diversify and make it complicated to manage</a:t>
            </a:r>
          </a:p>
          <a:p>
            <a:pPr lvl="1"/>
            <a:r>
              <a:rPr lang="en-GB" dirty="0" smtClean="0"/>
              <a:t>Overlapping, but independent teams</a:t>
            </a:r>
          </a:p>
          <a:p>
            <a:pPr lvl="1"/>
            <a:r>
              <a:rPr lang="en-GB" dirty="0" smtClean="0"/>
              <a:t>Multiple trust realms</a:t>
            </a:r>
          </a:p>
          <a:p>
            <a:pPr lvl="1"/>
            <a:r>
              <a:rPr lang="en-GB" dirty="0" smtClean="0"/>
              <a:t>Supplier diversity</a:t>
            </a:r>
          </a:p>
          <a:p>
            <a:pPr lvl="1"/>
            <a:r>
              <a:rPr lang="en-GB" dirty="0" smtClean="0"/>
              <a:t>Two tools that do the same job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0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achieve a defendable network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Compartmentalisation</a:t>
            </a:r>
          </a:p>
          <a:p>
            <a:pPr lvl="1"/>
            <a:r>
              <a:rPr lang="en-GB" dirty="0" smtClean="0"/>
              <a:t>Not everything is connected</a:t>
            </a:r>
          </a:p>
          <a:p>
            <a:pPr lvl="1"/>
            <a:r>
              <a:rPr lang="en-GB" dirty="0" smtClean="0"/>
              <a:t>Requires clearing through a buffer zone</a:t>
            </a:r>
          </a:p>
          <a:p>
            <a:pPr lvl="1"/>
            <a:r>
              <a:rPr lang="en-GB" dirty="0" smtClean="0"/>
              <a:t>Requires human approval</a:t>
            </a:r>
          </a:p>
        </p:txBody>
      </p:sp>
    </p:spTree>
    <p:extLst>
      <p:ext uri="{BB962C8B-B14F-4D97-AF65-F5344CB8AC3E}">
        <p14:creationId xmlns:p14="http://schemas.microsoft.com/office/powerpoint/2010/main" val="3260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achieve a defendable network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Rapid re-imaging</a:t>
            </a:r>
          </a:p>
          <a:p>
            <a:pPr lvl="1"/>
            <a:r>
              <a:rPr lang="en-GB" dirty="0" smtClean="0"/>
              <a:t>Roll back to a hopefully known good state often, denies persistence</a:t>
            </a:r>
          </a:p>
          <a:p>
            <a:pPr lvl="1"/>
            <a:r>
              <a:rPr lang="en-GB" dirty="0" smtClean="0"/>
              <a:t>Not every piece of kit is chef-able</a:t>
            </a:r>
          </a:p>
          <a:p>
            <a:pPr lvl="1"/>
            <a:r>
              <a:rPr lang="en-GB" dirty="0" smtClean="0"/>
              <a:t>What is data problem?</a:t>
            </a:r>
          </a:p>
          <a:p>
            <a:pPr lvl="1"/>
            <a:r>
              <a:rPr lang="en-GB" dirty="0" smtClean="0"/>
              <a:t>Could you quickly establish a “valid permit holders only approach towards a zone”?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0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Preparing for the Inevitable </a:t>
            </a:r>
            <a:r>
              <a:rPr lang="en-GB" b="0" dirty="0" err="1"/>
              <a:t>Zeroday</a:t>
            </a:r>
            <a:r>
              <a:rPr lang="en-GB" b="0" dirty="0"/>
              <a:t> or What Makes Networks Defendable</a:t>
            </a:r>
            <a:r>
              <a:rPr lang="en-GB" b="0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Konrads Smelkovs, KPMG</a:t>
            </a:r>
            <a:endParaRPr lang="en-US" dirty="0"/>
          </a:p>
        </p:txBody>
      </p:sp>
      <p:sp>
        <p:nvSpPr>
          <p:cNvPr id="6" name="Freeform 8"/>
          <p:cNvSpPr>
            <a:spLocks noChangeAspect="1"/>
          </p:cNvSpPr>
          <p:nvPr/>
        </p:nvSpPr>
        <p:spPr bwMode="gray">
          <a:xfrm>
            <a:off x="1" y="1"/>
            <a:ext cx="3010486" cy="1533378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128464" y="0"/>
            <a:ext cx="2592388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8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cutestuff.co/wp-content/uploads/2013/01/cat-high-five2.jpg"/>
          <p:cNvPicPr>
            <a:picLocks noChangeAspect="1" noChangeArrowheads="1"/>
          </p:cNvPicPr>
          <p:nvPr/>
        </p:nvPicPr>
        <p:blipFill>
          <a:blip r:embed="rId2" cstate="print"/>
          <a:srcRect t="18791" b="26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44151" y="4753650"/>
            <a:ext cx="3744416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High-five, problem sorted!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you need is good IR.PPT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</a:p>
          <a:p>
            <a:pPr lvl="1"/>
            <a:r>
              <a:rPr lang="en-GB" dirty="0" smtClean="0"/>
              <a:t>Adversary has a better plan than you</a:t>
            </a:r>
          </a:p>
          <a:p>
            <a:r>
              <a:rPr lang="en-GB" dirty="0" smtClean="0"/>
              <a:t>People</a:t>
            </a:r>
          </a:p>
          <a:p>
            <a:pPr lvl="1"/>
            <a:r>
              <a:rPr lang="en-GB" dirty="0" smtClean="0"/>
              <a:t>Attackers use approaches that you don’t understand</a:t>
            </a:r>
          </a:p>
          <a:p>
            <a:pPr lvl="1"/>
            <a:r>
              <a:rPr lang="en-GB" dirty="0" smtClean="0"/>
              <a:t>They make less mistakes than you do</a:t>
            </a:r>
          </a:p>
          <a:p>
            <a:r>
              <a:rPr lang="en-GB" dirty="0" smtClean="0"/>
              <a:t>Technology</a:t>
            </a:r>
          </a:p>
          <a:p>
            <a:pPr lvl="1"/>
            <a:r>
              <a:rPr lang="en-GB" dirty="0" smtClean="0"/>
              <a:t>Theirs is better and you can’t figure it out fast enough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5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the PPT realm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Truisms – how to build a great IR capability</a:t>
            </a:r>
            <a:endParaRPr lang="en-GB" dirty="0"/>
          </a:p>
          <a:p>
            <a:pPr lvl="1"/>
            <a:r>
              <a:rPr lang="en-GB" dirty="0" smtClean="0"/>
              <a:t>Train your people</a:t>
            </a:r>
          </a:p>
          <a:p>
            <a:pPr lvl="1"/>
            <a:r>
              <a:rPr lang="en-GB" dirty="0" smtClean="0"/>
              <a:t>Exercise so you improve processes</a:t>
            </a:r>
          </a:p>
          <a:p>
            <a:pPr lvl="1"/>
            <a:r>
              <a:rPr lang="en-GB" dirty="0" smtClean="0"/>
              <a:t>Give adequate tools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2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Also truisms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environments are large and heterogeneous and difficult</a:t>
            </a:r>
          </a:p>
          <a:p>
            <a:r>
              <a:rPr lang="en-GB" dirty="0" smtClean="0"/>
              <a:t>People are scarce, they leave, can’t be world class experts at everything even if you have bags of cash</a:t>
            </a:r>
          </a:p>
          <a:p>
            <a:r>
              <a:rPr lang="en-GB" dirty="0" smtClean="0"/>
              <a:t>Adversaries also have bags of cash and by definition develop defence penetrating tools (or they wouldn’t be in the business long)</a:t>
            </a:r>
          </a:p>
          <a:p>
            <a:r>
              <a:rPr lang="en-GB" dirty="0" smtClean="0"/>
              <a:t>Privacy laws inhibit effective monitoring and response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need provisos for…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attacker with better skilled people than yours</a:t>
            </a:r>
          </a:p>
          <a:p>
            <a:r>
              <a:rPr lang="en-GB" dirty="0" smtClean="0"/>
              <a:t>Attacker has technology you struggle to beat</a:t>
            </a:r>
          </a:p>
          <a:p>
            <a:r>
              <a:rPr lang="en-GB" dirty="0" smtClean="0"/>
              <a:t>Privacy laws prevent you from doing what you must</a:t>
            </a:r>
          </a:p>
          <a:p>
            <a:pPr lvl="1"/>
            <a:r>
              <a:rPr lang="en-GB" dirty="0" smtClean="0"/>
              <a:t>For example, Germany is especially tricky for multinationals</a:t>
            </a:r>
          </a:p>
        </p:txBody>
      </p:sp>
    </p:spTree>
    <p:extLst>
      <p:ext uri="{BB962C8B-B14F-4D97-AF65-F5344CB8AC3E}">
        <p14:creationId xmlns:p14="http://schemas.microsoft.com/office/powerpoint/2010/main" val="21425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can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Have a war-chest of money</a:t>
            </a:r>
          </a:p>
          <a:p>
            <a:pPr lvl="1"/>
            <a:r>
              <a:rPr lang="en-GB" dirty="0" smtClean="0"/>
              <a:t>Money set aside</a:t>
            </a:r>
          </a:p>
          <a:p>
            <a:pPr lvl="1"/>
            <a:r>
              <a:rPr lang="en-GB" dirty="0" smtClean="0"/>
              <a:t>Cyber insurance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1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 two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Identify where to get experts when your experts are out-skilled or just don’t have the right passport</a:t>
            </a:r>
          </a:p>
          <a:p>
            <a:pPr lvl="1"/>
            <a:r>
              <a:rPr lang="en-GB" dirty="0" smtClean="0"/>
              <a:t>Swallow your pride</a:t>
            </a:r>
          </a:p>
          <a:p>
            <a:pPr lvl="1"/>
            <a:r>
              <a:rPr lang="en-GB" dirty="0" smtClean="0"/>
              <a:t>Doing business in privacy conscious countries has costs</a:t>
            </a:r>
          </a:p>
          <a:p>
            <a:pPr lvl="1"/>
            <a:r>
              <a:rPr lang="en-GB" dirty="0" smtClean="0"/>
              <a:t>Though – attackers have a bell-curve too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 three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Be even more cunning than they are:</a:t>
            </a:r>
          </a:p>
          <a:p>
            <a:pPr lvl="1"/>
            <a:r>
              <a:rPr lang="en-GB" dirty="0" smtClean="0"/>
              <a:t>Go COIN and all paranoid</a:t>
            </a:r>
          </a:p>
          <a:p>
            <a:pPr lvl="1"/>
            <a:r>
              <a:rPr lang="en-GB" dirty="0" smtClean="0"/>
              <a:t>Go low tech</a:t>
            </a:r>
          </a:p>
          <a:p>
            <a:pPr lvl="1"/>
            <a:r>
              <a:rPr lang="en-GB" dirty="0" smtClean="0"/>
              <a:t>Go compartmentalised</a:t>
            </a:r>
          </a:p>
          <a:p>
            <a:pPr lvl="1"/>
            <a:r>
              <a:rPr lang="en-GB" dirty="0" smtClean="0"/>
              <a:t>Chop all hydra heads with one go (and torch them!)</a:t>
            </a:r>
          </a:p>
          <a:p>
            <a:pPr lvl="2"/>
            <a:r>
              <a:rPr lang="en-GB" dirty="0" smtClean="0"/>
              <a:t>Think FBI identifying all and arresting all at once</a:t>
            </a:r>
          </a:p>
          <a:p>
            <a:pPr lvl="2"/>
            <a:r>
              <a:rPr lang="en-GB" dirty="0" smtClean="0"/>
              <a:t>Stuff like Google Rapid Response is a nice principle</a:t>
            </a:r>
          </a:p>
          <a:p>
            <a:pPr lvl="1"/>
            <a:r>
              <a:rPr lang="en-GB" dirty="0" smtClean="0"/>
              <a:t>Feed false information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Achieving robustness requires thought and resources. It runs against the grain of streamlined IT</a:t>
            </a:r>
          </a:p>
          <a:p>
            <a:r>
              <a:rPr lang="en-GB" dirty="0" smtClean="0"/>
              <a:t>The larger the network is, the more difficult it is</a:t>
            </a:r>
          </a:p>
          <a:p>
            <a:r>
              <a:rPr lang="en-GB" dirty="0" smtClean="0"/>
              <a:t>More research is required into making networks defendable</a:t>
            </a:r>
          </a:p>
        </p:txBody>
      </p:sp>
    </p:spTree>
    <p:extLst>
      <p:ext uri="{BB962C8B-B14F-4D97-AF65-F5344CB8AC3E}">
        <p14:creationId xmlns:p14="http://schemas.microsoft.com/office/powerpoint/2010/main" val="31460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Ultimate summary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Designing defendable networks is hard, because it is expensive and counter-I(n)T-</a:t>
            </a:r>
            <a:r>
              <a:rPr lang="en-GB" dirty="0" err="1" smtClean="0"/>
              <a:t>uitive</a:t>
            </a:r>
            <a:endParaRPr lang="en-GB" dirty="0" smtClean="0"/>
          </a:p>
          <a:p>
            <a:r>
              <a:rPr lang="en-GB" dirty="0" smtClean="0"/>
              <a:t>Don’t mimic nature or history</a:t>
            </a:r>
          </a:p>
          <a:p>
            <a:r>
              <a:rPr lang="en-GB" dirty="0" smtClean="0"/>
              <a:t>Defendable networks must:</a:t>
            </a:r>
          </a:p>
          <a:p>
            <a:pPr lvl="1"/>
            <a:r>
              <a:rPr lang="en-GB" dirty="0" smtClean="0"/>
              <a:t>Survive if any of its nodes is compromised by “magic”</a:t>
            </a:r>
          </a:p>
          <a:p>
            <a:pPr lvl="1"/>
            <a:r>
              <a:rPr lang="en-GB" dirty="0" smtClean="0"/>
              <a:t>Root of trust is compromised</a:t>
            </a:r>
          </a:p>
          <a:p>
            <a:pPr lvl="1"/>
            <a:r>
              <a:rPr lang="en-GB" dirty="0" smtClean="0"/>
              <a:t>A zone becomes off-limits (quarantine, fault)</a:t>
            </a:r>
          </a:p>
          <a:p>
            <a:r>
              <a:rPr lang="en-GB" dirty="0" smtClean="0"/>
              <a:t>Have plans when the adversary is</a:t>
            </a:r>
          </a:p>
          <a:p>
            <a:pPr lvl="1"/>
            <a:r>
              <a:rPr lang="en-GB" dirty="0" smtClean="0"/>
              <a:t>Better organised (faster, more cunning)</a:t>
            </a:r>
          </a:p>
          <a:p>
            <a:pPr lvl="1"/>
            <a:r>
              <a:rPr lang="en-GB" dirty="0" smtClean="0"/>
              <a:t>Has technological advantage over you</a:t>
            </a:r>
          </a:p>
          <a:p>
            <a:pPr lvl="1"/>
            <a:r>
              <a:rPr lang="en-GB" dirty="0" smtClean="0"/>
              <a:t>Operates where you have legal challenges to respond</a:t>
            </a:r>
          </a:p>
        </p:txBody>
      </p:sp>
    </p:spTree>
    <p:extLst>
      <p:ext uri="{BB962C8B-B14F-4D97-AF65-F5344CB8AC3E}">
        <p14:creationId xmlns:p14="http://schemas.microsoft.com/office/powerpoint/2010/main" val="8627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defendable network</a:t>
            </a:r>
          </a:p>
          <a:p>
            <a:r>
              <a:rPr lang="en-GB" dirty="0" smtClean="0"/>
              <a:t>Three principles of a defendable network architecture</a:t>
            </a:r>
          </a:p>
          <a:p>
            <a:r>
              <a:rPr lang="en-GB" dirty="0" smtClean="0"/>
              <a:t>PPT challenges: What if the adversary is “better”?</a:t>
            </a:r>
          </a:p>
          <a:p>
            <a:r>
              <a:rPr lang="en-GB" dirty="0" smtClean="0"/>
              <a:t>What to do with it all?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Ultimate summary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Defendable architecture approaches include</a:t>
            </a:r>
          </a:p>
          <a:p>
            <a:pPr lvl="1"/>
            <a:r>
              <a:rPr lang="en-GB" dirty="0" smtClean="0"/>
              <a:t>Compartmentalisation</a:t>
            </a:r>
          </a:p>
          <a:p>
            <a:pPr lvl="1"/>
            <a:r>
              <a:rPr lang="en-GB" dirty="0" smtClean="0"/>
              <a:t>Degeneration</a:t>
            </a:r>
            <a:endParaRPr lang="en-GB" dirty="0"/>
          </a:p>
          <a:p>
            <a:pPr lvl="1"/>
            <a:r>
              <a:rPr lang="en-GB" dirty="0" smtClean="0"/>
              <a:t>Diversity</a:t>
            </a:r>
          </a:p>
          <a:p>
            <a:pPr lvl="1"/>
            <a:r>
              <a:rPr lang="en-GB" dirty="0" smtClean="0"/>
              <a:t>Rapid re-configuration and re-deployment</a:t>
            </a:r>
          </a:p>
          <a:p>
            <a:r>
              <a:rPr lang="en-GB" dirty="0" smtClean="0"/>
              <a:t>Approaches to mitigate PPT issues could be:</a:t>
            </a:r>
          </a:p>
          <a:p>
            <a:pPr lvl="1"/>
            <a:r>
              <a:rPr lang="en-GB" dirty="0" smtClean="0"/>
              <a:t>Ensure you have resources: money and people in the right place</a:t>
            </a:r>
          </a:p>
          <a:p>
            <a:pPr lvl="1"/>
            <a:r>
              <a:rPr lang="en-GB" dirty="0" smtClean="0"/>
              <a:t>Go lo-tech if you can’t be even more high-tech</a:t>
            </a:r>
          </a:p>
          <a:p>
            <a:pPr lvl="1"/>
            <a:r>
              <a:rPr lang="en-GB" dirty="0" smtClean="0"/>
              <a:t>Feed false information</a:t>
            </a:r>
          </a:p>
          <a:p>
            <a:pPr lvl="1"/>
            <a:r>
              <a:rPr lang="en-GB" dirty="0" smtClean="0"/>
              <a:t>Be diverse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incident goes like this…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find out about it when it is a bit late already</a:t>
            </a:r>
          </a:p>
          <a:p>
            <a:r>
              <a:rPr lang="en-GB" dirty="0" smtClean="0"/>
              <a:t>Attackers have already established multiple footholds, are close to actions on objectives</a:t>
            </a:r>
          </a:p>
          <a:p>
            <a:r>
              <a:rPr lang="en-GB" dirty="0" smtClean="0"/>
              <a:t>A prolonged and expensive battle begins to take the network back, rebuild trust of users in systems</a:t>
            </a:r>
          </a:p>
          <a:p>
            <a:r>
              <a:rPr lang="en-GB" dirty="0" smtClean="0"/>
              <a:t>Sometimes, the result is that we’re not sure if we’ve won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4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our approach to network defence today?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-647114" y="1659987"/>
            <a:ext cx="3010486" cy="13082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Everything happens over permitted protocols and port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488788" y="2982351"/>
            <a:ext cx="2996419" cy="13645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Encryption fails inspection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625883" y="2715065"/>
            <a:ext cx="2996419" cy="13645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clicks “I accept, whatever”</a:t>
            </a:r>
          </a:p>
          <a:p>
            <a:pPr algn="ctr"/>
            <a:r>
              <a:rPr lang="en-GB" dirty="0" smtClean="0"/>
              <a:t>BYOD, appliances</a:t>
            </a:r>
          </a:p>
        </p:txBody>
      </p:sp>
      <p:sp>
        <p:nvSpPr>
          <p:cNvPr id="15" name="Oval 14"/>
          <p:cNvSpPr/>
          <p:nvPr/>
        </p:nvSpPr>
        <p:spPr>
          <a:xfrm>
            <a:off x="5514536" y="4923693"/>
            <a:ext cx="3967089" cy="13645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Too much data, </a:t>
            </a:r>
          </a:p>
          <a:p>
            <a:pPr algn="ctr"/>
            <a:r>
              <a:rPr lang="en-GB" dirty="0" smtClean="0"/>
              <a:t>False positives,</a:t>
            </a:r>
          </a:p>
          <a:p>
            <a:pPr algn="ctr"/>
            <a:r>
              <a:rPr lang="en-GB" dirty="0" smtClean="0"/>
              <a:t>privacy issues</a:t>
            </a:r>
          </a:p>
          <a:p>
            <a:pPr algn="ctr"/>
            <a:r>
              <a:rPr lang="en-GB" dirty="0" smtClean="0"/>
              <a:t>Not sure what to look for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seem to mimic nature and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IR as the immune system</a:t>
            </a:r>
          </a:p>
          <a:p>
            <a:pPr lvl="1"/>
            <a:r>
              <a:rPr lang="en-GB" dirty="0" smtClean="0"/>
              <a:t>Swarm the damaged area</a:t>
            </a:r>
          </a:p>
          <a:p>
            <a:pPr lvl="1"/>
            <a:r>
              <a:rPr lang="en-GB" dirty="0" smtClean="0"/>
              <a:t>Swarm the infection</a:t>
            </a:r>
          </a:p>
          <a:p>
            <a:pPr lvl="1"/>
            <a:r>
              <a:rPr lang="en-GB" dirty="0" smtClean="0"/>
              <a:t>Die in a glorious death (“burn out”)</a:t>
            </a:r>
          </a:p>
          <a:p>
            <a:pPr lvl="1"/>
            <a:r>
              <a:rPr lang="en-GB" dirty="0" smtClean="0"/>
              <a:t>Doesn’t work against poisons, cancers, etc.</a:t>
            </a:r>
          </a:p>
        </p:txBody>
      </p:sp>
    </p:spTree>
    <p:extLst>
      <p:ext uri="{BB962C8B-B14F-4D97-AF65-F5344CB8AC3E}">
        <p14:creationId xmlns:p14="http://schemas.microsoft.com/office/powerpoint/2010/main" val="11935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seem to mimic nature and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Networks as forts and castles</a:t>
            </a:r>
          </a:p>
          <a:p>
            <a:pPr lvl="1"/>
            <a:r>
              <a:rPr lang="en-GB" dirty="0" smtClean="0"/>
              <a:t>Difficult to get it, check every cargo in and out</a:t>
            </a:r>
          </a:p>
          <a:p>
            <a:pPr lvl="1"/>
            <a:r>
              <a:rPr lang="en-GB" dirty="0" smtClean="0"/>
              <a:t>Commerce necessitates razing the walls</a:t>
            </a:r>
          </a:p>
          <a:p>
            <a:pPr lvl="1"/>
            <a:r>
              <a:rPr lang="en-GB" dirty="0" smtClean="0"/>
              <a:t>Artillery made it irrelevant anyway (even </a:t>
            </a:r>
            <a:r>
              <a:rPr lang="en-GB" dirty="0" err="1" smtClean="0"/>
              <a:t>earthwalls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35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seem to mimic nature and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 and counter-intelligence agency seems to work better (think KGB vs. CIA)</a:t>
            </a:r>
          </a:p>
          <a:p>
            <a:pPr lvl="1"/>
            <a:r>
              <a:rPr lang="en-GB" dirty="0" smtClean="0"/>
              <a:t>But you get paranoia as a job hazard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can the IR team win?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the network is defendable</a:t>
            </a:r>
          </a:p>
          <a:p>
            <a:pPr lvl="1"/>
            <a:r>
              <a:rPr lang="en-GB" dirty="0" smtClean="0"/>
              <a:t>Else, first need to make it defendable, then fight to avoid re-compromise</a:t>
            </a:r>
          </a:p>
          <a:p>
            <a:r>
              <a:rPr lang="en-GB" dirty="0" smtClean="0"/>
              <a:t>When response meets and exceeds adversaries' capabilities</a:t>
            </a:r>
          </a:p>
          <a:p>
            <a:pPr lvl="1"/>
            <a:r>
              <a:rPr lang="en-GB" dirty="0" smtClean="0"/>
              <a:t>But, raising maturity is hard</a:t>
            </a:r>
          </a:p>
          <a:p>
            <a:pPr lvl="1"/>
            <a:r>
              <a:rPr lang="en-GB" dirty="0" smtClean="0"/>
              <a:t>Paying even top-dollar experts is expensive and they are not gods either</a:t>
            </a:r>
          </a:p>
        </p:txBody>
      </p:sp>
    </p:spTree>
    <p:extLst>
      <p:ext uri="{BB962C8B-B14F-4D97-AF65-F5344CB8AC3E}">
        <p14:creationId xmlns:p14="http://schemas.microsoft.com/office/powerpoint/2010/main" val="1179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1387</Words>
  <Application>Microsoft Office PowerPoint</Application>
  <PresentationFormat>On-screen Show (4:3)</PresentationFormat>
  <Paragraphs>198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Preparing for the Inevitable Zeroday or What Makes Networks Defendable?</vt:lpstr>
      <vt:lpstr>Content</vt:lpstr>
      <vt:lpstr>A typical incident goes like this…</vt:lpstr>
      <vt:lpstr>What is our approach to network defence today?</vt:lpstr>
      <vt:lpstr>We seem to mimic nature and history</vt:lpstr>
      <vt:lpstr>We seem to mimic nature and history</vt:lpstr>
      <vt:lpstr>We seem to mimic nature and history</vt:lpstr>
      <vt:lpstr>When can the IR team win?</vt:lpstr>
      <vt:lpstr>PowerPoint Presentation</vt:lpstr>
      <vt:lpstr>What does a defensible network require?</vt:lpstr>
      <vt:lpstr>Defensible network architecture has the following properties:</vt:lpstr>
      <vt:lpstr>Single node compromise by magic</vt:lpstr>
      <vt:lpstr>Root of trust compromise</vt:lpstr>
      <vt:lpstr>Network segment is off limits</vt:lpstr>
      <vt:lpstr>How to achieve a defendable network architecture</vt:lpstr>
      <vt:lpstr>How to achieve a defendable network architecture</vt:lpstr>
      <vt:lpstr>How to achieve a defendable network architecture</vt:lpstr>
      <vt:lpstr>How to achieve a defendable network architecture</vt:lpstr>
      <vt:lpstr>PowerPoint Presentation</vt:lpstr>
      <vt:lpstr>All you need is good IR.PPT</vt:lpstr>
      <vt:lpstr>Challenges in the PPT realm</vt:lpstr>
      <vt:lpstr>Also truisms </vt:lpstr>
      <vt:lpstr>You need provisos for…</vt:lpstr>
      <vt:lpstr>What you can do</vt:lpstr>
      <vt:lpstr>What can you do two</vt:lpstr>
      <vt:lpstr>What can you do three</vt:lpstr>
      <vt:lpstr>Conclusions</vt:lpstr>
      <vt:lpstr>Ultimate summary slides</vt:lpstr>
      <vt:lpstr>Ultimate summary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2014-03-06T19:08:34Z</dcterms:created>
  <dcterms:modified xsi:type="dcterms:W3CDTF">2014-07-01T21:52:42Z</dcterms:modified>
</cp:coreProperties>
</file>