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template.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321" r:id="rId3"/>
    <p:sldId id="257" r:id="rId4"/>
    <p:sldId id="283" r:id="rId5"/>
    <p:sldId id="281" r:id="rId6"/>
    <p:sldId id="297" r:id="rId7"/>
    <p:sldId id="312" r:id="rId8"/>
    <p:sldId id="280" r:id="rId9"/>
    <p:sldId id="290" r:id="rId10"/>
    <p:sldId id="289" r:id="rId11"/>
    <p:sldId id="291" r:id="rId12"/>
    <p:sldId id="292" r:id="rId13"/>
    <p:sldId id="284" r:id="rId14"/>
    <p:sldId id="285" r:id="rId15"/>
    <p:sldId id="293" r:id="rId16"/>
    <p:sldId id="286" r:id="rId17"/>
    <p:sldId id="298" r:id="rId18"/>
    <p:sldId id="299" r:id="rId19"/>
    <p:sldId id="300" r:id="rId20"/>
    <p:sldId id="301" r:id="rId21"/>
    <p:sldId id="294" r:id="rId22"/>
    <p:sldId id="303" r:id="rId23"/>
    <p:sldId id="302" r:id="rId24"/>
    <p:sldId id="304" r:id="rId25"/>
    <p:sldId id="305" r:id="rId26"/>
    <p:sldId id="295" r:id="rId27"/>
    <p:sldId id="296" r:id="rId28"/>
    <p:sldId id="306" r:id="rId29"/>
    <p:sldId id="307" r:id="rId30"/>
    <p:sldId id="308" r:id="rId31"/>
    <p:sldId id="287" r:id="rId32"/>
    <p:sldId id="313" r:id="rId33"/>
    <p:sldId id="314" r:id="rId34"/>
    <p:sldId id="315" r:id="rId35"/>
    <p:sldId id="316" r:id="rId36"/>
    <p:sldId id="309" r:id="rId37"/>
    <p:sldId id="310" r:id="rId38"/>
    <p:sldId id="311" r:id="rId39"/>
    <p:sldId id="320" r:id="rId40"/>
    <p:sldId id="319" r:id="rId41"/>
    <p:sldId id="317" r:id="rId42"/>
    <p:sldId id="27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818"/>
    <a:srgbClr val="10DCE6"/>
    <a:srgbClr val="57E80E"/>
    <a:srgbClr val="1BE5EF"/>
    <a:srgbClr val="2FD3DB"/>
    <a:srgbClr val="0DF1FC"/>
    <a:srgbClr val="006991"/>
    <a:srgbClr val="E6C500"/>
    <a:srgbClr val="FF6700"/>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8" autoAdjust="0"/>
    <p:restoredTop sz="94711" autoAdjust="0"/>
  </p:normalViewPr>
  <p:slideViewPr>
    <p:cSldViewPr snapToGrid="0">
      <p:cViewPr>
        <p:scale>
          <a:sx n="99" d="100"/>
          <a:sy n="99" d="100"/>
        </p:scale>
        <p:origin x="-1760" y="-80"/>
      </p:cViewPr>
      <p:guideLst>
        <p:guide orient="horz" pos="2160"/>
        <p:guide pos="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9D0515-582B-644E-8486-1E4E31385C9C}" type="doc">
      <dgm:prSet loTypeId="urn:microsoft.com/office/officeart/2005/8/layout/venn2" loCatId="" qsTypeId="urn:microsoft.com/office/officeart/2005/8/quickstyle/simple5" qsCatId="simple" csTypeId="urn:microsoft.com/office/officeart/2005/8/colors/accent1_2" csCatId="accent1" phldr="1"/>
      <dgm:spPr/>
      <dgm:t>
        <a:bodyPr/>
        <a:lstStyle/>
        <a:p>
          <a:endParaRPr lang="en-US"/>
        </a:p>
      </dgm:t>
    </dgm:pt>
    <dgm:pt modelId="{50302AF5-C7B1-C446-91D1-CB0D9A6ED2F2}">
      <dgm:prSet phldrT="[Text]" custT="1"/>
      <dgm:spPr/>
      <dgm:t>
        <a:bodyPr/>
        <a:lstStyle/>
        <a:p>
          <a:r>
            <a:rPr lang="en-US" sz="1050" dirty="0" smtClean="0"/>
            <a:t>Layer 2</a:t>
          </a:r>
          <a:endParaRPr lang="en-US" sz="1050" dirty="0"/>
        </a:p>
      </dgm:t>
    </dgm:pt>
    <dgm:pt modelId="{4A339355-552E-EA41-B9A3-AB0E5217E7AE}" type="parTrans" cxnId="{298B29B0-68DC-B24E-A078-974DE5D84671}">
      <dgm:prSet/>
      <dgm:spPr/>
      <dgm:t>
        <a:bodyPr/>
        <a:lstStyle/>
        <a:p>
          <a:endParaRPr lang="en-US"/>
        </a:p>
      </dgm:t>
    </dgm:pt>
    <dgm:pt modelId="{9D45C275-2082-3648-B2D4-11044920E8CC}" type="sibTrans" cxnId="{298B29B0-68DC-B24E-A078-974DE5D84671}">
      <dgm:prSet/>
      <dgm:spPr/>
      <dgm:t>
        <a:bodyPr/>
        <a:lstStyle/>
        <a:p>
          <a:endParaRPr lang="en-US"/>
        </a:p>
      </dgm:t>
    </dgm:pt>
    <dgm:pt modelId="{63254450-906B-8C46-95B4-6E2029949898}">
      <dgm:prSet phldrT="[Text]" custT="1"/>
      <dgm:spPr/>
      <dgm:t>
        <a:bodyPr/>
        <a:lstStyle/>
        <a:p>
          <a:r>
            <a:rPr lang="en-US" sz="900" dirty="0" smtClean="0"/>
            <a:t>MAC, VLAN, MPLS, LTE, DNP3, and others</a:t>
          </a:r>
          <a:endParaRPr lang="en-US" sz="900" dirty="0"/>
        </a:p>
      </dgm:t>
    </dgm:pt>
    <dgm:pt modelId="{6A94FFC0-0A4A-2742-B62D-5EB437452A5D}" type="parTrans" cxnId="{C498F242-A572-D043-8212-8FFE5C08941D}">
      <dgm:prSet/>
      <dgm:spPr/>
      <dgm:t>
        <a:bodyPr/>
        <a:lstStyle/>
        <a:p>
          <a:endParaRPr lang="en-US"/>
        </a:p>
      </dgm:t>
    </dgm:pt>
    <dgm:pt modelId="{BC2EA85F-4C4B-6B45-B1F6-E9E66DF90C26}" type="sibTrans" cxnId="{C498F242-A572-D043-8212-8FFE5C08941D}">
      <dgm:prSet/>
      <dgm:spPr/>
      <dgm:t>
        <a:bodyPr/>
        <a:lstStyle/>
        <a:p>
          <a:endParaRPr lang="en-US"/>
        </a:p>
      </dgm:t>
    </dgm:pt>
    <dgm:pt modelId="{E81071B6-8FE1-EF45-8B31-B9A762BBB41A}">
      <dgm:prSet phldrT="[Text]" custT="1"/>
      <dgm:spPr/>
      <dgm:t>
        <a:bodyPr/>
        <a:lstStyle/>
        <a:p>
          <a:r>
            <a:rPr lang="en-US" sz="1050" dirty="0" smtClean="0"/>
            <a:t>Layer 3</a:t>
          </a:r>
          <a:endParaRPr lang="en-US" sz="1050" dirty="0"/>
        </a:p>
      </dgm:t>
    </dgm:pt>
    <dgm:pt modelId="{F0D0D767-C59D-1944-B5A7-252F2DF12456}" type="parTrans" cxnId="{94C25208-D400-F442-939D-7B589B9DACB9}">
      <dgm:prSet/>
      <dgm:spPr/>
      <dgm:t>
        <a:bodyPr/>
        <a:lstStyle/>
        <a:p>
          <a:endParaRPr lang="en-US"/>
        </a:p>
      </dgm:t>
    </dgm:pt>
    <dgm:pt modelId="{5D5FE1C9-8B4E-9E4B-B843-9E27AA344BD8}" type="sibTrans" cxnId="{94C25208-D400-F442-939D-7B589B9DACB9}">
      <dgm:prSet/>
      <dgm:spPr/>
      <dgm:t>
        <a:bodyPr/>
        <a:lstStyle/>
        <a:p>
          <a:endParaRPr lang="en-US"/>
        </a:p>
      </dgm:t>
    </dgm:pt>
    <dgm:pt modelId="{2EB4BBF6-53F0-6D4D-AAB1-D133470D4AB6}">
      <dgm:prSet phldrT="[Text]" custT="1"/>
      <dgm:spPr/>
      <dgm:t>
        <a:bodyPr/>
        <a:lstStyle/>
        <a:p>
          <a:r>
            <a:rPr lang="en-US" sz="900" dirty="0" smtClean="0"/>
            <a:t>IPv4, IPv6, MODBUS, BGP, OSPF, GRE, L2TP, IP/IP, and others</a:t>
          </a:r>
          <a:endParaRPr lang="en-US" sz="900" dirty="0"/>
        </a:p>
      </dgm:t>
    </dgm:pt>
    <dgm:pt modelId="{7908907E-3788-434B-92C6-DE64CC66E6AF}" type="parTrans" cxnId="{C8352957-A3E1-8E4B-8A17-1C5F16F6A813}">
      <dgm:prSet/>
      <dgm:spPr/>
      <dgm:t>
        <a:bodyPr/>
        <a:lstStyle/>
        <a:p>
          <a:endParaRPr lang="en-US"/>
        </a:p>
      </dgm:t>
    </dgm:pt>
    <dgm:pt modelId="{1D081406-CC9A-FD43-8F49-A2964E3B2490}" type="sibTrans" cxnId="{C8352957-A3E1-8E4B-8A17-1C5F16F6A813}">
      <dgm:prSet/>
      <dgm:spPr/>
      <dgm:t>
        <a:bodyPr/>
        <a:lstStyle/>
        <a:p>
          <a:endParaRPr lang="en-US"/>
        </a:p>
      </dgm:t>
    </dgm:pt>
    <dgm:pt modelId="{525FA8B8-FA67-EA4F-85D9-0D9AF95FC6B0}">
      <dgm:prSet phldrT="[Text]" custT="1"/>
      <dgm:spPr/>
      <dgm:t>
        <a:bodyPr/>
        <a:lstStyle/>
        <a:p>
          <a:r>
            <a:rPr lang="en-US" sz="900" dirty="0" smtClean="0"/>
            <a:t>Database, Social Networking, Web, hundreds others</a:t>
          </a:r>
          <a:endParaRPr lang="en-US" sz="900" dirty="0"/>
        </a:p>
      </dgm:t>
    </dgm:pt>
    <dgm:pt modelId="{DF7DF3E6-4AD5-3242-8B93-EE51672B69E3}" type="parTrans" cxnId="{C98322FC-D6D1-164C-A762-93763CE0C1D6}">
      <dgm:prSet/>
      <dgm:spPr/>
      <dgm:t>
        <a:bodyPr/>
        <a:lstStyle/>
        <a:p>
          <a:endParaRPr lang="en-US"/>
        </a:p>
      </dgm:t>
    </dgm:pt>
    <dgm:pt modelId="{AFB08BE0-EC62-D74B-BF1C-E3E807FFBD1D}" type="sibTrans" cxnId="{C98322FC-D6D1-164C-A762-93763CE0C1D6}">
      <dgm:prSet/>
      <dgm:spPr/>
      <dgm:t>
        <a:bodyPr/>
        <a:lstStyle/>
        <a:p>
          <a:endParaRPr lang="en-US"/>
        </a:p>
      </dgm:t>
    </dgm:pt>
    <dgm:pt modelId="{B48E5028-34A2-2748-95F4-BFC4D770C8BA}">
      <dgm:prSet phldrT="[Text]" custT="1"/>
      <dgm:spPr/>
      <dgm:t>
        <a:bodyPr/>
        <a:lstStyle/>
        <a:p>
          <a:r>
            <a:rPr lang="en-US" sz="900" dirty="0" smtClean="0"/>
            <a:t>Customizable</a:t>
          </a:r>
          <a:endParaRPr lang="en-US" sz="900" dirty="0"/>
        </a:p>
      </dgm:t>
    </dgm:pt>
    <dgm:pt modelId="{08759BAE-A312-2D40-9FF2-4DCDA663104D}" type="parTrans" cxnId="{0A74BB3E-62DD-D648-8A00-A8FBC6B4364F}">
      <dgm:prSet/>
      <dgm:spPr/>
      <dgm:t>
        <a:bodyPr/>
        <a:lstStyle/>
        <a:p>
          <a:endParaRPr lang="en-US"/>
        </a:p>
      </dgm:t>
    </dgm:pt>
    <dgm:pt modelId="{2EF12BC4-A441-1340-88BE-5EA06B49D4A9}" type="sibTrans" cxnId="{0A74BB3E-62DD-D648-8A00-A8FBC6B4364F}">
      <dgm:prSet/>
      <dgm:spPr/>
      <dgm:t>
        <a:bodyPr/>
        <a:lstStyle/>
        <a:p>
          <a:endParaRPr lang="en-US"/>
        </a:p>
      </dgm:t>
    </dgm:pt>
    <dgm:pt modelId="{E91E44CD-A4AA-0343-80AC-1A3FC0F6254D}">
      <dgm:prSet phldrT="[Text]" custT="1"/>
      <dgm:spPr/>
      <dgm:t>
        <a:bodyPr/>
        <a:lstStyle/>
        <a:p>
          <a:r>
            <a:rPr lang="en-US" sz="1050" dirty="0" smtClean="0"/>
            <a:t>Extraction/Reconstruction</a:t>
          </a:r>
          <a:endParaRPr lang="en-US" sz="1050" dirty="0"/>
        </a:p>
      </dgm:t>
    </dgm:pt>
    <dgm:pt modelId="{4C999F36-C4F0-EE48-8BFB-CD3B46A14E41}" type="parTrans" cxnId="{C0EAC06D-8E24-3A4D-BD05-18C1AEC655AD}">
      <dgm:prSet/>
      <dgm:spPr/>
      <dgm:t>
        <a:bodyPr/>
        <a:lstStyle/>
        <a:p>
          <a:endParaRPr lang="en-US"/>
        </a:p>
      </dgm:t>
    </dgm:pt>
    <dgm:pt modelId="{E776A9B0-41A3-0B41-B1BA-A8B76D182384}" type="sibTrans" cxnId="{C0EAC06D-8E24-3A4D-BD05-18C1AEC655AD}">
      <dgm:prSet/>
      <dgm:spPr/>
      <dgm:t>
        <a:bodyPr/>
        <a:lstStyle/>
        <a:p>
          <a:endParaRPr lang="en-US"/>
        </a:p>
      </dgm:t>
    </dgm:pt>
    <dgm:pt modelId="{5A23CBE5-3F48-6A47-831E-33FBF074C076}">
      <dgm:prSet phldrT="[Text]" custT="1"/>
      <dgm:spPr/>
      <dgm:t>
        <a:bodyPr/>
        <a:lstStyle/>
        <a:p>
          <a:r>
            <a:rPr lang="en-US" sz="900" dirty="0" smtClean="0"/>
            <a:t>Policy-based extraction and reconstruction</a:t>
          </a:r>
          <a:endParaRPr lang="en-US" sz="900" dirty="0"/>
        </a:p>
      </dgm:t>
    </dgm:pt>
    <dgm:pt modelId="{82D9638E-15AA-D942-BF1C-6D96B8DC4FD2}" type="parTrans" cxnId="{4EDAD263-D862-AA42-A116-7E59EE27F193}">
      <dgm:prSet/>
      <dgm:spPr/>
      <dgm:t>
        <a:bodyPr/>
        <a:lstStyle/>
        <a:p>
          <a:endParaRPr lang="en-US"/>
        </a:p>
      </dgm:t>
    </dgm:pt>
    <dgm:pt modelId="{12A3295B-EEE3-8742-954E-A07420900B02}" type="sibTrans" cxnId="{4EDAD263-D862-AA42-A116-7E59EE27F193}">
      <dgm:prSet/>
      <dgm:spPr/>
      <dgm:t>
        <a:bodyPr/>
        <a:lstStyle/>
        <a:p>
          <a:endParaRPr lang="en-US"/>
        </a:p>
      </dgm:t>
    </dgm:pt>
    <dgm:pt modelId="{AF87250C-9473-A14B-B193-28301703EB93}">
      <dgm:prSet phldrT="[Text]" custT="1"/>
      <dgm:spPr/>
      <dgm:t>
        <a:bodyPr/>
        <a:lstStyle/>
        <a:p>
          <a:r>
            <a:rPr lang="en-US" sz="1050" dirty="0" smtClean="0"/>
            <a:t>Application</a:t>
          </a:r>
          <a:endParaRPr lang="en-US" sz="1050" dirty="0"/>
        </a:p>
      </dgm:t>
    </dgm:pt>
    <dgm:pt modelId="{68EDCA0C-FC91-4A4B-B43D-2072923E5E53}" type="parTrans" cxnId="{0EAE011D-9BAF-4144-9191-1140B60D1C22}">
      <dgm:prSet/>
      <dgm:spPr/>
      <dgm:t>
        <a:bodyPr/>
        <a:lstStyle/>
        <a:p>
          <a:endParaRPr lang="en-US"/>
        </a:p>
      </dgm:t>
    </dgm:pt>
    <dgm:pt modelId="{AC282EEF-B2A1-E047-AF4C-548501D2DB2F}" type="sibTrans" cxnId="{0EAE011D-9BAF-4144-9191-1140B60D1C22}">
      <dgm:prSet/>
      <dgm:spPr/>
      <dgm:t>
        <a:bodyPr/>
        <a:lstStyle/>
        <a:p>
          <a:endParaRPr lang="en-US"/>
        </a:p>
      </dgm:t>
    </dgm:pt>
    <dgm:pt modelId="{01CF5FA0-6497-0D49-877C-F8A463D63237}">
      <dgm:prSet phldrT="[Text]" custT="1"/>
      <dgm:spPr/>
      <dgm:t>
        <a:bodyPr/>
        <a:lstStyle/>
        <a:p>
          <a:r>
            <a:rPr lang="en-US" sz="900" dirty="0" smtClean="0"/>
            <a:t>Reputation &amp; Intelligence</a:t>
          </a:r>
          <a:endParaRPr lang="en-US" sz="900" dirty="0"/>
        </a:p>
      </dgm:t>
    </dgm:pt>
    <dgm:pt modelId="{C4383188-28CF-1F41-9124-CBBAE65D6A7D}" type="parTrans" cxnId="{26F17AE8-C053-0741-AB1B-4858254ECA5C}">
      <dgm:prSet/>
      <dgm:spPr/>
    </dgm:pt>
    <dgm:pt modelId="{A6EA7239-8C5E-FE4B-AFB1-FF75B33BF67E}" type="sibTrans" cxnId="{26F17AE8-C053-0741-AB1B-4858254ECA5C}">
      <dgm:prSet/>
      <dgm:spPr/>
    </dgm:pt>
    <dgm:pt modelId="{B5365FFB-784F-9342-82D2-A63CF144BC0C}" type="pres">
      <dgm:prSet presAssocID="{3D9D0515-582B-644E-8486-1E4E31385C9C}" presName="Name0" presStyleCnt="0">
        <dgm:presLayoutVars>
          <dgm:chMax val="7"/>
          <dgm:resizeHandles val="exact"/>
        </dgm:presLayoutVars>
      </dgm:prSet>
      <dgm:spPr/>
    </dgm:pt>
    <dgm:pt modelId="{FFB498B2-B1B4-634B-9E75-FB2559AFA1A0}" type="pres">
      <dgm:prSet presAssocID="{3D9D0515-582B-644E-8486-1E4E31385C9C}" presName="comp1" presStyleCnt="0"/>
      <dgm:spPr/>
    </dgm:pt>
    <dgm:pt modelId="{7D0F25E2-4798-3745-99D4-5D1DA1F449BC}" type="pres">
      <dgm:prSet presAssocID="{3D9D0515-582B-644E-8486-1E4E31385C9C}" presName="circle1" presStyleLbl="node1" presStyleIdx="0" presStyleCnt="4" custScaleX="101325"/>
      <dgm:spPr/>
      <dgm:t>
        <a:bodyPr/>
        <a:lstStyle/>
        <a:p>
          <a:endParaRPr lang="en-US"/>
        </a:p>
      </dgm:t>
    </dgm:pt>
    <dgm:pt modelId="{10047C77-56DA-AE4F-BABC-FA32FDA2D093}" type="pres">
      <dgm:prSet presAssocID="{3D9D0515-582B-644E-8486-1E4E31385C9C}" presName="c1text" presStyleLbl="node1" presStyleIdx="0" presStyleCnt="4">
        <dgm:presLayoutVars>
          <dgm:bulletEnabled val="1"/>
        </dgm:presLayoutVars>
      </dgm:prSet>
      <dgm:spPr/>
      <dgm:t>
        <a:bodyPr/>
        <a:lstStyle/>
        <a:p>
          <a:endParaRPr lang="en-US"/>
        </a:p>
      </dgm:t>
    </dgm:pt>
    <dgm:pt modelId="{26012E09-0AEB-EA41-8EB3-6899F356A022}" type="pres">
      <dgm:prSet presAssocID="{3D9D0515-582B-644E-8486-1E4E31385C9C}" presName="comp2" presStyleCnt="0"/>
      <dgm:spPr/>
    </dgm:pt>
    <dgm:pt modelId="{C37B086A-EC3D-E146-9D3E-4DC9EAE8551C}" type="pres">
      <dgm:prSet presAssocID="{3D9D0515-582B-644E-8486-1E4E31385C9C}" presName="circle2" presStyleLbl="node1" presStyleIdx="1" presStyleCnt="4" custScaleX="97308" custScaleY="101946"/>
      <dgm:spPr/>
      <dgm:t>
        <a:bodyPr/>
        <a:lstStyle/>
        <a:p>
          <a:endParaRPr lang="en-US"/>
        </a:p>
      </dgm:t>
    </dgm:pt>
    <dgm:pt modelId="{7B8C54E7-E530-9C4A-9D62-55BC04ACBE63}" type="pres">
      <dgm:prSet presAssocID="{3D9D0515-582B-644E-8486-1E4E31385C9C}" presName="c2text" presStyleLbl="node1" presStyleIdx="1" presStyleCnt="4">
        <dgm:presLayoutVars>
          <dgm:bulletEnabled val="1"/>
        </dgm:presLayoutVars>
      </dgm:prSet>
      <dgm:spPr/>
      <dgm:t>
        <a:bodyPr/>
        <a:lstStyle/>
        <a:p>
          <a:endParaRPr lang="en-US"/>
        </a:p>
      </dgm:t>
    </dgm:pt>
    <dgm:pt modelId="{A9EF6E6F-1937-5848-BFBB-F72A148776A7}" type="pres">
      <dgm:prSet presAssocID="{3D9D0515-582B-644E-8486-1E4E31385C9C}" presName="comp3" presStyleCnt="0"/>
      <dgm:spPr/>
    </dgm:pt>
    <dgm:pt modelId="{9EF428FB-7B2D-C44B-BD22-6B8404CC0CD0}" type="pres">
      <dgm:prSet presAssocID="{3D9D0515-582B-644E-8486-1E4E31385C9C}" presName="circle3" presStyleLbl="node1" presStyleIdx="2" presStyleCnt="4" custScaleX="102972" custScaleY="103730"/>
      <dgm:spPr/>
      <dgm:t>
        <a:bodyPr/>
        <a:lstStyle/>
        <a:p>
          <a:endParaRPr lang="en-US"/>
        </a:p>
      </dgm:t>
    </dgm:pt>
    <dgm:pt modelId="{4B6E74F7-EE70-C942-ACE8-CB9BC929D2F8}" type="pres">
      <dgm:prSet presAssocID="{3D9D0515-582B-644E-8486-1E4E31385C9C}" presName="c3text" presStyleLbl="node1" presStyleIdx="2" presStyleCnt="4">
        <dgm:presLayoutVars>
          <dgm:bulletEnabled val="1"/>
        </dgm:presLayoutVars>
      </dgm:prSet>
      <dgm:spPr/>
      <dgm:t>
        <a:bodyPr/>
        <a:lstStyle/>
        <a:p>
          <a:endParaRPr lang="en-US"/>
        </a:p>
      </dgm:t>
    </dgm:pt>
    <dgm:pt modelId="{6C4B6656-1024-7D4B-8FDE-BEB2513E84B7}" type="pres">
      <dgm:prSet presAssocID="{3D9D0515-582B-644E-8486-1E4E31385C9C}" presName="comp4" presStyleCnt="0"/>
      <dgm:spPr/>
    </dgm:pt>
    <dgm:pt modelId="{53FCD6DF-56D4-7E47-9858-9EAC5CEBD5CE}" type="pres">
      <dgm:prSet presAssocID="{3D9D0515-582B-644E-8486-1E4E31385C9C}" presName="circle4" presStyleLbl="node1" presStyleIdx="3" presStyleCnt="4" custScaleX="97308" custScaleY="101946"/>
      <dgm:spPr/>
      <dgm:t>
        <a:bodyPr/>
        <a:lstStyle/>
        <a:p>
          <a:endParaRPr lang="en-US"/>
        </a:p>
      </dgm:t>
    </dgm:pt>
    <dgm:pt modelId="{4D48A1F2-85D0-E049-BF9A-F14422577DB5}" type="pres">
      <dgm:prSet presAssocID="{3D9D0515-582B-644E-8486-1E4E31385C9C}" presName="c4text" presStyleLbl="node1" presStyleIdx="3" presStyleCnt="4">
        <dgm:presLayoutVars>
          <dgm:bulletEnabled val="1"/>
        </dgm:presLayoutVars>
      </dgm:prSet>
      <dgm:spPr/>
      <dgm:t>
        <a:bodyPr/>
        <a:lstStyle/>
        <a:p>
          <a:endParaRPr lang="en-US"/>
        </a:p>
      </dgm:t>
    </dgm:pt>
  </dgm:ptLst>
  <dgm:cxnLst>
    <dgm:cxn modelId="{0EAE011D-9BAF-4144-9191-1140B60D1C22}" srcId="{3D9D0515-582B-644E-8486-1E4E31385C9C}" destId="{AF87250C-9473-A14B-B193-28301703EB93}" srcOrd="2" destOrd="0" parTransId="{68EDCA0C-FC91-4A4B-B43D-2072923E5E53}" sibTransId="{AC282EEF-B2A1-E047-AF4C-548501D2DB2F}"/>
    <dgm:cxn modelId="{ACBEA6D2-CB61-B747-9BC7-52B9783736DC}" type="presOf" srcId="{AF87250C-9473-A14B-B193-28301703EB93}" destId="{9EF428FB-7B2D-C44B-BD22-6B8404CC0CD0}" srcOrd="0" destOrd="0" presId="urn:microsoft.com/office/officeart/2005/8/layout/venn2"/>
    <dgm:cxn modelId="{1915A904-3286-FC42-A65C-17C2C0FFB1A1}" type="presOf" srcId="{3D9D0515-582B-644E-8486-1E4E31385C9C}" destId="{B5365FFB-784F-9342-82D2-A63CF144BC0C}" srcOrd="0" destOrd="0" presId="urn:microsoft.com/office/officeart/2005/8/layout/venn2"/>
    <dgm:cxn modelId="{4EDAD263-D862-AA42-A116-7E59EE27F193}" srcId="{E91E44CD-A4AA-0343-80AC-1A3FC0F6254D}" destId="{5A23CBE5-3F48-6A47-831E-33FBF074C076}" srcOrd="0" destOrd="0" parTransId="{82D9638E-15AA-D942-BF1C-6D96B8DC4FD2}" sibTransId="{12A3295B-EEE3-8742-954E-A07420900B02}"/>
    <dgm:cxn modelId="{4557A9ED-B0E4-3344-877B-4B4148AE10EC}" type="presOf" srcId="{E91E44CD-A4AA-0343-80AC-1A3FC0F6254D}" destId="{4D48A1F2-85D0-E049-BF9A-F14422577DB5}" srcOrd="1" destOrd="0" presId="urn:microsoft.com/office/officeart/2005/8/layout/venn2"/>
    <dgm:cxn modelId="{C288381C-6126-344C-AC8E-79068B2BA731}" type="presOf" srcId="{5A23CBE5-3F48-6A47-831E-33FBF074C076}" destId="{53FCD6DF-56D4-7E47-9858-9EAC5CEBD5CE}" srcOrd="0" destOrd="1" presId="urn:microsoft.com/office/officeart/2005/8/layout/venn2"/>
    <dgm:cxn modelId="{C8352957-A3E1-8E4B-8A17-1C5F16F6A813}" srcId="{E81071B6-8FE1-EF45-8B31-B9A762BBB41A}" destId="{2EB4BBF6-53F0-6D4D-AAB1-D133470D4AB6}" srcOrd="0" destOrd="0" parTransId="{7908907E-3788-434B-92C6-DE64CC66E6AF}" sibTransId="{1D081406-CC9A-FD43-8F49-A2964E3B2490}"/>
    <dgm:cxn modelId="{1F84F587-9977-EF46-A443-620623CC8A18}" type="presOf" srcId="{01CF5FA0-6497-0D49-877C-F8A463D63237}" destId="{53FCD6DF-56D4-7E47-9858-9EAC5CEBD5CE}" srcOrd="0" destOrd="2" presId="urn:microsoft.com/office/officeart/2005/8/layout/venn2"/>
    <dgm:cxn modelId="{26F17AE8-C053-0741-AB1B-4858254ECA5C}" srcId="{E91E44CD-A4AA-0343-80AC-1A3FC0F6254D}" destId="{01CF5FA0-6497-0D49-877C-F8A463D63237}" srcOrd="1" destOrd="0" parTransId="{C4383188-28CF-1F41-9124-CBBAE65D6A7D}" sibTransId="{A6EA7239-8C5E-FE4B-AFB1-FF75B33BF67E}"/>
    <dgm:cxn modelId="{F9BA438D-A0FC-1341-97EC-3E18991BF0E6}" type="presOf" srcId="{63254450-906B-8C46-95B4-6E2029949898}" destId="{7D0F25E2-4798-3745-99D4-5D1DA1F449BC}" srcOrd="0" destOrd="1" presId="urn:microsoft.com/office/officeart/2005/8/layout/venn2"/>
    <dgm:cxn modelId="{CCF9D062-5381-2B40-B5B1-A2AF678B87E5}" type="presOf" srcId="{525FA8B8-FA67-EA4F-85D9-0D9AF95FC6B0}" destId="{9EF428FB-7B2D-C44B-BD22-6B8404CC0CD0}" srcOrd="0" destOrd="1" presId="urn:microsoft.com/office/officeart/2005/8/layout/venn2"/>
    <dgm:cxn modelId="{BC2FEE33-479C-5D43-BB73-9A01C6AC4F7D}" type="presOf" srcId="{AF87250C-9473-A14B-B193-28301703EB93}" destId="{4B6E74F7-EE70-C942-ACE8-CB9BC929D2F8}" srcOrd="1" destOrd="0" presId="urn:microsoft.com/office/officeart/2005/8/layout/venn2"/>
    <dgm:cxn modelId="{A9BE9F42-E3A6-9540-8A06-E4D8140BEA72}" type="presOf" srcId="{B48E5028-34A2-2748-95F4-BFC4D770C8BA}" destId="{4B6E74F7-EE70-C942-ACE8-CB9BC929D2F8}" srcOrd="1" destOrd="2" presId="urn:microsoft.com/office/officeart/2005/8/layout/venn2"/>
    <dgm:cxn modelId="{CD0784A6-E868-C947-9F05-29787E568FFB}" type="presOf" srcId="{01CF5FA0-6497-0D49-877C-F8A463D63237}" destId="{4D48A1F2-85D0-E049-BF9A-F14422577DB5}" srcOrd="1" destOrd="2" presId="urn:microsoft.com/office/officeart/2005/8/layout/venn2"/>
    <dgm:cxn modelId="{298B29B0-68DC-B24E-A078-974DE5D84671}" srcId="{3D9D0515-582B-644E-8486-1E4E31385C9C}" destId="{50302AF5-C7B1-C446-91D1-CB0D9A6ED2F2}" srcOrd="0" destOrd="0" parTransId="{4A339355-552E-EA41-B9A3-AB0E5217E7AE}" sibTransId="{9D45C275-2082-3648-B2D4-11044920E8CC}"/>
    <dgm:cxn modelId="{717314BB-B730-E54B-B41A-DA21BBE252CB}" type="presOf" srcId="{50302AF5-C7B1-C446-91D1-CB0D9A6ED2F2}" destId="{7D0F25E2-4798-3745-99D4-5D1DA1F449BC}" srcOrd="0" destOrd="0" presId="urn:microsoft.com/office/officeart/2005/8/layout/venn2"/>
    <dgm:cxn modelId="{58854A4C-84FD-4645-9F67-88B6D7AB7B5B}" type="presOf" srcId="{5A23CBE5-3F48-6A47-831E-33FBF074C076}" destId="{4D48A1F2-85D0-E049-BF9A-F14422577DB5}" srcOrd="1" destOrd="1" presId="urn:microsoft.com/office/officeart/2005/8/layout/venn2"/>
    <dgm:cxn modelId="{62760722-2323-1643-AF65-ED0DA03AB864}" type="presOf" srcId="{525FA8B8-FA67-EA4F-85D9-0D9AF95FC6B0}" destId="{4B6E74F7-EE70-C942-ACE8-CB9BC929D2F8}" srcOrd="1" destOrd="1" presId="urn:microsoft.com/office/officeart/2005/8/layout/venn2"/>
    <dgm:cxn modelId="{6961C335-9677-C74C-B540-C1EEAA613517}" type="presOf" srcId="{E91E44CD-A4AA-0343-80AC-1A3FC0F6254D}" destId="{53FCD6DF-56D4-7E47-9858-9EAC5CEBD5CE}" srcOrd="0" destOrd="0" presId="urn:microsoft.com/office/officeart/2005/8/layout/venn2"/>
    <dgm:cxn modelId="{EBFF7ADE-3A03-DE43-B493-FC8E3C3560AD}" type="presOf" srcId="{63254450-906B-8C46-95B4-6E2029949898}" destId="{10047C77-56DA-AE4F-BABC-FA32FDA2D093}" srcOrd="1" destOrd="1" presId="urn:microsoft.com/office/officeart/2005/8/layout/venn2"/>
    <dgm:cxn modelId="{413DBE3D-34E0-B443-BEBA-9ED19312A6AD}" type="presOf" srcId="{E81071B6-8FE1-EF45-8B31-B9A762BBB41A}" destId="{C37B086A-EC3D-E146-9D3E-4DC9EAE8551C}" srcOrd="0" destOrd="0" presId="urn:microsoft.com/office/officeart/2005/8/layout/venn2"/>
    <dgm:cxn modelId="{F4D83E9E-23FE-F040-B6F5-2F91C44B676D}" type="presOf" srcId="{50302AF5-C7B1-C446-91D1-CB0D9A6ED2F2}" destId="{10047C77-56DA-AE4F-BABC-FA32FDA2D093}" srcOrd="1" destOrd="0" presId="urn:microsoft.com/office/officeart/2005/8/layout/venn2"/>
    <dgm:cxn modelId="{8EF8C725-4B11-1043-A49E-B897169B6FE0}" type="presOf" srcId="{2EB4BBF6-53F0-6D4D-AAB1-D133470D4AB6}" destId="{C37B086A-EC3D-E146-9D3E-4DC9EAE8551C}" srcOrd="0" destOrd="1" presId="urn:microsoft.com/office/officeart/2005/8/layout/venn2"/>
    <dgm:cxn modelId="{94C25208-D400-F442-939D-7B589B9DACB9}" srcId="{3D9D0515-582B-644E-8486-1E4E31385C9C}" destId="{E81071B6-8FE1-EF45-8B31-B9A762BBB41A}" srcOrd="1" destOrd="0" parTransId="{F0D0D767-C59D-1944-B5A7-252F2DF12456}" sibTransId="{5D5FE1C9-8B4E-9E4B-B843-9E27AA344BD8}"/>
    <dgm:cxn modelId="{C498F242-A572-D043-8212-8FFE5C08941D}" srcId="{50302AF5-C7B1-C446-91D1-CB0D9A6ED2F2}" destId="{63254450-906B-8C46-95B4-6E2029949898}" srcOrd="0" destOrd="0" parTransId="{6A94FFC0-0A4A-2742-B62D-5EB437452A5D}" sibTransId="{BC2EA85F-4C4B-6B45-B1F6-E9E66DF90C26}"/>
    <dgm:cxn modelId="{C0EAC06D-8E24-3A4D-BD05-18C1AEC655AD}" srcId="{3D9D0515-582B-644E-8486-1E4E31385C9C}" destId="{E91E44CD-A4AA-0343-80AC-1A3FC0F6254D}" srcOrd="3" destOrd="0" parTransId="{4C999F36-C4F0-EE48-8BFB-CD3B46A14E41}" sibTransId="{E776A9B0-41A3-0B41-B1BA-A8B76D182384}"/>
    <dgm:cxn modelId="{0A74BB3E-62DD-D648-8A00-A8FBC6B4364F}" srcId="{525FA8B8-FA67-EA4F-85D9-0D9AF95FC6B0}" destId="{B48E5028-34A2-2748-95F4-BFC4D770C8BA}" srcOrd="0" destOrd="0" parTransId="{08759BAE-A312-2D40-9FF2-4DCDA663104D}" sibTransId="{2EF12BC4-A441-1340-88BE-5EA06B49D4A9}"/>
    <dgm:cxn modelId="{8BE476EF-E8A8-FF49-AB64-8A94387B0E2A}" type="presOf" srcId="{B48E5028-34A2-2748-95F4-BFC4D770C8BA}" destId="{9EF428FB-7B2D-C44B-BD22-6B8404CC0CD0}" srcOrd="0" destOrd="2" presId="urn:microsoft.com/office/officeart/2005/8/layout/venn2"/>
    <dgm:cxn modelId="{E76218FD-AA49-BC4E-B1C3-264F540A0F46}" type="presOf" srcId="{E81071B6-8FE1-EF45-8B31-B9A762BBB41A}" destId="{7B8C54E7-E530-9C4A-9D62-55BC04ACBE63}" srcOrd="1" destOrd="0" presId="urn:microsoft.com/office/officeart/2005/8/layout/venn2"/>
    <dgm:cxn modelId="{C98322FC-D6D1-164C-A762-93763CE0C1D6}" srcId="{AF87250C-9473-A14B-B193-28301703EB93}" destId="{525FA8B8-FA67-EA4F-85D9-0D9AF95FC6B0}" srcOrd="0" destOrd="0" parTransId="{DF7DF3E6-4AD5-3242-8B93-EE51672B69E3}" sibTransId="{AFB08BE0-EC62-D74B-BF1C-E3E807FFBD1D}"/>
    <dgm:cxn modelId="{0315D01F-5189-C24D-B631-332A8643C554}" type="presOf" srcId="{2EB4BBF6-53F0-6D4D-AAB1-D133470D4AB6}" destId="{7B8C54E7-E530-9C4A-9D62-55BC04ACBE63}" srcOrd="1" destOrd="1" presId="urn:microsoft.com/office/officeart/2005/8/layout/venn2"/>
    <dgm:cxn modelId="{DCCEF264-EB2E-9E43-BA1D-7991C84E3246}" type="presParOf" srcId="{B5365FFB-784F-9342-82D2-A63CF144BC0C}" destId="{FFB498B2-B1B4-634B-9E75-FB2559AFA1A0}" srcOrd="0" destOrd="0" presId="urn:microsoft.com/office/officeart/2005/8/layout/venn2"/>
    <dgm:cxn modelId="{74790CAA-979F-C542-9C91-4F03D9EFF859}" type="presParOf" srcId="{FFB498B2-B1B4-634B-9E75-FB2559AFA1A0}" destId="{7D0F25E2-4798-3745-99D4-5D1DA1F449BC}" srcOrd="0" destOrd="0" presId="urn:microsoft.com/office/officeart/2005/8/layout/venn2"/>
    <dgm:cxn modelId="{2612E049-D0BC-B04A-818A-E14E65BD2F92}" type="presParOf" srcId="{FFB498B2-B1B4-634B-9E75-FB2559AFA1A0}" destId="{10047C77-56DA-AE4F-BABC-FA32FDA2D093}" srcOrd="1" destOrd="0" presId="urn:microsoft.com/office/officeart/2005/8/layout/venn2"/>
    <dgm:cxn modelId="{A6D8D7B7-E1DA-2E4D-B118-72BE2D353E21}" type="presParOf" srcId="{B5365FFB-784F-9342-82D2-A63CF144BC0C}" destId="{26012E09-0AEB-EA41-8EB3-6899F356A022}" srcOrd="1" destOrd="0" presId="urn:microsoft.com/office/officeart/2005/8/layout/venn2"/>
    <dgm:cxn modelId="{0049267A-F6F9-D549-91DF-CD7B7469E5C4}" type="presParOf" srcId="{26012E09-0AEB-EA41-8EB3-6899F356A022}" destId="{C37B086A-EC3D-E146-9D3E-4DC9EAE8551C}" srcOrd="0" destOrd="0" presId="urn:microsoft.com/office/officeart/2005/8/layout/venn2"/>
    <dgm:cxn modelId="{E57DD9D9-02B2-4E48-AEB2-B722D3F32D74}" type="presParOf" srcId="{26012E09-0AEB-EA41-8EB3-6899F356A022}" destId="{7B8C54E7-E530-9C4A-9D62-55BC04ACBE63}" srcOrd="1" destOrd="0" presId="urn:microsoft.com/office/officeart/2005/8/layout/venn2"/>
    <dgm:cxn modelId="{2ADDD248-CC5E-0446-9515-E3FBD96D84B4}" type="presParOf" srcId="{B5365FFB-784F-9342-82D2-A63CF144BC0C}" destId="{A9EF6E6F-1937-5848-BFBB-F72A148776A7}" srcOrd="2" destOrd="0" presId="urn:microsoft.com/office/officeart/2005/8/layout/venn2"/>
    <dgm:cxn modelId="{6C5996E0-C60B-164F-BE4C-51DAA825D98D}" type="presParOf" srcId="{A9EF6E6F-1937-5848-BFBB-F72A148776A7}" destId="{9EF428FB-7B2D-C44B-BD22-6B8404CC0CD0}" srcOrd="0" destOrd="0" presId="urn:microsoft.com/office/officeart/2005/8/layout/venn2"/>
    <dgm:cxn modelId="{F4E7D0A6-22DC-B046-AF12-106A7AD7F9EA}" type="presParOf" srcId="{A9EF6E6F-1937-5848-BFBB-F72A148776A7}" destId="{4B6E74F7-EE70-C942-ACE8-CB9BC929D2F8}" srcOrd="1" destOrd="0" presId="urn:microsoft.com/office/officeart/2005/8/layout/venn2"/>
    <dgm:cxn modelId="{23320E16-46AC-C14B-B4C7-D0F758C37634}" type="presParOf" srcId="{B5365FFB-784F-9342-82D2-A63CF144BC0C}" destId="{6C4B6656-1024-7D4B-8FDE-BEB2513E84B7}" srcOrd="3" destOrd="0" presId="urn:microsoft.com/office/officeart/2005/8/layout/venn2"/>
    <dgm:cxn modelId="{56CE623C-BC3C-2349-B640-A961251203F8}" type="presParOf" srcId="{6C4B6656-1024-7D4B-8FDE-BEB2513E84B7}" destId="{53FCD6DF-56D4-7E47-9858-9EAC5CEBD5CE}" srcOrd="0" destOrd="0" presId="urn:microsoft.com/office/officeart/2005/8/layout/venn2"/>
    <dgm:cxn modelId="{FE19391B-24EC-4645-B1B7-78653662AC87}" type="presParOf" srcId="{6C4B6656-1024-7D4B-8FDE-BEB2513E84B7}" destId="{4D48A1F2-85D0-E049-BF9A-F14422577DB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520C62-1507-E64F-B87A-B232EA8C66C0}" type="doc">
      <dgm:prSet loTypeId="urn:microsoft.com/office/officeart/2005/8/layout/cycle6" loCatId="" qsTypeId="urn:microsoft.com/office/officeart/2005/8/quickstyle/3D1" qsCatId="3D" csTypeId="urn:microsoft.com/office/officeart/2005/8/colors/accent1_2" csCatId="accent1" phldr="1"/>
      <dgm:spPr/>
      <dgm:t>
        <a:bodyPr/>
        <a:lstStyle/>
        <a:p>
          <a:endParaRPr lang="en-US"/>
        </a:p>
      </dgm:t>
    </dgm:pt>
    <dgm:pt modelId="{B33356ED-4FB8-6E48-A1F3-DD580508CD2F}">
      <dgm:prSet phldrT="[Text]"/>
      <dgm:spPr/>
      <dgm:t>
        <a:bodyPr/>
        <a:lstStyle/>
        <a:p>
          <a:r>
            <a:rPr lang="en-US" dirty="0" smtClean="0"/>
            <a:t>L2 Metadata</a:t>
          </a:r>
          <a:endParaRPr lang="en-US" dirty="0"/>
        </a:p>
      </dgm:t>
    </dgm:pt>
    <dgm:pt modelId="{9996E564-4A32-7A4C-8EF0-5D77115D7559}" type="parTrans" cxnId="{AC236455-AEA4-5F4C-B814-626078D4D01F}">
      <dgm:prSet/>
      <dgm:spPr/>
      <dgm:t>
        <a:bodyPr/>
        <a:lstStyle/>
        <a:p>
          <a:endParaRPr lang="en-US"/>
        </a:p>
      </dgm:t>
    </dgm:pt>
    <dgm:pt modelId="{542B0160-9DA1-C14C-8A29-0E37E6B2B009}" type="sibTrans" cxnId="{AC236455-AEA4-5F4C-B814-626078D4D01F}">
      <dgm:prSet/>
      <dgm:spPr/>
      <dgm:t>
        <a:bodyPr/>
        <a:lstStyle/>
        <a:p>
          <a:endParaRPr lang="en-US"/>
        </a:p>
      </dgm:t>
    </dgm:pt>
    <dgm:pt modelId="{F86F2A6F-438F-C443-8EAE-7D452D1C8076}">
      <dgm:prSet phldrT="[Text]"/>
      <dgm:spPr/>
      <dgm:t>
        <a:bodyPr/>
        <a:lstStyle/>
        <a:p>
          <a:r>
            <a:rPr lang="en-US" dirty="0" smtClean="0"/>
            <a:t>MIME Metadata</a:t>
          </a:r>
          <a:endParaRPr lang="en-US" dirty="0"/>
        </a:p>
      </dgm:t>
    </dgm:pt>
    <dgm:pt modelId="{D299FC13-98CD-2D4C-B965-97EDC2202542}" type="parTrans" cxnId="{A950441B-6622-9646-907F-83F4257E6429}">
      <dgm:prSet/>
      <dgm:spPr/>
      <dgm:t>
        <a:bodyPr/>
        <a:lstStyle/>
        <a:p>
          <a:endParaRPr lang="en-US"/>
        </a:p>
      </dgm:t>
    </dgm:pt>
    <dgm:pt modelId="{B60CF22C-9E2A-6345-91AF-20645464BB3E}" type="sibTrans" cxnId="{A950441B-6622-9646-907F-83F4257E6429}">
      <dgm:prSet/>
      <dgm:spPr/>
      <dgm:t>
        <a:bodyPr/>
        <a:lstStyle/>
        <a:p>
          <a:endParaRPr lang="en-US"/>
        </a:p>
      </dgm:t>
    </dgm:pt>
    <dgm:pt modelId="{3BD18EF1-1230-644B-92CA-ACEEC11E6ECD}">
      <dgm:prSet phldrT="[Text]"/>
      <dgm:spPr/>
      <dgm:t>
        <a:bodyPr/>
        <a:lstStyle/>
        <a:p>
          <a:r>
            <a:rPr lang="en-US" dirty="0" smtClean="0"/>
            <a:t>Files Metadata</a:t>
          </a:r>
          <a:endParaRPr lang="en-US" dirty="0"/>
        </a:p>
      </dgm:t>
    </dgm:pt>
    <dgm:pt modelId="{F37699C6-3E37-6C42-9685-B7A02B0D7BE1}" type="parTrans" cxnId="{3E2A6723-40A1-E74C-B153-6FE0AB4308B0}">
      <dgm:prSet/>
      <dgm:spPr/>
      <dgm:t>
        <a:bodyPr/>
        <a:lstStyle/>
        <a:p>
          <a:endParaRPr lang="en-US"/>
        </a:p>
      </dgm:t>
    </dgm:pt>
    <dgm:pt modelId="{2583B2E8-B9E8-8F4C-8580-92E1781A2584}" type="sibTrans" cxnId="{3E2A6723-40A1-E74C-B153-6FE0AB4308B0}">
      <dgm:prSet/>
      <dgm:spPr/>
      <dgm:t>
        <a:bodyPr/>
        <a:lstStyle/>
        <a:p>
          <a:endParaRPr lang="en-US"/>
        </a:p>
      </dgm:t>
    </dgm:pt>
    <dgm:pt modelId="{E2FAD078-442E-EC4E-A541-DB114404248F}">
      <dgm:prSet phldrT="[Text]"/>
      <dgm:spPr/>
      <dgm:t>
        <a:bodyPr/>
        <a:lstStyle/>
        <a:p>
          <a:r>
            <a:rPr lang="en-US" dirty="0" smtClean="0"/>
            <a:t>L3 Metadata</a:t>
          </a:r>
          <a:endParaRPr lang="en-US" dirty="0"/>
        </a:p>
      </dgm:t>
    </dgm:pt>
    <dgm:pt modelId="{61DD90B2-BD48-9349-ACF8-1E6B35BC4ACB}" type="parTrans" cxnId="{C4A14ACB-AF49-694F-9E01-14F6B015D6DF}">
      <dgm:prSet/>
      <dgm:spPr/>
      <dgm:t>
        <a:bodyPr/>
        <a:lstStyle/>
        <a:p>
          <a:endParaRPr lang="en-US"/>
        </a:p>
      </dgm:t>
    </dgm:pt>
    <dgm:pt modelId="{1D4F9E93-6A4E-D743-A9D6-9E921F357021}" type="sibTrans" cxnId="{C4A14ACB-AF49-694F-9E01-14F6B015D6DF}">
      <dgm:prSet/>
      <dgm:spPr/>
      <dgm:t>
        <a:bodyPr/>
        <a:lstStyle/>
        <a:p>
          <a:endParaRPr lang="en-US"/>
        </a:p>
      </dgm:t>
    </dgm:pt>
    <dgm:pt modelId="{B8D78FB6-D013-3648-95DF-D88F87B5AFC9}">
      <dgm:prSet phldrT="[Text]"/>
      <dgm:spPr/>
      <dgm:t>
        <a:bodyPr/>
        <a:lstStyle/>
        <a:p>
          <a:r>
            <a:rPr lang="en-US" dirty="0" smtClean="0"/>
            <a:t>User Agent Metadata</a:t>
          </a:r>
          <a:endParaRPr lang="en-US" dirty="0"/>
        </a:p>
      </dgm:t>
    </dgm:pt>
    <dgm:pt modelId="{E1159292-EB3F-0C4B-834D-3B0258FAFAFB}" type="parTrans" cxnId="{6FE1772D-4D4E-0248-9D61-C9C5CFC6C862}">
      <dgm:prSet/>
      <dgm:spPr/>
      <dgm:t>
        <a:bodyPr/>
        <a:lstStyle/>
        <a:p>
          <a:endParaRPr lang="en-US"/>
        </a:p>
      </dgm:t>
    </dgm:pt>
    <dgm:pt modelId="{A8CC8DCB-9968-5649-8AE2-12733440099D}" type="sibTrans" cxnId="{6FE1772D-4D4E-0248-9D61-C9C5CFC6C862}">
      <dgm:prSet/>
      <dgm:spPr/>
      <dgm:t>
        <a:bodyPr/>
        <a:lstStyle/>
        <a:p>
          <a:endParaRPr lang="en-US"/>
        </a:p>
      </dgm:t>
    </dgm:pt>
    <dgm:pt modelId="{0F109160-208D-0C44-8D69-FB4452A96F8A}">
      <dgm:prSet phldrT="[Text]"/>
      <dgm:spPr/>
      <dgm:t>
        <a:bodyPr/>
        <a:lstStyle/>
        <a:p>
          <a:r>
            <a:rPr lang="en-US" dirty="0" smtClean="0"/>
            <a:t>Geo-location Metadata</a:t>
          </a:r>
          <a:endParaRPr lang="en-US" dirty="0"/>
        </a:p>
      </dgm:t>
    </dgm:pt>
    <dgm:pt modelId="{03484BD1-8DD6-B649-AB96-F044E7888FA4}" type="parTrans" cxnId="{A00C160B-E456-1D48-A289-61A4B1045357}">
      <dgm:prSet/>
      <dgm:spPr/>
      <dgm:t>
        <a:bodyPr/>
        <a:lstStyle/>
        <a:p>
          <a:endParaRPr lang="en-US"/>
        </a:p>
      </dgm:t>
    </dgm:pt>
    <dgm:pt modelId="{9F9C80EA-FA92-6A49-803F-B9AEADFAFA00}" type="sibTrans" cxnId="{A00C160B-E456-1D48-A289-61A4B1045357}">
      <dgm:prSet/>
      <dgm:spPr/>
      <dgm:t>
        <a:bodyPr/>
        <a:lstStyle/>
        <a:p>
          <a:endParaRPr lang="en-US"/>
        </a:p>
      </dgm:t>
    </dgm:pt>
    <dgm:pt modelId="{C88252B9-1422-8644-B844-FE7906431764}">
      <dgm:prSet phldrT="[Text]"/>
      <dgm:spPr/>
      <dgm:t>
        <a:bodyPr/>
        <a:lstStyle/>
        <a:p>
          <a:r>
            <a:rPr lang="en-US" dirty="0" smtClean="0"/>
            <a:t>Classification Metadata</a:t>
          </a:r>
          <a:endParaRPr lang="en-US" dirty="0"/>
        </a:p>
      </dgm:t>
    </dgm:pt>
    <dgm:pt modelId="{8A870698-647A-A14B-B5ED-63BD9BB96EE4}" type="parTrans" cxnId="{20B9DE1B-99E9-924A-ACC9-13C646B7086F}">
      <dgm:prSet/>
      <dgm:spPr/>
      <dgm:t>
        <a:bodyPr/>
        <a:lstStyle/>
        <a:p>
          <a:endParaRPr lang="en-US"/>
        </a:p>
      </dgm:t>
    </dgm:pt>
    <dgm:pt modelId="{E183A3E6-54FF-4843-B997-31AC9C8DE1EB}" type="sibTrans" cxnId="{20B9DE1B-99E9-924A-ACC9-13C646B7086F}">
      <dgm:prSet/>
      <dgm:spPr/>
      <dgm:t>
        <a:bodyPr/>
        <a:lstStyle/>
        <a:p>
          <a:endParaRPr lang="en-US"/>
        </a:p>
      </dgm:t>
    </dgm:pt>
    <dgm:pt modelId="{2841FF46-8B3F-B74E-91FE-21FCB689FAE4}">
      <dgm:prSet phldrT="[Text]"/>
      <dgm:spPr/>
      <dgm:t>
        <a:bodyPr/>
        <a:lstStyle/>
        <a:p>
          <a:r>
            <a:rPr lang="en-US" dirty="0" smtClean="0"/>
            <a:t>Reconstructed Artifacts</a:t>
          </a:r>
          <a:endParaRPr lang="en-US" dirty="0"/>
        </a:p>
      </dgm:t>
    </dgm:pt>
    <dgm:pt modelId="{776DB28B-F952-4549-ACAA-443B38F1ACFA}" type="parTrans" cxnId="{A2CDDFA4-DFE5-5844-A748-6C3BB4CE1355}">
      <dgm:prSet/>
      <dgm:spPr/>
      <dgm:t>
        <a:bodyPr/>
        <a:lstStyle/>
        <a:p>
          <a:endParaRPr lang="en-US"/>
        </a:p>
      </dgm:t>
    </dgm:pt>
    <dgm:pt modelId="{F1F2DF7B-E5C1-7640-B9A1-E112FE7B353C}" type="sibTrans" cxnId="{A2CDDFA4-DFE5-5844-A748-6C3BB4CE1355}">
      <dgm:prSet/>
      <dgm:spPr/>
      <dgm:t>
        <a:bodyPr/>
        <a:lstStyle/>
        <a:p>
          <a:endParaRPr lang="en-US"/>
        </a:p>
      </dgm:t>
    </dgm:pt>
    <dgm:pt modelId="{31692C13-D70C-FA44-AFE8-12CFDC0EAB8C}">
      <dgm:prSet phldrT="[Text]"/>
      <dgm:spPr/>
      <dgm:t>
        <a:bodyPr/>
        <a:lstStyle/>
        <a:p>
          <a:r>
            <a:rPr lang="en-US" dirty="0" smtClean="0"/>
            <a:t>HTTP Metadata</a:t>
          </a:r>
          <a:endParaRPr lang="en-US" dirty="0"/>
        </a:p>
      </dgm:t>
    </dgm:pt>
    <dgm:pt modelId="{AAD4697D-8288-0347-8D44-658C6208E957}" type="parTrans" cxnId="{F6439F8B-4630-7C4D-B506-B61DBECBA0D3}">
      <dgm:prSet/>
      <dgm:spPr/>
      <dgm:t>
        <a:bodyPr/>
        <a:lstStyle/>
        <a:p>
          <a:endParaRPr lang="en-US"/>
        </a:p>
      </dgm:t>
    </dgm:pt>
    <dgm:pt modelId="{89F4BF94-8B69-9543-9DE2-50B6BC46C9FE}" type="sibTrans" cxnId="{F6439F8B-4630-7C4D-B506-B61DBECBA0D3}">
      <dgm:prSet/>
      <dgm:spPr/>
      <dgm:t>
        <a:bodyPr/>
        <a:lstStyle/>
        <a:p>
          <a:endParaRPr lang="en-US"/>
        </a:p>
      </dgm:t>
    </dgm:pt>
    <dgm:pt modelId="{6E8876DA-5F30-4441-A805-C053F788DE8A}">
      <dgm:prSet phldrT="[Text]"/>
      <dgm:spPr/>
      <dgm:t>
        <a:bodyPr/>
        <a:lstStyle/>
        <a:p>
          <a:r>
            <a:rPr lang="en-US" dirty="0" smtClean="0"/>
            <a:t>Hash Metadata</a:t>
          </a:r>
          <a:endParaRPr lang="en-US" dirty="0"/>
        </a:p>
      </dgm:t>
    </dgm:pt>
    <dgm:pt modelId="{07E927D1-5DEE-AB4B-BEAE-8BEF17086EF1}" type="parTrans" cxnId="{437AAD66-BBAA-1443-9207-3057DBD81C68}">
      <dgm:prSet/>
      <dgm:spPr/>
    </dgm:pt>
    <dgm:pt modelId="{610A53A9-1BF9-184A-8696-F6F31FD39B40}" type="sibTrans" cxnId="{437AAD66-BBAA-1443-9207-3057DBD81C68}">
      <dgm:prSet/>
      <dgm:spPr/>
    </dgm:pt>
    <dgm:pt modelId="{B86ADF98-1043-2547-9716-0BC9768BD2BA}" type="pres">
      <dgm:prSet presAssocID="{AA520C62-1507-E64F-B87A-B232EA8C66C0}" presName="cycle" presStyleCnt="0">
        <dgm:presLayoutVars>
          <dgm:dir/>
          <dgm:resizeHandles val="exact"/>
        </dgm:presLayoutVars>
      </dgm:prSet>
      <dgm:spPr/>
    </dgm:pt>
    <dgm:pt modelId="{5554E12B-49FF-054A-A08F-7F5620DFF841}" type="pres">
      <dgm:prSet presAssocID="{B33356ED-4FB8-6E48-A1F3-DD580508CD2F}" presName="node" presStyleLbl="node1" presStyleIdx="0" presStyleCnt="10">
        <dgm:presLayoutVars>
          <dgm:bulletEnabled val="1"/>
        </dgm:presLayoutVars>
      </dgm:prSet>
      <dgm:spPr/>
    </dgm:pt>
    <dgm:pt modelId="{68B0786D-AF19-7148-AEBA-4DB9640B055E}" type="pres">
      <dgm:prSet presAssocID="{B33356ED-4FB8-6E48-A1F3-DD580508CD2F}" presName="spNode" presStyleCnt="0"/>
      <dgm:spPr/>
    </dgm:pt>
    <dgm:pt modelId="{F4CC081A-FA81-4045-A7D2-EA54B2F5D3C0}" type="pres">
      <dgm:prSet presAssocID="{542B0160-9DA1-C14C-8A29-0E37E6B2B009}" presName="sibTrans" presStyleLbl="sibTrans1D1" presStyleIdx="0" presStyleCnt="10"/>
      <dgm:spPr/>
    </dgm:pt>
    <dgm:pt modelId="{806CFC4D-49AD-8A44-A8B3-76482763C824}" type="pres">
      <dgm:prSet presAssocID="{E2FAD078-442E-EC4E-A541-DB114404248F}" presName="node" presStyleLbl="node1" presStyleIdx="1" presStyleCnt="10">
        <dgm:presLayoutVars>
          <dgm:bulletEnabled val="1"/>
        </dgm:presLayoutVars>
      </dgm:prSet>
      <dgm:spPr/>
      <dgm:t>
        <a:bodyPr/>
        <a:lstStyle/>
        <a:p>
          <a:endParaRPr lang="en-US"/>
        </a:p>
      </dgm:t>
    </dgm:pt>
    <dgm:pt modelId="{608AABBD-D182-FC46-BC55-BB910B8A1440}" type="pres">
      <dgm:prSet presAssocID="{E2FAD078-442E-EC4E-A541-DB114404248F}" presName="spNode" presStyleCnt="0"/>
      <dgm:spPr/>
    </dgm:pt>
    <dgm:pt modelId="{16C80B5E-B4F9-3148-BAC4-7EFDA3134E43}" type="pres">
      <dgm:prSet presAssocID="{1D4F9E93-6A4E-D743-A9D6-9E921F357021}" presName="sibTrans" presStyleLbl="sibTrans1D1" presStyleIdx="1" presStyleCnt="10"/>
      <dgm:spPr/>
    </dgm:pt>
    <dgm:pt modelId="{088BACC0-6968-F540-A333-80F384A8FE70}" type="pres">
      <dgm:prSet presAssocID="{C88252B9-1422-8644-B844-FE7906431764}" presName="node" presStyleLbl="node1" presStyleIdx="2" presStyleCnt="10">
        <dgm:presLayoutVars>
          <dgm:bulletEnabled val="1"/>
        </dgm:presLayoutVars>
      </dgm:prSet>
      <dgm:spPr/>
    </dgm:pt>
    <dgm:pt modelId="{43999D67-F84C-B642-A8D0-161368EC08B6}" type="pres">
      <dgm:prSet presAssocID="{C88252B9-1422-8644-B844-FE7906431764}" presName="spNode" presStyleCnt="0"/>
      <dgm:spPr/>
    </dgm:pt>
    <dgm:pt modelId="{13204D03-6D38-EC42-A61D-AA3A0E47442C}" type="pres">
      <dgm:prSet presAssocID="{E183A3E6-54FF-4843-B997-31AC9C8DE1EB}" presName="sibTrans" presStyleLbl="sibTrans1D1" presStyleIdx="2" presStyleCnt="10"/>
      <dgm:spPr/>
    </dgm:pt>
    <dgm:pt modelId="{E0BC4144-EAC3-A444-83AB-FC442D6E60DE}" type="pres">
      <dgm:prSet presAssocID="{0F109160-208D-0C44-8D69-FB4452A96F8A}" presName="node" presStyleLbl="node1" presStyleIdx="3" presStyleCnt="10">
        <dgm:presLayoutVars>
          <dgm:bulletEnabled val="1"/>
        </dgm:presLayoutVars>
      </dgm:prSet>
      <dgm:spPr/>
      <dgm:t>
        <a:bodyPr/>
        <a:lstStyle/>
        <a:p>
          <a:endParaRPr lang="en-US"/>
        </a:p>
      </dgm:t>
    </dgm:pt>
    <dgm:pt modelId="{B827F0B7-19E4-1F49-9B62-37B3CF1CCDB6}" type="pres">
      <dgm:prSet presAssocID="{0F109160-208D-0C44-8D69-FB4452A96F8A}" presName="spNode" presStyleCnt="0"/>
      <dgm:spPr/>
    </dgm:pt>
    <dgm:pt modelId="{CF346E2A-86DE-0847-8271-7EAF7F18DC40}" type="pres">
      <dgm:prSet presAssocID="{9F9C80EA-FA92-6A49-803F-B9AEADFAFA00}" presName="sibTrans" presStyleLbl="sibTrans1D1" presStyleIdx="3" presStyleCnt="10"/>
      <dgm:spPr/>
    </dgm:pt>
    <dgm:pt modelId="{971AB4DD-4DD4-6446-A326-F39126AE7C0F}" type="pres">
      <dgm:prSet presAssocID="{F86F2A6F-438F-C443-8EAE-7D452D1C8076}" presName="node" presStyleLbl="node1" presStyleIdx="4" presStyleCnt="10">
        <dgm:presLayoutVars>
          <dgm:bulletEnabled val="1"/>
        </dgm:presLayoutVars>
      </dgm:prSet>
      <dgm:spPr/>
      <dgm:t>
        <a:bodyPr/>
        <a:lstStyle/>
        <a:p>
          <a:endParaRPr lang="en-US"/>
        </a:p>
      </dgm:t>
    </dgm:pt>
    <dgm:pt modelId="{4BBEA625-83DC-7C4E-8533-DD67996CE599}" type="pres">
      <dgm:prSet presAssocID="{F86F2A6F-438F-C443-8EAE-7D452D1C8076}" presName="spNode" presStyleCnt="0"/>
      <dgm:spPr/>
    </dgm:pt>
    <dgm:pt modelId="{C96A504C-CEBC-BD46-BC3A-9595B0E89483}" type="pres">
      <dgm:prSet presAssocID="{B60CF22C-9E2A-6345-91AF-20645464BB3E}" presName="sibTrans" presStyleLbl="sibTrans1D1" presStyleIdx="4" presStyleCnt="10"/>
      <dgm:spPr/>
    </dgm:pt>
    <dgm:pt modelId="{7CE7F8A4-85E8-AD46-881D-4FE1463D8CB7}" type="pres">
      <dgm:prSet presAssocID="{B8D78FB6-D013-3648-95DF-D88F87B5AFC9}" presName="node" presStyleLbl="node1" presStyleIdx="5" presStyleCnt="10">
        <dgm:presLayoutVars>
          <dgm:bulletEnabled val="1"/>
        </dgm:presLayoutVars>
      </dgm:prSet>
      <dgm:spPr/>
      <dgm:t>
        <a:bodyPr/>
        <a:lstStyle/>
        <a:p>
          <a:endParaRPr lang="en-US"/>
        </a:p>
      </dgm:t>
    </dgm:pt>
    <dgm:pt modelId="{A7BBEB76-C38A-AE40-B29A-5D8CA37875CA}" type="pres">
      <dgm:prSet presAssocID="{B8D78FB6-D013-3648-95DF-D88F87B5AFC9}" presName="spNode" presStyleCnt="0"/>
      <dgm:spPr/>
    </dgm:pt>
    <dgm:pt modelId="{4A31C168-1562-1A41-83D8-BF6FDC4C4808}" type="pres">
      <dgm:prSet presAssocID="{A8CC8DCB-9968-5649-8AE2-12733440099D}" presName="sibTrans" presStyleLbl="sibTrans1D1" presStyleIdx="5" presStyleCnt="10"/>
      <dgm:spPr/>
    </dgm:pt>
    <dgm:pt modelId="{3F231287-8A7A-3B49-95C7-B791ECD87729}" type="pres">
      <dgm:prSet presAssocID="{3BD18EF1-1230-644B-92CA-ACEEC11E6ECD}" presName="node" presStyleLbl="node1" presStyleIdx="6" presStyleCnt="10">
        <dgm:presLayoutVars>
          <dgm:bulletEnabled val="1"/>
        </dgm:presLayoutVars>
      </dgm:prSet>
      <dgm:spPr/>
      <dgm:t>
        <a:bodyPr/>
        <a:lstStyle/>
        <a:p>
          <a:endParaRPr lang="en-US"/>
        </a:p>
      </dgm:t>
    </dgm:pt>
    <dgm:pt modelId="{6815EEF8-D9FC-CF4D-BF1E-FE05E6E3428A}" type="pres">
      <dgm:prSet presAssocID="{3BD18EF1-1230-644B-92CA-ACEEC11E6ECD}" presName="spNode" presStyleCnt="0"/>
      <dgm:spPr/>
    </dgm:pt>
    <dgm:pt modelId="{420BDA97-0DBB-D44E-AC3D-1A7A6FD80176}" type="pres">
      <dgm:prSet presAssocID="{2583B2E8-B9E8-8F4C-8580-92E1781A2584}" presName="sibTrans" presStyleLbl="sibTrans1D1" presStyleIdx="6" presStyleCnt="10"/>
      <dgm:spPr/>
    </dgm:pt>
    <dgm:pt modelId="{D465FED7-7F8D-0C4B-82EC-9D46659A3475}" type="pres">
      <dgm:prSet presAssocID="{6E8876DA-5F30-4441-A805-C053F788DE8A}" presName="node" presStyleLbl="node1" presStyleIdx="7" presStyleCnt="10">
        <dgm:presLayoutVars>
          <dgm:bulletEnabled val="1"/>
        </dgm:presLayoutVars>
      </dgm:prSet>
      <dgm:spPr/>
    </dgm:pt>
    <dgm:pt modelId="{60CB2360-DEE4-C84B-9EC1-480949336CDA}" type="pres">
      <dgm:prSet presAssocID="{6E8876DA-5F30-4441-A805-C053F788DE8A}" presName="spNode" presStyleCnt="0"/>
      <dgm:spPr/>
    </dgm:pt>
    <dgm:pt modelId="{D6D984D5-E9AA-A942-AA7B-DEA31CE9E273}" type="pres">
      <dgm:prSet presAssocID="{610A53A9-1BF9-184A-8696-F6F31FD39B40}" presName="sibTrans" presStyleLbl="sibTrans1D1" presStyleIdx="7" presStyleCnt="10"/>
      <dgm:spPr/>
    </dgm:pt>
    <dgm:pt modelId="{5497064B-ADFF-E040-8B62-CA083CACA1F7}" type="pres">
      <dgm:prSet presAssocID="{31692C13-D70C-FA44-AFE8-12CFDC0EAB8C}" presName="node" presStyleLbl="node1" presStyleIdx="8" presStyleCnt="10">
        <dgm:presLayoutVars>
          <dgm:bulletEnabled val="1"/>
        </dgm:presLayoutVars>
      </dgm:prSet>
      <dgm:spPr/>
      <dgm:t>
        <a:bodyPr/>
        <a:lstStyle/>
        <a:p>
          <a:endParaRPr lang="en-US"/>
        </a:p>
      </dgm:t>
    </dgm:pt>
    <dgm:pt modelId="{1C329422-E579-9640-AC48-6B7D9055E124}" type="pres">
      <dgm:prSet presAssocID="{31692C13-D70C-FA44-AFE8-12CFDC0EAB8C}" presName="spNode" presStyleCnt="0"/>
      <dgm:spPr/>
    </dgm:pt>
    <dgm:pt modelId="{105DBA10-C9E8-904C-810B-FF094BB02A2C}" type="pres">
      <dgm:prSet presAssocID="{89F4BF94-8B69-9543-9DE2-50B6BC46C9FE}" presName="sibTrans" presStyleLbl="sibTrans1D1" presStyleIdx="8" presStyleCnt="10"/>
      <dgm:spPr/>
    </dgm:pt>
    <dgm:pt modelId="{709BB2E4-1648-8B4D-AC9B-1D4B6E1AEE1E}" type="pres">
      <dgm:prSet presAssocID="{2841FF46-8B3F-B74E-91FE-21FCB689FAE4}" presName="node" presStyleLbl="node1" presStyleIdx="9" presStyleCnt="10">
        <dgm:presLayoutVars>
          <dgm:bulletEnabled val="1"/>
        </dgm:presLayoutVars>
      </dgm:prSet>
      <dgm:spPr/>
      <dgm:t>
        <a:bodyPr/>
        <a:lstStyle/>
        <a:p>
          <a:endParaRPr lang="en-US"/>
        </a:p>
      </dgm:t>
    </dgm:pt>
    <dgm:pt modelId="{409412C5-2773-E743-AE92-46D8560A4045}" type="pres">
      <dgm:prSet presAssocID="{2841FF46-8B3F-B74E-91FE-21FCB689FAE4}" presName="spNode" presStyleCnt="0"/>
      <dgm:spPr/>
    </dgm:pt>
    <dgm:pt modelId="{232308E0-33A7-4E46-9B29-0B3001543A1C}" type="pres">
      <dgm:prSet presAssocID="{F1F2DF7B-E5C1-7640-B9A1-E112FE7B353C}" presName="sibTrans" presStyleLbl="sibTrans1D1" presStyleIdx="9" presStyleCnt="10"/>
      <dgm:spPr/>
    </dgm:pt>
  </dgm:ptLst>
  <dgm:cxnLst>
    <dgm:cxn modelId="{6FE1772D-4D4E-0248-9D61-C9C5CFC6C862}" srcId="{AA520C62-1507-E64F-B87A-B232EA8C66C0}" destId="{B8D78FB6-D013-3648-95DF-D88F87B5AFC9}" srcOrd="5" destOrd="0" parTransId="{E1159292-EB3F-0C4B-834D-3B0258FAFAFB}" sibTransId="{A8CC8DCB-9968-5649-8AE2-12733440099D}"/>
    <dgm:cxn modelId="{32D22640-549D-3F4F-8097-A48577484350}" type="presOf" srcId="{610A53A9-1BF9-184A-8696-F6F31FD39B40}" destId="{D6D984D5-E9AA-A942-AA7B-DEA31CE9E273}" srcOrd="0" destOrd="0" presId="urn:microsoft.com/office/officeart/2005/8/layout/cycle6"/>
    <dgm:cxn modelId="{676591CC-C8C6-FC4C-AC92-F194CD223A0D}" type="presOf" srcId="{0F109160-208D-0C44-8D69-FB4452A96F8A}" destId="{E0BC4144-EAC3-A444-83AB-FC442D6E60DE}" srcOrd="0" destOrd="0" presId="urn:microsoft.com/office/officeart/2005/8/layout/cycle6"/>
    <dgm:cxn modelId="{48C5B19B-2916-F248-8DC4-1D46CC5F8354}" type="presOf" srcId="{E183A3E6-54FF-4843-B997-31AC9C8DE1EB}" destId="{13204D03-6D38-EC42-A61D-AA3A0E47442C}" srcOrd="0" destOrd="0" presId="urn:microsoft.com/office/officeart/2005/8/layout/cycle6"/>
    <dgm:cxn modelId="{A2CDDFA4-DFE5-5844-A748-6C3BB4CE1355}" srcId="{AA520C62-1507-E64F-B87A-B232EA8C66C0}" destId="{2841FF46-8B3F-B74E-91FE-21FCB689FAE4}" srcOrd="9" destOrd="0" parTransId="{776DB28B-F952-4549-ACAA-443B38F1ACFA}" sibTransId="{F1F2DF7B-E5C1-7640-B9A1-E112FE7B353C}"/>
    <dgm:cxn modelId="{A950441B-6622-9646-907F-83F4257E6429}" srcId="{AA520C62-1507-E64F-B87A-B232EA8C66C0}" destId="{F86F2A6F-438F-C443-8EAE-7D452D1C8076}" srcOrd="4" destOrd="0" parTransId="{D299FC13-98CD-2D4C-B965-97EDC2202542}" sibTransId="{B60CF22C-9E2A-6345-91AF-20645464BB3E}"/>
    <dgm:cxn modelId="{28F42CD9-B76F-0B42-9FAC-E8978E82C39C}" type="presOf" srcId="{F86F2A6F-438F-C443-8EAE-7D452D1C8076}" destId="{971AB4DD-4DD4-6446-A326-F39126AE7C0F}" srcOrd="0" destOrd="0" presId="urn:microsoft.com/office/officeart/2005/8/layout/cycle6"/>
    <dgm:cxn modelId="{6989D2E8-58A5-8840-AC8E-96FCA520891D}" type="presOf" srcId="{B60CF22C-9E2A-6345-91AF-20645464BB3E}" destId="{C96A504C-CEBC-BD46-BC3A-9595B0E89483}" srcOrd="0" destOrd="0" presId="urn:microsoft.com/office/officeart/2005/8/layout/cycle6"/>
    <dgm:cxn modelId="{33DD51EA-F21E-3D44-84EE-EFAF69A6332B}" type="presOf" srcId="{89F4BF94-8B69-9543-9DE2-50B6BC46C9FE}" destId="{105DBA10-C9E8-904C-810B-FF094BB02A2C}" srcOrd="0" destOrd="0" presId="urn:microsoft.com/office/officeart/2005/8/layout/cycle6"/>
    <dgm:cxn modelId="{A00C160B-E456-1D48-A289-61A4B1045357}" srcId="{AA520C62-1507-E64F-B87A-B232EA8C66C0}" destId="{0F109160-208D-0C44-8D69-FB4452A96F8A}" srcOrd="3" destOrd="0" parTransId="{03484BD1-8DD6-B649-AB96-F044E7888FA4}" sibTransId="{9F9C80EA-FA92-6A49-803F-B9AEADFAFA00}"/>
    <dgm:cxn modelId="{F6439F8B-4630-7C4D-B506-B61DBECBA0D3}" srcId="{AA520C62-1507-E64F-B87A-B232EA8C66C0}" destId="{31692C13-D70C-FA44-AFE8-12CFDC0EAB8C}" srcOrd="8" destOrd="0" parTransId="{AAD4697D-8288-0347-8D44-658C6208E957}" sibTransId="{89F4BF94-8B69-9543-9DE2-50B6BC46C9FE}"/>
    <dgm:cxn modelId="{20B9DE1B-99E9-924A-ACC9-13C646B7086F}" srcId="{AA520C62-1507-E64F-B87A-B232EA8C66C0}" destId="{C88252B9-1422-8644-B844-FE7906431764}" srcOrd="2" destOrd="0" parTransId="{8A870698-647A-A14B-B5ED-63BD9BB96EE4}" sibTransId="{E183A3E6-54FF-4843-B997-31AC9C8DE1EB}"/>
    <dgm:cxn modelId="{FBFFE096-E380-774E-9573-A83AB63C4D7B}" type="presOf" srcId="{E2FAD078-442E-EC4E-A541-DB114404248F}" destId="{806CFC4D-49AD-8A44-A8B3-76482763C824}" srcOrd="0" destOrd="0" presId="urn:microsoft.com/office/officeart/2005/8/layout/cycle6"/>
    <dgm:cxn modelId="{D3553B89-DEC8-E14D-A190-652F9C66C8F7}" type="presOf" srcId="{1D4F9E93-6A4E-D743-A9D6-9E921F357021}" destId="{16C80B5E-B4F9-3148-BAC4-7EFDA3134E43}" srcOrd="0" destOrd="0" presId="urn:microsoft.com/office/officeart/2005/8/layout/cycle6"/>
    <dgm:cxn modelId="{998A9CFD-3BE4-E341-A01D-336F934939A2}" type="presOf" srcId="{2841FF46-8B3F-B74E-91FE-21FCB689FAE4}" destId="{709BB2E4-1648-8B4D-AC9B-1D4B6E1AEE1E}" srcOrd="0" destOrd="0" presId="urn:microsoft.com/office/officeart/2005/8/layout/cycle6"/>
    <dgm:cxn modelId="{3E2A6723-40A1-E74C-B153-6FE0AB4308B0}" srcId="{AA520C62-1507-E64F-B87A-B232EA8C66C0}" destId="{3BD18EF1-1230-644B-92CA-ACEEC11E6ECD}" srcOrd="6" destOrd="0" parTransId="{F37699C6-3E37-6C42-9685-B7A02B0D7BE1}" sibTransId="{2583B2E8-B9E8-8F4C-8580-92E1781A2584}"/>
    <dgm:cxn modelId="{437AAD66-BBAA-1443-9207-3057DBD81C68}" srcId="{AA520C62-1507-E64F-B87A-B232EA8C66C0}" destId="{6E8876DA-5F30-4441-A805-C053F788DE8A}" srcOrd="7" destOrd="0" parTransId="{07E927D1-5DEE-AB4B-BEAE-8BEF17086EF1}" sibTransId="{610A53A9-1BF9-184A-8696-F6F31FD39B40}"/>
    <dgm:cxn modelId="{333F9C61-DCC5-EB4A-A6D9-1B4516348283}" type="presOf" srcId="{6E8876DA-5F30-4441-A805-C053F788DE8A}" destId="{D465FED7-7F8D-0C4B-82EC-9D46659A3475}" srcOrd="0" destOrd="0" presId="urn:microsoft.com/office/officeart/2005/8/layout/cycle6"/>
    <dgm:cxn modelId="{D4ACFE89-BF28-574D-9725-7B968D413DFA}" type="presOf" srcId="{2583B2E8-B9E8-8F4C-8580-92E1781A2584}" destId="{420BDA97-0DBB-D44E-AC3D-1A7A6FD80176}" srcOrd="0" destOrd="0" presId="urn:microsoft.com/office/officeart/2005/8/layout/cycle6"/>
    <dgm:cxn modelId="{84A37F98-CBAF-C04C-B825-B84650755CCF}" type="presOf" srcId="{AA520C62-1507-E64F-B87A-B232EA8C66C0}" destId="{B86ADF98-1043-2547-9716-0BC9768BD2BA}" srcOrd="0" destOrd="0" presId="urn:microsoft.com/office/officeart/2005/8/layout/cycle6"/>
    <dgm:cxn modelId="{8F3C60E3-CD5A-BB42-9DA1-37862FA016D3}" type="presOf" srcId="{A8CC8DCB-9968-5649-8AE2-12733440099D}" destId="{4A31C168-1562-1A41-83D8-BF6FDC4C4808}" srcOrd="0" destOrd="0" presId="urn:microsoft.com/office/officeart/2005/8/layout/cycle6"/>
    <dgm:cxn modelId="{C4A14ACB-AF49-694F-9E01-14F6B015D6DF}" srcId="{AA520C62-1507-E64F-B87A-B232EA8C66C0}" destId="{E2FAD078-442E-EC4E-A541-DB114404248F}" srcOrd="1" destOrd="0" parTransId="{61DD90B2-BD48-9349-ACF8-1E6B35BC4ACB}" sibTransId="{1D4F9E93-6A4E-D743-A9D6-9E921F357021}"/>
    <dgm:cxn modelId="{1C185444-D81C-5142-B275-484D0CFA4AC1}" type="presOf" srcId="{542B0160-9DA1-C14C-8A29-0E37E6B2B009}" destId="{F4CC081A-FA81-4045-A7D2-EA54B2F5D3C0}" srcOrd="0" destOrd="0" presId="urn:microsoft.com/office/officeart/2005/8/layout/cycle6"/>
    <dgm:cxn modelId="{AC236455-AEA4-5F4C-B814-626078D4D01F}" srcId="{AA520C62-1507-E64F-B87A-B232EA8C66C0}" destId="{B33356ED-4FB8-6E48-A1F3-DD580508CD2F}" srcOrd="0" destOrd="0" parTransId="{9996E564-4A32-7A4C-8EF0-5D77115D7559}" sibTransId="{542B0160-9DA1-C14C-8A29-0E37E6B2B009}"/>
    <dgm:cxn modelId="{6AD15C38-B495-984F-AB51-6534E3A63F55}" type="presOf" srcId="{3BD18EF1-1230-644B-92CA-ACEEC11E6ECD}" destId="{3F231287-8A7A-3B49-95C7-B791ECD87729}" srcOrd="0" destOrd="0" presId="urn:microsoft.com/office/officeart/2005/8/layout/cycle6"/>
    <dgm:cxn modelId="{BB1EEAA2-6399-F941-A3B1-78C25B598498}" type="presOf" srcId="{9F9C80EA-FA92-6A49-803F-B9AEADFAFA00}" destId="{CF346E2A-86DE-0847-8271-7EAF7F18DC40}" srcOrd="0" destOrd="0" presId="urn:microsoft.com/office/officeart/2005/8/layout/cycle6"/>
    <dgm:cxn modelId="{56973EBD-0DB6-A642-9AB2-36CC9B7723BC}" type="presOf" srcId="{B33356ED-4FB8-6E48-A1F3-DD580508CD2F}" destId="{5554E12B-49FF-054A-A08F-7F5620DFF841}" srcOrd="0" destOrd="0" presId="urn:microsoft.com/office/officeart/2005/8/layout/cycle6"/>
    <dgm:cxn modelId="{E431EA9C-03C0-6241-917D-7F27E8F60AAB}" type="presOf" srcId="{C88252B9-1422-8644-B844-FE7906431764}" destId="{088BACC0-6968-F540-A333-80F384A8FE70}" srcOrd="0" destOrd="0" presId="urn:microsoft.com/office/officeart/2005/8/layout/cycle6"/>
    <dgm:cxn modelId="{B773ADC8-78B2-8A41-ADFD-2ECD921A2E21}" type="presOf" srcId="{F1F2DF7B-E5C1-7640-B9A1-E112FE7B353C}" destId="{232308E0-33A7-4E46-9B29-0B3001543A1C}" srcOrd="0" destOrd="0" presId="urn:microsoft.com/office/officeart/2005/8/layout/cycle6"/>
    <dgm:cxn modelId="{832B0A19-0581-9345-A741-C61F7B8BB0C5}" type="presOf" srcId="{31692C13-D70C-FA44-AFE8-12CFDC0EAB8C}" destId="{5497064B-ADFF-E040-8B62-CA083CACA1F7}" srcOrd="0" destOrd="0" presId="urn:microsoft.com/office/officeart/2005/8/layout/cycle6"/>
    <dgm:cxn modelId="{891D1520-74A3-ED48-8317-D22F23302610}" type="presOf" srcId="{B8D78FB6-D013-3648-95DF-D88F87B5AFC9}" destId="{7CE7F8A4-85E8-AD46-881D-4FE1463D8CB7}" srcOrd="0" destOrd="0" presId="urn:microsoft.com/office/officeart/2005/8/layout/cycle6"/>
    <dgm:cxn modelId="{08F5FEAC-C20A-264B-8066-F377A486515D}" type="presParOf" srcId="{B86ADF98-1043-2547-9716-0BC9768BD2BA}" destId="{5554E12B-49FF-054A-A08F-7F5620DFF841}" srcOrd="0" destOrd="0" presId="urn:microsoft.com/office/officeart/2005/8/layout/cycle6"/>
    <dgm:cxn modelId="{C27E218B-755A-D94F-B418-7F1B562E8414}" type="presParOf" srcId="{B86ADF98-1043-2547-9716-0BC9768BD2BA}" destId="{68B0786D-AF19-7148-AEBA-4DB9640B055E}" srcOrd="1" destOrd="0" presId="urn:microsoft.com/office/officeart/2005/8/layout/cycle6"/>
    <dgm:cxn modelId="{74F69795-1629-0C4C-A2FC-42F7BF93B435}" type="presParOf" srcId="{B86ADF98-1043-2547-9716-0BC9768BD2BA}" destId="{F4CC081A-FA81-4045-A7D2-EA54B2F5D3C0}" srcOrd="2" destOrd="0" presId="urn:microsoft.com/office/officeart/2005/8/layout/cycle6"/>
    <dgm:cxn modelId="{877F4838-2540-BD4C-9615-D63D6AAE2492}" type="presParOf" srcId="{B86ADF98-1043-2547-9716-0BC9768BD2BA}" destId="{806CFC4D-49AD-8A44-A8B3-76482763C824}" srcOrd="3" destOrd="0" presId="urn:microsoft.com/office/officeart/2005/8/layout/cycle6"/>
    <dgm:cxn modelId="{E4C4D128-EAFF-5541-957B-C1D121283A21}" type="presParOf" srcId="{B86ADF98-1043-2547-9716-0BC9768BD2BA}" destId="{608AABBD-D182-FC46-BC55-BB910B8A1440}" srcOrd="4" destOrd="0" presId="urn:microsoft.com/office/officeart/2005/8/layout/cycle6"/>
    <dgm:cxn modelId="{C74719AF-EF8C-B04A-83DA-F8A559E04EED}" type="presParOf" srcId="{B86ADF98-1043-2547-9716-0BC9768BD2BA}" destId="{16C80B5E-B4F9-3148-BAC4-7EFDA3134E43}" srcOrd="5" destOrd="0" presId="urn:microsoft.com/office/officeart/2005/8/layout/cycle6"/>
    <dgm:cxn modelId="{5DF28537-4ABC-8C44-8806-CDD35B2D65E3}" type="presParOf" srcId="{B86ADF98-1043-2547-9716-0BC9768BD2BA}" destId="{088BACC0-6968-F540-A333-80F384A8FE70}" srcOrd="6" destOrd="0" presId="urn:microsoft.com/office/officeart/2005/8/layout/cycle6"/>
    <dgm:cxn modelId="{95A431A5-5BFC-F448-877B-CFFA0FCBDDDA}" type="presParOf" srcId="{B86ADF98-1043-2547-9716-0BC9768BD2BA}" destId="{43999D67-F84C-B642-A8D0-161368EC08B6}" srcOrd="7" destOrd="0" presId="urn:microsoft.com/office/officeart/2005/8/layout/cycle6"/>
    <dgm:cxn modelId="{162A7AB0-A857-294F-9AF3-4F6FD0D1B4F1}" type="presParOf" srcId="{B86ADF98-1043-2547-9716-0BC9768BD2BA}" destId="{13204D03-6D38-EC42-A61D-AA3A0E47442C}" srcOrd="8" destOrd="0" presId="urn:microsoft.com/office/officeart/2005/8/layout/cycle6"/>
    <dgm:cxn modelId="{4109F5F7-2E3B-B342-BEA3-2E2ED37D71E5}" type="presParOf" srcId="{B86ADF98-1043-2547-9716-0BC9768BD2BA}" destId="{E0BC4144-EAC3-A444-83AB-FC442D6E60DE}" srcOrd="9" destOrd="0" presId="urn:microsoft.com/office/officeart/2005/8/layout/cycle6"/>
    <dgm:cxn modelId="{B4C2560D-A702-AF41-AAF6-A0B0B96DD9C2}" type="presParOf" srcId="{B86ADF98-1043-2547-9716-0BC9768BD2BA}" destId="{B827F0B7-19E4-1F49-9B62-37B3CF1CCDB6}" srcOrd="10" destOrd="0" presId="urn:microsoft.com/office/officeart/2005/8/layout/cycle6"/>
    <dgm:cxn modelId="{A77FF463-7CFE-4B47-A4CF-C0536C0E913F}" type="presParOf" srcId="{B86ADF98-1043-2547-9716-0BC9768BD2BA}" destId="{CF346E2A-86DE-0847-8271-7EAF7F18DC40}" srcOrd="11" destOrd="0" presId="urn:microsoft.com/office/officeart/2005/8/layout/cycle6"/>
    <dgm:cxn modelId="{2F8CB8C2-AE71-9B4B-A787-7EA0AC58C888}" type="presParOf" srcId="{B86ADF98-1043-2547-9716-0BC9768BD2BA}" destId="{971AB4DD-4DD4-6446-A326-F39126AE7C0F}" srcOrd="12" destOrd="0" presId="urn:microsoft.com/office/officeart/2005/8/layout/cycle6"/>
    <dgm:cxn modelId="{3E654AD2-A755-9B4F-94AC-8BD72E14F698}" type="presParOf" srcId="{B86ADF98-1043-2547-9716-0BC9768BD2BA}" destId="{4BBEA625-83DC-7C4E-8533-DD67996CE599}" srcOrd="13" destOrd="0" presId="urn:microsoft.com/office/officeart/2005/8/layout/cycle6"/>
    <dgm:cxn modelId="{4FA632B4-D0D9-8B4A-8572-0CCC1CC531DE}" type="presParOf" srcId="{B86ADF98-1043-2547-9716-0BC9768BD2BA}" destId="{C96A504C-CEBC-BD46-BC3A-9595B0E89483}" srcOrd="14" destOrd="0" presId="urn:microsoft.com/office/officeart/2005/8/layout/cycle6"/>
    <dgm:cxn modelId="{42A5860B-215E-EB45-99B6-7486EF0FCCA2}" type="presParOf" srcId="{B86ADF98-1043-2547-9716-0BC9768BD2BA}" destId="{7CE7F8A4-85E8-AD46-881D-4FE1463D8CB7}" srcOrd="15" destOrd="0" presId="urn:microsoft.com/office/officeart/2005/8/layout/cycle6"/>
    <dgm:cxn modelId="{8CC42E50-EFF8-9C49-8D3D-3F7207C7CB79}" type="presParOf" srcId="{B86ADF98-1043-2547-9716-0BC9768BD2BA}" destId="{A7BBEB76-C38A-AE40-B29A-5D8CA37875CA}" srcOrd="16" destOrd="0" presId="urn:microsoft.com/office/officeart/2005/8/layout/cycle6"/>
    <dgm:cxn modelId="{1715C6AF-3A69-894C-8C94-6DC1D2DD0D92}" type="presParOf" srcId="{B86ADF98-1043-2547-9716-0BC9768BD2BA}" destId="{4A31C168-1562-1A41-83D8-BF6FDC4C4808}" srcOrd="17" destOrd="0" presId="urn:microsoft.com/office/officeart/2005/8/layout/cycle6"/>
    <dgm:cxn modelId="{8453F19D-DEF6-974A-8862-736FF906ED02}" type="presParOf" srcId="{B86ADF98-1043-2547-9716-0BC9768BD2BA}" destId="{3F231287-8A7A-3B49-95C7-B791ECD87729}" srcOrd="18" destOrd="0" presId="urn:microsoft.com/office/officeart/2005/8/layout/cycle6"/>
    <dgm:cxn modelId="{3502136B-701A-7942-B16B-4FB0A9BFD1B2}" type="presParOf" srcId="{B86ADF98-1043-2547-9716-0BC9768BD2BA}" destId="{6815EEF8-D9FC-CF4D-BF1E-FE05E6E3428A}" srcOrd="19" destOrd="0" presId="urn:microsoft.com/office/officeart/2005/8/layout/cycle6"/>
    <dgm:cxn modelId="{0643A619-D2F3-994C-8A94-B315A89E1F0C}" type="presParOf" srcId="{B86ADF98-1043-2547-9716-0BC9768BD2BA}" destId="{420BDA97-0DBB-D44E-AC3D-1A7A6FD80176}" srcOrd="20" destOrd="0" presId="urn:microsoft.com/office/officeart/2005/8/layout/cycle6"/>
    <dgm:cxn modelId="{0DB0C4A0-F275-7D41-BEC0-69919BA26F32}" type="presParOf" srcId="{B86ADF98-1043-2547-9716-0BC9768BD2BA}" destId="{D465FED7-7F8D-0C4B-82EC-9D46659A3475}" srcOrd="21" destOrd="0" presId="urn:microsoft.com/office/officeart/2005/8/layout/cycle6"/>
    <dgm:cxn modelId="{E85ECABB-F0AB-3247-866A-D7C150ACDC00}" type="presParOf" srcId="{B86ADF98-1043-2547-9716-0BC9768BD2BA}" destId="{60CB2360-DEE4-C84B-9EC1-480949336CDA}" srcOrd="22" destOrd="0" presId="urn:microsoft.com/office/officeart/2005/8/layout/cycle6"/>
    <dgm:cxn modelId="{A7022CC9-DF37-7A4E-83EE-F508A86B8BD7}" type="presParOf" srcId="{B86ADF98-1043-2547-9716-0BC9768BD2BA}" destId="{D6D984D5-E9AA-A942-AA7B-DEA31CE9E273}" srcOrd="23" destOrd="0" presId="urn:microsoft.com/office/officeart/2005/8/layout/cycle6"/>
    <dgm:cxn modelId="{45BBD300-08A1-B449-8C0F-6F7AB88BBA2A}" type="presParOf" srcId="{B86ADF98-1043-2547-9716-0BC9768BD2BA}" destId="{5497064B-ADFF-E040-8B62-CA083CACA1F7}" srcOrd="24" destOrd="0" presId="urn:microsoft.com/office/officeart/2005/8/layout/cycle6"/>
    <dgm:cxn modelId="{BB6DBA01-ECE9-1542-8D0B-D296A359613B}" type="presParOf" srcId="{B86ADF98-1043-2547-9716-0BC9768BD2BA}" destId="{1C329422-E579-9640-AC48-6B7D9055E124}" srcOrd="25" destOrd="0" presId="urn:microsoft.com/office/officeart/2005/8/layout/cycle6"/>
    <dgm:cxn modelId="{203D73CD-EA55-9B45-B149-3CA57D91A1B0}" type="presParOf" srcId="{B86ADF98-1043-2547-9716-0BC9768BD2BA}" destId="{105DBA10-C9E8-904C-810B-FF094BB02A2C}" srcOrd="26" destOrd="0" presId="urn:microsoft.com/office/officeart/2005/8/layout/cycle6"/>
    <dgm:cxn modelId="{622E8D81-C67B-F14E-8609-5792739DFB76}" type="presParOf" srcId="{B86ADF98-1043-2547-9716-0BC9768BD2BA}" destId="{709BB2E4-1648-8B4D-AC9B-1D4B6E1AEE1E}" srcOrd="27" destOrd="0" presId="urn:microsoft.com/office/officeart/2005/8/layout/cycle6"/>
    <dgm:cxn modelId="{AE216E3F-D791-6841-AD62-D7CA8C7CC04C}" type="presParOf" srcId="{B86ADF98-1043-2547-9716-0BC9768BD2BA}" destId="{409412C5-2773-E743-AE92-46D8560A4045}" srcOrd="28" destOrd="0" presId="urn:microsoft.com/office/officeart/2005/8/layout/cycle6"/>
    <dgm:cxn modelId="{3159D31D-4559-DE4C-A8EF-D0C7CF38A51D}" type="presParOf" srcId="{B86ADF98-1043-2547-9716-0BC9768BD2BA}" destId="{232308E0-33A7-4E46-9B29-0B3001543A1C}" srcOrd="29"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F25E2-4798-3745-99D4-5D1DA1F449BC}">
      <dsp:nvSpPr>
        <dsp:cNvPr id="0" name=""/>
        <dsp:cNvSpPr/>
      </dsp:nvSpPr>
      <dsp:spPr>
        <a:xfrm>
          <a:off x="199786" y="-27217"/>
          <a:ext cx="4929064" cy="486460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t" anchorCtr="0">
          <a:noAutofit/>
        </a:bodyPr>
        <a:lstStyle/>
        <a:p>
          <a:pPr lvl="0" algn="l" defTabSz="466725">
            <a:lnSpc>
              <a:spcPct val="90000"/>
            </a:lnSpc>
            <a:spcBef>
              <a:spcPct val="0"/>
            </a:spcBef>
            <a:spcAft>
              <a:spcPct val="35000"/>
            </a:spcAft>
          </a:pPr>
          <a:r>
            <a:rPr lang="en-US" sz="1050" kern="1200" dirty="0" smtClean="0"/>
            <a:t>Layer 2</a:t>
          </a:r>
          <a:endParaRPr lang="en-US" sz="1050" kern="1200" dirty="0"/>
        </a:p>
        <a:p>
          <a:pPr marL="57150" lvl="1" indent="-57150" algn="l" defTabSz="400050">
            <a:lnSpc>
              <a:spcPct val="90000"/>
            </a:lnSpc>
            <a:spcBef>
              <a:spcPct val="0"/>
            </a:spcBef>
            <a:spcAft>
              <a:spcPct val="15000"/>
            </a:spcAft>
            <a:buChar char="••"/>
          </a:pPr>
          <a:r>
            <a:rPr lang="en-US" sz="900" kern="1200" dirty="0" smtClean="0"/>
            <a:t>MAC, VLAN, MPLS, LTE, DNP3, and others</a:t>
          </a:r>
          <a:endParaRPr lang="en-US" sz="900" kern="1200" dirty="0"/>
        </a:p>
      </dsp:txBody>
      <dsp:txXfrm>
        <a:off x="1975235" y="216012"/>
        <a:ext cx="1378166" cy="729691"/>
      </dsp:txXfrm>
    </dsp:sp>
    <dsp:sp modelId="{C37B086A-EC3D-E146-9D3E-4DC9EAE8551C}">
      <dsp:nvSpPr>
        <dsp:cNvPr id="0" name=""/>
        <dsp:cNvSpPr/>
      </dsp:nvSpPr>
      <dsp:spPr>
        <a:xfrm>
          <a:off x="770857" y="907838"/>
          <a:ext cx="3786922" cy="396741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t" anchorCtr="0">
          <a:noAutofit/>
        </a:bodyPr>
        <a:lstStyle/>
        <a:p>
          <a:pPr lvl="0" algn="l" defTabSz="466725">
            <a:lnSpc>
              <a:spcPct val="90000"/>
            </a:lnSpc>
            <a:spcBef>
              <a:spcPct val="0"/>
            </a:spcBef>
            <a:spcAft>
              <a:spcPct val="35000"/>
            </a:spcAft>
          </a:pPr>
          <a:r>
            <a:rPr lang="en-US" sz="1050" kern="1200" dirty="0" smtClean="0"/>
            <a:t>Layer 3</a:t>
          </a:r>
          <a:endParaRPr lang="en-US" sz="1050" kern="1200" dirty="0"/>
        </a:p>
        <a:p>
          <a:pPr marL="57150" lvl="1" indent="-57150" algn="l" defTabSz="400050">
            <a:lnSpc>
              <a:spcPct val="90000"/>
            </a:lnSpc>
            <a:spcBef>
              <a:spcPct val="0"/>
            </a:spcBef>
            <a:spcAft>
              <a:spcPct val="15000"/>
            </a:spcAft>
            <a:buChar char="••"/>
          </a:pPr>
          <a:r>
            <a:rPr lang="en-US" sz="900" kern="1200" dirty="0" smtClean="0"/>
            <a:t>IPv4, IPv6, MODBUS, BGP, OSPF, GRE, L2TP, IP/IP, and others</a:t>
          </a:r>
          <a:endParaRPr lang="en-US" sz="900" kern="1200" dirty="0"/>
        </a:p>
      </dsp:txBody>
      <dsp:txXfrm>
        <a:off x="2002554" y="1145883"/>
        <a:ext cx="1323529" cy="714135"/>
      </dsp:txXfrm>
    </dsp:sp>
    <dsp:sp modelId="{9EF428FB-7B2D-C44B-BD22-6B8404CC0CD0}">
      <dsp:nvSpPr>
        <dsp:cNvPr id="0" name=""/>
        <dsp:cNvSpPr/>
      </dsp:nvSpPr>
      <dsp:spPr>
        <a:xfrm>
          <a:off x="1161563" y="1864190"/>
          <a:ext cx="3005510" cy="302763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t" anchorCtr="0">
          <a:noAutofit/>
        </a:bodyPr>
        <a:lstStyle/>
        <a:p>
          <a:pPr lvl="0" algn="l" defTabSz="466725">
            <a:lnSpc>
              <a:spcPct val="90000"/>
            </a:lnSpc>
            <a:spcBef>
              <a:spcPct val="0"/>
            </a:spcBef>
            <a:spcAft>
              <a:spcPct val="35000"/>
            </a:spcAft>
          </a:pPr>
          <a:r>
            <a:rPr lang="en-US" sz="1050" kern="1200" dirty="0" smtClean="0"/>
            <a:t>Application</a:t>
          </a:r>
          <a:endParaRPr lang="en-US" sz="1050" kern="1200" dirty="0"/>
        </a:p>
        <a:p>
          <a:pPr marL="57150" lvl="1" indent="-57150" algn="l" defTabSz="400050">
            <a:lnSpc>
              <a:spcPct val="90000"/>
            </a:lnSpc>
            <a:spcBef>
              <a:spcPct val="0"/>
            </a:spcBef>
            <a:spcAft>
              <a:spcPct val="15000"/>
            </a:spcAft>
            <a:buChar char="••"/>
          </a:pPr>
          <a:r>
            <a:rPr lang="en-US" sz="900" kern="1200" dirty="0" smtClean="0"/>
            <a:t>Database, Social Networking, Web, hundreds others</a:t>
          </a:r>
          <a:endParaRPr lang="en-US" sz="900" kern="1200" dirty="0"/>
        </a:p>
        <a:p>
          <a:pPr marL="114300" lvl="2" indent="-57150" algn="l" defTabSz="400050">
            <a:lnSpc>
              <a:spcPct val="90000"/>
            </a:lnSpc>
            <a:spcBef>
              <a:spcPct val="0"/>
            </a:spcBef>
            <a:spcAft>
              <a:spcPct val="15000"/>
            </a:spcAft>
            <a:buChar char="••"/>
          </a:pPr>
          <a:r>
            <a:rPr lang="en-US" sz="900" kern="1200" dirty="0" smtClean="0"/>
            <a:t>Customizable</a:t>
          </a:r>
          <a:endParaRPr lang="en-US" sz="900" kern="1200" dirty="0"/>
        </a:p>
      </dsp:txBody>
      <dsp:txXfrm>
        <a:off x="1964035" y="2091263"/>
        <a:ext cx="1400567" cy="681217"/>
      </dsp:txXfrm>
    </dsp:sp>
    <dsp:sp modelId="{53FCD6DF-56D4-7E47-9858-9EAC5CEBD5CE}">
      <dsp:nvSpPr>
        <dsp:cNvPr id="0" name=""/>
        <dsp:cNvSpPr/>
      </dsp:nvSpPr>
      <dsp:spPr>
        <a:xfrm>
          <a:off x="1717588" y="2872614"/>
          <a:ext cx="1893461" cy="198370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t" anchorCtr="0">
          <a:noAutofit/>
        </a:bodyPr>
        <a:lstStyle/>
        <a:p>
          <a:pPr lvl="0" algn="l" defTabSz="466725">
            <a:lnSpc>
              <a:spcPct val="90000"/>
            </a:lnSpc>
            <a:spcBef>
              <a:spcPct val="0"/>
            </a:spcBef>
            <a:spcAft>
              <a:spcPct val="35000"/>
            </a:spcAft>
          </a:pPr>
          <a:r>
            <a:rPr lang="en-US" sz="1050" kern="1200" dirty="0" smtClean="0"/>
            <a:t>Extraction/Reconstruction</a:t>
          </a:r>
          <a:endParaRPr lang="en-US" sz="1050" kern="1200" dirty="0"/>
        </a:p>
        <a:p>
          <a:pPr marL="57150" lvl="1" indent="-57150" algn="l" defTabSz="400050">
            <a:lnSpc>
              <a:spcPct val="90000"/>
            </a:lnSpc>
            <a:spcBef>
              <a:spcPct val="0"/>
            </a:spcBef>
            <a:spcAft>
              <a:spcPct val="15000"/>
            </a:spcAft>
            <a:buChar char="••"/>
          </a:pPr>
          <a:r>
            <a:rPr lang="en-US" sz="900" kern="1200" dirty="0" smtClean="0"/>
            <a:t>Policy-based extraction and reconstruction</a:t>
          </a:r>
          <a:endParaRPr lang="en-US" sz="900" kern="1200" dirty="0"/>
        </a:p>
        <a:p>
          <a:pPr marL="57150" lvl="1" indent="-57150" algn="l" defTabSz="400050">
            <a:lnSpc>
              <a:spcPct val="90000"/>
            </a:lnSpc>
            <a:spcBef>
              <a:spcPct val="0"/>
            </a:spcBef>
            <a:spcAft>
              <a:spcPct val="15000"/>
            </a:spcAft>
            <a:buChar char="••"/>
          </a:pPr>
          <a:r>
            <a:rPr lang="en-US" sz="900" kern="1200" dirty="0" smtClean="0"/>
            <a:t>Reputation &amp; Intelligence</a:t>
          </a:r>
          <a:endParaRPr lang="en-US" sz="900" kern="1200" dirty="0"/>
        </a:p>
      </dsp:txBody>
      <dsp:txXfrm>
        <a:off x="1994879" y="3368541"/>
        <a:ext cx="1338879" cy="991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4E12B-49FF-054A-A08F-7F5620DFF841}">
      <dsp:nvSpPr>
        <dsp:cNvPr id="0" name=""/>
        <dsp:cNvSpPr/>
      </dsp:nvSpPr>
      <dsp:spPr>
        <a:xfrm>
          <a:off x="3033938" y="2873"/>
          <a:ext cx="801671" cy="5210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L2 Metadata</a:t>
          </a:r>
          <a:endParaRPr lang="en-US" sz="800" kern="1200" dirty="0"/>
        </a:p>
      </dsp:txBody>
      <dsp:txXfrm>
        <a:off x="3059375" y="28310"/>
        <a:ext cx="750797" cy="470212"/>
      </dsp:txXfrm>
    </dsp:sp>
    <dsp:sp modelId="{F4CC081A-FA81-4045-A7D2-EA54B2F5D3C0}">
      <dsp:nvSpPr>
        <dsp:cNvPr id="0" name=""/>
        <dsp:cNvSpPr/>
      </dsp:nvSpPr>
      <dsp:spPr>
        <a:xfrm>
          <a:off x="1266140" y="263416"/>
          <a:ext cx="4337267" cy="4337267"/>
        </a:xfrm>
        <a:custGeom>
          <a:avLst/>
          <a:gdLst/>
          <a:ahLst/>
          <a:cxnLst/>
          <a:rect l="0" t="0" r="0" b="0"/>
          <a:pathLst>
            <a:path>
              <a:moveTo>
                <a:pt x="2574334" y="38286"/>
              </a:moveTo>
              <a:arcTo wR="2168633" hR="2168633" stAng="16846934" swAng="770988"/>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06CFC4D-49AD-8A44-A8B3-76482763C824}">
      <dsp:nvSpPr>
        <dsp:cNvPr id="0" name=""/>
        <dsp:cNvSpPr/>
      </dsp:nvSpPr>
      <dsp:spPr>
        <a:xfrm>
          <a:off x="4308630" y="417045"/>
          <a:ext cx="801671" cy="5210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L3 Metadata</a:t>
          </a:r>
          <a:endParaRPr lang="en-US" sz="800" kern="1200" dirty="0"/>
        </a:p>
      </dsp:txBody>
      <dsp:txXfrm>
        <a:off x="4334067" y="442482"/>
        <a:ext cx="750797" cy="470212"/>
      </dsp:txXfrm>
    </dsp:sp>
    <dsp:sp modelId="{16C80B5E-B4F9-3148-BAC4-7EFDA3134E43}">
      <dsp:nvSpPr>
        <dsp:cNvPr id="0" name=""/>
        <dsp:cNvSpPr/>
      </dsp:nvSpPr>
      <dsp:spPr>
        <a:xfrm>
          <a:off x="1266140" y="263416"/>
          <a:ext cx="4337267" cy="4337267"/>
        </a:xfrm>
        <a:custGeom>
          <a:avLst/>
          <a:gdLst/>
          <a:ahLst/>
          <a:cxnLst/>
          <a:rect l="0" t="0" r="0" b="0"/>
          <a:pathLst>
            <a:path>
              <a:moveTo>
                <a:pt x="3745331" y="679675"/>
              </a:moveTo>
              <a:arcTo wR="2168633" hR="2168633" stAng="18998362" swAng="1065957"/>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88BACC0-6968-F540-A333-80F384A8FE70}">
      <dsp:nvSpPr>
        <dsp:cNvPr id="0" name=""/>
        <dsp:cNvSpPr/>
      </dsp:nvSpPr>
      <dsp:spPr>
        <a:xfrm>
          <a:off x="5096432" y="1501362"/>
          <a:ext cx="801671" cy="5210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Classification Metadata</a:t>
          </a:r>
          <a:endParaRPr lang="en-US" sz="800" kern="1200" dirty="0"/>
        </a:p>
      </dsp:txBody>
      <dsp:txXfrm>
        <a:off x="5121869" y="1526799"/>
        <a:ext cx="750797" cy="470212"/>
      </dsp:txXfrm>
    </dsp:sp>
    <dsp:sp modelId="{13204D03-6D38-EC42-A61D-AA3A0E47442C}">
      <dsp:nvSpPr>
        <dsp:cNvPr id="0" name=""/>
        <dsp:cNvSpPr/>
      </dsp:nvSpPr>
      <dsp:spPr>
        <a:xfrm>
          <a:off x="1266140" y="263416"/>
          <a:ext cx="4337267" cy="4337267"/>
        </a:xfrm>
        <a:custGeom>
          <a:avLst/>
          <a:gdLst/>
          <a:ahLst/>
          <a:cxnLst/>
          <a:rect l="0" t="0" r="0" b="0"/>
          <a:pathLst>
            <a:path>
              <a:moveTo>
                <a:pt x="4299766" y="1767079"/>
              </a:moveTo>
              <a:arcTo wR="2168633" hR="2168633" stAng="20959756" swAng="1280487"/>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0BC4144-EAC3-A444-83AB-FC442D6E60DE}">
      <dsp:nvSpPr>
        <dsp:cNvPr id="0" name=""/>
        <dsp:cNvSpPr/>
      </dsp:nvSpPr>
      <dsp:spPr>
        <a:xfrm>
          <a:off x="5096432" y="2841651"/>
          <a:ext cx="801671" cy="5210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Geo-location Metadata</a:t>
          </a:r>
          <a:endParaRPr lang="en-US" sz="800" kern="1200" dirty="0"/>
        </a:p>
      </dsp:txBody>
      <dsp:txXfrm>
        <a:off x="5121869" y="2867088"/>
        <a:ext cx="750797" cy="470212"/>
      </dsp:txXfrm>
    </dsp:sp>
    <dsp:sp modelId="{CF346E2A-86DE-0847-8271-7EAF7F18DC40}">
      <dsp:nvSpPr>
        <dsp:cNvPr id="0" name=""/>
        <dsp:cNvSpPr/>
      </dsp:nvSpPr>
      <dsp:spPr>
        <a:xfrm>
          <a:off x="1266140" y="263416"/>
          <a:ext cx="4337267" cy="4337267"/>
        </a:xfrm>
        <a:custGeom>
          <a:avLst/>
          <a:gdLst/>
          <a:ahLst/>
          <a:cxnLst/>
          <a:rect l="0" t="0" r="0" b="0"/>
          <a:pathLst>
            <a:path>
              <a:moveTo>
                <a:pt x="4124465" y="3105488"/>
              </a:moveTo>
              <a:arcTo wR="2168633" hR="2168633" stAng="1535681" swAng="1065957"/>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71AB4DD-4DD4-6446-A326-F39126AE7C0F}">
      <dsp:nvSpPr>
        <dsp:cNvPr id="0" name=""/>
        <dsp:cNvSpPr/>
      </dsp:nvSpPr>
      <dsp:spPr>
        <a:xfrm>
          <a:off x="4308630" y="3925968"/>
          <a:ext cx="801671" cy="5210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MIME Metadata</a:t>
          </a:r>
          <a:endParaRPr lang="en-US" sz="800" kern="1200" dirty="0"/>
        </a:p>
      </dsp:txBody>
      <dsp:txXfrm>
        <a:off x="4334067" y="3951405"/>
        <a:ext cx="750797" cy="470212"/>
      </dsp:txXfrm>
    </dsp:sp>
    <dsp:sp modelId="{C96A504C-CEBC-BD46-BC3A-9595B0E89483}">
      <dsp:nvSpPr>
        <dsp:cNvPr id="0" name=""/>
        <dsp:cNvSpPr/>
      </dsp:nvSpPr>
      <dsp:spPr>
        <a:xfrm>
          <a:off x="1266140" y="263416"/>
          <a:ext cx="4337267" cy="4337267"/>
        </a:xfrm>
        <a:custGeom>
          <a:avLst/>
          <a:gdLst/>
          <a:ahLst/>
          <a:cxnLst/>
          <a:rect l="0" t="0" r="0" b="0"/>
          <a:pathLst>
            <a:path>
              <a:moveTo>
                <a:pt x="3037955" y="4155403"/>
              </a:moveTo>
              <a:arcTo wR="2168633" hR="2168633" stAng="3982078" swAng="770988"/>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CE7F8A4-85E8-AD46-881D-4FE1463D8CB7}">
      <dsp:nvSpPr>
        <dsp:cNvPr id="0" name=""/>
        <dsp:cNvSpPr/>
      </dsp:nvSpPr>
      <dsp:spPr>
        <a:xfrm>
          <a:off x="3033938" y="4340140"/>
          <a:ext cx="801671" cy="5210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User Agent Metadata</a:t>
          </a:r>
          <a:endParaRPr lang="en-US" sz="800" kern="1200" dirty="0"/>
        </a:p>
      </dsp:txBody>
      <dsp:txXfrm>
        <a:off x="3059375" y="4365577"/>
        <a:ext cx="750797" cy="470212"/>
      </dsp:txXfrm>
    </dsp:sp>
    <dsp:sp modelId="{4A31C168-1562-1A41-83D8-BF6FDC4C4808}">
      <dsp:nvSpPr>
        <dsp:cNvPr id="0" name=""/>
        <dsp:cNvSpPr/>
      </dsp:nvSpPr>
      <dsp:spPr>
        <a:xfrm>
          <a:off x="1266140" y="263416"/>
          <a:ext cx="4337267" cy="4337267"/>
        </a:xfrm>
        <a:custGeom>
          <a:avLst/>
          <a:gdLst/>
          <a:ahLst/>
          <a:cxnLst/>
          <a:rect l="0" t="0" r="0" b="0"/>
          <a:pathLst>
            <a:path>
              <a:moveTo>
                <a:pt x="1762932" y="4298981"/>
              </a:moveTo>
              <a:arcTo wR="2168633" hR="2168633" stAng="6046934" swAng="770988"/>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F231287-8A7A-3B49-95C7-B791ECD87729}">
      <dsp:nvSpPr>
        <dsp:cNvPr id="0" name=""/>
        <dsp:cNvSpPr/>
      </dsp:nvSpPr>
      <dsp:spPr>
        <a:xfrm>
          <a:off x="1759247" y="3925968"/>
          <a:ext cx="801671" cy="5210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Files Metadata</a:t>
          </a:r>
          <a:endParaRPr lang="en-US" sz="800" kern="1200" dirty="0"/>
        </a:p>
      </dsp:txBody>
      <dsp:txXfrm>
        <a:off x="1784684" y="3951405"/>
        <a:ext cx="750797" cy="470212"/>
      </dsp:txXfrm>
    </dsp:sp>
    <dsp:sp modelId="{420BDA97-0DBB-D44E-AC3D-1A7A6FD80176}">
      <dsp:nvSpPr>
        <dsp:cNvPr id="0" name=""/>
        <dsp:cNvSpPr/>
      </dsp:nvSpPr>
      <dsp:spPr>
        <a:xfrm>
          <a:off x="1266140" y="263416"/>
          <a:ext cx="4337267" cy="4337267"/>
        </a:xfrm>
        <a:custGeom>
          <a:avLst/>
          <a:gdLst/>
          <a:ahLst/>
          <a:cxnLst/>
          <a:rect l="0" t="0" r="0" b="0"/>
          <a:pathLst>
            <a:path>
              <a:moveTo>
                <a:pt x="591936" y="3657592"/>
              </a:moveTo>
              <a:arcTo wR="2168633" hR="2168633" stAng="8198362" swAng="1065957"/>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465FED7-7F8D-0C4B-82EC-9D46659A3475}">
      <dsp:nvSpPr>
        <dsp:cNvPr id="0" name=""/>
        <dsp:cNvSpPr/>
      </dsp:nvSpPr>
      <dsp:spPr>
        <a:xfrm>
          <a:off x="971445" y="2841651"/>
          <a:ext cx="801671" cy="5210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Hash Metadata</a:t>
          </a:r>
          <a:endParaRPr lang="en-US" sz="800" kern="1200" dirty="0"/>
        </a:p>
      </dsp:txBody>
      <dsp:txXfrm>
        <a:off x="996882" y="2867088"/>
        <a:ext cx="750797" cy="470212"/>
      </dsp:txXfrm>
    </dsp:sp>
    <dsp:sp modelId="{D6D984D5-E9AA-A942-AA7B-DEA31CE9E273}">
      <dsp:nvSpPr>
        <dsp:cNvPr id="0" name=""/>
        <dsp:cNvSpPr/>
      </dsp:nvSpPr>
      <dsp:spPr>
        <a:xfrm>
          <a:off x="1266140" y="263416"/>
          <a:ext cx="4337267" cy="4337267"/>
        </a:xfrm>
        <a:custGeom>
          <a:avLst/>
          <a:gdLst/>
          <a:ahLst/>
          <a:cxnLst/>
          <a:rect l="0" t="0" r="0" b="0"/>
          <a:pathLst>
            <a:path>
              <a:moveTo>
                <a:pt x="37501" y="2570188"/>
              </a:moveTo>
              <a:arcTo wR="2168633" hR="2168633" stAng="10159756" swAng="1280487"/>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497064B-ADFF-E040-8B62-CA083CACA1F7}">
      <dsp:nvSpPr>
        <dsp:cNvPr id="0" name=""/>
        <dsp:cNvSpPr/>
      </dsp:nvSpPr>
      <dsp:spPr>
        <a:xfrm>
          <a:off x="971445" y="1501362"/>
          <a:ext cx="801671" cy="5210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HTTP Metadata</a:t>
          </a:r>
          <a:endParaRPr lang="en-US" sz="800" kern="1200" dirty="0"/>
        </a:p>
      </dsp:txBody>
      <dsp:txXfrm>
        <a:off x="996882" y="1526799"/>
        <a:ext cx="750797" cy="470212"/>
      </dsp:txXfrm>
    </dsp:sp>
    <dsp:sp modelId="{105DBA10-C9E8-904C-810B-FF094BB02A2C}">
      <dsp:nvSpPr>
        <dsp:cNvPr id="0" name=""/>
        <dsp:cNvSpPr/>
      </dsp:nvSpPr>
      <dsp:spPr>
        <a:xfrm>
          <a:off x="1266140" y="263416"/>
          <a:ext cx="4337267" cy="4337267"/>
        </a:xfrm>
        <a:custGeom>
          <a:avLst/>
          <a:gdLst/>
          <a:ahLst/>
          <a:cxnLst/>
          <a:rect l="0" t="0" r="0" b="0"/>
          <a:pathLst>
            <a:path>
              <a:moveTo>
                <a:pt x="212802" y="1231779"/>
              </a:moveTo>
              <a:arcTo wR="2168633" hR="2168633" stAng="12335681" swAng="1065957"/>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09BB2E4-1648-8B4D-AC9B-1D4B6E1AEE1E}">
      <dsp:nvSpPr>
        <dsp:cNvPr id="0" name=""/>
        <dsp:cNvSpPr/>
      </dsp:nvSpPr>
      <dsp:spPr>
        <a:xfrm>
          <a:off x="1759247" y="417045"/>
          <a:ext cx="801671" cy="5210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Reconstructed Artifacts</a:t>
          </a:r>
          <a:endParaRPr lang="en-US" sz="800" kern="1200" dirty="0"/>
        </a:p>
      </dsp:txBody>
      <dsp:txXfrm>
        <a:off x="1784684" y="442482"/>
        <a:ext cx="750797" cy="470212"/>
      </dsp:txXfrm>
    </dsp:sp>
    <dsp:sp modelId="{232308E0-33A7-4E46-9B29-0B3001543A1C}">
      <dsp:nvSpPr>
        <dsp:cNvPr id="0" name=""/>
        <dsp:cNvSpPr/>
      </dsp:nvSpPr>
      <dsp:spPr>
        <a:xfrm>
          <a:off x="1266140" y="263416"/>
          <a:ext cx="4337267" cy="4337267"/>
        </a:xfrm>
        <a:custGeom>
          <a:avLst/>
          <a:gdLst/>
          <a:ahLst/>
          <a:cxnLst/>
          <a:rect l="0" t="0" r="0" b="0"/>
          <a:pathLst>
            <a:path>
              <a:moveTo>
                <a:pt x="1299312" y="181864"/>
              </a:moveTo>
              <a:arcTo wR="2168633" hR="2168633" stAng="14782078" swAng="770988"/>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E2456C-9AA3-4CD1-B3E5-969C569B05CA}" type="datetimeFigureOut">
              <a:rPr lang="en-US" smtClean="0"/>
              <a:pPr/>
              <a:t>6/11/14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F3F39B-E7D7-4742-845D-128FC9CE2AFC}" type="slidenum">
              <a:rPr lang="en-US" smtClean="0"/>
              <a:pPr/>
              <a:t>‹#›</a:t>
            </a:fld>
            <a:endParaRPr lang="en-US"/>
          </a:p>
        </p:txBody>
      </p:sp>
    </p:spTree>
    <p:extLst>
      <p:ext uri="{BB962C8B-B14F-4D97-AF65-F5344CB8AC3E}">
        <p14:creationId xmlns:p14="http://schemas.microsoft.com/office/powerpoint/2010/main" val="1631346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C1C5E-67E0-4799-970B-324C97017AB8}" type="datetimeFigureOut">
              <a:rPr lang="en-US" smtClean="0"/>
              <a:pPr/>
              <a:t>6/11/14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658AC5-9B8C-4034-B09B-5E7DF743781D}" type="slidenum">
              <a:rPr lang="en-US" smtClean="0"/>
              <a:pPr/>
              <a:t>‹#›</a:t>
            </a:fld>
            <a:endParaRPr lang="en-US"/>
          </a:p>
        </p:txBody>
      </p:sp>
    </p:spTree>
    <p:extLst>
      <p:ext uri="{BB962C8B-B14F-4D97-AF65-F5344CB8AC3E}">
        <p14:creationId xmlns:p14="http://schemas.microsoft.com/office/powerpoint/2010/main" val="223650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kern="1200" dirty="0" smtClean="0">
                <a:solidFill>
                  <a:schemeClr val="tx1"/>
                </a:solidFill>
                <a:effectLst/>
                <a:latin typeface="Arial"/>
                <a:ea typeface="+mn-ea"/>
                <a:cs typeface="Arial"/>
              </a:rPr>
              <a:t>Why is</a:t>
            </a:r>
            <a:r>
              <a:rPr lang="en-US" sz="1000" kern="1200" baseline="0" dirty="0" smtClean="0">
                <a:solidFill>
                  <a:schemeClr val="tx1"/>
                </a:solidFill>
                <a:effectLst/>
                <a:latin typeface="Arial"/>
                <a:ea typeface="+mn-ea"/>
                <a:cs typeface="Arial"/>
              </a:rPr>
              <a:t> a modern approach so important? Well, h</a:t>
            </a:r>
            <a:r>
              <a:rPr lang="en-US" sz="1000" kern="1200" dirty="0" smtClean="0">
                <a:solidFill>
                  <a:schemeClr val="tx1"/>
                </a:solidFill>
                <a:effectLst/>
                <a:latin typeface="Arial"/>
                <a:ea typeface="+mn-ea"/>
                <a:cs typeface="Arial"/>
              </a:rPr>
              <a:t>ere’s an interesting perspective from the latest Verizon Data Breach Investigation</a:t>
            </a:r>
            <a:r>
              <a:rPr lang="en-US" sz="1000" kern="1200" baseline="0" dirty="0" smtClean="0">
                <a:solidFill>
                  <a:schemeClr val="tx1"/>
                </a:solidFill>
                <a:effectLst/>
                <a:latin typeface="Arial"/>
                <a:ea typeface="+mn-ea"/>
                <a:cs typeface="Arial"/>
              </a:rPr>
              <a:t> Report </a:t>
            </a:r>
            <a:r>
              <a:rPr lang="en-US" sz="1000" kern="1200" dirty="0" smtClean="0">
                <a:solidFill>
                  <a:schemeClr val="tx1"/>
                </a:solidFill>
                <a:effectLst/>
                <a:latin typeface="Arial"/>
                <a:ea typeface="+mn-ea"/>
                <a:cs typeface="Arial"/>
              </a:rPr>
              <a:t>on the time of the initial attack, relative to the discovery of the attack. On one hand, 90 percent of the attacks took days or less to successfully compromise their targets.</a:t>
            </a:r>
            <a:r>
              <a:rPr lang="en-US" sz="1000" kern="1200" baseline="0" dirty="0" smtClean="0">
                <a:solidFill>
                  <a:schemeClr val="tx1"/>
                </a:solidFill>
                <a:effectLst/>
                <a:latin typeface="Arial"/>
                <a:ea typeface="+mn-ea"/>
                <a:cs typeface="Arial"/>
              </a:rPr>
              <a:t> </a:t>
            </a:r>
            <a:r>
              <a:rPr lang="en-US" sz="1000" kern="1200" dirty="0" smtClean="0">
                <a:solidFill>
                  <a:schemeClr val="tx1"/>
                </a:solidFill>
                <a:effectLst/>
                <a:latin typeface="Arial"/>
                <a:ea typeface="+mn-ea"/>
                <a:cs typeface="Arial"/>
              </a:rPr>
              <a:t>They're very fast. They are successful.</a:t>
            </a:r>
            <a:r>
              <a:rPr lang="en-US" sz="1000" kern="1200" baseline="0" dirty="0" smtClean="0">
                <a:solidFill>
                  <a:schemeClr val="tx1"/>
                </a:solidFill>
                <a:effectLst/>
                <a:latin typeface="Arial"/>
                <a:ea typeface="+mn-ea"/>
                <a:cs typeface="Arial"/>
              </a:rPr>
              <a:t> They are penetrating your network and y</a:t>
            </a:r>
            <a:r>
              <a:rPr lang="en-US" sz="1000" kern="1200" dirty="0" smtClean="0">
                <a:solidFill>
                  <a:schemeClr val="tx1"/>
                </a:solidFill>
                <a:effectLst/>
                <a:latin typeface="Arial"/>
                <a:ea typeface="+mn-ea"/>
                <a:cs typeface="Arial"/>
              </a:rPr>
              <a:t>ou</a:t>
            </a:r>
            <a:r>
              <a:rPr lang="en-US" sz="1000" kern="1200" baseline="0" dirty="0" smtClean="0">
                <a:solidFill>
                  <a:schemeClr val="tx1"/>
                </a:solidFill>
                <a:effectLst/>
                <a:latin typeface="Arial"/>
                <a:ea typeface="+mn-ea"/>
                <a:cs typeface="Arial"/>
              </a:rPr>
              <a:t> are compromised before you know it.</a:t>
            </a:r>
          </a:p>
          <a:p>
            <a:endParaRPr lang="en-US" sz="1000" kern="1200" dirty="0" smtClean="0">
              <a:solidFill>
                <a:schemeClr val="tx1"/>
              </a:solidFill>
              <a:effectLst/>
              <a:latin typeface="Arial"/>
              <a:ea typeface="+mn-ea"/>
              <a:cs typeface="Arial"/>
            </a:endParaRPr>
          </a:p>
          <a:p>
            <a:r>
              <a:rPr lang="en-US" sz="1000" kern="1200" dirty="0" smtClean="0">
                <a:solidFill>
                  <a:schemeClr val="tx1"/>
                </a:solidFill>
                <a:effectLst/>
                <a:latin typeface="Arial"/>
                <a:ea typeface="+mn-ea"/>
                <a:cs typeface="Arial"/>
              </a:rPr>
              <a:t>On the other side of it, only 25% of the attacks were discovered in days or less. It could take</a:t>
            </a:r>
            <a:r>
              <a:rPr lang="en-US" sz="1000" kern="1200" baseline="0" dirty="0" smtClean="0">
                <a:solidFill>
                  <a:schemeClr val="tx1"/>
                </a:solidFill>
                <a:effectLst/>
                <a:latin typeface="Arial"/>
                <a:ea typeface="+mn-ea"/>
                <a:cs typeface="Arial"/>
              </a:rPr>
              <a:t> much longer…weeks, months…or as we’ve seen in some prominent attacks, even longer </a:t>
            </a:r>
            <a:r>
              <a:rPr lang="en-US" sz="1000" kern="1200" dirty="0" smtClean="0">
                <a:solidFill>
                  <a:schemeClr val="tx1"/>
                </a:solidFill>
                <a:effectLst/>
                <a:latin typeface="Arial"/>
                <a:ea typeface="+mn-ea"/>
                <a:cs typeface="Arial"/>
              </a:rPr>
              <a:t>before they are uncovered. And so, we see a lot of breaches in the news today</a:t>
            </a:r>
            <a:r>
              <a:rPr lang="en-US" sz="1000" kern="1200" baseline="0" dirty="0" smtClean="0">
                <a:solidFill>
                  <a:schemeClr val="tx1"/>
                </a:solidFill>
                <a:effectLst/>
                <a:latin typeface="Arial"/>
                <a:ea typeface="+mn-ea"/>
                <a:cs typeface="Arial"/>
              </a:rPr>
              <a:t> that have gone undetected for some time. The response we see is often…</a:t>
            </a:r>
            <a:r>
              <a:rPr lang="en-US" sz="1000" kern="1200" dirty="0" smtClean="0">
                <a:solidFill>
                  <a:schemeClr val="tx1"/>
                </a:solidFill>
                <a:effectLst/>
                <a:latin typeface="Arial"/>
                <a:ea typeface="+mn-ea"/>
                <a:cs typeface="Arial"/>
              </a:rPr>
              <a:t> "Well, we're not sure we were breached. We think we were. We don’t have the details, we are looking into it, but can’t tell you any more at this time."</a:t>
            </a:r>
          </a:p>
          <a:p>
            <a:r>
              <a:rPr lang="en-US" sz="1000" kern="1200" dirty="0" smtClean="0">
                <a:solidFill>
                  <a:schemeClr val="tx1"/>
                </a:solidFill>
                <a:effectLst/>
                <a:latin typeface="Arial"/>
                <a:ea typeface="+mn-ea"/>
                <a:cs typeface="Arial"/>
              </a:rPr>
              <a:t>That's kind of code for, ”It’s bad…we've definitely been breached, but we don’t know</a:t>
            </a:r>
            <a:r>
              <a:rPr lang="en-US" sz="1000" kern="1200" baseline="0" dirty="0" smtClean="0">
                <a:solidFill>
                  <a:schemeClr val="tx1"/>
                </a:solidFill>
                <a:effectLst/>
                <a:latin typeface="Arial"/>
                <a:ea typeface="+mn-ea"/>
                <a:cs typeface="Arial"/>
              </a:rPr>
              <a:t> how bad, and we don’t know what to do</a:t>
            </a:r>
            <a:r>
              <a:rPr lang="en-US" sz="1000" kern="1200" dirty="0" smtClean="0">
                <a:solidFill>
                  <a:schemeClr val="tx1"/>
                </a:solidFill>
                <a:effectLst/>
                <a:latin typeface="Arial"/>
                <a:ea typeface="+mn-ea"/>
                <a:cs typeface="Arial"/>
              </a:rPr>
              <a:t>." And oftentimes you hear things like, "Well, the threat and the attackers were in the network for four months, six months, a year.” This is definitely an issue. We need to be able to see these</a:t>
            </a:r>
            <a:r>
              <a:rPr lang="en-US" sz="1000" kern="1200" baseline="0" dirty="0" smtClean="0">
                <a:solidFill>
                  <a:schemeClr val="tx1"/>
                </a:solidFill>
                <a:effectLst/>
                <a:latin typeface="Arial"/>
                <a:ea typeface="+mn-ea"/>
                <a:cs typeface="Arial"/>
              </a:rPr>
              <a:t> attacks early, there’s no reason that today we can’t have full visibility into an attack</a:t>
            </a:r>
            <a:r>
              <a:rPr lang="en-US" sz="1000" kern="1200" dirty="0" smtClean="0">
                <a:solidFill>
                  <a:schemeClr val="tx1"/>
                </a:solidFill>
                <a:effectLst/>
                <a:latin typeface="Arial"/>
                <a:ea typeface="+mn-ea"/>
                <a:cs typeface="Arial"/>
              </a:rPr>
              <a:t>.</a:t>
            </a:r>
          </a:p>
          <a:p>
            <a:endParaRPr lang="en-US" sz="1000" kern="1200" dirty="0" smtClean="0">
              <a:solidFill>
                <a:schemeClr val="tx1"/>
              </a:solidFill>
              <a:effectLst/>
              <a:latin typeface="Arial"/>
              <a:ea typeface="+mn-ea"/>
              <a:cs typeface="Arial"/>
            </a:endParaRPr>
          </a:p>
          <a:p>
            <a:endParaRPr lang="en-US" sz="1000" kern="1200" dirty="0" smtClean="0">
              <a:solidFill>
                <a:schemeClr val="tx1"/>
              </a:solidFill>
              <a:effectLst/>
              <a:latin typeface="Arial"/>
              <a:ea typeface="+mn-ea"/>
              <a:cs typeface="Arial"/>
            </a:endParaRPr>
          </a:p>
          <a:p>
            <a:r>
              <a:rPr lang="en-US" sz="1000" kern="1200" dirty="0" smtClean="0">
                <a:solidFill>
                  <a:schemeClr val="tx1"/>
                </a:solidFill>
                <a:effectLst/>
                <a:latin typeface="Arial"/>
                <a:ea typeface="+mn-ea"/>
                <a:cs typeface="Arial"/>
              </a:rPr>
              <a:t>“ It smacks us with the fact that the bad guys seldom need days to get their job done,</a:t>
            </a:r>
            <a:r>
              <a:rPr lang="en-US" sz="1000" kern="1200" baseline="0" dirty="0" smtClean="0">
                <a:solidFill>
                  <a:schemeClr val="tx1"/>
                </a:solidFill>
                <a:effectLst/>
                <a:latin typeface="Arial"/>
                <a:ea typeface="+mn-ea"/>
                <a:cs typeface="Arial"/>
              </a:rPr>
              <a:t> while the good guys rarely manage to get the theirs done in a month of Sundays.”</a:t>
            </a:r>
            <a:endParaRPr lang="en-US" sz="1000" kern="1200" dirty="0" smtClean="0">
              <a:solidFill>
                <a:schemeClr val="tx1"/>
              </a:solidFill>
              <a:effectLst/>
              <a:latin typeface="Arial"/>
              <a:ea typeface="+mn-ea"/>
              <a:cs typeface="Arial"/>
            </a:endParaRPr>
          </a:p>
          <a:p>
            <a:endParaRPr lang="en-US" sz="700" dirty="0" smtClean="0"/>
          </a:p>
          <a:p>
            <a:endParaRPr lang="en-US" sz="1000" dirty="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09" indent="-285734" eaLnBrk="0" hangingPunct="0">
              <a:defRPr sz="2400">
                <a:solidFill>
                  <a:schemeClr val="tx1"/>
                </a:solidFill>
                <a:latin typeface="Calibri" charset="0"/>
                <a:ea typeface="ＭＳ Ｐゴシック" charset="0"/>
              </a:defRPr>
            </a:lvl2pPr>
            <a:lvl3pPr marL="1142937" indent="-228587" eaLnBrk="0" hangingPunct="0">
              <a:defRPr sz="2400">
                <a:solidFill>
                  <a:schemeClr val="tx1"/>
                </a:solidFill>
                <a:latin typeface="Calibri" charset="0"/>
                <a:ea typeface="ＭＳ Ｐゴシック" charset="0"/>
              </a:defRPr>
            </a:lvl3pPr>
            <a:lvl4pPr marL="1600112" indent="-228587" eaLnBrk="0" hangingPunct="0">
              <a:defRPr sz="2400">
                <a:solidFill>
                  <a:schemeClr val="tx1"/>
                </a:solidFill>
                <a:latin typeface="Calibri" charset="0"/>
                <a:ea typeface="ＭＳ Ｐゴシック" charset="0"/>
              </a:defRPr>
            </a:lvl4pPr>
            <a:lvl5pPr marL="2057287" indent="-228587" eaLnBrk="0" hangingPunct="0">
              <a:defRPr sz="2400">
                <a:solidFill>
                  <a:schemeClr val="tx1"/>
                </a:solidFill>
                <a:latin typeface="Calibri" charset="0"/>
                <a:ea typeface="ＭＳ Ｐゴシック" charset="0"/>
              </a:defRPr>
            </a:lvl5pPr>
            <a:lvl6pPr marL="2514461" indent="-228587" eaLnBrk="0" fontAlgn="base" hangingPunct="0">
              <a:spcBef>
                <a:spcPct val="0"/>
              </a:spcBef>
              <a:spcAft>
                <a:spcPct val="0"/>
              </a:spcAft>
              <a:defRPr sz="2400">
                <a:solidFill>
                  <a:schemeClr val="tx1"/>
                </a:solidFill>
                <a:latin typeface="Calibri" charset="0"/>
                <a:ea typeface="ＭＳ Ｐゴシック" charset="0"/>
              </a:defRPr>
            </a:lvl6pPr>
            <a:lvl7pPr marL="2971635" indent="-228587" eaLnBrk="0" fontAlgn="base" hangingPunct="0">
              <a:spcBef>
                <a:spcPct val="0"/>
              </a:spcBef>
              <a:spcAft>
                <a:spcPct val="0"/>
              </a:spcAft>
              <a:defRPr sz="2400">
                <a:solidFill>
                  <a:schemeClr val="tx1"/>
                </a:solidFill>
                <a:latin typeface="Calibri" charset="0"/>
                <a:ea typeface="ＭＳ Ｐゴシック" charset="0"/>
              </a:defRPr>
            </a:lvl7pPr>
            <a:lvl8pPr marL="3428810" indent="-228587" eaLnBrk="0" fontAlgn="base" hangingPunct="0">
              <a:spcBef>
                <a:spcPct val="0"/>
              </a:spcBef>
              <a:spcAft>
                <a:spcPct val="0"/>
              </a:spcAft>
              <a:defRPr sz="2400">
                <a:solidFill>
                  <a:schemeClr val="tx1"/>
                </a:solidFill>
                <a:latin typeface="Calibri" charset="0"/>
                <a:ea typeface="ＭＳ Ｐゴシック" charset="0"/>
              </a:defRPr>
            </a:lvl8pPr>
            <a:lvl9pPr marL="3885985" indent="-228587"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C0EA489C-C60A-6045-946A-A6998FB01B60}" type="slidenum">
              <a:rPr lang="en-US" sz="1200">
                <a:solidFill>
                  <a:prstClr val="black"/>
                </a:solidFill>
              </a:rPr>
              <a:pPr eaLnBrk="1" fontAlgn="base" hangingPunct="1">
                <a:spcBef>
                  <a:spcPct val="0"/>
                </a:spcBef>
                <a:spcAft>
                  <a:spcPct val="0"/>
                </a:spcAft>
              </a:pPr>
              <a:t>9</a:t>
            </a:fld>
            <a:endParaRPr lang="en-US" sz="1200"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p:spPr>
      </p:sp>
      <p:sp>
        <p:nvSpPr>
          <p:cNvPr id="3" name="Notes Placeholder 2"/>
          <p:cNvSpPr>
            <a:spLocks noGrp="1"/>
          </p:cNvSpPr>
          <p:nvPr>
            <p:ph type="body" idx="1"/>
          </p:nvPr>
        </p:nvSpPr>
        <p:spPr/>
        <p:txBody>
          <a:bodyPr/>
          <a:lstStyle/>
          <a:p>
            <a:r>
              <a:rPr lang="en-US" baseline="0" dirty="0" smtClean="0"/>
              <a:t>So, we’ve talked about the threat actors and some of the advanced threats they pose and the attack methods they use. For years we have been trying to stop those threats with the “next new” technologies. We use next generation firewalls, hosted AV, SIEM, email gateways and many other point solutions to detect and block these threats. They can be effective in what they are designed to do, but unfortunately, they can only prevent what they know to stop and many threats today do get by and even using encryption to evade detection. What we need today is an Advanced Threat Protection solution that gives us the context, content, visibility, detection, analysis and real-time, evolving intelligence we need to have a fighting chance against today’s threats.  </a:t>
            </a:r>
          </a:p>
          <a:p>
            <a:endParaRPr lang="en-US" dirty="0"/>
          </a:p>
        </p:txBody>
      </p:sp>
      <p:sp>
        <p:nvSpPr>
          <p:cNvPr id="4" name="Slide Number Placeholder 3"/>
          <p:cNvSpPr>
            <a:spLocks noGrp="1"/>
          </p:cNvSpPr>
          <p:nvPr>
            <p:ph type="sldNum" sz="quarter" idx="10"/>
          </p:nvPr>
        </p:nvSpPr>
        <p:spPr/>
        <p:txBody>
          <a:bodyPr/>
          <a:lstStyle/>
          <a:p>
            <a:fld id="{31658AC5-9B8C-4034-B09B-5E7DF743781D}"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42899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 recent report</a:t>
            </a:r>
            <a:r>
              <a:rPr lang="en-US" baseline="0" dirty="0" smtClean="0"/>
              <a:t> from Gartner indicated that 60% of Enterprise IT security budgets will be devoted to rapid response approaches. It’s clear that protecting the organization’s critical digital assets will come by way of swift incident response, not merely blocking what we can already identify.</a:t>
            </a:r>
            <a:endParaRPr lang="en-US" dirty="0"/>
          </a:p>
        </p:txBody>
      </p:sp>
      <p:sp>
        <p:nvSpPr>
          <p:cNvPr id="4" name="Slide Number Placeholder 3"/>
          <p:cNvSpPr>
            <a:spLocks noGrp="1"/>
          </p:cNvSpPr>
          <p:nvPr>
            <p:ph type="sldNum" sz="quarter" idx="10"/>
          </p:nvPr>
        </p:nvSpPr>
        <p:spPr/>
        <p:txBody>
          <a:bodyPr/>
          <a:lstStyle/>
          <a:p>
            <a:fld id="{31658AC5-9B8C-4034-B09B-5E7DF743781D}"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3686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Gartner</a:t>
            </a:r>
            <a:r>
              <a:rPr lang="en-US" baseline="0" dirty="0" smtClean="0"/>
              <a:t> proposes that Advanced Threat Protection is achieved through an adaptive security architecture. One where t</a:t>
            </a:r>
            <a:r>
              <a:rPr lang="en-US" sz="1200" b="0" i="0" u="none" strike="noStrike" kern="1200" baseline="0" dirty="0" smtClean="0">
                <a:solidFill>
                  <a:schemeClr val="tx1"/>
                </a:solidFill>
                <a:latin typeface="+mn-lt"/>
                <a:ea typeface="+mn-ea"/>
                <a:cs typeface="+mn-cs"/>
              </a:rPr>
              <a:t>he end goal is that different capabilities integrate and share information to build a security protection system can adjust to threats and and is more intelligent overall. It addresses the entire lifecycle of a threat.</a:t>
            </a:r>
            <a:endParaRPr lang="en-US" dirty="0"/>
          </a:p>
        </p:txBody>
      </p:sp>
      <p:sp>
        <p:nvSpPr>
          <p:cNvPr id="4" name="Slide Number Placeholder 3"/>
          <p:cNvSpPr>
            <a:spLocks noGrp="1"/>
          </p:cNvSpPr>
          <p:nvPr>
            <p:ph type="sldNum" sz="quarter" idx="10"/>
          </p:nvPr>
        </p:nvSpPr>
        <p:spPr/>
        <p:txBody>
          <a:bodyPr/>
          <a:lstStyle/>
          <a:p>
            <a:fld id="{4EB32D9F-9184-4697-927B-E1EC1DDBFB17}" type="slidenum">
              <a:rPr lang="en-US" smtClean="0"/>
              <a:pPr/>
              <a:t>12</a:t>
            </a:fld>
            <a:endParaRPr lang="en-US"/>
          </a:p>
        </p:txBody>
      </p:sp>
    </p:spTree>
    <p:extLst>
      <p:ext uri="{BB962C8B-B14F-4D97-AF65-F5344CB8AC3E}">
        <p14:creationId xmlns:p14="http://schemas.microsoft.com/office/powerpoint/2010/main" val="63912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58AC5-9B8C-4034-B09B-5E7DF743781D}"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1566668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5"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srcRect/>
          <a:stretch>
            <a:fillRect/>
          </a:stretch>
        </p:blipFill>
        <p:spPr bwMode="auto">
          <a:xfrm>
            <a:off x="0" y="0"/>
            <a:ext cx="9162924" cy="6858000"/>
          </a:xfrm>
          <a:prstGeom prst="rect">
            <a:avLst/>
          </a:prstGeom>
          <a:noFill/>
          <a:ln w="9525">
            <a:noFill/>
            <a:miter lim="800000"/>
            <a:headEnd/>
            <a:tailEnd/>
          </a:ln>
        </p:spPr>
      </p:pic>
      <p:pic>
        <p:nvPicPr>
          <p:cNvPr id="8" name="Picture 7" descr="Cloud.jpg"/>
          <p:cNvPicPr>
            <a:picLocks noChangeAspect="1"/>
          </p:cNvPicPr>
          <p:nvPr userDrawn="1"/>
        </p:nvPicPr>
        <p:blipFill>
          <a:blip r:embed="rId3" cstate="screen">
            <a:lum bright="-14000"/>
          </a:blip>
          <a:srcRect/>
          <a:stretch>
            <a:fillRect/>
          </a:stretch>
        </p:blipFill>
        <p:spPr>
          <a:xfrm>
            <a:off x="2684317" y="-1"/>
            <a:ext cx="6459683" cy="6858001"/>
          </a:xfrm>
          <a:prstGeom prst="rect">
            <a:avLst/>
          </a:prstGeom>
        </p:spPr>
      </p:pic>
      <p:sp>
        <p:nvSpPr>
          <p:cNvPr id="10" name="Rectangle 9"/>
          <p:cNvSpPr/>
          <p:nvPr userDrawn="1"/>
        </p:nvSpPr>
        <p:spPr>
          <a:xfrm>
            <a:off x="0"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24311" y="1683612"/>
            <a:ext cx="5752100" cy="1470025"/>
          </a:xfrm>
        </p:spPr>
        <p:txBody>
          <a:bodyPr rIns="0" anchor="t" anchorCtr="0">
            <a:noAutofit/>
          </a:bodyPr>
          <a:lstStyle>
            <a:lvl1pPr algn="r">
              <a:lnSpc>
                <a:spcPct val="100000"/>
              </a:lnSpc>
              <a:defRPr sz="3200" b="1" cap="all"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913055" y="4465469"/>
            <a:ext cx="5763356" cy="276219"/>
          </a:xfrm>
        </p:spPr>
        <p:txBody>
          <a:bodyPr tIns="27432" rIns="0" bIns="27432">
            <a:noAutofit/>
          </a:bodyPr>
          <a:lstStyle>
            <a:lvl1pPr marL="0" indent="0" algn="r">
              <a:buNone/>
              <a:defRPr sz="20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p:nvPr>
        </p:nvSpPr>
        <p:spPr>
          <a:xfrm>
            <a:off x="2911877" y="4854576"/>
            <a:ext cx="5774924" cy="272255"/>
          </a:xfrm>
        </p:spPr>
        <p:txBody>
          <a:bodyPr tIns="0" rIns="0" bIns="27432">
            <a:noAutofit/>
          </a:bodyPr>
          <a:lstStyle>
            <a:lvl1pPr marL="0" indent="0" algn="r" defTabSz="914400" rtl="0" eaLnBrk="1" latinLnBrk="0" hangingPunct="1">
              <a:spcBef>
                <a:spcPct val="20000"/>
              </a:spcBef>
              <a:buFont typeface="Arial" pitchFamily="34" charset="0"/>
              <a:buNone/>
              <a:defRPr lang="en-US" sz="1800" b="0" kern="1200" cap="none" baseline="0" dirty="0" smtClean="0">
                <a:solidFill>
                  <a:schemeClr val="bg1"/>
                </a:solidFill>
                <a:latin typeface="+mn-lt"/>
                <a:ea typeface="+mn-ea"/>
                <a:cs typeface="+mn-cs"/>
              </a:defRPr>
            </a:lvl1pPr>
          </a:lstStyle>
          <a:p>
            <a:pPr lvl="0"/>
            <a:r>
              <a:rPr lang="en-US" smtClean="0"/>
              <a:t>Click to edit Master text styles</a:t>
            </a:r>
          </a:p>
        </p:txBody>
      </p:sp>
      <p:sp>
        <p:nvSpPr>
          <p:cNvPr id="15" name="Text Placeholder 14"/>
          <p:cNvSpPr>
            <a:spLocks noGrp="1"/>
          </p:cNvSpPr>
          <p:nvPr>
            <p:ph type="body" sz="quarter" idx="11"/>
          </p:nvPr>
        </p:nvSpPr>
        <p:spPr>
          <a:xfrm>
            <a:off x="2911877" y="5338079"/>
            <a:ext cx="5774924" cy="322263"/>
          </a:xfrm>
        </p:spPr>
        <p:txBody>
          <a:bodyPr tIns="27432" rIns="0" bIns="27432">
            <a:noAutofit/>
          </a:bodyPr>
          <a:lstStyle>
            <a:lvl1pPr algn="r">
              <a:buFontTx/>
              <a:buNone/>
              <a:defRPr lang="en-US" sz="1800" b="0" kern="1200" cap="none" baseline="0" dirty="0" smtClean="0">
                <a:solidFill>
                  <a:schemeClr val="bg1"/>
                </a:solidFill>
                <a:latin typeface="+mn-lt"/>
                <a:ea typeface="+mn-ea"/>
                <a:cs typeface="+mn-cs"/>
              </a:defRPr>
            </a:lvl1pPr>
          </a:lstStyle>
          <a:p>
            <a:pPr marL="0" lvl="0" indent="0" algn="r" defTabSz="914400" rtl="0" eaLnBrk="1" latinLnBrk="0" hangingPunct="1">
              <a:spcBef>
                <a:spcPct val="20000"/>
              </a:spcBef>
            </a:pPr>
            <a:r>
              <a:rPr lang="en-US" smtClean="0"/>
              <a:t>Click to edit Master text styles</a:t>
            </a:r>
          </a:p>
        </p:txBody>
      </p:sp>
      <p:sp>
        <p:nvSpPr>
          <p:cNvPr id="9" name="Rectangle 8"/>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66606" y="267493"/>
            <a:ext cx="936745" cy="936745"/>
          </a:xfrm>
          <a:prstGeom prst="rect">
            <a:avLst/>
          </a:prstGeom>
        </p:spPr>
      </p:pic>
      <p:pic>
        <p:nvPicPr>
          <p:cNvPr id="12" name="Picture 11" descr="BlueCoat Logo new with green tagline.png"/>
          <p:cNvPicPr>
            <a:picLocks noChangeAspect="1"/>
          </p:cNvPicPr>
          <p:nvPr userDrawn="1"/>
        </p:nvPicPr>
        <p:blipFill>
          <a:blip r:embed="rId5" cstate="screen"/>
          <a:srcRect t="59733"/>
          <a:stretch>
            <a:fillRect/>
          </a:stretch>
        </p:blipFill>
        <p:spPr>
          <a:xfrm>
            <a:off x="1666605" y="1338657"/>
            <a:ext cx="837573" cy="72004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0" y="2142779"/>
            <a:ext cx="4060369" cy="4291072"/>
          </a:xfrm>
        </p:spPr>
        <p:txBody>
          <a:bodyPr/>
          <a:lstStyle>
            <a:lvl1pPr marL="0" indent="0">
              <a:buNone/>
              <a:defRPr lang="en-US" sz="1800" b="1" kern="1200" dirty="0" smtClean="0">
                <a:solidFill>
                  <a:schemeClr val="tx1"/>
                </a:solidFill>
                <a:latin typeface="+mn-lt"/>
                <a:ea typeface="+mn-ea"/>
                <a:cs typeface="+mn-cs"/>
              </a:defRPr>
            </a:lvl1pPr>
            <a:lvl2pPr>
              <a:defRPr lang="en-US" sz="1600" kern="1200" dirty="0" smtClean="0">
                <a:solidFill>
                  <a:schemeClr val="accent5">
                    <a:lumMod val="75000"/>
                  </a:schemeClr>
                </a:solidFill>
                <a:latin typeface="+mn-lt"/>
                <a:ea typeface="+mn-ea"/>
                <a:cs typeface="+mn-cs"/>
              </a:defRPr>
            </a:lvl2pPr>
            <a:lvl3pPr>
              <a:defRPr sz="1400"/>
            </a:lvl3pPr>
            <a:lvl4pPr>
              <a:defRPr sz="1400"/>
            </a:lvl4pPr>
            <a:lvl5pPr>
              <a:defRPr sz="1200"/>
            </a:lvl5pPr>
          </a:lstStyle>
          <a:p>
            <a:pPr marL="173038" lvl="0" indent="-173038" algn="l" defTabSz="914400" rtl="0" eaLnBrk="1" latinLnBrk="0" hangingPunct="1">
              <a:spcBef>
                <a:spcPts val="1200"/>
              </a:spcBef>
              <a:buClr>
                <a:srgbClr val="232323"/>
              </a:buClr>
              <a:buSzPct val="100000"/>
              <a:buFont typeface="Wingdings" pitchFamily="2" charset="2"/>
              <a:buChar char="§"/>
            </a:pPr>
            <a:r>
              <a:rPr lang="en-US" smtClean="0"/>
              <a:t>Click to edit Master text styles</a:t>
            </a:r>
          </a:p>
          <a:p>
            <a:pPr marL="173038" lvl="1" indent="-173038" algn="l" defTabSz="914400" rtl="0" eaLnBrk="1" latinLnBrk="0" hangingPunct="1">
              <a:spcBef>
                <a:spcPts val="1200"/>
              </a:spcBef>
              <a:buClr>
                <a:srgbClr val="232323"/>
              </a:buClr>
              <a:buSzPct val="100000"/>
              <a:buFont typeface="Wingdings" pitchFamily="2" charset="2"/>
              <a:buChar char="§"/>
            </a:pPr>
            <a:r>
              <a:rPr lang="en-US" smtClean="0"/>
              <a:t>Second level</a:t>
            </a:r>
          </a:p>
          <a:p>
            <a:pPr marL="173038" lvl="2" indent="-173038" algn="l" defTabSz="914400" rtl="0" eaLnBrk="1" latinLnBrk="0" hangingPunct="1">
              <a:spcBef>
                <a:spcPts val="1200"/>
              </a:spcBef>
              <a:buClr>
                <a:srgbClr val="232323"/>
              </a:buClr>
              <a:buSzPct val="100000"/>
              <a:buFont typeface="Wingdings" pitchFamily="2" charset="2"/>
              <a:buChar char="§"/>
            </a:pPr>
            <a:r>
              <a:rPr lang="en-US" smtClean="0"/>
              <a:t>Third level</a:t>
            </a:r>
          </a:p>
        </p:txBody>
      </p:sp>
      <p:sp>
        <p:nvSpPr>
          <p:cNvPr id="8" name="Text Placeholder 7"/>
          <p:cNvSpPr>
            <a:spLocks noGrp="1"/>
          </p:cNvSpPr>
          <p:nvPr>
            <p:ph type="body" sz="quarter" idx="10"/>
          </p:nvPr>
        </p:nvSpPr>
        <p:spPr>
          <a:xfrm>
            <a:off x="399170" y="1572305"/>
            <a:ext cx="8238803" cy="447675"/>
          </a:xfrm>
        </p:spPr>
        <p:txBody>
          <a:bodyPr lIns="45720">
            <a:normAutofit/>
          </a:bodyPr>
          <a:lstStyle>
            <a:lvl1pPr marL="0" indent="0">
              <a:buNone/>
              <a:defRPr sz="1800">
                <a:solidFill>
                  <a:schemeClr val="tx1"/>
                </a:solidFill>
              </a:defRPr>
            </a:lvl1pPr>
          </a:lstStyle>
          <a:p>
            <a:pPr lvl="0"/>
            <a:r>
              <a:rPr lang="en-US" smtClean="0"/>
              <a:t>Click to edit Master text styles</a:t>
            </a:r>
          </a:p>
        </p:txBody>
      </p:sp>
      <p:cxnSp>
        <p:nvCxnSpPr>
          <p:cNvPr id="10" name="Straight Connector 9"/>
          <p:cNvCxnSpPr/>
          <p:nvPr userDrawn="1"/>
        </p:nvCxnSpPr>
        <p:spPr>
          <a:xfrm>
            <a:off x="4469148" y="2119745"/>
            <a:ext cx="0" cy="43434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2"/>
          </p:nvPr>
        </p:nvSpPr>
        <p:spPr>
          <a:xfrm>
            <a:off x="434682" y="2119313"/>
            <a:ext cx="3933825" cy="4343400"/>
          </a:xfrm>
        </p:spPr>
        <p:txBody>
          <a:bodyPr>
            <a:normAutofit/>
          </a:bodyPr>
          <a:lstStyle>
            <a:lvl1pPr>
              <a:buFont typeface="Wingdings" pitchFamily="2" charset="2"/>
              <a:buChar char="§"/>
              <a:defRPr sz="1800">
                <a:solidFill>
                  <a:schemeClr val="tx1"/>
                </a:solidFill>
              </a:defRPr>
            </a:lvl1pPr>
            <a:lvl2pPr>
              <a:defRPr sz="1600">
                <a:solidFill>
                  <a:schemeClr val="accent5">
                    <a:lumMod val="75000"/>
                  </a:schemeClr>
                </a:solidFill>
              </a:defRPr>
            </a:lvl2pPr>
            <a:lvl3pPr>
              <a:defRPr sz="14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5940743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0" y="1633491"/>
            <a:ext cx="4060369" cy="4800360"/>
          </a:xfrm>
        </p:spPr>
        <p:txBody>
          <a:bodyPr/>
          <a:lstStyle>
            <a:lvl1pPr marL="0" indent="0">
              <a:buNone/>
              <a:defRPr lang="en-US" sz="1800" b="1" kern="1200" dirty="0" smtClean="0">
                <a:solidFill>
                  <a:schemeClr val="tx1"/>
                </a:solidFill>
                <a:latin typeface="+mn-lt"/>
                <a:ea typeface="+mn-ea"/>
                <a:cs typeface="+mn-cs"/>
              </a:defRPr>
            </a:lvl1pPr>
            <a:lvl2pPr>
              <a:defRPr sz="1600"/>
            </a:lvl2pPr>
            <a:lvl3pPr>
              <a:defRPr sz="1400">
                <a:solidFill>
                  <a:schemeClr val="bg2"/>
                </a:solidFill>
              </a:defRPr>
            </a:lvl3pPr>
            <a:lvl4pPr>
              <a:defRPr sz="1400"/>
            </a:lvl4pPr>
            <a:lvl5pPr>
              <a:defRPr sz="1200"/>
            </a:lvl5pPr>
          </a:lstStyle>
          <a:p>
            <a:pPr marL="173038" lvl="0" indent="-173038" algn="l" defTabSz="914400" rtl="0" eaLnBrk="1" latinLnBrk="0" hangingPunct="1">
              <a:spcBef>
                <a:spcPts val="1200"/>
              </a:spcBef>
              <a:buClr>
                <a:srgbClr val="232323"/>
              </a:buClr>
              <a:buSzPct val="100000"/>
              <a:buFont typeface="Wingdings" pitchFamily="2" charset="2"/>
              <a:buChar char="§"/>
            </a:pPr>
            <a:r>
              <a:rPr lang="en-US" smtClean="0"/>
              <a:t>Click to edit Master text styles</a:t>
            </a:r>
          </a:p>
          <a:p>
            <a:pPr marL="173038" lvl="1" indent="-173038" algn="l" defTabSz="914400" rtl="0" eaLnBrk="1" latinLnBrk="0" hangingPunct="1">
              <a:spcBef>
                <a:spcPts val="1200"/>
              </a:spcBef>
              <a:buClr>
                <a:srgbClr val="232323"/>
              </a:buClr>
              <a:buSzPct val="100000"/>
              <a:buFont typeface="Wingdings" pitchFamily="2" charset="2"/>
              <a:buChar char="§"/>
            </a:pPr>
            <a:r>
              <a:rPr lang="en-US" smtClean="0"/>
              <a:t>Second level</a:t>
            </a:r>
          </a:p>
          <a:p>
            <a:pPr marL="173038" lvl="2" indent="-173038" algn="l" defTabSz="914400" rtl="0" eaLnBrk="1" latinLnBrk="0" hangingPunct="1">
              <a:spcBef>
                <a:spcPts val="1200"/>
              </a:spcBef>
              <a:buClr>
                <a:srgbClr val="232323"/>
              </a:buClr>
              <a:buSzPct val="100000"/>
              <a:buFont typeface="Wingdings" pitchFamily="2" charset="2"/>
              <a:buChar char="§"/>
            </a:pPr>
            <a:r>
              <a:rPr lang="en-US" smtClean="0"/>
              <a:t>Third level</a:t>
            </a:r>
          </a:p>
        </p:txBody>
      </p:sp>
      <p:cxnSp>
        <p:nvCxnSpPr>
          <p:cNvPr id="10" name="Straight Connector 9"/>
          <p:cNvCxnSpPr/>
          <p:nvPr userDrawn="1"/>
        </p:nvCxnSpPr>
        <p:spPr>
          <a:xfrm>
            <a:off x="4469148" y="1624614"/>
            <a:ext cx="0" cy="483853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2"/>
          </p:nvPr>
        </p:nvSpPr>
        <p:spPr>
          <a:xfrm>
            <a:off x="434682" y="1603814"/>
            <a:ext cx="3933825" cy="4858899"/>
          </a:xfrm>
        </p:spPr>
        <p:txBody>
          <a:bodyPr>
            <a:normAutofit/>
          </a:bodyPr>
          <a:lstStyle>
            <a:lvl1pPr>
              <a:buFont typeface="Wingdings" pitchFamily="2" charset="2"/>
              <a:buChar char="§"/>
              <a:defRPr sz="1800">
                <a:solidFill>
                  <a:schemeClr val="tx1"/>
                </a:solidFill>
              </a:defRPr>
            </a:lvl1pPr>
            <a:lvl2pPr>
              <a:defRPr sz="1600"/>
            </a:lvl2pPr>
            <a:lvl3pPr>
              <a:defRPr sz="1400">
                <a:solidFill>
                  <a:schemeClr val="bg2"/>
                </a:solidFill>
              </a:defRPr>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33192128"/>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srcRect/>
          <a:stretch>
            <a:fillRect/>
          </a:stretch>
        </p:blipFill>
        <p:spPr bwMode="auto">
          <a:xfrm>
            <a:off x="0" y="0"/>
            <a:ext cx="9162924" cy="6858000"/>
          </a:xfrm>
          <a:prstGeom prst="rect">
            <a:avLst/>
          </a:prstGeom>
          <a:noFill/>
          <a:ln w="9525">
            <a:noFill/>
            <a:miter lim="800000"/>
            <a:headEnd/>
            <a:tailEnd/>
          </a:ln>
        </p:spPr>
      </p:pic>
      <p:pic>
        <p:nvPicPr>
          <p:cNvPr id="8" name="Picture 7" descr="Cloud.jpg"/>
          <p:cNvPicPr>
            <a:picLocks noChangeAspect="1"/>
          </p:cNvPicPr>
          <p:nvPr userDrawn="1"/>
        </p:nvPicPr>
        <p:blipFill>
          <a:blip r:embed="rId3" cstate="screen">
            <a:lum bright="-14000"/>
          </a:blip>
          <a:srcRect/>
          <a:stretch>
            <a:fillRect/>
          </a:stretch>
        </p:blipFill>
        <p:spPr>
          <a:xfrm>
            <a:off x="2684317" y="-1"/>
            <a:ext cx="6459683" cy="6858001"/>
          </a:xfrm>
          <a:prstGeom prst="rect">
            <a:avLst/>
          </a:prstGeom>
        </p:spPr>
      </p:pic>
      <p:sp>
        <p:nvSpPr>
          <p:cNvPr id="10" name="Rectangle 9"/>
          <p:cNvSpPr/>
          <p:nvPr userDrawn="1"/>
        </p:nvSpPr>
        <p:spPr>
          <a:xfrm>
            <a:off x="0"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lueCoat Logo new with green tagline.png"/>
          <p:cNvPicPr>
            <a:picLocks noChangeAspect="1"/>
          </p:cNvPicPr>
          <p:nvPr userDrawn="1"/>
        </p:nvPicPr>
        <p:blipFill>
          <a:blip r:embed="rId4" cstate="screen"/>
          <a:srcRect t="59733"/>
          <a:stretch>
            <a:fillRect/>
          </a:stretch>
        </p:blipFill>
        <p:spPr>
          <a:xfrm>
            <a:off x="1487094" y="4415346"/>
            <a:ext cx="941781" cy="809625"/>
          </a:xfrm>
          <a:prstGeom prst="rect">
            <a:avLst/>
          </a:prstGeom>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5542" y="2612486"/>
            <a:ext cx="1628775" cy="1628775"/>
          </a:xfrm>
          <a:prstGeom prst="rect">
            <a:avLst/>
          </a:prstGeom>
        </p:spPr>
      </p:pic>
    </p:spTree>
    <p:extLst>
      <p:ext uri="{BB962C8B-B14F-4D97-AF65-F5344CB8AC3E}">
        <p14:creationId xmlns:p14="http://schemas.microsoft.com/office/powerpoint/2010/main" val="169731646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381" indent="0" algn="ctr">
              <a:buNone/>
              <a:defRPr>
                <a:solidFill>
                  <a:schemeClr val="tx1">
                    <a:tint val="75000"/>
                  </a:schemeClr>
                </a:solidFill>
              </a:defRPr>
            </a:lvl2pPr>
            <a:lvl3pPr marL="912752" indent="0" algn="ctr">
              <a:buNone/>
              <a:defRPr>
                <a:solidFill>
                  <a:schemeClr val="tx1">
                    <a:tint val="75000"/>
                  </a:schemeClr>
                </a:solidFill>
              </a:defRPr>
            </a:lvl3pPr>
            <a:lvl4pPr marL="1369131" indent="0" algn="ctr">
              <a:buNone/>
              <a:defRPr>
                <a:solidFill>
                  <a:schemeClr val="tx1">
                    <a:tint val="75000"/>
                  </a:schemeClr>
                </a:solidFill>
              </a:defRPr>
            </a:lvl4pPr>
            <a:lvl5pPr marL="1825506" indent="0" algn="ctr">
              <a:buNone/>
              <a:defRPr>
                <a:solidFill>
                  <a:schemeClr val="tx1">
                    <a:tint val="75000"/>
                  </a:schemeClr>
                </a:solidFill>
              </a:defRPr>
            </a:lvl5pPr>
            <a:lvl6pPr marL="2281882" indent="0" algn="ctr">
              <a:buNone/>
              <a:defRPr>
                <a:solidFill>
                  <a:schemeClr val="tx1">
                    <a:tint val="75000"/>
                  </a:schemeClr>
                </a:solidFill>
              </a:defRPr>
            </a:lvl6pPr>
            <a:lvl7pPr marL="2738258" indent="0" algn="ctr">
              <a:buNone/>
              <a:defRPr>
                <a:solidFill>
                  <a:schemeClr val="tx1">
                    <a:tint val="75000"/>
                  </a:schemeClr>
                </a:solidFill>
              </a:defRPr>
            </a:lvl7pPr>
            <a:lvl8pPr marL="3194633" indent="0" algn="ctr">
              <a:buNone/>
              <a:defRPr>
                <a:solidFill>
                  <a:schemeClr val="tx1">
                    <a:tint val="75000"/>
                  </a:schemeClr>
                </a:solidFill>
              </a:defRPr>
            </a:lvl8pPr>
            <a:lvl9pPr marL="365101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87"/>
            <a:ext cx="2133600" cy="365125"/>
          </a:xfrm>
          <a:prstGeom prst="rect">
            <a:avLst/>
          </a:prstGeom>
        </p:spPr>
        <p:txBody>
          <a:bodyPr lIns="91272" tIns="45640" rIns="91272" bIns="45640"/>
          <a:lstStyle/>
          <a:p>
            <a:pPr defTabSz="912615"/>
            <a:fld id="{2CE3DF4F-9529-48FA-B218-7A6E062E4897}" type="datetimeFigureOut">
              <a:rPr lang="en-US" sz="1900" smtClean="0">
                <a:solidFill>
                  <a:srgbClr val="232323"/>
                </a:solidFill>
                <a:latin typeface="Arial"/>
              </a:rPr>
              <a:pPr defTabSz="912615"/>
              <a:t>6/16/14</a:t>
            </a:fld>
            <a:endParaRPr lang="en-US" sz="1900">
              <a:solidFill>
                <a:srgbClr val="232323"/>
              </a:solidFill>
              <a:latin typeface="Arial"/>
            </a:endParaRPr>
          </a:p>
        </p:txBody>
      </p:sp>
      <p:sp>
        <p:nvSpPr>
          <p:cNvPr id="5" name="Footer Placeholder 4"/>
          <p:cNvSpPr>
            <a:spLocks noGrp="1"/>
          </p:cNvSpPr>
          <p:nvPr>
            <p:ph type="ftr" sz="quarter" idx="11"/>
          </p:nvPr>
        </p:nvSpPr>
        <p:spPr>
          <a:xfrm>
            <a:off x="3124200" y="6356387"/>
            <a:ext cx="2895600" cy="365125"/>
          </a:xfrm>
          <a:prstGeom prst="rect">
            <a:avLst/>
          </a:prstGeom>
        </p:spPr>
        <p:txBody>
          <a:bodyPr lIns="91272" tIns="45640" rIns="91272" bIns="45640"/>
          <a:lstStyle/>
          <a:p>
            <a:pPr defTabSz="912615"/>
            <a:endParaRPr lang="en-US" sz="1900">
              <a:solidFill>
                <a:srgbClr val="232323"/>
              </a:solidFill>
              <a:latin typeface="Arial"/>
            </a:endParaRPr>
          </a:p>
        </p:txBody>
      </p:sp>
      <p:sp>
        <p:nvSpPr>
          <p:cNvPr id="6" name="Slide Number Placeholder 5"/>
          <p:cNvSpPr>
            <a:spLocks noGrp="1"/>
          </p:cNvSpPr>
          <p:nvPr>
            <p:ph type="sldNum" sz="quarter" idx="12"/>
          </p:nvPr>
        </p:nvSpPr>
        <p:spPr>
          <a:xfrm>
            <a:off x="6553201" y="6356387"/>
            <a:ext cx="2133600" cy="365125"/>
          </a:xfrm>
          <a:prstGeom prst="rect">
            <a:avLst/>
          </a:prstGeom>
        </p:spPr>
        <p:txBody>
          <a:bodyPr lIns="91272" tIns="45640" rIns="91272" bIns="45640"/>
          <a:lstStyle/>
          <a:p>
            <a:pPr defTabSz="912615"/>
            <a:fld id="{C4E77B1B-8029-41E5-A0DB-A7DFEDE5145F}" type="slidenum">
              <a:rPr lang="en-US" sz="1900" smtClean="0">
                <a:solidFill>
                  <a:srgbClr val="232323"/>
                </a:solidFill>
                <a:latin typeface="Arial"/>
              </a:rPr>
              <a:pPr defTabSz="912615"/>
              <a:t>‹#›</a:t>
            </a:fld>
            <a:endParaRPr lang="en-US" sz="1900">
              <a:solidFill>
                <a:srgbClr val="232323"/>
              </a:solidFill>
              <a:latin typeface="Arial"/>
            </a:endParaRPr>
          </a:p>
        </p:txBody>
      </p:sp>
    </p:spTree>
    <p:extLst>
      <p:ext uri="{BB962C8B-B14F-4D97-AF65-F5344CB8AC3E}">
        <p14:creationId xmlns:p14="http://schemas.microsoft.com/office/powerpoint/2010/main" val="342194211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412767" y="1637682"/>
            <a:ext cx="8183880" cy="4864608"/>
          </a:xfrm>
        </p:spPr>
        <p:txBody>
          <a:bodyPr/>
          <a:lstStyle>
            <a:lvl1pPr marL="173038" indent="-173038">
              <a:buSzPct val="100000"/>
              <a:defRPr/>
            </a:lvl1pPr>
            <a:lvl2pPr marL="346075" indent="-173038">
              <a:buSzPct val="100000"/>
              <a:defRPr>
                <a:solidFill>
                  <a:schemeClr val="accent5">
                    <a:lumMod val="75000"/>
                  </a:schemeClr>
                </a:solidFill>
              </a:defRPr>
            </a:lvl2pPr>
            <a:lvl3pPr>
              <a:defRPr>
                <a:solidFill>
                  <a:schemeClr val="bg2"/>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856084" y="2142779"/>
            <a:ext cx="3776285" cy="4291072"/>
          </a:xfrm>
        </p:spPr>
        <p:txBody>
          <a:bodyPr/>
          <a:lstStyle>
            <a:lvl1pPr marL="173038" indent="-173038" algn="l" defTabSz="914400" rtl="0" eaLnBrk="1" latinLnBrk="0" hangingPunct="1">
              <a:spcBef>
                <a:spcPts val="1200"/>
              </a:spcBef>
              <a:buClr>
                <a:schemeClr val="tx1"/>
              </a:buClr>
              <a:buSzPct val="100000"/>
              <a:buFont typeface="Wingdings" pitchFamily="2" charset="2"/>
              <a:buChar char="§"/>
              <a:defRPr lang="en-US" sz="1800" b="1" kern="1200" dirty="0" smtClean="0">
                <a:solidFill>
                  <a:schemeClr val="tx1"/>
                </a:solidFill>
                <a:latin typeface="+mn-lt"/>
                <a:ea typeface="+mn-ea"/>
                <a:cs typeface="+mn-cs"/>
              </a:defRPr>
            </a:lvl1pPr>
            <a:lvl2pPr>
              <a:defRPr sz="1800"/>
            </a:lvl2pPr>
            <a:lvl3pPr>
              <a:defRPr sz="1600">
                <a:solidFill>
                  <a:schemeClr val="bg2"/>
                </a:solidFill>
              </a:defRPr>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0"/>
          </p:nvPr>
        </p:nvSpPr>
        <p:spPr>
          <a:xfrm>
            <a:off x="399170" y="1572305"/>
            <a:ext cx="4243851" cy="447675"/>
          </a:xfrm>
        </p:spPr>
        <p:txBody>
          <a:bodyPr lIns="45720">
            <a:normAutofit/>
          </a:bodyPr>
          <a:lstStyle>
            <a:lvl1pPr marL="0" indent="0">
              <a:buNone/>
              <a:defRPr sz="1800">
                <a:solidFill>
                  <a:schemeClr val="tx1"/>
                </a:solidFill>
              </a:defRPr>
            </a:lvl1pPr>
          </a:lstStyle>
          <a:p>
            <a:pPr lvl="0"/>
            <a:r>
              <a:rPr lang="en-US" smtClean="0"/>
              <a:t>Click to edit Master text styles</a:t>
            </a:r>
          </a:p>
        </p:txBody>
      </p:sp>
      <p:sp>
        <p:nvSpPr>
          <p:cNvPr id="9" name="Chart Placeholder 8"/>
          <p:cNvSpPr>
            <a:spLocks noGrp="1"/>
          </p:cNvSpPr>
          <p:nvPr>
            <p:ph type="chart" sz="quarter" idx="11"/>
          </p:nvPr>
        </p:nvSpPr>
        <p:spPr>
          <a:xfrm>
            <a:off x="434681" y="2142779"/>
            <a:ext cx="4057419" cy="4287838"/>
          </a:xfrm>
        </p:spPr>
        <p:txBody>
          <a:bodyPr>
            <a:normAutofit/>
          </a:bodyPr>
          <a:lstStyle>
            <a:lvl1pPr>
              <a:buFont typeface="Wingdings" pitchFamily="2" charset="2"/>
              <a:buChar char="§"/>
              <a:defRPr sz="1800">
                <a:solidFill>
                  <a:schemeClr val="tx1"/>
                </a:solidFill>
              </a:defRPr>
            </a:lvl1pPr>
            <a:lvl2pPr>
              <a:defRPr lang="en-US" sz="1800" kern="1200" dirty="0" smtClean="0">
                <a:solidFill>
                  <a:schemeClr val="tx1"/>
                </a:solidFill>
                <a:latin typeface="+mn-lt"/>
                <a:ea typeface="+mn-ea"/>
                <a:cs typeface="+mn-cs"/>
              </a:defRPr>
            </a:lvl2pPr>
            <a:lvl3pPr>
              <a:defRPr lang="en-US" sz="1600" kern="1200" dirty="0">
                <a:solidFill>
                  <a:schemeClr val="accent5">
                    <a:lumMod val="50000"/>
                  </a:schemeClr>
                </a:solidFill>
                <a:latin typeface="+mn-lt"/>
                <a:ea typeface="+mn-ea"/>
                <a:cs typeface="+mn-cs"/>
              </a:defRPr>
            </a:lvl3pPr>
          </a:lstStyle>
          <a:p>
            <a:r>
              <a:rPr lang="en-US" smtClean="0"/>
              <a:t>Click icon to add chart</a:t>
            </a:r>
            <a:endParaRPr lang="en-US" dirty="0" smtClean="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0" hasCustomPrompt="1"/>
          </p:nvPr>
        </p:nvSpPr>
        <p:spPr>
          <a:xfrm>
            <a:off x="399170" y="1572305"/>
            <a:ext cx="8247680" cy="447675"/>
          </a:xfrm>
        </p:spPr>
        <p:txBody>
          <a:bodyPr lIns="45720">
            <a:normAutofit/>
          </a:bodyPr>
          <a:lstStyle>
            <a:lvl1pPr marL="0" indent="0">
              <a:buNone/>
              <a:defRPr sz="1800">
                <a:solidFill>
                  <a:schemeClr val="tx1"/>
                </a:solidFill>
              </a:defRPr>
            </a:lvl1pPr>
          </a:lstStyle>
          <a:p>
            <a:pPr lvl="0"/>
            <a:r>
              <a:rPr lang="en-US" dirty="0" smtClean="0"/>
              <a:t>Click to edit Subtitle text</a:t>
            </a:r>
          </a:p>
        </p:txBody>
      </p:sp>
      <p:sp>
        <p:nvSpPr>
          <p:cNvPr id="9" name="Chart Placeholder 8"/>
          <p:cNvSpPr>
            <a:spLocks noGrp="1"/>
          </p:cNvSpPr>
          <p:nvPr>
            <p:ph type="chart" sz="quarter" idx="11"/>
          </p:nvPr>
        </p:nvSpPr>
        <p:spPr>
          <a:xfrm>
            <a:off x="416926" y="2142779"/>
            <a:ext cx="8229924" cy="4287838"/>
          </a:xfrm>
        </p:spPr>
        <p:txBody>
          <a:bodyPr/>
          <a:lstStyle>
            <a:lvl1pPr>
              <a:defRPr>
                <a:solidFill>
                  <a:schemeClr val="tx1"/>
                </a:solidFill>
              </a:defRPr>
            </a:lvl1pPr>
          </a:lstStyle>
          <a:p>
            <a:r>
              <a:rPr lang="en-US" smtClean="0"/>
              <a:t>Click icon to add chart</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Gold">
    <p:spTree>
      <p:nvGrpSpPr>
        <p:cNvPr id="1" name=""/>
        <p:cNvGrpSpPr/>
        <p:nvPr/>
      </p:nvGrpSpPr>
      <p:grpSpPr>
        <a:xfrm>
          <a:off x="0" y="0"/>
          <a:ext cx="0" cy="0"/>
          <a:chOff x="0" y="0"/>
          <a:chExt cx="0" cy="0"/>
        </a:xfrm>
      </p:grpSpPr>
      <p:pic>
        <p:nvPicPr>
          <p:cNvPr id="14" name="Picture 13" descr="Cloud.jpg"/>
          <p:cNvPicPr>
            <a:picLocks noChangeAspect="1"/>
          </p:cNvPicPr>
          <p:nvPr userDrawn="1"/>
        </p:nvPicPr>
        <p:blipFill>
          <a:blip r:embed="rId2" cstate="screen">
            <a:lum bright="-14000"/>
          </a:blip>
          <a:srcRect/>
          <a:stretch>
            <a:fillRect/>
          </a:stretch>
        </p:blipFill>
        <p:spPr>
          <a:xfrm>
            <a:off x="1" y="-1"/>
            <a:ext cx="9144000" cy="6858001"/>
          </a:xfrm>
          <a:prstGeom prst="rect">
            <a:avLst/>
          </a:prstGeom>
        </p:spPr>
      </p:pic>
      <p:pic>
        <p:nvPicPr>
          <p:cNvPr id="7" name="Picture 6" descr="TS.jpg"/>
          <p:cNvPicPr>
            <a:picLocks noChangeAspect="1"/>
          </p:cNvPicPr>
          <p:nvPr userDrawn="1"/>
        </p:nvPicPr>
        <p:blipFill rotWithShape="1">
          <a:blip r:embed="rId3" cstate="screen"/>
          <a:srcRect l="8372"/>
          <a:stretch/>
        </p:blipFill>
        <p:spPr>
          <a:xfrm>
            <a:off x="3158836" y="1288472"/>
            <a:ext cx="5774852" cy="5569528"/>
          </a:xfrm>
          <a:prstGeom prst="rect">
            <a:avLst/>
          </a:prstGeom>
        </p:spPr>
      </p:pic>
      <p:sp>
        <p:nvSpPr>
          <p:cNvPr id="10" name="Rectangle 9"/>
          <p:cNvSpPr/>
          <p:nvPr userDrawn="1"/>
        </p:nvSpPr>
        <p:spPr>
          <a:xfrm>
            <a:off x="0" y="0"/>
            <a:ext cx="31588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2437" y="2323665"/>
            <a:ext cx="2477193" cy="3686518"/>
          </a:xfrm>
        </p:spPr>
        <p:txBody>
          <a:bodyPr anchor="t" anchorCtr="0">
            <a:noAutofit/>
          </a:bodyPr>
          <a:lstStyle>
            <a:lvl1pPr marL="0" indent="0" algn="r">
              <a:buNone/>
              <a:defRPr sz="22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Rectangle 10"/>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6"/>
          <p:cNvSpPr>
            <a:spLocks noChangeArrowheads="1"/>
          </p:cNvSpPr>
          <p:nvPr userDrawn="1"/>
        </p:nvSpPr>
        <p:spPr bwMode="black">
          <a:xfrm>
            <a:off x="8521282" y="6629940"/>
            <a:ext cx="196464" cy="193899"/>
          </a:xfrm>
          <a:prstGeom prst="rect">
            <a:avLst/>
          </a:prstGeom>
          <a:noFill/>
          <a:ln w="9525" algn="ctr">
            <a:noFill/>
            <a:miter lim="800000"/>
            <a:headEnd/>
            <a:tailEnd/>
          </a:ln>
        </p:spPr>
        <p:txBody>
          <a:bodyPr wrap="none" lIns="27432" tIns="27432" rIns="27432" bIns="27432" anchor="b" anchorCtr="0">
            <a:spAutoFit/>
          </a:bodyPr>
          <a:lstStyle/>
          <a:p>
            <a:pPr algn="r" eaLnBrk="0" fontAlgn="auto" hangingPunct="0">
              <a:spcBef>
                <a:spcPts val="0"/>
              </a:spcBef>
              <a:spcAft>
                <a:spcPts val="0"/>
              </a:spcAft>
              <a:tabLst>
                <a:tab pos="461963" algn="l"/>
                <a:tab pos="4572000" algn="ctr"/>
                <a:tab pos="8461375" algn="r"/>
                <a:tab pos="8855075" algn="r"/>
              </a:tabLst>
              <a:defRPr/>
            </a:pPr>
            <a:fld id="{EDF30A77-26CB-4904-9806-B14B0F476DBA}" type="slidenum">
              <a:rPr lang="en-US" sz="900">
                <a:solidFill>
                  <a:schemeClr val="accent5"/>
                </a:solidFill>
                <a:latin typeface="+mn-lt"/>
              </a:rPr>
              <a:pPr algn="r" eaLnBrk="0" fontAlgn="auto" hangingPunct="0">
                <a:spcBef>
                  <a:spcPts val="0"/>
                </a:spcBef>
                <a:spcAft>
                  <a:spcPts val="0"/>
                </a:spcAft>
                <a:tabLst>
                  <a:tab pos="461963" algn="l"/>
                  <a:tab pos="4572000" algn="ctr"/>
                  <a:tab pos="8461375" algn="r"/>
                  <a:tab pos="8855075" algn="r"/>
                </a:tabLst>
                <a:defRPr/>
              </a:pPr>
              <a:t>‹#›</a:t>
            </a:fld>
            <a:endParaRPr lang="en-US" sz="900" dirty="0">
              <a:solidFill>
                <a:schemeClr val="accent5"/>
              </a:solidFill>
              <a:latin typeface="+mn-lt"/>
            </a:endParaRPr>
          </a:p>
        </p:txBody>
      </p:sp>
      <p:sp>
        <p:nvSpPr>
          <p:cNvPr id="13" name="TextBox 12"/>
          <p:cNvSpPr txBox="1"/>
          <p:nvPr userDrawn="1"/>
        </p:nvSpPr>
        <p:spPr>
          <a:xfrm>
            <a:off x="4907634" y="6629940"/>
            <a:ext cx="3295068" cy="193899"/>
          </a:xfrm>
          <a:prstGeom prst="rect">
            <a:avLst/>
          </a:prstGeom>
          <a:noFill/>
        </p:spPr>
        <p:txBody>
          <a:bodyPr wrap="none" lIns="27432" tIns="27432" rIns="27432" bIns="27432" anchor="b" anchorCtr="0">
            <a:spAutoFit/>
          </a:bodyPr>
          <a:lstStyle/>
          <a:p>
            <a:pPr algn="r">
              <a:spcBef>
                <a:spcPts val="0"/>
              </a:spcBef>
              <a:defRPr/>
            </a:pPr>
            <a:r>
              <a:rPr lang="en-US" sz="900" dirty="0" smtClean="0">
                <a:solidFill>
                  <a:schemeClr val="accent5"/>
                </a:solidFill>
                <a:latin typeface="+mn-lt"/>
              </a:rPr>
              <a:t>Copyright </a:t>
            </a:r>
            <a:r>
              <a:rPr lang="en-US" sz="900" dirty="0" smtClean="0">
                <a:solidFill>
                  <a:schemeClr val="accent5"/>
                </a:solidFill>
                <a:latin typeface="+mn-lt"/>
                <a:ea typeface="ＭＳ Ｐゴシック" charset="-128"/>
              </a:rPr>
              <a:t>© 2014 Blue Coat Systems Inc.  All Rights Reserved.</a:t>
            </a:r>
            <a:endParaRPr lang="en-US" sz="900" dirty="0">
              <a:solidFill>
                <a:schemeClr val="accent5"/>
              </a:solidFill>
              <a:latin typeface="+mn-lt"/>
            </a:endParaRPr>
          </a:p>
        </p:txBody>
      </p:sp>
      <p:pic>
        <p:nvPicPr>
          <p:cNvPr id="15" name="Picture 14" descr="Cloud.jpg"/>
          <p:cNvPicPr>
            <a:picLocks noChangeAspect="1"/>
          </p:cNvPicPr>
          <p:nvPr userDrawn="1"/>
        </p:nvPicPr>
        <p:blipFill rotWithShape="1">
          <a:blip r:embed="rId2" cstate="screen">
            <a:lum bright="-14000"/>
          </a:blip>
          <a:srcRect b="81212"/>
          <a:stretch/>
        </p:blipFill>
        <p:spPr>
          <a:xfrm>
            <a:off x="1" y="-1"/>
            <a:ext cx="9144000" cy="1288473"/>
          </a:xfrm>
          <a:prstGeom prst="rect">
            <a:avLst/>
          </a:prstGeom>
        </p:spPr>
      </p:pic>
      <p:sp>
        <p:nvSpPr>
          <p:cNvPr id="17" name="Rectangle 16"/>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627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0" y="82030"/>
            <a:ext cx="6363958" cy="1143000"/>
          </a:xfrm>
        </p:spPr>
        <p:txBody>
          <a:bodyPr rIns="0" anchor="ctr" anchorCtr="0">
            <a:noAutofit/>
          </a:bodyPr>
          <a:lstStyle>
            <a:lvl1pPr algn="r">
              <a:defRPr sz="2400" b="1" cap="all" baseline="0">
                <a:solidFill>
                  <a:schemeClr val="bg1"/>
                </a:solidFill>
              </a:defRPr>
            </a:lvl1pPr>
          </a:lstStyle>
          <a:p>
            <a:r>
              <a:rPr lang="en-US" smtClean="0"/>
              <a:t>Click to edit Master title style</a:t>
            </a:r>
            <a:endParaRPr lang="en-US" dirty="0"/>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9028" y="233861"/>
            <a:ext cx="859939" cy="859939"/>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pic>
        <p:nvPicPr>
          <p:cNvPr id="14" name="Picture 13" descr="Cloud.jpg"/>
          <p:cNvPicPr>
            <a:picLocks noChangeAspect="1"/>
          </p:cNvPicPr>
          <p:nvPr userDrawn="1"/>
        </p:nvPicPr>
        <p:blipFill>
          <a:blip r:embed="rId2" cstate="screen">
            <a:lum bright="-14000"/>
          </a:blip>
          <a:srcRect/>
          <a:stretch>
            <a:fillRect/>
          </a:stretch>
        </p:blipFill>
        <p:spPr>
          <a:xfrm>
            <a:off x="1" y="-1"/>
            <a:ext cx="9144000" cy="6858001"/>
          </a:xfrm>
          <a:prstGeom prst="rect">
            <a:avLst/>
          </a:prstGeom>
        </p:spPr>
      </p:pic>
      <p:pic>
        <p:nvPicPr>
          <p:cNvPr id="7" name="Picture 6" descr="TS.jpg"/>
          <p:cNvPicPr>
            <a:picLocks noChangeAspect="1"/>
          </p:cNvPicPr>
          <p:nvPr userDrawn="1"/>
        </p:nvPicPr>
        <p:blipFill>
          <a:blip r:embed="rId3" cstate="screen"/>
          <a:srcRect/>
          <a:stretch>
            <a:fillRect/>
          </a:stretch>
        </p:blipFill>
        <p:spPr>
          <a:xfrm>
            <a:off x="2611985" y="0"/>
            <a:ext cx="6532015" cy="6858000"/>
          </a:xfrm>
          <a:prstGeom prst="rect">
            <a:avLst/>
          </a:prstGeom>
        </p:spPr>
      </p:pic>
      <p:sp>
        <p:nvSpPr>
          <p:cNvPr id="10" name="Rectangle 9"/>
          <p:cNvSpPr/>
          <p:nvPr userDrawn="1"/>
        </p:nvSpPr>
        <p:spPr>
          <a:xfrm>
            <a:off x="0" y="0"/>
            <a:ext cx="31588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2437" y="2323665"/>
            <a:ext cx="2477193" cy="3686518"/>
          </a:xfrm>
        </p:spPr>
        <p:txBody>
          <a:bodyPr anchor="t" anchorCtr="0">
            <a:noAutofit/>
          </a:bodyPr>
          <a:lstStyle>
            <a:lvl1pPr marL="0" indent="0" algn="r">
              <a:buNone/>
              <a:defRPr sz="22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Rectangle 10"/>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loud.jpg"/>
          <p:cNvPicPr>
            <a:picLocks noChangeAspect="1"/>
          </p:cNvPicPr>
          <p:nvPr userDrawn="1"/>
        </p:nvPicPr>
        <p:blipFill rotWithShape="1">
          <a:blip r:embed="rId2" cstate="screen">
            <a:lum bright="-14000"/>
          </a:blip>
          <a:srcRect b="81212"/>
          <a:stretch/>
        </p:blipFill>
        <p:spPr>
          <a:xfrm>
            <a:off x="1" y="-1"/>
            <a:ext cx="9144000" cy="1288473"/>
          </a:xfrm>
          <a:prstGeom prst="rect">
            <a:avLst/>
          </a:prstGeom>
        </p:spPr>
      </p:pic>
      <p:sp>
        <p:nvSpPr>
          <p:cNvPr id="18" name="Rectangle 17"/>
          <p:cNvSpPr/>
          <p:nvPr userDrawn="1"/>
        </p:nvSpPr>
        <p:spPr>
          <a:xfrm>
            <a:off x="-1627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05050" y="82030"/>
            <a:ext cx="6344908" cy="1143000"/>
          </a:xfrm>
        </p:spPr>
        <p:txBody>
          <a:bodyPr rIns="0" anchor="ctr" anchorCtr="0">
            <a:noAutofit/>
          </a:bodyPr>
          <a:lstStyle>
            <a:lvl1pPr algn="r">
              <a:defRPr sz="2400" b="1" cap="all" baseline="0">
                <a:solidFill>
                  <a:schemeClr val="bg1"/>
                </a:solidFill>
              </a:defRPr>
            </a:lvl1pPr>
          </a:lstStyle>
          <a:p>
            <a:r>
              <a:rPr lang="en-US" smtClean="0"/>
              <a:t>Click to edit Master title style</a:t>
            </a:r>
            <a:endParaRPr lang="en-US" dirty="0"/>
          </a:p>
        </p:txBody>
      </p:sp>
      <p:pic>
        <p:nvPicPr>
          <p:cNvPr id="16" name="Picture 15" descr="hiup_2.jpg"/>
          <p:cNvPicPr>
            <a:picLocks noChangeAspect="1"/>
          </p:cNvPicPr>
          <p:nvPr userDrawn="1"/>
        </p:nvPicPr>
        <p:blipFill>
          <a:blip r:embed="rId4" cstate="screen"/>
          <a:srcRect/>
          <a:stretch>
            <a:fillRect/>
          </a:stretch>
        </p:blipFill>
        <p:spPr>
          <a:xfrm>
            <a:off x="3158836" y="1288472"/>
            <a:ext cx="5774852" cy="5569527"/>
          </a:xfrm>
          <a:prstGeom prst="rect">
            <a:avLst/>
          </a:prstGeom>
        </p:spPr>
      </p:pic>
      <p:sp>
        <p:nvSpPr>
          <p:cNvPr id="17" name="Rectangle 16"/>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4907634" y="6629940"/>
            <a:ext cx="3295068" cy="193899"/>
          </a:xfrm>
          <a:prstGeom prst="rect">
            <a:avLst/>
          </a:prstGeom>
          <a:noFill/>
        </p:spPr>
        <p:txBody>
          <a:bodyPr wrap="none" lIns="27432" tIns="27432" rIns="27432" bIns="27432" anchor="b" anchorCtr="0">
            <a:spAutoFit/>
          </a:bodyPr>
          <a:lstStyle/>
          <a:p>
            <a:pPr algn="r">
              <a:spcBef>
                <a:spcPts val="0"/>
              </a:spcBef>
              <a:defRPr/>
            </a:pPr>
            <a:r>
              <a:rPr lang="en-US" sz="900" dirty="0" smtClean="0">
                <a:solidFill>
                  <a:schemeClr val="accent5"/>
                </a:solidFill>
                <a:latin typeface="+mn-lt"/>
              </a:rPr>
              <a:t>Copyright </a:t>
            </a:r>
            <a:r>
              <a:rPr lang="en-US" sz="900" dirty="0" smtClean="0">
                <a:solidFill>
                  <a:schemeClr val="accent5"/>
                </a:solidFill>
                <a:latin typeface="+mn-lt"/>
                <a:ea typeface="ＭＳ Ｐゴシック" charset="-128"/>
              </a:rPr>
              <a:t>© 2014 Blue Coat Systems Inc.  All Rights Reserved.</a:t>
            </a:r>
            <a:endParaRPr lang="en-US" sz="900" dirty="0">
              <a:solidFill>
                <a:schemeClr val="accent5"/>
              </a:solidFill>
              <a:latin typeface="+mn-lt"/>
            </a:endParaRPr>
          </a:p>
        </p:txBody>
      </p:sp>
      <p:sp>
        <p:nvSpPr>
          <p:cNvPr id="12" name="Rectangle 26"/>
          <p:cNvSpPr>
            <a:spLocks noChangeArrowheads="1"/>
          </p:cNvSpPr>
          <p:nvPr userDrawn="1"/>
        </p:nvSpPr>
        <p:spPr bwMode="black">
          <a:xfrm>
            <a:off x="8521282" y="6629940"/>
            <a:ext cx="196464" cy="193899"/>
          </a:xfrm>
          <a:prstGeom prst="rect">
            <a:avLst/>
          </a:prstGeom>
          <a:noFill/>
          <a:ln w="9525" algn="ctr">
            <a:noFill/>
            <a:miter lim="800000"/>
            <a:headEnd/>
            <a:tailEnd/>
          </a:ln>
        </p:spPr>
        <p:txBody>
          <a:bodyPr wrap="none" lIns="27432" tIns="27432" rIns="27432" bIns="27432" anchor="b" anchorCtr="0">
            <a:spAutoFit/>
          </a:bodyPr>
          <a:lstStyle/>
          <a:p>
            <a:pPr algn="r" eaLnBrk="0" fontAlgn="auto" hangingPunct="0">
              <a:spcBef>
                <a:spcPts val="0"/>
              </a:spcBef>
              <a:spcAft>
                <a:spcPts val="0"/>
              </a:spcAft>
              <a:tabLst>
                <a:tab pos="461963" algn="l"/>
                <a:tab pos="4572000" algn="ctr"/>
                <a:tab pos="8461375" algn="r"/>
                <a:tab pos="8855075" algn="r"/>
              </a:tabLst>
              <a:defRPr/>
            </a:pPr>
            <a:fld id="{EDF30A77-26CB-4904-9806-B14B0F476DBA}" type="slidenum">
              <a:rPr lang="en-US" sz="900">
                <a:solidFill>
                  <a:schemeClr val="accent5"/>
                </a:solidFill>
                <a:latin typeface="+mn-lt"/>
              </a:rPr>
              <a:pPr algn="r" eaLnBrk="0" fontAlgn="auto" hangingPunct="0">
                <a:spcBef>
                  <a:spcPts val="0"/>
                </a:spcBef>
                <a:spcAft>
                  <a:spcPts val="0"/>
                </a:spcAft>
                <a:tabLst>
                  <a:tab pos="461963" algn="l"/>
                  <a:tab pos="4572000" algn="ctr"/>
                  <a:tab pos="8461375" algn="r"/>
                  <a:tab pos="8855075" algn="r"/>
                </a:tabLst>
                <a:defRPr/>
              </a:pPr>
              <a:t>‹#›</a:t>
            </a:fld>
            <a:endParaRPr lang="en-US" sz="900" dirty="0">
              <a:solidFill>
                <a:schemeClr val="accent5"/>
              </a:solidFill>
              <a:latin typeface="+mn-lt"/>
            </a:endParaRPr>
          </a:p>
        </p:txBody>
      </p:sp>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9028" y="233861"/>
            <a:ext cx="859939" cy="859939"/>
          </a:xfrm>
          <a:prstGeom prst="rect">
            <a:avLst/>
          </a:prstGeom>
        </p:spPr>
      </p:pic>
    </p:spTree>
    <p:extLst>
      <p:ext uri="{BB962C8B-B14F-4D97-AF65-F5344CB8AC3E}">
        <p14:creationId xmlns:p14="http://schemas.microsoft.com/office/powerpoint/2010/main" val="142726542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Magenta">
    <p:spTree>
      <p:nvGrpSpPr>
        <p:cNvPr id="1" name=""/>
        <p:cNvGrpSpPr/>
        <p:nvPr/>
      </p:nvGrpSpPr>
      <p:grpSpPr>
        <a:xfrm>
          <a:off x="0" y="0"/>
          <a:ext cx="0" cy="0"/>
          <a:chOff x="0" y="0"/>
          <a:chExt cx="0" cy="0"/>
        </a:xfrm>
      </p:grpSpPr>
      <p:pic>
        <p:nvPicPr>
          <p:cNvPr id="14" name="Picture 13" descr="Cloud.jpg"/>
          <p:cNvPicPr>
            <a:picLocks noChangeAspect="1"/>
          </p:cNvPicPr>
          <p:nvPr userDrawn="1"/>
        </p:nvPicPr>
        <p:blipFill>
          <a:blip r:embed="rId2" cstate="screen">
            <a:lum bright="-14000"/>
          </a:blip>
          <a:srcRect/>
          <a:stretch>
            <a:fillRect/>
          </a:stretch>
        </p:blipFill>
        <p:spPr>
          <a:xfrm>
            <a:off x="1" y="-1"/>
            <a:ext cx="9144000" cy="6858001"/>
          </a:xfrm>
          <a:prstGeom prst="rect">
            <a:avLst/>
          </a:prstGeom>
        </p:spPr>
      </p:pic>
      <p:sp>
        <p:nvSpPr>
          <p:cNvPr id="10" name="Rectangle 9"/>
          <p:cNvSpPr/>
          <p:nvPr userDrawn="1"/>
        </p:nvSpPr>
        <p:spPr>
          <a:xfrm>
            <a:off x="0" y="0"/>
            <a:ext cx="31588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2437" y="2323665"/>
            <a:ext cx="2477193" cy="3686518"/>
          </a:xfrm>
        </p:spPr>
        <p:txBody>
          <a:bodyPr anchor="t" anchorCtr="0">
            <a:noAutofit/>
          </a:bodyPr>
          <a:lstStyle>
            <a:lvl1pPr marL="0" indent="0" algn="r">
              <a:buNone/>
              <a:defRPr sz="22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Rectangle 10"/>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6"/>
          <p:cNvSpPr>
            <a:spLocks noChangeArrowheads="1"/>
          </p:cNvSpPr>
          <p:nvPr userDrawn="1"/>
        </p:nvSpPr>
        <p:spPr bwMode="black">
          <a:xfrm>
            <a:off x="8521282" y="6629940"/>
            <a:ext cx="196464" cy="193899"/>
          </a:xfrm>
          <a:prstGeom prst="rect">
            <a:avLst/>
          </a:prstGeom>
          <a:noFill/>
          <a:ln w="9525" algn="ctr">
            <a:noFill/>
            <a:miter lim="800000"/>
            <a:headEnd/>
            <a:tailEnd/>
          </a:ln>
        </p:spPr>
        <p:txBody>
          <a:bodyPr wrap="none" lIns="27432" tIns="27432" rIns="27432" bIns="27432" anchor="b" anchorCtr="0">
            <a:spAutoFit/>
          </a:bodyPr>
          <a:lstStyle/>
          <a:p>
            <a:pPr algn="r" eaLnBrk="0" fontAlgn="auto" hangingPunct="0">
              <a:spcBef>
                <a:spcPts val="0"/>
              </a:spcBef>
              <a:spcAft>
                <a:spcPts val="0"/>
              </a:spcAft>
              <a:tabLst>
                <a:tab pos="461963" algn="l"/>
                <a:tab pos="4572000" algn="ctr"/>
                <a:tab pos="8461375" algn="r"/>
                <a:tab pos="8855075" algn="r"/>
              </a:tabLst>
              <a:defRPr/>
            </a:pPr>
            <a:fld id="{EDF30A77-26CB-4904-9806-B14B0F476DBA}" type="slidenum">
              <a:rPr lang="en-US" sz="900">
                <a:solidFill>
                  <a:schemeClr val="accent5"/>
                </a:solidFill>
                <a:latin typeface="+mn-lt"/>
              </a:rPr>
              <a:pPr algn="r" eaLnBrk="0" fontAlgn="auto" hangingPunct="0">
                <a:spcBef>
                  <a:spcPts val="0"/>
                </a:spcBef>
                <a:spcAft>
                  <a:spcPts val="0"/>
                </a:spcAft>
                <a:tabLst>
                  <a:tab pos="461963" algn="l"/>
                  <a:tab pos="4572000" algn="ctr"/>
                  <a:tab pos="8461375" algn="r"/>
                  <a:tab pos="8855075" algn="r"/>
                </a:tabLst>
                <a:defRPr/>
              </a:pPr>
              <a:t>‹#›</a:t>
            </a:fld>
            <a:endParaRPr lang="en-US" sz="900" dirty="0">
              <a:solidFill>
                <a:schemeClr val="accent5"/>
              </a:solidFill>
              <a:latin typeface="+mn-lt"/>
            </a:endParaRPr>
          </a:p>
        </p:txBody>
      </p:sp>
      <p:sp>
        <p:nvSpPr>
          <p:cNvPr id="13" name="TextBox 12"/>
          <p:cNvSpPr txBox="1"/>
          <p:nvPr userDrawn="1"/>
        </p:nvSpPr>
        <p:spPr>
          <a:xfrm>
            <a:off x="4907634" y="6629940"/>
            <a:ext cx="3295068" cy="193899"/>
          </a:xfrm>
          <a:prstGeom prst="rect">
            <a:avLst/>
          </a:prstGeom>
          <a:noFill/>
        </p:spPr>
        <p:txBody>
          <a:bodyPr wrap="none" lIns="27432" tIns="27432" rIns="27432" bIns="27432" anchor="b" anchorCtr="0">
            <a:spAutoFit/>
          </a:bodyPr>
          <a:lstStyle/>
          <a:p>
            <a:pPr algn="r">
              <a:spcBef>
                <a:spcPts val="0"/>
              </a:spcBef>
              <a:defRPr/>
            </a:pPr>
            <a:r>
              <a:rPr lang="en-US" sz="900" dirty="0" smtClean="0">
                <a:solidFill>
                  <a:schemeClr val="accent5"/>
                </a:solidFill>
                <a:latin typeface="+mn-lt"/>
              </a:rPr>
              <a:t>Copyright </a:t>
            </a:r>
            <a:r>
              <a:rPr lang="en-US" sz="900" dirty="0" smtClean="0">
                <a:solidFill>
                  <a:schemeClr val="accent5"/>
                </a:solidFill>
                <a:latin typeface="+mn-lt"/>
                <a:ea typeface="ＭＳ Ｐゴシック" charset="-128"/>
              </a:rPr>
              <a:t>© 2013 Blue Coat Systems Inc.  All Rights Reserved.</a:t>
            </a:r>
            <a:endParaRPr lang="en-US" sz="900" dirty="0">
              <a:solidFill>
                <a:schemeClr val="accent5"/>
              </a:solidFill>
              <a:latin typeface="+mn-lt"/>
            </a:endParaRPr>
          </a:p>
        </p:txBody>
      </p:sp>
      <p:pic>
        <p:nvPicPr>
          <p:cNvPr id="15" name="Picture 14" descr="Cloud.jpg"/>
          <p:cNvPicPr>
            <a:picLocks noChangeAspect="1"/>
          </p:cNvPicPr>
          <p:nvPr userDrawn="1"/>
        </p:nvPicPr>
        <p:blipFill rotWithShape="1">
          <a:blip r:embed="rId2" cstate="screen">
            <a:lum bright="-14000"/>
          </a:blip>
          <a:srcRect b="81212"/>
          <a:stretch/>
        </p:blipFill>
        <p:spPr>
          <a:xfrm>
            <a:off x="1" y="-1"/>
            <a:ext cx="9144000" cy="1288473"/>
          </a:xfrm>
          <a:prstGeom prst="rect">
            <a:avLst/>
          </a:prstGeom>
        </p:spPr>
      </p:pic>
      <p:sp>
        <p:nvSpPr>
          <p:cNvPr id="17" name="Rectangle 16"/>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627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0" y="82030"/>
            <a:ext cx="6363958" cy="1143000"/>
          </a:xfrm>
        </p:spPr>
        <p:txBody>
          <a:bodyPr rIns="0" anchor="ctr" anchorCtr="0">
            <a:noAutofit/>
          </a:bodyPr>
          <a:lstStyle>
            <a:lvl1pPr algn="r">
              <a:defRPr sz="2400" b="1" cap="all" baseline="0">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158836" y="1288472"/>
            <a:ext cx="5774852" cy="556952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9028" y="233861"/>
            <a:ext cx="859939" cy="859939"/>
          </a:xfrm>
          <a:prstGeom prst="rect">
            <a:avLst/>
          </a:prstGeom>
        </p:spPr>
      </p:pic>
      <p:sp>
        <p:nvSpPr>
          <p:cNvPr id="20" name="TextBox 19"/>
          <p:cNvSpPr txBox="1"/>
          <p:nvPr userDrawn="1"/>
        </p:nvSpPr>
        <p:spPr>
          <a:xfrm>
            <a:off x="4877148" y="6631728"/>
            <a:ext cx="3295068" cy="193899"/>
          </a:xfrm>
          <a:prstGeom prst="rect">
            <a:avLst/>
          </a:prstGeom>
          <a:noFill/>
        </p:spPr>
        <p:txBody>
          <a:bodyPr wrap="none" lIns="27432" tIns="27432" rIns="27432" bIns="27432" anchor="b" anchorCtr="0">
            <a:spAutoFit/>
          </a:bodyPr>
          <a:lstStyle/>
          <a:p>
            <a:pPr algn="r">
              <a:spcBef>
                <a:spcPts val="0"/>
              </a:spcBef>
              <a:defRPr/>
            </a:pPr>
            <a:r>
              <a:rPr lang="en-US" sz="900" dirty="0" smtClean="0">
                <a:solidFill>
                  <a:schemeClr val="accent5"/>
                </a:solidFill>
                <a:latin typeface="+mn-lt"/>
              </a:rPr>
              <a:t>Copyright </a:t>
            </a:r>
            <a:r>
              <a:rPr lang="en-US" sz="900" dirty="0" smtClean="0">
                <a:solidFill>
                  <a:schemeClr val="accent5"/>
                </a:solidFill>
                <a:latin typeface="+mn-lt"/>
                <a:ea typeface="ＭＳ Ｐゴシック" charset="-128"/>
              </a:rPr>
              <a:t>© 2014 Blue Coat Systems Inc.  All Rights Reserved.</a:t>
            </a:r>
            <a:endParaRPr lang="en-US" sz="900" dirty="0">
              <a:solidFill>
                <a:schemeClr val="accent5"/>
              </a:solidFill>
              <a:latin typeface="+mn-lt"/>
            </a:endParaRPr>
          </a:p>
        </p:txBody>
      </p:sp>
    </p:spTree>
    <p:extLst>
      <p:ext uri="{BB962C8B-B14F-4D97-AF65-F5344CB8AC3E}">
        <p14:creationId xmlns:p14="http://schemas.microsoft.com/office/powerpoint/2010/main" val="897163413"/>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Aqua">
    <p:spTree>
      <p:nvGrpSpPr>
        <p:cNvPr id="1" name=""/>
        <p:cNvGrpSpPr/>
        <p:nvPr/>
      </p:nvGrpSpPr>
      <p:grpSpPr>
        <a:xfrm>
          <a:off x="0" y="0"/>
          <a:ext cx="0" cy="0"/>
          <a:chOff x="0" y="0"/>
          <a:chExt cx="0" cy="0"/>
        </a:xfrm>
      </p:grpSpPr>
      <p:pic>
        <p:nvPicPr>
          <p:cNvPr id="14" name="Picture 13" descr="Cloud.jpg"/>
          <p:cNvPicPr>
            <a:picLocks noChangeAspect="1"/>
          </p:cNvPicPr>
          <p:nvPr userDrawn="1"/>
        </p:nvPicPr>
        <p:blipFill>
          <a:blip r:embed="rId2" cstate="screen">
            <a:lum bright="-14000"/>
          </a:blip>
          <a:srcRect/>
          <a:stretch>
            <a:fillRect/>
          </a:stretch>
        </p:blipFill>
        <p:spPr>
          <a:xfrm>
            <a:off x="1" y="-1"/>
            <a:ext cx="9144000" cy="6858001"/>
          </a:xfrm>
          <a:prstGeom prst="rect">
            <a:avLst/>
          </a:prstGeom>
        </p:spPr>
      </p:pic>
      <p:sp>
        <p:nvSpPr>
          <p:cNvPr id="10" name="Rectangle 9"/>
          <p:cNvSpPr/>
          <p:nvPr userDrawn="1"/>
        </p:nvSpPr>
        <p:spPr>
          <a:xfrm>
            <a:off x="0" y="0"/>
            <a:ext cx="31588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2437" y="2323665"/>
            <a:ext cx="2477193" cy="3686518"/>
          </a:xfrm>
        </p:spPr>
        <p:txBody>
          <a:bodyPr anchor="t" anchorCtr="0">
            <a:noAutofit/>
          </a:bodyPr>
          <a:lstStyle>
            <a:lvl1pPr marL="0" indent="0" algn="r">
              <a:buNone/>
              <a:defRPr sz="22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Rectangle 10"/>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6"/>
          <p:cNvSpPr>
            <a:spLocks noChangeArrowheads="1"/>
          </p:cNvSpPr>
          <p:nvPr userDrawn="1"/>
        </p:nvSpPr>
        <p:spPr bwMode="black">
          <a:xfrm>
            <a:off x="8521282" y="6629940"/>
            <a:ext cx="196464" cy="193899"/>
          </a:xfrm>
          <a:prstGeom prst="rect">
            <a:avLst/>
          </a:prstGeom>
          <a:noFill/>
          <a:ln w="9525" algn="ctr">
            <a:noFill/>
            <a:miter lim="800000"/>
            <a:headEnd/>
            <a:tailEnd/>
          </a:ln>
        </p:spPr>
        <p:txBody>
          <a:bodyPr wrap="none" lIns="27432" tIns="27432" rIns="27432" bIns="27432" anchor="b" anchorCtr="0">
            <a:spAutoFit/>
          </a:bodyPr>
          <a:lstStyle/>
          <a:p>
            <a:pPr algn="r" eaLnBrk="0" fontAlgn="auto" hangingPunct="0">
              <a:spcBef>
                <a:spcPts val="0"/>
              </a:spcBef>
              <a:spcAft>
                <a:spcPts val="0"/>
              </a:spcAft>
              <a:tabLst>
                <a:tab pos="461963" algn="l"/>
                <a:tab pos="4572000" algn="ctr"/>
                <a:tab pos="8461375" algn="r"/>
                <a:tab pos="8855075" algn="r"/>
              </a:tabLst>
              <a:defRPr/>
            </a:pPr>
            <a:fld id="{EDF30A77-26CB-4904-9806-B14B0F476DBA}" type="slidenum">
              <a:rPr lang="en-US" sz="900">
                <a:solidFill>
                  <a:schemeClr val="accent5"/>
                </a:solidFill>
                <a:latin typeface="+mn-lt"/>
              </a:rPr>
              <a:pPr algn="r" eaLnBrk="0" fontAlgn="auto" hangingPunct="0">
                <a:spcBef>
                  <a:spcPts val="0"/>
                </a:spcBef>
                <a:spcAft>
                  <a:spcPts val="0"/>
                </a:spcAft>
                <a:tabLst>
                  <a:tab pos="461963" algn="l"/>
                  <a:tab pos="4572000" algn="ctr"/>
                  <a:tab pos="8461375" algn="r"/>
                  <a:tab pos="8855075" algn="r"/>
                </a:tabLst>
                <a:defRPr/>
              </a:pPr>
              <a:t>‹#›</a:t>
            </a:fld>
            <a:endParaRPr lang="en-US" sz="900" dirty="0">
              <a:solidFill>
                <a:schemeClr val="accent5"/>
              </a:solidFill>
              <a:latin typeface="+mn-lt"/>
            </a:endParaRPr>
          </a:p>
        </p:txBody>
      </p:sp>
      <p:sp>
        <p:nvSpPr>
          <p:cNvPr id="13" name="TextBox 12"/>
          <p:cNvSpPr txBox="1"/>
          <p:nvPr userDrawn="1"/>
        </p:nvSpPr>
        <p:spPr>
          <a:xfrm>
            <a:off x="4907634" y="6629940"/>
            <a:ext cx="3295068" cy="193899"/>
          </a:xfrm>
          <a:prstGeom prst="rect">
            <a:avLst/>
          </a:prstGeom>
          <a:noFill/>
        </p:spPr>
        <p:txBody>
          <a:bodyPr wrap="none" lIns="27432" tIns="27432" rIns="27432" bIns="27432" anchor="b" anchorCtr="0">
            <a:spAutoFit/>
          </a:bodyPr>
          <a:lstStyle/>
          <a:p>
            <a:pPr algn="r">
              <a:spcBef>
                <a:spcPts val="0"/>
              </a:spcBef>
              <a:defRPr/>
            </a:pPr>
            <a:r>
              <a:rPr lang="en-US" sz="900" dirty="0" smtClean="0">
                <a:solidFill>
                  <a:schemeClr val="accent5"/>
                </a:solidFill>
                <a:latin typeface="+mn-lt"/>
              </a:rPr>
              <a:t>Copyright </a:t>
            </a:r>
            <a:r>
              <a:rPr lang="en-US" sz="900" dirty="0" smtClean="0">
                <a:solidFill>
                  <a:schemeClr val="accent5"/>
                </a:solidFill>
                <a:latin typeface="+mn-lt"/>
                <a:ea typeface="ＭＳ Ｐゴシック" charset="-128"/>
              </a:rPr>
              <a:t>© 2013 Blue Coat Systems Inc.  All Rights Reserved.</a:t>
            </a:r>
            <a:endParaRPr lang="en-US" sz="900" dirty="0">
              <a:solidFill>
                <a:schemeClr val="accent5"/>
              </a:solidFill>
              <a:latin typeface="+mn-lt"/>
            </a:endParaRPr>
          </a:p>
        </p:txBody>
      </p:sp>
      <p:pic>
        <p:nvPicPr>
          <p:cNvPr id="15" name="Picture 14" descr="Cloud.jpg"/>
          <p:cNvPicPr>
            <a:picLocks noChangeAspect="1"/>
          </p:cNvPicPr>
          <p:nvPr userDrawn="1"/>
        </p:nvPicPr>
        <p:blipFill rotWithShape="1">
          <a:blip r:embed="rId2" cstate="screen">
            <a:lum bright="-14000"/>
          </a:blip>
          <a:srcRect b="81212"/>
          <a:stretch/>
        </p:blipFill>
        <p:spPr>
          <a:xfrm>
            <a:off x="1" y="-1"/>
            <a:ext cx="9144000" cy="1288473"/>
          </a:xfrm>
          <a:prstGeom prst="rect">
            <a:avLst/>
          </a:prstGeom>
        </p:spPr>
      </p:pic>
      <p:sp>
        <p:nvSpPr>
          <p:cNvPr id="17" name="Rectangle 16"/>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627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0" y="82030"/>
            <a:ext cx="6363958" cy="1143000"/>
          </a:xfrm>
        </p:spPr>
        <p:txBody>
          <a:bodyPr rIns="0" anchor="ctr" anchorCtr="0">
            <a:noAutofit/>
          </a:bodyPr>
          <a:lstStyle>
            <a:lvl1pPr algn="r">
              <a:defRPr sz="2400" b="1" cap="all" baseline="0">
                <a:solidFill>
                  <a:schemeClr val="bg1"/>
                </a:solidFill>
              </a:defRPr>
            </a:lvl1pPr>
          </a:lstStyle>
          <a:p>
            <a:r>
              <a:rPr lang="en-US" smtClean="0"/>
              <a:t>Click to edit Master title style</a:t>
            </a:r>
            <a:endParaRPr lang="en-US"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158836" y="1288472"/>
            <a:ext cx="5774852" cy="556952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9028" y="233861"/>
            <a:ext cx="859939" cy="859939"/>
          </a:xfrm>
          <a:prstGeom prst="rect">
            <a:avLst/>
          </a:prstGeom>
        </p:spPr>
      </p:pic>
      <p:sp>
        <p:nvSpPr>
          <p:cNvPr id="19" name="TextBox 18"/>
          <p:cNvSpPr txBox="1"/>
          <p:nvPr userDrawn="1"/>
        </p:nvSpPr>
        <p:spPr>
          <a:xfrm>
            <a:off x="4877148" y="6642486"/>
            <a:ext cx="3295068" cy="193899"/>
          </a:xfrm>
          <a:prstGeom prst="rect">
            <a:avLst/>
          </a:prstGeom>
          <a:noFill/>
        </p:spPr>
        <p:txBody>
          <a:bodyPr wrap="none" lIns="27432" tIns="27432" rIns="27432" bIns="27432" anchor="b" anchorCtr="0">
            <a:spAutoFit/>
          </a:bodyPr>
          <a:lstStyle/>
          <a:p>
            <a:pPr algn="r">
              <a:spcBef>
                <a:spcPts val="0"/>
              </a:spcBef>
              <a:defRPr/>
            </a:pPr>
            <a:r>
              <a:rPr lang="en-US" sz="900" dirty="0" smtClean="0">
                <a:solidFill>
                  <a:schemeClr val="accent5"/>
                </a:solidFill>
                <a:latin typeface="+mn-lt"/>
              </a:rPr>
              <a:t>Copyright </a:t>
            </a:r>
            <a:r>
              <a:rPr lang="en-US" sz="900" dirty="0" smtClean="0">
                <a:solidFill>
                  <a:schemeClr val="accent5"/>
                </a:solidFill>
                <a:latin typeface="+mn-lt"/>
                <a:ea typeface="ＭＳ Ｐゴシック" charset="-128"/>
              </a:rPr>
              <a:t>© 2014 Blue Coat Systems Inc.  All Rights Reserved.</a:t>
            </a:r>
            <a:endParaRPr lang="en-US" sz="900" dirty="0">
              <a:solidFill>
                <a:schemeClr val="accent5"/>
              </a:solidFill>
              <a:latin typeface="+mn-lt"/>
            </a:endParaRPr>
          </a:p>
        </p:txBody>
      </p:sp>
    </p:spTree>
    <p:extLst>
      <p:ext uri="{BB962C8B-B14F-4D97-AF65-F5344CB8AC3E}">
        <p14:creationId xmlns:p14="http://schemas.microsoft.com/office/powerpoint/2010/main" val="1851373715"/>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Blue">
    <p:spTree>
      <p:nvGrpSpPr>
        <p:cNvPr id="1" name=""/>
        <p:cNvGrpSpPr/>
        <p:nvPr/>
      </p:nvGrpSpPr>
      <p:grpSpPr>
        <a:xfrm>
          <a:off x="0" y="0"/>
          <a:ext cx="0" cy="0"/>
          <a:chOff x="0" y="0"/>
          <a:chExt cx="0" cy="0"/>
        </a:xfrm>
      </p:grpSpPr>
      <p:pic>
        <p:nvPicPr>
          <p:cNvPr id="14" name="Picture 13" descr="Cloud.jpg"/>
          <p:cNvPicPr>
            <a:picLocks noChangeAspect="1"/>
          </p:cNvPicPr>
          <p:nvPr userDrawn="1"/>
        </p:nvPicPr>
        <p:blipFill>
          <a:blip r:embed="rId2" cstate="screen">
            <a:lum bright="-14000"/>
          </a:blip>
          <a:srcRect/>
          <a:stretch>
            <a:fillRect/>
          </a:stretch>
        </p:blipFill>
        <p:spPr>
          <a:xfrm>
            <a:off x="1" y="-1"/>
            <a:ext cx="9144000" cy="6858001"/>
          </a:xfrm>
          <a:prstGeom prst="rect">
            <a:avLst/>
          </a:prstGeom>
        </p:spPr>
      </p:pic>
      <p:sp>
        <p:nvSpPr>
          <p:cNvPr id="11" name="Rectangle 10"/>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mobile_1.jpg"/>
          <p:cNvPicPr>
            <a:picLocks noChangeAspect="1"/>
          </p:cNvPicPr>
          <p:nvPr userDrawn="1"/>
        </p:nvPicPr>
        <p:blipFill rotWithShape="1">
          <a:blip r:embed="rId3" cstate="screen"/>
          <a:srcRect b="5340"/>
          <a:stretch/>
        </p:blipFill>
        <p:spPr>
          <a:xfrm>
            <a:off x="3158836" y="1288472"/>
            <a:ext cx="5774852" cy="5569528"/>
          </a:xfrm>
          <a:prstGeom prst="rect">
            <a:avLst/>
          </a:prstGeom>
        </p:spPr>
      </p:pic>
      <p:sp>
        <p:nvSpPr>
          <p:cNvPr id="10" name="Rectangle 9"/>
          <p:cNvSpPr/>
          <p:nvPr userDrawn="1"/>
        </p:nvSpPr>
        <p:spPr>
          <a:xfrm>
            <a:off x="0" y="0"/>
            <a:ext cx="31588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loud.jpg"/>
          <p:cNvPicPr>
            <a:picLocks noChangeAspect="1"/>
          </p:cNvPicPr>
          <p:nvPr userDrawn="1"/>
        </p:nvPicPr>
        <p:blipFill rotWithShape="1">
          <a:blip r:embed="rId2" cstate="screen">
            <a:lum bright="-14000"/>
          </a:blip>
          <a:srcRect b="81212"/>
          <a:stretch/>
        </p:blipFill>
        <p:spPr>
          <a:xfrm>
            <a:off x="1" y="-1"/>
            <a:ext cx="9144000" cy="1288473"/>
          </a:xfrm>
          <a:prstGeom prst="rect">
            <a:avLst/>
          </a:prstGeom>
        </p:spPr>
      </p:pic>
      <p:sp>
        <p:nvSpPr>
          <p:cNvPr id="2" name="Title 1"/>
          <p:cNvSpPr>
            <a:spLocks noGrp="1"/>
          </p:cNvSpPr>
          <p:nvPr>
            <p:ph type="title"/>
          </p:nvPr>
        </p:nvSpPr>
        <p:spPr>
          <a:xfrm>
            <a:off x="2295524" y="82030"/>
            <a:ext cx="6354433" cy="1143000"/>
          </a:xfrm>
        </p:spPr>
        <p:txBody>
          <a:bodyPr rIns="0" anchor="ctr" anchorCtr="0">
            <a:noAutofit/>
          </a:bodyPr>
          <a:lstStyle>
            <a:lvl1pPr algn="r">
              <a:defRPr sz="2400" b="1" cap="all" baseline="0">
                <a:solidFill>
                  <a:schemeClr val="bg1"/>
                </a:solidFill>
              </a:defRPr>
            </a:lvl1pPr>
          </a:lstStyle>
          <a:p>
            <a:r>
              <a:rPr lang="en-US" smtClean="0"/>
              <a:t>Click to edit Master title style</a:t>
            </a:r>
            <a:endParaRPr lang="en-US" dirty="0"/>
          </a:p>
        </p:txBody>
      </p:sp>
      <p:sp>
        <p:nvSpPr>
          <p:cNvPr id="17" name="Rectangle 16"/>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2437" y="2323665"/>
            <a:ext cx="2477193" cy="3686518"/>
          </a:xfrm>
        </p:spPr>
        <p:txBody>
          <a:bodyPr anchor="t" anchorCtr="0">
            <a:noAutofit/>
          </a:bodyPr>
          <a:lstStyle>
            <a:lvl1pPr marL="0" indent="0" algn="r">
              <a:buNone/>
              <a:defRPr sz="22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8" name="Rectangle 17"/>
          <p:cNvSpPr/>
          <p:nvPr userDrawn="1"/>
        </p:nvSpPr>
        <p:spPr>
          <a:xfrm>
            <a:off x="-1627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4907634" y="6629940"/>
            <a:ext cx="3295068" cy="193899"/>
          </a:xfrm>
          <a:prstGeom prst="rect">
            <a:avLst/>
          </a:prstGeom>
          <a:noFill/>
        </p:spPr>
        <p:txBody>
          <a:bodyPr wrap="none" lIns="27432" tIns="27432" rIns="27432" bIns="27432" anchor="b" anchorCtr="0">
            <a:spAutoFit/>
          </a:bodyPr>
          <a:lstStyle/>
          <a:p>
            <a:pPr algn="r">
              <a:spcBef>
                <a:spcPts val="0"/>
              </a:spcBef>
              <a:defRPr/>
            </a:pPr>
            <a:r>
              <a:rPr lang="en-US" sz="900" dirty="0" smtClean="0">
                <a:solidFill>
                  <a:schemeClr val="accent5"/>
                </a:solidFill>
                <a:latin typeface="+mn-lt"/>
              </a:rPr>
              <a:t>Copyright </a:t>
            </a:r>
            <a:r>
              <a:rPr lang="en-US" sz="900" dirty="0" smtClean="0">
                <a:solidFill>
                  <a:schemeClr val="accent5"/>
                </a:solidFill>
                <a:latin typeface="+mn-lt"/>
                <a:ea typeface="ＭＳ Ｐゴシック" charset="-128"/>
              </a:rPr>
              <a:t>© 2014 Blue Coat Systems Inc.  All Rights Reserved.</a:t>
            </a:r>
            <a:endParaRPr lang="en-US" sz="900" dirty="0">
              <a:solidFill>
                <a:schemeClr val="accent5"/>
              </a:solidFill>
              <a:latin typeface="+mn-lt"/>
            </a:endParaRPr>
          </a:p>
        </p:txBody>
      </p:sp>
      <p:sp>
        <p:nvSpPr>
          <p:cNvPr id="12" name="Rectangle 26"/>
          <p:cNvSpPr>
            <a:spLocks noChangeArrowheads="1"/>
          </p:cNvSpPr>
          <p:nvPr userDrawn="1"/>
        </p:nvSpPr>
        <p:spPr bwMode="black">
          <a:xfrm>
            <a:off x="8521282" y="6629940"/>
            <a:ext cx="196464" cy="193899"/>
          </a:xfrm>
          <a:prstGeom prst="rect">
            <a:avLst/>
          </a:prstGeom>
          <a:noFill/>
          <a:ln w="9525" algn="ctr">
            <a:noFill/>
            <a:miter lim="800000"/>
            <a:headEnd/>
            <a:tailEnd/>
          </a:ln>
        </p:spPr>
        <p:txBody>
          <a:bodyPr wrap="none" lIns="27432" tIns="27432" rIns="27432" bIns="27432" anchor="b" anchorCtr="0">
            <a:spAutoFit/>
          </a:bodyPr>
          <a:lstStyle/>
          <a:p>
            <a:pPr algn="r" eaLnBrk="0" fontAlgn="auto" hangingPunct="0">
              <a:spcBef>
                <a:spcPts val="0"/>
              </a:spcBef>
              <a:spcAft>
                <a:spcPts val="0"/>
              </a:spcAft>
              <a:tabLst>
                <a:tab pos="461963" algn="l"/>
                <a:tab pos="4572000" algn="ctr"/>
                <a:tab pos="8461375" algn="r"/>
                <a:tab pos="8855075" algn="r"/>
              </a:tabLst>
              <a:defRPr/>
            </a:pPr>
            <a:fld id="{EDF30A77-26CB-4904-9806-B14B0F476DBA}" type="slidenum">
              <a:rPr lang="en-US" sz="900">
                <a:solidFill>
                  <a:schemeClr val="accent5"/>
                </a:solidFill>
                <a:latin typeface="+mn-lt"/>
              </a:rPr>
              <a:pPr algn="r" eaLnBrk="0" fontAlgn="auto" hangingPunct="0">
                <a:spcBef>
                  <a:spcPts val="0"/>
                </a:spcBef>
                <a:spcAft>
                  <a:spcPts val="0"/>
                </a:spcAft>
                <a:tabLst>
                  <a:tab pos="461963" algn="l"/>
                  <a:tab pos="4572000" algn="ctr"/>
                  <a:tab pos="8461375" algn="r"/>
                  <a:tab pos="8855075" algn="r"/>
                </a:tabLst>
                <a:defRPr/>
              </a:pPr>
              <a:t>‹#›</a:t>
            </a:fld>
            <a:endParaRPr lang="en-US" sz="900" dirty="0">
              <a:solidFill>
                <a:schemeClr val="accent5"/>
              </a:solidFill>
              <a:latin typeface="+mn-lt"/>
            </a:endParaRPr>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9028" y="233861"/>
            <a:ext cx="859939" cy="859939"/>
          </a:xfrm>
          <a:prstGeom prst="rect">
            <a:avLst/>
          </a:prstGeom>
        </p:spPr>
      </p:pic>
    </p:spTree>
    <p:extLst>
      <p:ext uri="{BB962C8B-B14F-4D97-AF65-F5344CB8AC3E}">
        <p14:creationId xmlns:p14="http://schemas.microsoft.com/office/powerpoint/2010/main" val="80296129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Cloud.jpg"/>
          <p:cNvPicPr>
            <a:picLocks noChangeAspect="1"/>
          </p:cNvPicPr>
          <p:nvPr/>
        </p:nvPicPr>
        <p:blipFill>
          <a:blip r:embed="rId17" cstate="screen">
            <a:lum bright="-14000"/>
          </a:blip>
          <a:srcRect/>
          <a:stretch>
            <a:fillRect/>
          </a:stretch>
        </p:blipFill>
        <p:spPr>
          <a:xfrm>
            <a:off x="1" y="-1"/>
            <a:ext cx="9144000" cy="6858001"/>
          </a:xfrm>
          <a:prstGeom prst="rect">
            <a:avLst/>
          </a:prstGeom>
        </p:spPr>
      </p:pic>
      <p:sp>
        <p:nvSpPr>
          <p:cNvPr id="11" name="Rectangle 10"/>
          <p:cNvSpPr/>
          <p:nvPr/>
        </p:nvSpPr>
        <p:spPr>
          <a:xfrm>
            <a:off x="0" y="0"/>
            <a:ext cx="1844983" cy="12947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288472"/>
            <a:ext cx="9144001" cy="556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74173" y="1288472"/>
            <a:ext cx="7969827" cy="556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06594" y="1642360"/>
            <a:ext cx="8181385" cy="486497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Placeholder 1"/>
          <p:cNvSpPr>
            <a:spLocks noGrp="1"/>
          </p:cNvSpPr>
          <p:nvPr>
            <p:ph type="title"/>
          </p:nvPr>
        </p:nvSpPr>
        <p:spPr>
          <a:xfrm>
            <a:off x="2305050" y="77209"/>
            <a:ext cx="6340185"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12" name="Rectangle 26"/>
          <p:cNvSpPr>
            <a:spLocks noChangeArrowheads="1"/>
          </p:cNvSpPr>
          <p:nvPr/>
        </p:nvSpPr>
        <p:spPr bwMode="black">
          <a:xfrm>
            <a:off x="8521282" y="6629940"/>
            <a:ext cx="196464" cy="193899"/>
          </a:xfrm>
          <a:prstGeom prst="rect">
            <a:avLst/>
          </a:prstGeom>
          <a:noFill/>
          <a:ln w="9525" algn="ctr">
            <a:noFill/>
            <a:miter lim="800000"/>
            <a:headEnd/>
            <a:tailEnd/>
          </a:ln>
        </p:spPr>
        <p:txBody>
          <a:bodyPr wrap="none" lIns="27432" tIns="27432" rIns="27432" bIns="27432" anchor="b" anchorCtr="0">
            <a:spAutoFit/>
          </a:bodyPr>
          <a:lstStyle/>
          <a:p>
            <a:pPr algn="r" eaLnBrk="0" fontAlgn="auto" hangingPunct="0">
              <a:spcBef>
                <a:spcPts val="0"/>
              </a:spcBef>
              <a:spcAft>
                <a:spcPts val="0"/>
              </a:spcAft>
              <a:tabLst>
                <a:tab pos="461963" algn="l"/>
                <a:tab pos="4572000" algn="ctr"/>
                <a:tab pos="8461375" algn="r"/>
                <a:tab pos="8855075" algn="r"/>
              </a:tabLst>
              <a:defRPr/>
            </a:pPr>
            <a:fld id="{EDF30A77-26CB-4904-9806-B14B0F476DBA}" type="slidenum">
              <a:rPr lang="en-US" sz="900">
                <a:solidFill>
                  <a:schemeClr val="accent5"/>
                </a:solidFill>
                <a:latin typeface="+mn-lt"/>
              </a:rPr>
              <a:pPr algn="r" eaLnBrk="0" fontAlgn="auto" hangingPunct="0">
                <a:spcBef>
                  <a:spcPts val="0"/>
                </a:spcBef>
                <a:spcAft>
                  <a:spcPts val="0"/>
                </a:spcAft>
                <a:tabLst>
                  <a:tab pos="461963" algn="l"/>
                  <a:tab pos="4572000" algn="ctr"/>
                  <a:tab pos="8461375" algn="r"/>
                  <a:tab pos="8855075" algn="r"/>
                </a:tabLst>
                <a:defRPr/>
              </a:pPr>
              <a:t>‹#›</a:t>
            </a:fld>
            <a:endParaRPr lang="en-US" sz="900" dirty="0">
              <a:solidFill>
                <a:schemeClr val="accent5"/>
              </a:solidFill>
              <a:latin typeface="+mn-lt"/>
            </a:endParaRPr>
          </a:p>
        </p:txBody>
      </p:sp>
      <p:sp>
        <p:nvSpPr>
          <p:cNvPr id="13" name="TextBox 12"/>
          <p:cNvSpPr txBox="1"/>
          <p:nvPr/>
        </p:nvSpPr>
        <p:spPr>
          <a:xfrm>
            <a:off x="4907634" y="6629940"/>
            <a:ext cx="3295068" cy="193899"/>
          </a:xfrm>
          <a:prstGeom prst="rect">
            <a:avLst/>
          </a:prstGeom>
          <a:noFill/>
        </p:spPr>
        <p:txBody>
          <a:bodyPr wrap="none" lIns="27432" tIns="27432" rIns="27432" bIns="27432" anchor="b" anchorCtr="0">
            <a:spAutoFit/>
          </a:bodyPr>
          <a:lstStyle/>
          <a:p>
            <a:pPr algn="r">
              <a:spcBef>
                <a:spcPts val="0"/>
              </a:spcBef>
              <a:defRPr/>
            </a:pPr>
            <a:r>
              <a:rPr lang="en-US" sz="900" dirty="0" smtClean="0">
                <a:solidFill>
                  <a:schemeClr val="accent5"/>
                </a:solidFill>
                <a:latin typeface="+mn-lt"/>
              </a:rPr>
              <a:t>Copyright </a:t>
            </a:r>
            <a:r>
              <a:rPr lang="en-US" sz="900" dirty="0" smtClean="0">
                <a:solidFill>
                  <a:schemeClr val="accent5"/>
                </a:solidFill>
                <a:latin typeface="+mn-lt"/>
                <a:ea typeface="ＭＳ Ｐゴシック" charset="-128"/>
              </a:rPr>
              <a:t>© 2014 Blue Coat Systems Inc.  All Rights Reserved.</a:t>
            </a:r>
            <a:endParaRPr lang="en-US" sz="900" dirty="0">
              <a:solidFill>
                <a:schemeClr val="accent5"/>
              </a:solidFill>
              <a:latin typeface="+mn-lt"/>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9532" y="217393"/>
            <a:ext cx="859939" cy="85993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9" r:id="rId4"/>
    <p:sldLayoutId id="2147483651" r:id="rId5"/>
    <p:sldLayoutId id="2147483667" r:id="rId6"/>
    <p:sldLayoutId id="2147483671" r:id="rId7"/>
    <p:sldLayoutId id="2147483672" r:id="rId8"/>
    <p:sldLayoutId id="2147483668" r:id="rId9"/>
    <p:sldLayoutId id="2147483665" r:id="rId10"/>
    <p:sldLayoutId id="2147483666" r:id="rId11"/>
    <p:sldLayoutId id="2147483654" r:id="rId12"/>
    <p:sldLayoutId id="2147483655" r:id="rId13"/>
    <p:sldLayoutId id="2147483670" r:id="rId14"/>
    <p:sldLayoutId id="2147483673" r:id="rId15"/>
  </p:sldLayoutIdLst>
  <p:timing>
    <p:tnLst>
      <p:par>
        <p:cTn xmlns:p14="http://schemas.microsoft.com/office/powerpoint/2010/main" id="1" dur="indefinite" restart="never" nodeType="tmRoot"/>
      </p:par>
    </p:tnLst>
  </p:timing>
  <p:txStyles>
    <p:titleStyle>
      <a:lvl1pPr algn="r" defTabSz="914400" rtl="0" eaLnBrk="1" latinLnBrk="0" hangingPunct="1">
        <a:spcBef>
          <a:spcPct val="0"/>
        </a:spcBef>
        <a:buNone/>
        <a:defRPr sz="2400" b="1" kern="1200" cap="all" baseline="0">
          <a:solidFill>
            <a:schemeClr val="bg1"/>
          </a:solidFill>
          <a:latin typeface="+mj-lt"/>
          <a:ea typeface="+mj-ea"/>
          <a:cs typeface="+mj-cs"/>
        </a:defRPr>
      </a:lvl1pPr>
    </p:titleStyle>
    <p:body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9.png"/><Relationship Id="rId3"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p:txBody>
          <a:bodyPr/>
          <a:lstStyle/>
          <a:p>
            <a:r>
              <a:rPr lang="en-US" dirty="0" smtClean="0"/>
              <a:t>Network security analytics today</a:t>
            </a:r>
            <a:br>
              <a:rPr lang="en-US" dirty="0" smtClean="0"/>
            </a:br>
            <a:endParaRPr lang="en-US" dirty="0"/>
          </a:p>
        </p:txBody>
      </p:sp>
      <p:sp>
        <p:nvSpPr>
          <p:cNvPr id="13" name="Content Placeholder 12"/>
          <p:cNvSpPr>
            <a:spLocks noGrp="1"/>
          </p:cNvSpPr>
          <p:nvPr>
            <p:ph type="subTitle" idx="1"/>
          </p:nvPr>
        </p:nvSpPr>
        <p:spPr/>
        <p:txBody>
          <a:bodyPr/>
          <a:lstStyle/>
          <a:p>
            <a:r>
              <a:rPr lang="en-US" dirty="0" smtClean="0"/>
              <a:t>Aubrey </a:t>
            </a:r>
            <a:r>
              <a:rPr lang="en-US" dirty="0" err="1" smtClean="0"/>
              <a:t>Merchant-dest</a:t>
            </a:r>
            <a:endParaRPr lang="en-US" dirty="0"/>
          </a:p>
        </p:txBody>
      </p:sp>
      <p:sp>
        <p:nvSpPr>
          <p:cNvPr id="23" name="Text Placeholder 22"/>
          <p:cNvSpPr>
            <a:spLocks noGrp="1"/>
          </p:cNvSpPr>
          <p:nvPr>
            <p:ph type="body" sz="quarter" idx="10"/>
          </p:nvPr>
        </p:nvSpPr>
        <p:spPr/>
        <p:txBody>
          <a:bodyPr/>
          <a:lstStyle/>
          <a:p>
            <a:r>
              <a:rPr lang="en-US" dirty="0" smtClean="0"/>
              <a:t>Director, Security Strategies – OCTO</a:t>
            </a:r>
            <a:endParaRPr lang="en-US" dirty="0"/>
          </a:p>
          <a:p>
            <a:r>
              <a:rPr lang="en-US" dirty="0" err="1"/>
              <a:t>a</a:t>
            </a:r>
            <a:r>
              <a:rPr lang="en-US" dirty="0" err="1" smtClean="0"/>
              <a:t>ubrey.merchant@bluecoat.com</a:t>
            </a:r>
            <a:endParaRPr lang="en-US" dirty="0" smtClean="0"/>
          </a:p>
        </p:txBody>
      </p:sp>
      <p:sp>
        <p:nvSpPr>
          <p:cNvPr id="24" name="Text Placeholder 23"/>
          <p:cNvSpPr>
            <a:spLocks noGrp="1"/>
          </p:cNvSpPr>
          <p:nvPr>
            <p:ph type="body" sz="quarter" idx="11"/>
          </p:nvPr>
        </p:nvSpPr>
        <p:spPr>
          <a:xfrm>
            <a:off x="2911877" y="5748575"/>
            <a:ext cx="5774924" cy="322263"/>
          </a:xfrm>
        </p:spPr>
        <p:txBody>
          <a:bodyPr/>
          <a:lstStyle/>
          <a:p>
            <a:r>
              <a:rPr lang="en-US" dirty="0" smtClean="0"/>
              <a:t>June, 2014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ight Arrow 26"/>
          <p:cNvSpPr/>
          <p:nvPr/>
        </p:nvSpPr>
        <p:spPr>
          <a:xfrm>
            <a:off x="2966165" y="4001206"/>
            <a:ext cx="4289894" cy="189794"/>
          </a:xfrm>
          <a:custGeom>
            <a:avLst/>
            <a:gdLst>
              <a:gd name="connsiteX0" fmla="*/ 0 w 3810000"/>
              <a:gd name="connsiteY0" fmla="*/ 28602 h 114406"/>
              <a:gd name="connsiteX1" fmla="*/ 3667071 w 3810000"/>
              <a:gd name="connsiteY1" fmla="*/ 28602 h 114406"/>
              <a:gd name="connsiteX2" fmla="*/ 3667071 w 3810000"/>
              <a:gd name="connsiteY2" fmla="*/ 0 h 114406"/>
              <a:gd name="connsiteX3" fmla="*/ 3810000 w 3810000"/>
              <a:gd name="connsiteY3" fmla="*/ 57203 h 114406"/>
              <a:gd name="connsiteX4" fmla="*/ 3667071 w 3810000"/>
              <a:gd name="connsiteY4" fmla="*/ 114406 h 114406"/>
              <a:gd name="connsiteX5" fmla="*/ 3667071 w 3810000"/>
              <a:gd name="connsiteY5" fmla="*/ 85805 h 114406"/>
              <a:gd name="connsiteX6" fmla="*/ 0 w 3810000"/>
              <a:gd name="connsiteY6" fmla="*/ 85805 h 114406"/>
              <a:gd name="connsiteX7" fmla="*/ 0 w 3810000"/>
              <a:gd name="connsiteY7" fmla="*/ 28602 h 114406"/>
              <a:gd name="connsiteX0" fmla="*/ 0 w 3810000"/>
              <a:gd name="connsiteY0" fmla="*/ 28602 h 114406"/>
              <a:gd name="connsiteX1" fmla="*/ 3667071 w 3810000"/>
              <a:gd name="connsiteY1" fmla="*/ 28602 h 114406"/>
              <a:gd name="connsiteX2" fmla="*/ 3667071 w 3810000"/>
              <a:gd name="connsiteY2" fmla="*/ 0 h 114406"/>
              <a:gd name="connsiteX3" fmla="*/ 3810000 w 3810000"/>
              <a:gd name="connsiteY3" fmla="*/ 57203 h 114406"/>
              <a:gd name="connsiteX4" fmla="*/ 3667071 w 3810000"/>
              <a:gd name="connsiteY4" fmla="*/ 114406 h 114406"/>
              <a:gd name="connsiteX5" fmla="*/ 3667071 w 3810000"/>
              <a:gd name="connsiteY5" fmla="*/ 85805 h 114406"/>
              <a:gd name="connsiteX6" fmla="*/ 0 w 3810000"/>
              <a:gd name="connsiteY6" fmla="*/ 85805 h 114406"/>
              <a:gd name="connsiteX7" fmla="*/ 0 w 3810000"/>
              <a:gd name="connsiteY7" fmla="*/ 28602 h 114406"/>
              <a:gd name="connsiteX0" fmla="*/ 0 w 3810000"/>
              <a:gd name="connsiteY0" fmla="*/ 28602 h 114406"/>
              <a:gd name="connsiteX1" fmla="*/ 3667071 w 3810000"/>
              <a:gd name="connsiteY1" fmla="*/ 28602 h 114406"/>
              <a:gd name="connsiteX2" fmla="*/ 3667071 w 3810000"/>
              <a:gd name="connsiteY2" fmla="*/ 0 h 114406"/>
              <a:gd name="connsiteX3" fmla="*/ 3810000 w 3810000"/>
              <a:gd name="connsiteY3" fmla="*/ 57203 h 114406"/>
              <a:gd name="connsiteX4" fmla="*/ 3667071 w 3810000"/>
              <a:gd name="connsiteY4" fmla="*/ 114406 h 114406"/>
              <a:gd name="connsiteX5" fmla="*/ 3667071 w 3810000"/>
              <a:gd name="connsiteY5" fmla="*/ 85805 h 114406"/>
              <a:gd name="connsiteX6" fmla="*/ 0 w 3810000"/>
              <a:gd name="connsiteY6" fmla="*/ 85805 h 114406"/>
              <a:gd name="connsiteX7" fmla="*/ 0 w 3810000"/>
              <a:gd name="connsiteY7" fmla="*/ 28602 h 11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0" h="114406">
                <a:moveTo>
                  <a:pt x="0" y="28602"/>
                </a:moveTo>
                <a:cubicBezTo>
                  <a:pt x="1222357" y="28602"/>
                  <a:pt x="1958939" y="-14261"/>
                  <a:pt x="3667071" y="28602"/>
                </a:cubicBezTo>
                <a:lnTo>
                  <a:pt x="3667071" y="0"/>
                </a:lnTo>
                <a:lnTo>
                  <a:pt x="3810000" y="57203"/>
                </a:lnTo>
                <a:lnTo>
                  <a:pt x="3667071" y="114406"/>
                </a:lnTo>
                <a:lnTo>
                  <a:pt x="3667071" y="85805"/>
                </a:lnTo>
                <a:cubicBezTo>
                  <a:pt x="2444714" y="85805"/>
                  <a:pt x="1422382" y="4843"/>
                  <a:pt x="0" y="85805"/>
                </a:cubicBezTo>
                <a:lnTo>
                  <a:pt x="0" y="28602"/>
                </a:lnTo>
                <a:close/>
              </a:path>
            </a:pathLst>
          </a:custGeom>
          <a:gradFill flip="none" rotWithShape="1">
            <a:gsLst>
              <a:gs pos="65000">
                <a:srgbClr val="000000"/>
              </a:gs>
              <a:gs pos="100000">
                <a:schemeClr val="tx1">
                  <a:lumMod val="50000"/>
                  <a:lumOff val="5000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80" rIns="91356" bIns="45680" rtlCol="0" anchor="ctr"/>
          <a:lstStyle/>
          <a:p>
            <a:pPr algn="ctr" defTabSz="912478"/>
            <a:endParaRPr lang="en-US" sz="1600" dirty="0">
              <a:solidFill>
                <a:prstClr val="white"/>
              </a:solidFill>
              <a:latin typeface="Arial"/>
            </a:endParaRPr>
          </a:p>
        </p:txBody>
      </p:sp>
      <p:sp>
        <p:nvSpPr>
          <p:cNvPr id="162" name="Right Arrow 23"/>
          <p:cNvSpPr/>
          <p:nvPr/>
        </p:nvSpPr>
        <p:spPr>
          <a:xfrm>
            <a:off x="2992120" y="3133865"/>
            <a:ext cx="4289894" cy="215393"/>
          </a:xfrm>
          <a:custGeom>
            <a:avLst/>
            <a:gdLst>
              <a:gd name="connsiteX0" fmla="*/ 0 w 3810000"/>
              <a:gd name="connsiteY0" fmla="*/ 28602 h 114406"/>
              <a:gd name="connsiteX1" fmla="*/ 3667071 w 3810000"/>
              <a:gd name="connsiteY1" fmla="*/ 28602 h 114406"/>
              <a:gd name="connsiteX2" fmla="*/ 3667071 w 3810000"/>
              <a:gd name="connsiteY2" fmla="*/ 0 h 114406"/>
              <a:gd name="connsiteX3" fmla="*/ 3810000 w 3810000"/>
              <a:gd name="connsiteY3" fmla="*/ 57203 h 114406"/>
              <a:gd name="connsiteX4" fmla="*/ 3667071 w 3810000"/>
              <a:gd name="connsiteY4" fmla="*/ 114406 h 114406"/>
              <a:gd name="connsiteX5" fmla="*/ 3667071 w 3810000"/>
              <a:gd name="connsiteY5" fmla="*/ 85805 h 114406"/>
              <a:gd name="connsiteX6" fmla="*/ 0 w 3810000"/>
              <a:gd name="connsiteY6" fmla="*/ 85805 h 114406"/>
              <a:gd name="connsiteX7" fmla="*/ 0 w 3810000"/>
              <a:gd name="connsiteY7" fmla="*/ 28602 h 114406"/>
              <a:gd name="connsiteX0" fmla="*/ 0 w 3810000"/>
              <a:gd name="connsiteY0" fmla="*/ 28602 h 114406"/>
              <a:gd name="connsiteX1" fmla="*/ 3667071 w 3810000"/>
              <a:gd name="connsiteY1" fmla="*/ 28602 h 114406"/>
              <a:gd name="connsiteX2" fmla="*/ 3667071 w 3810000"/>
              <a:gd name="connsiteY2" fmla="*/ 0 h 114406"/>
              <a:gd name="connsiteX3" fmla="*/ 3810000 w 3810000"/>
              <a:gd name="connsiteY3" fmla="*/ 57203 h 114406"/>
              <a:gd name="connsiteX4" fmla="*/ 3667071 w 3810000"/>
              <a:gd name="connsiteY4" fmla="*/ 114406 h 114406"/>
              <a:gd name="connsiteX5" fmla="*/ 3667071 w 3810000"/>
              <a:gd name="connsiteY5" fmla="*/ 85805 h 114406"/>
              <a:gd name="connsiteX6" fmla="*/ 0 w 3810000"/>
              <a:gd name="connsiteY6" fmla="*/ 85805 h 114406"/>
              <a:gd name="connsiteX7" fmla="*/ 0 w 3810000"/>
              <a:gd name="connsiteY7" fmla="*/ 28602 h 114406"/>
              <a:gd name="connsiteX0" fmla="*/ 0 w 3810000"/>
              <a:gd name="connsiteY0" fmla="*/ 28602 h 114406"/>
              <a:gd name="connsiteX1" fmla="*/ 3667071 w 3810000"/>
              <a:gd name="connsiteY1" fmla="*/ 28602 h 114406"/>
              <a:gd name="connsiteX2" fmla="*/ 3667071 w 3810000"/>
              <a:gd name="connsiteY2" fmla="*/ 0 h 114406"/>
              <a:gd name="connsiteX3" fmla="*/ 3810000 w 3810000"/>
              <a:gd name="connsiteY3" fmla="*/ 57203 h 114406"/>
              <a:gd name="connsiteX4" fmla="*/ 3667071 w 3810000"/>
              <a:gd name="connsiteY4" fmla="*/ 114406 h 114406"/>
              <a:gd name="connsiteX5" fmla="*/ 3667071 w 3810000"/>
              <a:gd name="connsiteY5" fmla="*/ 85805 h 114406"/>
              <a:gd name="connsiteX6" fmla="*/ 0 w 3810000"/>
              <a:gd name="connsiteY6" fmla="*/ 85805 h 114406"/>
              <a:gd name="connsiteX7" fmla="*/ 0 w 3810000"/>
              <a:gd name="connsiteY7" fmla="*/ 28602 h 11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0" h="114406">
                <a:moveTo>
                  <a:pt x="0" y="28602"/>
                </a:moveTo>
                <a:cubicBezTo>
                  <a:pt x="3113069" y="61939"/>
                  <a:pt x="2444714" y="28602"/>
                  <a:pt x="3667071" y="28602"/>
                </a:cubicBezTo>
                <a:lnTo>
                  <a:pt x="3667071" y="0"/>
                </a:lnTo>
                <a:lnTo>
                  <a:pt x="3810000" y="57203"/>
                </a:lnTo>
                <a:lnTo>
                  <a:pt x="3667071" y="114406"/>
                </a:lnTo>
                <a:lnTo>
                  <a:pt x="3667071" y="85805"/>
                </a:lnTo>
                <a:lnTo>
                  <a:pt x="0" y="85805"/>
                </a:lnTo>
                <a:lnTo>
                  <a:pt x="0" y="28602"/>
                </a:lnTo>
                <a:close/>
              </a:path>
            </a:pathLst>
          </a:custGeom>
          <a:gradFill flip="none" rotWithShape="1">
            <a:gsLst>
              <a:gs pos="65000">
                <a:srgbClr val="000000"/>
              </a:gs>
              <a:gs pos="100000">
                <a:schemeClr val="tx1">
                  <a:lumMod val="50000"/>
                  <a:lumOff val="5000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80" rIns="91356" bIns="45680" rtlCol="0" anchor="ctr"/>
          <a:lstStyle/>
          <a:p>
            <a:pPr algn="ctr" defTabSz="912478"/>
            <a:endParaRPr lang="en-US" sz="1600" dirty="0">
              <a:solidFill>
                <a:prstClr val="white"/>
              </a:solidFill>
              <a:latin typeface="Arial"/>
            </a:endParaRPr>
          </a:p>
        </p:txBody>
      </p:sp>
      <p:grpSp>
        <p:nvGrpSpPr>
          <p:cNvPr id="163" name="Group 6"/>
          <p:cNvGrpSpPr>
            <a:grpSpLocks/>
          </p:cNvGrpSpPr>
          <p:nvPr/>
        </p:nvGrpSpPr>
        <p:grpSpPr bwMode="auto">
          <a:xfrm>
            <a:off x="3276600" y="3048000"/>
            <a:ext cx="381000" cy="381000"/>
            <a:chOff x="-1277" y="2094"/>
            <a:chExt cx="1967" cy="1857"/>
          </a:xfrm>
          <a:solidFill>
            <a:srgbClr val="C00000"/>
          </a:solidFill>
        </p:grpSpPr>
        <p:sp>
          <p:nvSpPr>
            <p:cNvPr id="164" name="Freeform 7"/>
            <p:cNvSpPr>
              <a:spLocks/>
            </p:cNvSpPr>
            <p:nvPr/>
          </p:nvSpPr>
          <p:spPr bwMode="auto">
            <a:xfrm>
              <a:off x="-122" y="3072"/>
              <a:ext cx="368" cy="543"/>
            </a:xfrm>
            <a:custGeom>
              <a:avLst/>
              <a:gdLst/>
              <a:ahLst/>
              <a:cxnLst>
                <a:cxn ang="0">
                  <a:pos x="92" y="9"/>
                </a:cxn>
                <a:cxn ang="0">
                  <a:pos x="93" y="22"/>
                </a:cxn>
                <a:cxn ang="0">
                  <a:pos x="0" y="171"/>
                </a:cxn>
                <a:cxn ang="0">
                  <a:pos x="26" y="230"/>
                </a:cxn>
                <a:cxn ang="0">
                  <a:pos x="156" y="24"/>
                </a:cxn>
                <a:cxn ang="0">
                  <a:pos x="155" y="1"/>
                </a:cxn>
                <a:cxn ang="0">
                  <a:pos x="143" y="0"/>
                </a:cxn>
                <a:cxn ang="0">
                  <a:pos x="92" y="9"/>
                </a:cxn>
              </a:cxnLst>
              <a:rect l="0" t="0" r="r" b="b"/>
              <a:pathLst>
                <a:path w="156" h="230">
                  <a:moveTo>
                    <a:pt x="92" y="9"/>
                  </a:moveTo>
                  <a:cubicBezTo>
                    <a:pt x="92" y="13"/>
                    <a:pt x="93" y="17"/>
                    <a:pt x="93" y="22"/>
                  </a:cubicBezTo>
                  <a:cubicBezTo>
                    <a:pt x="93" y="87"/>
                    <a:pt x="55" y="144"/>
                    <a:pt x="0" y="171"/>
                  </a:cubicBezTo>
                  <a:cubicBezTo>
                    <a:pt x="4" y="193"/>
                    <a:pt x="13" y="213"/>
                    <a:pt x="26" y="230"/>
                  </a:cubicBezTo>
                  <a:cubicBezTo>
                    <a:pt x="103" y="193"/>
                    <a:pt x="156" y="115"/>
                    <a:pt x="156" y="24"/>
                  </a:cubicBezTo>
                  <a:cubicBezTo>
                    <a:pt x="156" y="16"/>
                    <a:pt x="156" y="8"/>
                    <a:pt x="155" y="1"/>
                  </a:cubicBezTo>
                  <a:cubicBezTo>
                    <a:pt x="151" y="0"/>
                    <a:pt x="147" y="0"/>
                    <a:pt x="143" y="0"/>
                  </a:cubicBezTo>
                  <a:cubicBezTo>
                    <a:pt x="125" y="0"/>
                    <a:pt x="108" y="3"/>
                    <a:pt x="9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65" name="Freeform 8"/>
            <p:cNvSpPr>
              <a:spLocks/>
            </p:cNvSpPr>
            <p:nvPr/>
          </p:nvSpPr>
          <p:spPr bwMode="auto">
            <a:xfrm>
              <a:off x="-833" y="3072"/>
              <a:ext cx="359" cy="541"/>
            </a:xfrm>
            <a:custGeom>
              <a:avLst/>
              <a:gdLst/>
              <a:ahLst/>
              <a:cxnLst>
                <a:cxn ang="0">
                  <a:pos x="127" y="229"/>
                </a:cxn>
                <a:cxn ang="0">
                  <a:pos x="152" y="171"/>
                </a:cxn>
                <a:cxn ang="0">
                  <a:pos x="59" y="22"/>
                </a:cxn>
                <a:cxn ang="0">
                  <a:pos x="59" y="9"/>
                </a:cxn>
                <a:cxn ang="0">
                  <a:pos x="9" y="0"/>
                </a:cxn>
                <a:cxn ang="0">
                  <a:pos x="1" y="0"/>
                </a:cxn>
                <a:cxn ang="0">
                  <a:pos x="0" y="24"/>
                </a:cxn>
                <a:cxn ang="0">
                  <a:pos x="127" y="229"/>
                </a:cxn>
              </a:cxnLst>
              <a:rect l="0" t="0" r="r" b="b"/>
              <a:pathLst>
                <a:path w="152" h="229">
                  <a:moveTo>
                    <a:pt x="127" y="229"/>
                  </a:moveTo>
                  <a:cubicBezTo>
                    <a:pt x="139" y="212"/>
                    <a:pt x="148" y="192"/>
                    <a:pt x="152" y="171"/>
                  </a:cubicBezTo>
                  <a:cubicBezTo>
                    <a:pt x="97" y="144"/>
                    <a:pt x="59" y="87"/>
                    <a:pt x="59" y="22"/>
                  </a:cubicBezTo>
                  <a:cubicBezTo>
                    <a:pt x="59" y="17"/>
                    <a:pt x="59" y="13"/>
                    <a:pt x="59" y="9"/>
                  </a:cubicBezTo>
                  <a:cubicBezTo>
                    <a:pt x="44" y="3"/>
                    <a:pt x="27" y="0"/>
                    <a:pt x="9" y="0"/>
                  </a:cubicBezTo>
                  <a:cubicBezTo>
                    <a:pt x="7" y="0"/>
                    <a:pt x="4" y="0"/>
                    <a:pt x="1" y="0"/>
                  </a:cubicBezTo>
                  <a:cubicBezTo>
                    <a:pt x="0" y="8"/>
                    <a:pt x="0" y="16"/>
                    <a:pt x="0" y="24"/>
                  </a:cubicBezTo>
                  <a:cubicBezTo>
                    <a:pt x="0" y="114"/>
                    <a:pt x="52" y="191"/>
                    <a:pt x="127" y="2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66" name="Freeform 9"/>
            <p:cNvSpPr>
              <a:spLocks/>
            </p:cNvSpPr>
            <p:nvPr/>
          </p:nvSpPr>
          <p:spPr bwMode="auto">
            <a:xfrm>
              <a:off x="-607" y="2587"/>
              <a:ext cx="617" cy="208"/>
            </a:xfrm>
            <a:custGeom>
              <a:avLst/>
              <a:gdLst/>
              <a:ahLst/>
              <a:cxnLst>
                <a:cxn ang="0">
                  <a:pos x="132" y="0"/>
                </a:cxn>
                <a:cxn ang="0">
                  <a:pos x="0" y="42"/>
                </a:cxn>
                <a:cxn ang="0">
                  <a:pos x="36" y="88"/>
                </a:cxn>
                <a:cxn ang="0">
                  <a:pos x="130" y="59"/>
                </a:cxn>
                <a:cxn ang="0">
                  <a:pos x="225" y="88"/>
                </a:cxn>
                <a:cxn ang="0">
                  <a:pos x="261" y="40"/>
                </a:cxn>
                <a:cxn ang="0">
                  <a:pos x="132" y="0"/>
                </a:cxn>
              </a:cxnLst>
              <a:rect l="0" t="0" r="r" b="b"/>
              <a:pathLst>
                <a:path w="261" h="88">
                  <a:moveTo>
                    <a:pt x="132" y="0"/>
                  </a:moveTo>
                  <a:cubicBezTo>
                    <a:pt x="83" y="0"/>
                    <a:pt x="38" y="16"/>
                    <a:pt x="0" y="42"/>
                  </a:cubicBezTo>
                  <a:cubicBezTo>
                    <a:pt x="9" y="60"/>
                    <a:pt x="21" y="75"/>
                    <a:pt x="36" y="88"/>
                  </a:cubicBezTo>
                  <a:cubicBezTo>
                    <a:pt x="63" y="70"/>
                    <a:pt x="95" y="59"/>
                    <a:pt x="130" y="59"/>
                  </a:cubicBezTo>
                  <a:cubicBezTo>
                    <a:pt x="165" y="59"/>
                    <a:pt x="198" y="70"/>
                    <a:pt x="225" y="88"/>
                  </a:cubicBezTo>
                  <a:cubicBezTo>
                    <a:pt x="240" y="75"/>
                    <a:pt x="253" y="59"/>
                    <a:pt x="261" y="40"/>
                  </a:cubicBezTo>
                  <a:cubicBezTo>
                    <a:pt x="225" y="15"/>
                    <a:pt x="180" y="0"/>
                    <a:pt x="13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67" name="Freeform 10"/>
            <p:cNvSpPr>
              <a:spLocks noEditPoints="1"/>
            </p:cNvSpPr>
            <p:nvPr/>
          </p:nvSpPr>
          <p:spPr bwMode="auto">
            <a:xfrm>
              <a:off x="-1277" y="2094"/>
              <a:ext cx="1967" cy="1857"/>
            </a:xfrm>
            <a:custGeom>
              <a:avLst/>
              <a:gdLst/>
              <a:ahLst/>
              <a:cxnLst>
                <a:cxn ang="0">
                  <a:pos x="199" y="388"/>
                </a:cxn>
                <a:cxn ang="0">
                  <a:pos x="336" y="458"/>
                </a:cxn>
                <a:cxn ang="0">
                  <a:pos x="364" y="452"/>
                </a:cxn>
                <a:cxn ang="0">
                  <a:pos x="361" y="435"/>
                </a:cxn>
                <a:cxn ang="0">
                  <a:pos x="405" y="385"/>
                </a:cxn>
                <a:cxn ang="0">
                  <a:pos x="393" y="355"/>
                </a:cxn>
                <a:cxn ang="0">
                  <a:pos x="244" y="187"/>
                </a:cxn>
                <a:cxn ang="0">
                  <a:pos x="380" y="20"/>
                </a:cxn>
                <a:cxn ang="0">
                  <a:pos x="380" y="1"/>
                </a:cxn>
                <a:cxn ang="0">
                  <a:pos x="149" y="261"/>
                </a:cxn>
                <a:cxn ang="0">
                  <a:pos x="151" y="286"/>
                </a:cxn>
                <a:cxn ang="0">
                  <a:pos x="0" y="524"/>
                </a:cxn>
                <a:cxn ang="0">
                  <a:pos x="19" y="622"/>
                </a:cxn>
                <a:cxn ang="0">
                  <a:pos x="38" y="611"/>
                </a:cxn>
                <a:cxn ang="0">
                  <a:pos x="29" y="558"/>
                </a:cxn>
                <a:cxn ang="0">
                  <a:pos x="199" y="388"/>
                </a:cxn>
                <a:cxn ang="0">
                  <a:pos x="674" y="282"/>
                </a:cxn>
                <a:cxn ang="0">
                  <a:pos x="674" y="261"/>
                </a:cxn>
                <a:cxn ang="0">
                  <a:pos x="439" y="0"/>
                </a:cxn>
                <a:cxn ang="0">
                  <a:pos x="439" y="19"/>
                </a:cxn>
                <a:cxn ang="0">
                  <a:pos x="584" y="187"/>
                </a:cxn>
                <a:cxn ang="0">
                  <a:pos x="432" y="355"/>
                </a:cxn>
                <a:cxn ang="0">
                  <a:pos x="421" y="386"/>
                </a:cxn>
                <a:cxn ang="0">
                  <a:pos x="461" y="435"/>
                </a:cxn>
                <a:cxn ang="0">
                  <a:pos x="457" y="453"/>
                </a:cxn>
                <a:cxn ang="0">
                  <a:pos x="492" y="461"/>
                </a:cxn>
                <a:cxn ang="0">
                  <a:pos x="631" y="388"/>
                </a:cxn>
                <a:cxn ang="0">
                  <a:pos x="801" y="558"/>
                </a:cxn>
                <a:cxn ang="0">
                  <a:pos x="793" y="611"/>
                </a:cxn>
                <a:cxn ang="0">
                  <a:pos x="814" y="623"/>
                </a:cxn>
                <a:cxn ang="0">
                  <a:pos x="833" y="524"/>
                </a:cxn>
                <a:cxn ang="0">
                  <a:pos x="674" y="282"/>
                </a:cxn>
                <a:cxn ang="0">
                  <a:pos x="631" y="728"/>
                </a:cxn>
                <a:cxn ang="0">
                  <a:pos x="462" y="558"/>
                </a:cxn>
                <a:cxn ang="0">
                  <a:pos x="474" y="495"/>
                </a:cxn>
                <a:cxn ang="0">
                  <a:pos x="449" y="467"/>
                </a:cxn>
                <a:cxn ang="0">
                  <a:pos x="411" y="485"/>
                </a:cxn>
                <a:cxn ang="0">
                  <a:pos x="374" y="468"/>
                </a:cxn>
                <a:cxn ang="0">
                  <a:pos x="355" y="492"/>
                </a:cxn>
                <a:cxn ang="0">
                  <a:pos x="369" y="558"/>
                </a:cxn>
                <a:cxn ang="0">
                  <a:pos x="199" y="728"/>
                </a:cxn>
                <a:cxn ang="0">
                  <a:pos x="65" y="663"/>
                </a:cxn>
                <a:cxn ang="0">
                  <a:pos x="47" y="674"/>
                </a:cxn>
                <a:cxn ang="0">
                  <a:pos x="263" y="786"/>
                </a:cxn>
                <a:cxn ang="0">
                  <a:pos x="416" y="737"/>
                </a:cxn>
                <a:cxn ang="0">
                  <a:pos x="570" y="786"/>
                </a:cxn>
                <a:cxn ang="0">
                  <a:pos x="786" y="674"/>
                </a:cxn>
                <a:cxn ang="0">
                  <a:pos x="765" y="663"/>
                </a:cxn>
                <a:cxn ang="0">
                  <a:pos x="631" y="728"/>
                </a:cxn>
              </a:cxnLst>
              <a:rect l="0" t="0" r="r" b="b"/>
              <a:pathLst>
                <a:path w="833" h="786">
                  <a:moveTo>
                    <a:pt x="199" y="388"/>
                  </a:moveTo>
                  <a:cubicBezTo>
                    <a:pt x="256" y="388"/>
                    <a:pt x="306" y="416"/>
                    <a:pt x="336" y="458"/>
                  </a:cubicBezTo>
                  <a:cubicBezTo>
                    <a:pt x="364" y="452"/>
                    <a:pt x="364" y="452"/>
                    <a:pt x="364" y="452"/>
                  </a:cubicBezTo>
                  <a:cubicBezTo>
                    <a:pt x="362" y="447"/>
                    <a:pt x="361" y="441"/>
                    <a:pt x="361" y="435"/>
                  </a:cubicBezTo>
                  <a:cubicBezTo>
                    <a:pt x="361" y="409"/>
                    <a:pt x="380" y="389"/>
                    <a:pt x="405" y="385"/>
                  </a:cubicBezTo>
                  <a:cubicBezTo>
                    <a:pt x="393" y="355"/>
                    <a:pt x="393" y="355"/>
                    <a:pt x="393" y="355"/>
                  </a:cubicBezTo>
                  <a:cubicBezTo>
                    <a:pt x="309" y="345"/>
                    <a:pt x="244" y="273"/>
                    <a:pt x="244" y="187"/>
                  </a:cubicBezTo>
                  <a:cubicBezTo>
                    <a:pt x="244" y="104"/>
                    <a:pt x="303" y="36"/>
                    <a:pt x="380" y="20"/>
                  </a:cubicBezTo>
                  <a:cubicBezTo>
                    <a:pt x="380" y="1"/>
                    <a:pt x="380" y="1"/>
                    <a:pt x="380" y="1"/>
                  </a:cubicBezTo>
                  <a:cubicBezTo>
                    <a:pt x="250" y="16"/>
                    <a:pt x="149" y="127"/>
                    <a:pt x="149" y="261"/>
                  </a:cubicBezTo>
                  <a:cubicBezTo>
                    <a:pt x="149" y="270"/>
                    <a:pt x="150" y="278"/>
                    <a:pt x="151" y="286"/>
                  </a:cubicBezTo>
                  <a:cubicBezTo>
                    <a:pt x="62" y="328"/>
                    <a:pt x="0" y="419"/>
                    <a:pt x="0" y="524"/>
                  </a:cubicBezTo>
                  <a:cubicBezTo>
                    <a:pt x="0" y="558"/>
                    <a:pt x="7" y="591"/>
                    <a:pt x="19" y="622"/>
                  </a:cubicBezTo>
                  <a:cubicBezTo>
                    <a:pt x="38" y="611"/>
                    <a:pt x="38" y="611"/>
                    <a:pt x="38" y="611"/>
                  </a:cubicBezTo>
                  <a:cubicBezTo>
                    <a:pt x="32" y="594"/>
                    <a:pt x="29" y="576"/>
                    <a:pt x="29" y="558"/>
                  </a:cubicBezTo>
                  <a:cubicBezTo>
                    <a:pt x="29" y="464"/>
                    <a:pt x="105" y="388"/>
                    <a:pt x="199" y="388"/>
                  </a:cubicBezTo>
                  <a:close/>
                  <a:moveTo>
                    <a:pt x="674" y="282"/>
                  </a:moveTo>
                  <a:cubicBezTo>
                    <a:pt x="674" y="275"/>
                    <a:pt x="674" y="269"/>
                    <a:pt x="674" y="261"/>
                  </a:cubicBezTo>
                  <a:cubicBezTo>
                    <a:pt x="674" y="126"/>
                    <a:pt x="571" y="14"/>
                    <a:pt x="439" y="0"/>
                  </a:cubicBezTo>
                  <a:cubicBezTo>
                    <a:pt x="439" y="19"/>
                    <a:pt x="439" y="19"/>
                    <a:pt x="439" y="19"/>
                  </a:cubicBezTo>
                  <a:cubicBezTo>
                    <a:pt x="521" y="31"/>
                    <a:pt x="584" y="101"/>
                    <a:pt x="584" y="187"/>
                  </a:cubicBezTo>
                  <a:cubicBezTo>
                    <a:pt x="584" y="274"/>
                    <a:pt x="517" y="347"/>
                    <a:pt x="432" y="355"/>
                  </a:cubicBezTo>
                  <a:cubicBezTo>
                    <a:pt x="421" y="386"/>
                    <a:pt x="421" y="386"/>
                    <a:pt x="421" y="386"/>
                  </a:cubicBezTo>
                  <a:cubicBezTo>
                    <a:pt x="444" y="391"/>
                    <a:pt x="461" y="411"/>
                    <a:pt x="461" y="435"/>
                  </a:cubicBezTo>
                  <a:cubicBezTo>
                    <a:pt x="461" y="441"/>
                    <a:pt x="459" y="447"/>
                    <a:pt x="457" y="453"/>
                  </a:cubicBezTo>
                  <a:cubicBezTo>
                    <a:pt x="492" y="461"/>
                    <a:pt x="492" y="461"/>
                    <a:pt x="492" y="461"/>
                  </a:cubicBezTo>
                  <a:cubicBezTo>
                    <a:pt x="523" y="417"/>
                    <a:pt x="574" y="388"/>
                    <a:pt x="631" y="388"/>
                  </a:cubicBezTo>
                  <a:cubicBezTo>
                    <a:pt x="725" y="388"/>
                    <a:pt x="801" y="464"/>
                    <a:pt x="801" y="558"/>
                  </a:cubicBezTo>
                  <a:cubicBezTo>
                    <a:pt x="801" y="576"/>
                    <a:pt x="798" y="594"/>
                    <a:pt x="793" y="611"/>
                  </a:cubicBezTo>
                  <a:cubicBezTo>
                    <a:pt x="814" y="623"/>
                    <a:pt x="814" y="623"/>
                    <a:pt x="814" y="623"/>
                  </a:cubicBezTo>
                  <a:cubicBezTo>
                    <a:pt x="826" y="592"/>
                    <a:pt x="833" y="559"/>
                    <a:pt x="833" y="524"/>
                  </a:cubicBezTo>
                  <a:cubicBezTo>
                    <a:pt x="833" y="416"/>
                    <a:pt x="767" y="323"/>
                    <a:pt x="674" y="282"/>
                  </a:cubicBezTo>
                  <a:close/>
                  <a:moveTo>
                    <a:pt x="631" y="728"/>
                  </a:moveTo>
                  <a:cubicBezTo>
                    <a:pt x="538" y="728"/>
                    <a:pt x="462" y="652"/>
                    <a:pt x="462" y="558"/>
                  </a:cubicBezTo>
                  <a:cubicBezTo>
                    <a:pt x="462" y="536"/>
                    <a:pt x="466" y="514"/>
                    <a:pt x="474" y="495"/>
                  </a:cubicBezTo>
                  <a:cubicBezTo>
                    <a:pt x="449" y="467"/>
                    <a:pt x="449" y="467"/>
                    <a:pt x="449" y="467"/>
                  </a:cubicBezTo>
                  <a:cubicBezTo>
                    <a:pt x="440" y="478"/>
                    <a:pt x="426" y="485"/>
                    <a:pt x="411" y="485"/>
                  </a:cubicBezTo>
                  <a:cubicBezTo>
                    <a:pt x="396" y="485"/>
                    <a:pt x="383" y="478"/>
                    <a:pt x="374" y="468"/>
                  </a:cubicBezTo>
                  <a:cubicBezTo>
                    <a:pt x="355" y="492"/>
                    <a:pt x="355" y="492"/>
                    <a:pt x="355" y="492"/>
                  </a:cubicBezTo>
                  <a:cubicBezTo>
                    <a:pt x="364" y="512"/>
                    <a:pt x="369" y="534"/>
                    <a:pt x="369" y="558"/>
                  </a:cubicBezTo>
                  <a:cubicBezTo>
                    <a:pt x="369" y="652"/>
                    <a:pt x="293" y="728"/>
                    <a:pt x="199" y="728"/>
                  </a:cubicBezTo>
                  <a:cubicBezTo>
                    <a:pt x="145" y="728"/>
                    <a:pt x="97" y="702"/>
                    <a:pt x="65" y="663"/>
                  </a:cubicBezTo>
                  <a:cubicBezTo>
                    <a:pt x="47" y="674"/>
                    <a:pt x="47" y="674"/>
                    <a:pt x="47" y="674"/>
                  </a:cubicBezTo>
                  <a:cubicBezTo>
                    <a:pt x="94" y="742"/>
                    <a:pt x="173" y="786"/>
                    <a:pt x="263" y="786"/>
                  </a:cubicBezTo>
                  <a:cubicBezTo>
                    <a:pt x="320" y="786"/>
                    <a:pt x="373" y="768"/>
                    <a:pt x="416" y="737"/>
                  </a:cubicBezTo>
                  <a:cubicBezTo>
                    <a:pt x="460" y="768"/>
                    <a:pt x="513" y="786"/>
                    <a:pt x="570" y="786"/>
                  </a:cubicBezTo>
                  <a:cubicBezTo>
                    <a:pt x="659" y="786"/>
                    <a:pt x="738" y="742"/>
                    <a:pt x="786" y="674"/>
                  </a:cubicBezTo>
                  <a:cubicBezTo>
                    <a:pt x="765" y="663"/>
                    <a:pt x="765" y="663"/>
                    <a:pt x="765" y="663"/>
                  </a:cubicBezTo>
                  <a:cubicBezTo>
                    <a:pt x="734" y="702"/>
                    <a:pt x="685" y="728"/>
                    <a:pt x="631" y="7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grpSp>
      <p:grpSp>
        <p:nvGrpSpPr>
          <p:cNvPr id="168" name="Group 6"/>
          <p:cNvGrpSpPr>
            <a:grpSpLocks/>
          </p:cNvGrpSpPr>
          <p:nvPr/>
        </p:nvGrpSpPr>
        <p:grpSpPr bwMode="auto">
          <a:xfrm>
            <a:off x="3276600" y="3901440"/>
            <a:ext cx="381000" cy="381000"/>
            <a:chOff x="-1277" y="2094"/>
            <a:chExt cx="1967" cy="1857"/>
          </a:xfrm>
          <a:solidFill>
            <a:srgbClr val="C00000"/>
          </a:solidFill>
        </p:grpSpPr>
        <p:sp>
          <p:nvSpPr>
            <p:cNvPr id="169" name="Freeform 7"/>
            <p:cNvSpPr>
              <a:spLocks/>
            </p:cNvSpPr>
            <p:nvPr/>
          </p:nvSpPr>
          <p:spPr bwMode="auto">
            <a:xfrm>
              <a:off x="-122" y="3072"/>
              <a:ext cx="368" cy="543"/>
            </a:xfrm>
            <a:custGeom>
              <a:avLst/>
              <a:gdLst/>
              <a:ahLst/>
              <a:cxnLst>
                <a:cxn ang="0">
                  <a:pos x="92" y="9"/>
                </a:cxn>
                <a:cxn ang="0">
                  <a:pos x="93" y="22"/>
                </a:cxn>
                <a:cxn ang="0">
                  <a:pos x="0" y="171"/>
                </a:cxn>
                <a:cxn ang="0">
                  <a:pos x="26" y="230"/>
                </a:cxn>
                <a:cxn ang="0">
                  <a:pos x="156" y="24"/>
                </a:cxn>
                <a:cxn ang="0">
                  <a:pos x="155" y="1"/>
                </a:cxn>
                <a:cxn ang="0">
                  <a:pos x="143" y="0"/>
                </a:cxn>
                <a:cxn ang="0">
                  <a:pos x="92" y="9"/>
                </a:cxn>
              </a:cxnLst>
              <a:rect l="0" t="0" r="r" b="b"/>
              <a:pathLst>
                <a:path w="156" h="230">
                  <a:moveTo>
                    <a:pt x="92" y="9"/>
                  </a:moveTo>
                  <a:cubicBezTo>
                    <a:pt x="92" y="13"/>
                    <a:pt x="93" y="17"/>
                    <a:pt x="93" y="22"/>
                  </a:cubicBezTo>
                  <a:cubicBezTo>
                    <a:pt x="93" y="87"/>
                    <a:pt x="55" y="144"/>
                    <a:pt x="0" y="171"/>
                  </a:cubicBezTo>
                  <a:cubicBezTo>
                    <a:pt x="4" y="193"/>
                    <a:pt x="13" y="213"/>
                    <a:pt x="26" y="230"/>
                  </a:cubicBezTo>
                  <a:cubicBezTo>
                    <a:pt x="103" y="193"/>
                    <a:pt x="156" y="115"/>
                    <a:pt x="156" y="24"/>
                  </a:cubicBezTo>
                  <a:cubicBezTo>
                    <a:pt x="156" y="16"/>
                    <a:pt x="156" y="8"/>
                    <a:pt x="155" y="1"/>
                  </a:cubicBezTo>
                  <a:cubicBezTo>
                    <a:pt x="151" y="0"/>
                    <a:pt x="147" y="0"/>
                    <a:pt x="143" y="0"/>
                  </a:cubicBezTo>
                  <a:cubicBezTo>
                    <a:pt x="125" y="0"/>
                    <a:pt x="108" y="3"/>
                    <a:pt x="9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70" name="Freeform 8"/>
            <p:cNvSpPr>
              <a:spLocks/>
            </p:cNvSpPr>
            <p:nvPr/>
          </p:nvSpPr>
          <p:spPr bwMode="auto">
            <a:xfrm>
              <a:off x="-833" y="3072"/>
              <a:ext cx="359" cy="541"/>
            </a:xfrm>
            <a:custGeom>
              <a:avLst/>
              <a:gdLst/>
              <a:ahLst/>
              <a:cxnLst>
                <a:cxn ang="0">
                  <a:pos x="127" y="229"/>
                </a:cxn>
                <a:cxn ang="0">
                  <a:pos x="152" y="171"/>
                </a:cxn>
                <a:cxn ang="0">
                  <a:pos x="59" y="22"/>
                </a:cxn>
                <a:cxn ang="0">
                  <a:pos x="59" y="9"/>
                </a:cxn>
                <a:cxn ang="0">
                  <a:pos x="9" y="0"/>
                </a:cxn>
                <a:cxn ang="0">
                  <a:pos x="1" y="0"/>
                </a:cxn>
                <a:cxn ang="0">
                  <a:pos x="0" y="24"/>
                </a:cxn>
                <a:cxn ang="0">
                  <a:pos x="127" y="229"/>
                </a:cxn>
              </a:cxnLst>
              <a:rect l="0" t="0" r="r" b="b"/>
              <a:pathLst>
                <a:path w="152" h="229">
                  <a:moveTo>
                    <a:pt x="127" y="229"/>
                  </a:moveTo>
                  <a:cubicBezTo>
                    <a:pt x="139" y="212"/>
                    <a:pt x="148" y="192"/>
                    <a:pt x="152" y="171"/>
                  </a:cubicBezTo>
                  <a:cubicBezTo>
                    <a:pt x="97" y="144"/>
                    <a:pt x="59" y="87"/>
                    <a:pt x="59" y="22"/>
                  </a:cubicBezTo>
                  <a:cubicBezTo>
                    <a:pt x="59" y="17"/>
                    <a:pt x="59" y="13"/>
                    <a:pt x="59" y="9"/>
                  </a:cubicBezTo>
                  <a:cubicBezTo>
                    <a:pt x="44" y="3"/>
                    <a:pt x="27" y="0"/>
                    <a:pt x="9" y="0"/>
                  </a:cubicBezTo>
                  <a:cubicBezTo>
                    <a:pt x="7" y="0"/>
                    <a:pt x="4" y="0"/>
                    <a:pt x="1" y="0"/>
                  </a:cubicBezTo>
                  <a:cubicBezTo>
                    <a:pt x="0" y="8"/>
                    <a:pt x="0" y="16"/>
                    <a:pt x="0" y="24"/>
                  </a:cubicBezTo>
                  <a:cubicBezTo>
                    <a:pt x="0" y="114"/>
                    <a:pt x="52" y="191"/>
                    <a:pt x="127" y="2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71" name="Freeform 9"/>
            <p:cNvSpPr>
              <a:spLocks/>
            </p:cNvSpPr>
            <p:nvPr/>
          </p:nvSpPr>
          <p:spPr bwMode="auto">
            <a:xfrm>
              <a:off x="-607" y="2587"/>
              <a:ext cx="617" cy="208"/>
            </a:xfrm>
            <a:custGeom>
              <a:avLst/>
              <a:gdLst/>
              <a:ahLst/>
              <a:cxnLst>
                <a:cxn ang="0">
                  <a:pos x="132" y="0"/>
                </a:cxn>
                <a:cxn ang="0">
                  <a:pos x="0" y="42"/>
                </a:cxn>
                <a:cxn ang="0">
                  <a:pos x="36" y="88"/>
                </a:cxn>
                <a:cxn ang="0">
                  <a:pos x="130" y="59"/>
                </a:cxn>
                <a:cxn ang="0">
                  <a:pos x="225" y="88"/>
                </a:cxn>
                <a:cxn ang="0">
                  <a:pos x="261" y="40"/>
                </a:cxn>
                <a:cxn ang="0">
                  <a:pos x="132" y="0"/>
                </a:cxn>
              </a:cxnLst>
              <a:rect l="0" t="0" r="r" b="b"/>
              <a:pathLst>
                <a:path w="261" h="88">
                  <a:moveTo>
                    <a:pt x="132" y="0"/>
                  </a:moveTo>
                  <a:cubicBezTo>
                    <a:pt x="83" y="0"/>
                    <a:pt x="38" y="16"/>
                    <a:pt x="0" y="42"/>
                  </a:cubicBezTo>
                  <a:cubicBezTo>
                    <a:pt x="9" y="60"/>
                    <a:pt x="21" y="75"/>
                    <a:pt x="36" y="88"/>
                  </a:cubicBezTo>
                  <a:cubicBezTo>
                    <a:pt x="63" y="70"/>
                    <a:pt x="95" y="59"/>
                    <a:pt x="130" y="59"/>
                  </a:cubicBezTo>
                  <a:cubicBezTo>
                    <a:pt x="165" y="59"/>
                    <a:pt x="198" y="70"/>
                    <a:pt x="225" y="88"/>
                  </a:cubicBezTo>
                  <a:cubicBezTo>
                    <a:pt x="240" y="75"/>
                    <a:pt x="253" y="59"/>
                    <a:pt x="261" y="40"/>
                  </a:cubicBezTo>
                  <a:cubicBezTo>
                    <a:pt x="225" y="15"/>
                    <a:pt x="180" y="0"/>
                    <a:pt x="13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72" name="Freeform 10"/>
            <p:cNvSpPr>
              <a:spLocks noEditPoints="1"/>
            </p:cNvSpPr>
            <p:nvPr/>
          </p:nvSpPr>
          <p:spPr bwMode="auto">
            <a:xfrm>
              <a:off x="-1277" y="2094"/>
              <a:ext cx="1967" cy="1857"/>
            </a:xfrm>
            <a:custGeom>
              <a:avLst/>
              <a:gdLst/>
              <a:ahLst/>
              <a:cxnLst>
                <a:cxn ang="0">
                  <a:pos x="199" y="388"/>
                </a:cxn>
                <a:cxn ang="0">
                  <a:pos x="336" y="458"/>
                </a:cxn>
                <a:cxn ang="0">
                  <a:pos x="364" y="452"/>
                </a:cxn>
                <a:cxn ang="0">
                  <a:pos x="361" y="435"/>
                </a:cxn>
                <a:cxn ang="0">
                  <a:pos x="405" y="385"/>
                </a:cxn>
                <a:cxn ang="0">
                  <a:pos x="393" y="355"/>
                </a:cxn>
                <a:cxn ang="0">
                  <a:pos x="244" y="187"/>
                </a:cxn>
                <a:cxn ang="0">
                  <a:pos x="380" y="20"/>
                </a:cxn>
                <a:cxn ang="0">
                  <a:pos x="380" y="1"/>
                </a:cxn>
                <a:cxn ang="0">
                  <a:pos x="149" y="261"/>
                </a:cxn>
                <a:cxn ang="0">
                  <a:pos x="151" y="286"/>
                </a:cxn>
                <a:cxn ang="0">
                  <a:pos x="0" y="524"/>
                </a:cxn>
                <a:cxn ang="0">
                  <a:pos x="19" y="622"/>
                </a:cxn>
                <a:cxn ang="0">
                  <a:pos x="38" y="611"/>
                </a:cxn>
                <a:cxn ang="0">
                  <a:pos x="29" y="558"/>
                </a:cxn>
                <a:cxn ang="0">
                  <a:pos x="199" y="388"/>
                </a:cxn>
                <a:cxn ang="0">
                  <a:pos x="674" y="282"/>
                </a:cxn>
                <a:cxn ang="0">
                  <a:pos x="674" y="261"/>
                </a:cxn>
                <a:cxn ang="0">
                  <a:pos x="439" y="0"/>
                </a:cxn>
                <a:cxn ang="0">
                  <a:pos x="439" y="19"/>
                </a:cxn>
                <a:cxn ang="0">
                  <a:pos x="584" y="187"/>
                </a:cxn>
                <a:cxn ang="0">
                  <a:pos x="432" y="355"/>
                </a:cxn>
                <a:cxn ang="0">
                  <a:pos x="421" y="386"/>
                </a:cxn>
                <a:cxn ang="0">
                  <a:pos x="461" y="435"/>
                </a:cxn>
                <a:cxn ang="0">
                  <a:pos x="457" y="453"/>
                </a:cxn>
                <a:cxn ang="0">
                  <a:pos x="492" y="461"/>
                </a:cxn>
                <a:cxn ang="0">
                  <a:pos x="631" y="388"/>
                </a:cxn>
                <a:cxn ang="0">
                  <a:pos x="801" y="558"/>
                </a:cxn>
                <a:cxn ang="0">
                  <a:pos x="793" y="611"/>
                </a:cxn>
                <a:cxn ang="0">
                  <a:pos x="814" y="623"/>
                </a:cxn>
                <a:cxn ang="0">
                  <a:pos x="833" y="524"/>
                </a:cxn>
                <a:cxn ang="0">
                  <a:pos x="674" y="282"/>
                </a:cxn>
                <a:cxn ang="0">
                  <a:pos x="631" y="728"/>
                </a:cxn>
                <a:cxn ang="0">
                  <a:pos x="462" y="558"/>
                </a:cxn>
                <a:cxn ang="0">
                  <a:pos x="474" y="495"/>
                </a:cxn>
                <a:cxn ang="0">
                  <a:pos x="449" y="467"/>
                </a:cxn>
                <a:cxn ang="0">
                  <a:pos x="411" y="485"/>
                </a:cxn>
                <a:cxn ang="0">
                  <a:pos x="374" y="468"/>
                </a:cxn>
                <a:cxn ang="0">
                  <a:pos x="355" y="492"/>
                </a:cxn>
                <a:cxn ang="0">
                  <a:pos x="369" y="558"/>
                </a:cxn>
                <a:cxn ang="0">
                  <a:pos x="199" y="728"/>
                </a:cxn>
                <a:cxn ang="0">
                  <a:pos x="65" y="663"/>
                </a:cxn>
                <a:cxn ang="0">
                  <a:pos x="47" y="674"/>
                </a:cxn>
                <a:cxn ang="0">
                  <a:pos x="263" y="786"/>
                </a:cxn>
                <a:cxn ang="0">
                  <a:pos x="416" y="737"/>
                </a:cxn>
                <a:cxn ang="0">
                  <a:pos x="570" y="786"/>
                </a:cxn>
                <a:cxn ang="0">
                  <a:pos x="786" y="674"/>
                </a:cxn>
                <a:cxn ang="0">
                  <a:pos x="765" y="663"/>
                </a:cxn>
                <a:cxn ang="0">
                  <a:pos x="631" y="728"/>
                </a:cxn>
              </a:cxnLst>
              <a:rect l="0" t="0" r="r" b="b"/>
              <a:pathLst>
                <a:path w="833" h="786">
                  <a:moveTo>
                    <a:pt x="199" y="388"/>
                  </a:moveTo>
                  <a:cubicBezTo>
                    <a:pt x="256" y="388"/>
                    <a:pt x="306" y="416"/>
                    <a:pt x="336" y="458"/>
                  </a:cubicBezTo>
                  <a:cubicBezTo>
                    <a:pt x="364" y="452"/>
                    <a:pt x="364" y="452"/>
                    <a:pt x="364" y="452"/>
                  </a:cubicBezTo>
                  <a:cubicBezTo>
                    <a:pt x="362" y="447"/>
                    <a:pt x="361" y="441"/>
                    <a:pt x="361" y="435"/>
                  </a:cubicBezTo>
                  <a:cubicBezTo>
                    <a:pt x="361" y="409"/>
                    <a:pt x="380" y="389"/>
                    <a:pt x="405" y="385"/>
                  </a:cubicBezTo>
                  <a:cubicBezTo>
                    <a:pt x="393" y="355"/>
                    <a:pt x="393" y="355"/>
                    <a:pt x="393" y="355"/>
                  </a:cubicBezTo>
                  <a:cubicBezTo>
                    <a:pt x="309" y="345"/>
                    <a:pt x="244" y="273"/>
                    <a:pt x="244" y="187"/>
                  </a:cubicBezTo>
                  <a:cubicBezTo>
                    <a:pt x="244" y="104"/>
                    <a:pt x="303" y="36"/>
                    <a:pt x="380" y="20"/>
                  </a:cubicBezTo>
                  <a:cubicBezTo>
                    <a:pt x="380" y="1"/>
                    <a:pt x="380" y="1"/>
                    <a:pt x="380" y="1"/>
                  </a:cubicBezTo>
                  <a:cubicBezTo>
                    <a:pt x="250" y="16"/>
                    <a:pt x="149" y="127"/>
                    <a:pt x="149" y="261"/>
                  </a:cubicBezTo>
                  <a:cubicBezTo>
                    <a:pt x="149" y="270"/>
                    <a:pt x="150" y="278"/>
                    <a:pt x="151" y="286"/>
                  </a:cubicBezTo>
                  <a:cubicBezTo>
                    <a:pt x="62" y="328"/>
                    <a:pt x="0" y="419"/>
                    <a:pt x="0" y="524"/>
                  </a:cubicBezTo>
                  <a:cubicBezTo>
                    <a:pt x="0" y="558"/>
                    <a:pt x="7" y="591"/>
                    <a:pt x="19" y="622"/>
                  </a:cubicBezTo>
                  <a:cubicBezTo>
                    <a:pt x="38" y="611"/>
                    <a:pt x="38" y="611"/>
                    <a:pt x="38" y="611"/>
                  </a:cubicBezTo>
                  <a:cubicBezTo>
                    <a:pt x="32" y="594"/>
                    <a:pt x="29" y="576"/>
                    <a:pt x="29" y="558"/>
                  </a:cubicBezTo>
                  <a:cubicBezTo>
                    <a:pt x="29" y="464"/>
                    <a:pt x="105" y="388"/>
                    <a:pt x="199" y="388"/>
                  </a:cubicBezTo>
                  <a:close/>
                  <a:moveTo>
                    <a:pt x="674" y="282"/>
                  </a:moveTo>
                  <a:cubicBezTo>
                    <a:pt x="674" y="275"/>
                    <a:pt x="674" y="269"/>
                    <a:pt x="674" y="261"/>
                  </a:cubicBezTo>
                  <a:cubicBezTo>
                    <a:pt x="674" y="126"/>
                    <a:pt x="571" y="14"/>
                    <a:pt x="439" y="0"/>
                  </a:cubicBezTo>
                  <a:cubicBezTo>
                    <a:pt x="439" y="19"/>
                    <a:pt x="439" y="19"/>
                    <a:pt x="439" y="19"/>
                  </a:cubicBezTo>
                  <a:cubicBezTo>
                    <a:pt x="521" y="31"/>
                    <a:pt x="584" y="101"/>
                    <a:pt x="584" y="187"/>
                  </a:cubicBezTo>
                  <a:cubicBezTo>
                    <a:pt x="584" y="274"/>
                    <a:pt x="517" y="347"/>
                    <a:pt x="432" y="355"/>
                  </a:cubicBezTo>
                  <a:cubicBezTo>
                    <a:pt x="421" y="386"/>
                    <a:pt x="421" y="386"/>
                    <a:pt x="421" y="386"/>
                  </a:cubicBezTo>
                  <a:cubicBezTo>
                    <a:pt x="444" y="391"/>
                    <a:pt x="461" y="411"/>
                    <a:pt x="461" y="435"/>
                  </a:cubicBezTo>
                  <a:cubicBezTo>
                    <a:pt x="461" y="441"/>
                    <a:pt x="459" y="447"/>
                    <a:pt x="457" y="453"/>
                  </a:cubicBezTo>
                  <a:cubicBezTo>
                    <a:pt x="492" y="461"/>
                    <a:pt x="492" y="461"/>
                    <a:pt x="492" y="461"/>
                  </a:cubicBezTo>
                  <a:cubicBezTo>
                    <a:pt x="523" y="417"/>
                    <a:pt x="574" y="388"/>
                    <a:pt x="631" y="388"/>
                  </a:cubicBezTo>
                  <a:cubicBezTo>
                    <a:pt x="725" y="388"/>
                    <a:pt x="801" y="464"/>
                    <a:pt x="801" y="558"/>
                  </a:cubicBezTo>
                  <a:cubicBezTo>
                    <a:pt x="801" y="576"/>
                    <a:pt x="798" y="594"/>
                    <a:pt x="793" y="611"/>
                  </a:cubicBezTo>
                  <a:cubicBezTo>
                    <a:pt x="814" y="623"/>
                    <a:pt x="814" y="623"/>
                    <a:pt x="814" y="623"/>
                  </a:cubicBezTo>
                  <a:cubicBezTo>
                    <a:pt x="826" y="592"/>
                    <a:pt x="833" y="559"/>
                    <a:pt x="833" y="524"/>
                  </a:cubicBezTo>
                  <a:cubicBezTo>
                    <a:pt x="833" y="416"/>
                    <a:pt x="767" y="323"/>
                    <a:pt x="674" y="282"/>
                  </a:cubicBezTo>
                  <a:close/>
                  <a:moveTo>
                    <a:pt x="631" y="728"/>
                  </a:moveTo>
                  <a:cubicBezTo>
                    <a:pt x="538" y="728"/>
                    <a:pt x="462" y="652"/>
                    <a:pt x="462" y="558"/>
                  </a:cubicBezTo>
                  <a:cubicBezTo>
                    <a:pt x="462" y="536"/>
                    <a:pt x="466" y="514"/>
                    <a:pt x="474" y="495"/>
                  </a:cubicBezTo>
                  <a:cubicBezTo>
                    <a:pt x="449" y="467"/>
                    <a:pt x="449" y="467"/>
                    <a:pt x="449" y="467"/>
                  </a:cubicBezTo>
                  <a:cubicBezTo>
                    <a:pt x="440" y="478"/>
                    <a:pt x="426" y="485"/>
                    <a:pt x="411" y="485"/>
                  </a:cubicBezTo>
                  <a:cubicBezTo>
                    <a:pt x="396" y="485"/>
                    <a:pt x="383" y="478"/>
                    <a:pt x="374" y="468"/>
                  </a:cubicBezTo>
                  <a:cubicBezTo>
                    <a:pt x="355" y="492"/>
                    <a:pt x="355" y="492"/>
                    <a:pt x="355" y="492"/>
                  </a:cubicBezTo>
                  <a:cubicBezTo>
                    <a:pt x="364" y="512"/>
                    <a:pt x="369" y="534"/>
                    <a:pt x="369" y="558"/>
                  </a:cubicBezTo>
                  <a:cubicBezTo>
                    <a:pt x="369" y="652"/>
                    <a:pt x="293" y="728"/>
                    <a:pt x="199" y="728"/>
                  </a:cubicBezTo>
                  <a:cubicBezTo>
                    <a:pt x="145" y="728"/>
                    <a:pt x="97" y="702"/>
                    <a:pt x="65" y="663"/>
                  </a:cubicBezTo>
                  <a:cubicBezTo>
                    <a:pt x="47" y="674"/>
                    <a:pt x="47" y="674"/>
                    <a:pt x="47" y="674"/>
                  </a:cubicBezTo>
                  <a:cubicBezTo>
                    <a:pt x="94" y="742"/>
                    <a:pt x="173" y="786"/>
                    <a:pt x="263" y="786"/>
                  </a:cubicBezTo>
                  <a:cubicBezTo>
                    <a:pt x="320" y="786"/>
                    <a:pt x="373" y="768"/>
                    <a:pt x="416" y="737"/>
                  </a:cubicBezTo>
                  <a:cubicBezTo>
                    <a:pt x="460" y="768"/>
                    <a:pt x="513" y="786"/>
                    <a:pt x="570" y="786"/>
                  </a:cubicBezTo>
                  <a:cubicBezTo>
                    <a:pt x="659" y="786"/>
                    <a:pt x="738" y="742"/>
                    <a:pt x="786" y="674"/>
                  </a:cubicBezTo>
                  <a:cubicBezTo>
                    <a:pt x="765" y="663"/>
                    <a:pt x="765" y="663"/>
                    <a:pt x="765" y="663"/>
                  </a:cubicBezTo>
                  <a:cubicBezTo>
                    <a:pt x="734" y="702"/>
                    <a:pt x="685" y="728"/>
                    <a:pt x="631" y="7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grpSp>
      <p:sp>
        <p:nvSpPr>
          <p:cNvPr id="41" name="Rectangle 40"/>
          <p:cNvSpPr/>
          <p:nvPr/>
        </p:nvSpPr>
        <p:spPr>
          <a:xfrm>
            <a:off x="4095935" y="2058101"/>
            <a:ext cx="293096" cy="35547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err="1">
                <a:solidFill>
                  <a:prstClr val="white"/>
                </a:solidFill>
                <a:latin typeface="Arial"/>
              </a:rPr>
              <a:t>NGFW</a:t>
            </a:r>
            <a:endParaRPr lang="en-US" sz="1400" dirty="0">
              <a:solidFill>
                <a:prstClr val="white"/>
              </a:solidFill>
              <a:latin typeface="Arial"/>
            </a:endParaRPr>
          </a:p>
        </p:txBody>
      </p:sp>
      <p:sp>
        <p:nvSpPr>
          <p:cNvPr id="42" name="Rectangle 41"/>
          <p:cNvSpPr/>
          <p:nvPr/>
        </p:nvSpPr>
        <p:spPr>
          <a:xfrm>
            <a:off x="4446973" y="2058101"/>
            <a:ext cx="293096" cy="35547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prstClr val="white"/>
                </a:solidFill>
                <a:latin typeface="Arial"/>
              </a:rPr>
              <a:t>IDS / </a:t>
            </a:r>
            <a:r>
              <a:rPr lang="en-US" sz="1400" dirty="0" err="1">
                <a:solidFill>
                  <a:prstClr val="white"/>
                </a:solidFill>
                <a:latin typeface="Arial"/>
              </a:rPr>
              <a:t>IPS</a:t>
            </a:r>
            <a:endParaRPr lang="en-US" sz="1400" dirty="0">
              <a:solidFill>
                <a:prstClr val="white"/>
              </a:solidFill>
              <a:latin typeface="Arial"/>
            </a:endParaRPr>
          </a:p>
        </p:txBody>
      </p:sp>
      <p:sp>
        <p:nvSpPr>
          <p:cNvPr id="43" name="Rectangle 42"/>
          <p:cNvSpPr/>
          <p:nvPr/>
        </p:nvSpPr>
        <p:spPr>
          <a:xfrm>
            <a:off x="4798011" y="2058101"/>
            <a:ext cx="293096" cy="35547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prstClr val="white"/>
                </a:solidFill>
                <a:latin typeface="Arial"/>
              </a:rPr>
              <a:t>Host AV</a:t>
            </a:r>
          </a:p>
        </p:txBody>
      </p:sp>
      <p:sp>
        <p:nvSpPr>
          <p:cNvPr id="44" name="Rectangle 43"/>
          <p:cNvSpPr/>
          <p:nvPr/>
        </p:nvSpPr>
        <p:spPr>
          <a:xfrm>
            <a:off x="5149049" y="2058101"/>
            <a:ext cx="293096" cy="355476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prstClr val="white"/>
                </a:solidFill>
                <a:latin typeface="Arial"/>
              </a:rPr>
              <a:t>Web </a:t>
            </a:r>
            <a:r>
              <a:rPr lang="en-US" sz="1400" dirty="0" smtClean="0">
                <a:solidFill>
                  <a:prstClr val="white"/>
                </a:solidFill>
                <a:latin typeface="Arial"/>
              </a:rPr>
              <a:t>Gateway </a:t>
            </a:r>
            <a:endParaRPr lang="en-US" sz="1400" dirty="0">
              <a:solidFill>
                <a:prstClr val="white"/>
              </a:solidFill>
              <a:latin typeface="Arial"/>
            </a:endParaRPr>
          </a:p>
        </p:txBody>
      </p:sp>
      <p:sp>
        <p:nvSpPr>
          <p:cNvPr id="45" name="Rectangle 44"/>
          <p:cNvSpPr/>
          <p:nvPr/>
        </p:nvSpPr>
        <p:spPr>
          <a:xfrm>
            <a:off x="5500087" y="2058101"/>
            <a:ext cx="293096" cy="3554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err="1">
                <a:solidFill>
                  <a:prstClr val="white"/>
                </a:solidFill>
                <a:latin typeface="Arial"/>
              </a:rPr>
              <a:t>SIEM</a:t>
            </a:r>
            <a:endParaRPr lang="en-US" sz="1400" dirty="0">
              <a:solidFill>
                <a:prstClr val="white"/>
              </a:solidFill>
              <a:latin typeface="Arial"/>
            </a:endParaRPr>
          </a:p>
        </p:txBody>
      </p:sp>
      <p:sp>
        <p:nvSpPr>
          <p:cNvPr id="46" name="Rectangle 45"/>
          <p:cNvSpPr/>
          <p:nvPr/>
        </p:nvSpPr>
        <p:spPr>
          <a:xfrm>
            <a:off x="5851125" y="2058101"/>
            <a:ext cx="293096" cy="355476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prstClr val="white"/>
                </a:solidFill>
                <a:latin typeface="Arial"/>
              </a:rPr>
              <a:t>Email Gateway</a:t>
            </a:r>
          </a:p>
        </p:txBody>
      </p:sp>
      <p:sp>
        <p:nvSpPr>
          <p:cNvPr id="47" name="Rectangle 46"/>
          <p:cNvSpPr/>
          <p:nvPr/>
        </p:nvSpPr>
        <p:spPr>
          <a:xfrm>
            <a:off x="6202163" y="2058101"/>
            <a:ext cx="293096" cy="355476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err="1">
                <a:solidFill>
                  <a:prstClr val="white"/>
                </a:solidFill>
                <a:latin typeface="Arial"/>
              </a:rPr>
              <a:t>DLP</a:t>
            </a:r>
            <a:endParaRPr lang="en-US" sz="1400" dirty="0">
              <a:solidFill>
                <a:prstClr val="white"/>
              </a:solidFill>
              <a:latin typeface="Arial"/>
            </a:endParaRPr>
          </a:p>
        </p:txBody>
      </p:sp>
      <p:sp>
        <p:nvSpPr>
          <p:cNvPr id="48" name="Rectangle 47"/>
          <p:cNvSpPr/>
          <p:nvPr/>
        </p:nvSpPr>
        <p:spPr>
          <a:xfrm>
            <a:off x="6553200" y="2058101"/>
            <a:ext cx="293096" cy="3554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prstClr val="white"/>
                </a:solidFill>
                <a:latin typeface="Arial"/>
              </a:rPr>
              <a:t>Web Application Firewall</a:t>
            </a:r>
          </a:p>
        </p:txBody>
      </p:sp>
      <p:grpSp>
        <p:nvGrpSpPr>
          <p:cNvPr id="146" name="Group 145"/>
          <p:cNvGrpSpPr/>
          <p:nvPr/>
        </p:nvGrpSpPr>
        <p:grpSpPr>
          <a:xfrm>
            <a:off x="2492058" y="2385000"/>
            <a:ext cx="3715702" cy="494556"/>
            <a:chOff x="2695258" y="2385000"/>
            <a:chExt cx="3715702" cy="494556"/>
          </a:xfrm>
        </p:grpSpPr>
        <p:sp>
          <p:nvSpPr>
            <p:cNvPr id="142" name="Right Arrow 30"/>
            <p:cNvSpPr/>
            <p:nvPr/>
          </p:nvSpPr>
          <p:spPr>
            <a:xfrm flipH="1">
              <a:off x="2695258" y="2622095"/>
              <a:ext cx="3715702" cy="257461"/>
            </a:xfrm>
            <a:custGeom>
              <a:avLst/>
              <a:gdLst>
                <a:gd name="connsiteX0" fmla="*/ 0 w 3300039"/>
                <a:gd name="connsiteY0" fmla="*/ 76200 h 304800"/>
                <a:gd name="connsiteX1" fmla="*/ 3147639 w 3300039"/>
                <a:gd name="connsiteY1" fmla="*/ 76200 h 304800"/>
                <a:gd name="connsiteX2" fmla="*/ 3147639 w 3300039"/>
                <a:gd name="connsiteY2" fmla="*/ 0 h 304800"/>
                <a:gd name="connsiteX3" fmla="*/ 3300039 w 3300039"/>
                <a:gd name="connsiteY3" fmla="*/ 152400 h 304800"/>
                <a:gd name="connsiteX4" fmla="*/ 3147639 w 3300039"/>
                <a:gd name="connsiteY4" fmla="*/ 304800 h 304800"/>
                <a:gd name="connsiteX5" fmla="*/ 3147639 w 3300039"/>
                <a:gd name="connsiteY5" fmla="*/ 228600 h 304800"/>
                <a:gd name="connsiteX6" fmla="*/ 0 w 3300039"/>
                <a:gd name="connsiteY6" fmla="*/ 228600 h 304800"/>
                <a:gd name="connsiteX7" fmla="*/ 0 w 3300039"/>
                <a:gd name="connsiteY7" fmla="*/ 76200 h 304800"/>
                <a:gd name="connsiteX0" fmla="*/ 54768 w 3300039"/>
                <a:gd name="connsiteY0" fmla="*/ 69056 h 304800"/>
                <a:gd name="connsiteX1" fmla="*/ 3147639 w 3300039"/>
                <a:gd name="connsiteY1" fmla="*/ 76200 h 304800"/>
                <a:gd name="connsiteX2" fmla="*/ 3147639 w 3300039"/>
                <a:gd name="connsiteY2" fmla="*/ 0 h 304800"/>
                <a:gd name="connsiteX3" fmla="*/ 3300039 w 3300039"/>
                <a:gd name="connsiteY3" fmla="*/ 152400 h 304800"/>
                <a:gd name="connsiteX4" fmla="*/ 3147639 w 3300039"/>
                <a:gd name="connsiteY4" fmla="*/ 304800 h 304800"/>
                <a:gd name="connsiteX5" fmla="*/ 3147639 w 3300039"/>
                <a:gd name="connsiteY5" fmla="*/ 228600 h 304800"/>
                <a:gd name="connsiteX6" fmla="*/ 0 w 3300039"/>
                <a:gd name="connsiteY6" fmla="*/ 228600 h 304800"/>
                <a:gd name="connsiteX7" fmla="*/ 54768 w 3300039"/>
                <a:gd name="connsiteY7" fmla="*/ 690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039" h="304800">
                  <a:moveTo>
                    <a:pt x="54768" y="69056"/>
                  </a:moveTo>
                  <a:lnTo>
                    <a:pt x="3147639" y="76200"/>
                  </a:lnTo>
                  <a:lnTo>
                    <a:pt x="3147639" y="0"/>
                  </a:lnTo>
                  <a:lnTo>
                    <a:pt x="3300039" y="152400"/>
                  </a:lnTo>
                  <a:lnTo>
                    <a:pt x="3147639" y="304800"/>
                  </a:lnTo>
                  <a:lnTo>
                    <a:pt x="3147639" y="228600"/>
                  </a:lnTo>
                  <a:lnTo>
                    <a:pt x="0" y="228600"/>
                  </a:lnTo>
                  <a:lnTo>
                    <a:pt x="54768" y="6905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80" rIns="91356" bIns="45680" rtlCol="0" anchor="ctr"/>
            <a:lstStyle/>
            <a:p>
              <a:pPr algn="ctr" defTabSz="912478"/>
              <a:endParaRPr lang="en-US" sz="1600" dirty="0">
                <a:solidFill>
                  <a:prstClr val="white"/>
                </a:solidFill>
                <a:latin typeface="Arial"/>
              </a:endParaRPr>
            </a:p>
          </p:txBody>
        </p:sp>
        <p:sp>
          <p:nvSpPr>
            <p:cNvPr id="143" name="Right Arrow 142"/>
            <p:cNvSpPr/>
            <p:nvPr/>
          </p:nvSpPr>
          <p:spPr>
            <a:xfrm rot="14919519">
              <a:off x="6021681" y="2415047"/>
              <a:ext cx="403286" cy="34319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80" rIns="91356" bIns="45680" rtlCol="0" anchor="ctr"/>
            <a:lstStyle/>
            <a:p>
              <a:pPr algn="ctr" defTabSz="912478"/>
              <a:endParaRPr lang="en-US" sz="1600" dirty="0">
                <a:solidFill>
                  <a:prstClr val="white"/>
                </a:solidFill>
                <a:latin typeface="Arial"/>
              </a:endParaRPr>
            </a:p>
          </p:txBody>
        </p:sp>
      </p:grpSp>
      <p:grpSp>
        <p:nvGrpSpPr>
          <p:cNvPr id="148" name="Group 147"/>
          <p:cNvGrpSpPr/>
          <p:nvPr/>
        </p:nvGrpSpPr>
        <p:grpSpPr>
          <a:xfrm>
            <a:off x="2945776" y="4445013"/>
            <a:ext cx="2553203" cy="493245"/>
            <a:chOff x="3067696" y="4445013"/>
            <a:chExt cx="2553203" cy="493245"/>
          </a:xfrm>
        </p:grpSpPr>
        <p:sp>
          <p:nvSpPr>
            <p:cNvPr id="141" name="Right Arrow 30"/>
            <p:cNvSpPr/>
            <p:nvPr/>
          </p:nvSpPr>
          <p:spPr>
            <a:xfrm flipH="1" flipV="1">
              <a:off x="3067696" y="4445013"/>
              <a:ext cx="2543274" cy="257461"/>
            </a:xfrm>
            <a:custGeom>
              <a:avLst/>
              <a:gdLst>
                <a:gd name="connsiteX0" fmla="*/ 0 w 3300039"/>
                <a:gd name="connsiteY0" fmla="*/ 76200 h 304800"/>
                <a:gd name="connsiteX1" fmla="*/ 3147639 w 3300039"/>
                <a:gd name="connsiteY1" fmla="*/ 76200 h 304800"/>
                <a:gd name="connsiteX2" fmla="*/ 3147639 w 3300039"/>
                <a:gd name="connsiteY2" fmla="*/ 0 h 304800"/>
                <a:gd name="connsiteX3" fmla="*/ 3300039 w 3300039"/>
                <a:gd name="connsiteY3" fmla="*/ 152400 h 304800"/>
                <a:gd name="connsiteX4" fmla="*/ 3147639 w 3300039"/>
                <a:gd name="connsiteY4" fmla="*/ 304800 h 304800"/>
                <a:gd name="connsiteX5" fmla="*/ 3147639 w 3300039"/>
                <a:gd name="connsiteY5" fmla="*/ 228600 h 304800"/>
                <a:gd name="connsiteX6" fmla="*/ 0 w 3300039"/>
                <a:gd name="connsiteY6" fmla="*/ 228600 h 304800"/>
                <a:gd name="connsiteX7" fmla="*/ 0 w 3300039"/>
                <a:gd name="connsiteY7" fmla="*/ 76200 h 304800"/>
                <a:gd name="connsiteX0" fmla="*/ 54768 w 3300039"/>
                <a:gd name="connsiteY0" fmla="*/ 69056 h 304800"/>
                <a:gd name="connsiteX1" fmla="*/ 3147639 w 3300039"/>
                <a:gd name="connsiteY1" fmla="*/ 76200 h 304800"/>
                <a:gd name="connsiteX2" fmla="*/ 3147639 w 3300039"/>
                <a:gd name="connsiteY2" fmla="*/ 0 h 304800"/>
                <a:gd name="connsiteX3" fmla="*/ 3300039 w 3300039"/>
                <a:gd name="connsiteY3" fmla="*/ 152400 h 304800"/>
                <a:gd name="connsiteX4" fmla="*/ 3147639 w 3300039"/>
                <a:gd name="connsiteY4" fmla="*/ 304800 h 304800"/>
                <a:gd name="connsiteX5" fmla="*/ 3147639 w 3300039"/>
                <a:gd name="connsiteY5" fmla="*/ 228600 h 304800"/>
                <a:gd name="connsiteX6" fmla="*/ 0 w 3300039"/>
                <a:gd name="connsiteY6" fmla="*/ 228600 h 304800"/>
                <a:gd name="connsiteX7" fmla="*/ 54768 w 3300039"/>
                <a:gd name="connsiteY7" fmla="*/ 690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039" h="304800">
                  <a:moveTo>
                    <a:pt x="54768" y="69056"/>
                  </a:moveTo>
                  <a:lnTo>
                    <a:pt x="3147639" y="76200"/>
                  </a:lnTo>
                  <a:lnTo>
                    <a:pt x="3147639" y="0"/>
                  </a:lnTo>
                  <a:lnTo>
                    <a:pt x="3300039" y="152400"/>
                  </a:lnTo>
                  <a:lnTo>
                    <a:pt x="3147639" y="304800"/>
                  </a:lnTo>
                  <a:lnTo>
                    <a:pt x="3147639" y="228600"/>
                  </a:lnTo>
                  <a:lnTo>
                    <a:pt x="0" y="228600"/>
                  </a:lnTo>
                  <a:lnTo>
                    <a:pt x="54768" y="6905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80" rIns="91356" bIns="45680" rtlCol="0" anchor="ctr"/>
            <a:lstStyle/>
            <a:p>
              <a:pPr algn="ctr" defTabSz="912478"/>
              <a:endParaRPr lang="en-US" sz="1600" dirty="0">
                <a:solidFill>
                  <a:prstClr val="white"/>
                </a:solidFill>
                <a:latin typeface="Arial"/>
              </a:endParaRPr>
            </a:p>
          </p:txBody>
        </p:sp>
        <p:sp>
          <p:nvSpPr>
            <p:cNvPr id="144" name="Right Arrow 143"/>
            <p:cNvSpPr/>
            <p:nvPr/>
          </p:nvSpPr>
          <p:spPr>
            <a:xfrm rot="6485987" flipV="1">
              <a:off x="5247660" y="4565019"/>
              <a:ext cx="403286" cy="34319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80" rIns="91356" bIns="45680" rtlCol="0" anchor="ctr"/>
            <a:lstStyle/>
            <a:p>
              <a:pPr algn="ctr" defTabSz="912478"/>
              <a:endParaRPr lang="en-US" sz="1600" dirty="0">
                <a:solidFill>
                  <a:prstClr val="white"/>
                </a:solidFill>
                <a:latin typeface="Arial"/>
              </a:endParaRPr>
            </a:p>
          </p:txBody>
        </p:sp>
      </p:grpSp>
      <p:grpSp>
        <p:nvGrpSpPr>
          <p:cNvPr id="147" name="Group 146"/>
          <p:cNvGrpSpPr/>
          <p:nvPr/>
        </p:nvGrpSpPr>
        <p:grpSpPr>
          <a:xfrm>
            <a:off x="3258728" y="3083198"/>
            <a:ext cx="1171679" cy="496201"/>
            <a:chOff x="3258728" y="3083198"/>
            <a:chExt cx="1171679" cy="496201"/>
          </a:xfrm>
        </p:grpSpPr>
        <p:sp>
          <p:nvSpPr>
            <p:cNvPr id="140" name="Right Arrow 30"/>
            <p:cNvSpPr/>
            <p:nvPr/>
          </p:nvSpPr>
          <p:spPr>
            <a:xfrm flipH="1">
              <a:off x="3258728" y="3321938"/>
              <a:ext cx="1150178" cy="257461"/>
            </a:xfrm>
            <a:custGeom>
              <a:avLst/>
              <a:gdLst>
                <a:gd name="connsiteX0" fmla="*/ 0 w 3300039"/>
                <a:gd name="connsiteY0" fmla="*/ 76200 h 304800"/>
                <a:gd name="connsiteX1" fmla="*/ 3147639 w 3300039"/>
                <a:gd name="connsiteY1" fmla="*/ 76200 h 304800"/>
                <a:gd name="connsiteX2" fmla="*/ 3147639 w 3300039"/>
                <a:gd name="connsiteY2" fmla="*/ 0 h 304800"/>
                <a:gd name="connsiteX3" fmla="*/ 3300039 w 3300039"/>
                <a:gd name="connsiteY3" fmla="*/ 152400 h 304800"/>
                <a:gd name="connsiteX4" fmla="*/ 3147639 w 3300039"/>
                <a:gd name="connsiteY4" fmla="*/ 304800 h 304800"/>
                <a:gd name="connsiteX5" fmla="*/ 3147639 w 3300039"/>
                <a:gd name="connsiteY5" fmla="*/ 228600 h 304800"/>
                <a:gd name="connsiteX6" fmla="*/ 0 w 3300039"/>
                <a:gd name="connsiteY6" fmla="*/ 228600 h 304800"/>
                <a:gd name="connsiteX7" fmla="*/ 0 w 3300039"/>
                <a:gd name="connsiteY7" fmla="*/ 76200 h 304800"/>
                <a:gd name="connsiteX0" fmla="*/ 54768 w 3300039"/>
                <a:gd name="connsiteY0" fmla="*/ 69056 h 304800"/>
                <a:gd name="connsiteX1" fmla="*/ 3147639 w 3300039"/>
                <a:gd name="connsiteY1" fmla="*/ 76200 h 304800"/>
                <a:gd name="connsiteX2" fmla="*/ 3147639 w 3300039"/>
                <a:gd name="connsiteY2" fmla="*/ 0 h 304800"/>
                <a:gd name="connsiteX3" fmla="*/ 3300039 w 3300039"/>
                <a:gd name="connsiteY3" fmla="*/ 152400 h 304800"/>
                <a:gd name="connsiteX4" fmla="*/ 3147639 w 3300039"/>
                <a:gd name="connsiteY4" fmla="*/ 304800 h 304800"/>
                <a:gd name="connsiteX5" fmla="*/ 3147639 w 3300039"/>
                <a:gd name="connsiteY5" fmla="*/ 228600 h 304800"/>
                <a:gd name="connsiteX6" fmla="*/ 0 w 3300039"/>
                <a:gd name="connsiteY6" fmla="*/ 228600 h 304800"/>
                <a:gd name="connsiteX7" fmla="*/ 54768 w 3300039"/>
                <a:gd name="connsiteY7" fmla="*/ 69056 h 304800"/>
                <a:gd name="connsiteX0" fmla="*/ 108617 w 3300039"/>
                <a:gd name="connsiteY0" fmla="*/ 69056 h 304800"/>
                <a:gd name="connsiteX1" fmla="*/ 3147639 w 3300039"/>
                <a:gd name="connsiteY1" fmla="*/ 76200 h 304800"/>
                <a:gd name="connsiteX2" fmla="*/ 3147639 w 3300039"/>
                <a:gd name="connsiteY2" fmla="*/ 0 h 304800"/>
                <a:gd name="connsiteX3" fmla="*/ 3300039 w 3300039"/>
                <a:gd name="connsiteY3" fmla="*/ 152400 h 304800"/>
                <a:gd name="connsiteX4" fmla="*/ 3147639 w 3300039"/>
                <a:gd name="connsiteY4" fmla="*/ 304800 h 304800"/>
                <a:gd name="connsiteX5" fmla="*/ 3147639 w 3300039"/>
                <a:gd name="connsiteY5" fmla="*/ 228600 h 304800"/>
                <a:gd name="connsiteX6" fmla="*/ 0 w 3300039"/>
                <a:gd name="connsiteY6" fmla="*/ 228600 h 304800"/>
                <a:gd name="connsiteX7" fmla="*/ 108617 w 3300039"/>
                <a:gd name="connsiteY7" fmla="*/ 690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039" h="304800">
                  <a:moveTo>
                    <a:pt x="108617" y="69056"/>
                  </a:moveTo>
                  <a:lnTo>
                    <a:pt x="3147639" y="76200"/>
                  </a:lnTo>
                  <a:lnTo>
                    <a:pt x="3147639" y="0"/>
                  </a:lnTo>
                  <a:lnTo>
                    <a:pt x="3300039" y="152400"/>
                  </a:lnTo>
                  <a:lnTo>
                    <a:pt x="3147639" y="304800"/>
                  </a:lnTo>
                  <a:lnTo>
                    <a:pt x="3147639" y="228600"/>
                  </a:lnTo>
                  <a:lnTo>
                    <a:pt x="0" y="228600"/>
                  </a:lnTo>
                  <a:lnTo>
                    <a:pt x="108617" y="6905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defTabSz="913027"/>
              <a:endParaRPr lang="en-US" sz="1600" dirty="0">
                <a:solidFill>
                  <a:prstClr val="white"/>
                </a:solidFill>
                <a:latin typeface="Arial"/>
              </a:endParaRPr>
            </a:p>
          </p:txBody>
        </p:sp>
        <p:sp>
          <p:nvSpPr>
            <p:cNvPr id="145" name="Right Arrow 144"/>
            <p:cNvSpPr/>
            <p:nvPr/>
          </p:nvSpPr>
          <p:spPr>
            <a:xfrm rot="15393464">
              <a:off x="4057168" y="3113245"/>
              <a:ext cx="403286" cy="34319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defTabSz="913027"/>
              <a:endParaRPr lang="en-US" sz="1600" dirty="0">
                <a:solidFill>
                  <a:prstClr val="white"/>
                </a:solidFill>
                <a:latin typeface="Arial"/>
              </a:endParaRPr>
            </a:p>
          </p:txBody>
        </p:sp>
      </p:grpSp>
      <p:grpSp>
        <p:nvGrpSpPr>
          <p:cNvPr id="132" name="Group 6"/>
          <p:cNvGrpSpPr>
            <a:grpSpLocks/>
          </p:cNvGrpSpPr>
          <p:nvPr/>
        </p:nvGrpSpPr>
        <p:grpSpPr bwMode="auto">
          <a:xfrm>
            <a:off x="3195320" y="4368800"/>
            <a:ext cx="381000" cy="381000"/>
            <a:chOff x="-1277" y="2094"/>
            <a:chExt cx="1967" cy="1857"/>
          </a:xfrm>
          <a:solidFill>
            <a:srgbClr val="C00000"/>
          </a:solidFill>
        </p:grpSpPr>
        <p:sp>
          <p:nvSpPr>
            <p:cNvPr id="133" name="Freeform 7"/>
            <p:cNvSpPr>
              <a:spLocks/>
            </p:cNvSpPr>
            <p:nvPr/>
          </p:nvSpPr>
          <p:spPr bwMode="auto">
            <a:xfrm>
              <a:off x="-122" y="3072"/>
              <a:ext cx="368" cy="543"/>
            </a:xfrm>
            <a:custGeom>
              <a:avLst/>
              <a:gdLst/>
              <a:ahLst/>
              <a:cxnLst>
                <a:cxn ang="0">
                  <a:pos x="92" y="9"/>
                </a:cxn>
                <a:cxn ang="0">
                  <a:pos x="93" y="22"/>
                </a:cxn>
                <a:cxn ang="0">
                  <a:pos x="0" y="171"/>
                </a:cxn>
                <a:cxn ang="0">
                  <a:pos x="26" y="230"/>
                </a:cxn>
                <a:cxn ang="0">
                  <a:pos x="156" y="24"/>
                </a:cxn>
                <a:cxn ang="0">
                  <a:pos x="155" y="1"/>
                </a:cxn>
                <a:cxn ang="0">
                  <a:pos x="143" y="0"/>
                </a:cxn>
                <a:cxn ang="0">
                  <a:pos x="92" y="9"/>
                </a:cxn>
              </a:cxnLst>
              <a:rect l="0" t="0" r="r" b="b"/>
              <a:pathLst>
                <a:path w="156" h="230">
                  <a:moveTo>
                    <a:pt x="92" y="9"/>
                  </a:moveTo>
                  <a:cubicBezTo>
                    <a:pt x="92" y="13"/>
                    <a:pt x="93" y="17"/>
                    <a:pt x="93" y="22"/>
                  </a:cubicBezTo>
                  <a:cubicBezTo>
                    <a:pt x="93" y="87"/>
                    <a:pt x="55" y="144"/>
                    <a:pt x="0" y="171"/>
                  </a:cubicBezTo>
                  <a:cubicBezTo>
                    <a:pt x="4" y="193"/>
                    <a:pt x="13" y="213"/>
                    <a:pt x="26" y="230"/>
                  </a:cubicBezTo>
                  <a:cubicBezTo>
                    <a:pt x="103" y="193"/>
                    <a:pt x="156" y="115"/>
                    <a:pt x="156" y="24"/>
                  </a:cubicBezTo>
                  <a:cubicBezTo>
                    <a:pt x="156" y="16"/>
                    <a:pt x="156" y="8"/>
                    <a:pt x="155" y="1"/>
                  </a:cubicBezTo>
                  <a:cubicBezTo>
                    <a:pt x="151" y="0"/>
                    <a:pt x="147" y="0"/>
                    <a:pt x="143" y="0"/>
                  </a:cubicBezTo>
                  <a:cubicBezTo>
                    <a:pt x="125" y="0"/>
                    <a:pt x="108" y="3"/>
                    <a:pt x="9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34" name="Freeform 8"/>
            <p:cNvSpPr>
              <a:spLocks/>
            </p:cNvSpPr>
            <p:nvPr/>
          </p:nvSpPr>
          <p:spPr bwMode="auto">
            <a:xfrm>
              <a:off x="-833" y="3072"/>
              <a:ext cx="359" cy="541"/>
            </a:xfrm>
            <a:custGeom>
              <a:avLst/>
              <a:gdLst/>
              <a:ahLst/>
              <a:cxnLst>
                <a:cxn ang="0">
                  <a:pos x="127" y="229"/>
                </a:cxn>
                <a:cxn ang="0">
                  <a:pos x="152" y="171"/>
                </a:cxn>
                <a:cxn ang="0">
                  <a:pos x="59" y="22"/>
                </a:cxn>
                <a:cxn ang="0">
                  <a:pos x="59" y="9"/>
                </a:cxn>
                <a:cxn ang="0">
                  <a:pos x="9" y="0"/>
                </a:cxn>
                <a:cxn ang="0">
                  <a:pos x="1" y="0"/>
                </a:cxn>
                <a:cxn ang="0">
                  <a:pos x="0" y="24"/>
                </a:cxn>
                <a:cxn ang="0">
                  <a:pos x="127" y="229"/>
                </a:cxn>
              </a:cxnLst>
              <a:rect l="0" t="0" r="r" b="b"/>
              <a:pathLst>
                <a:path w="152" h="229">
                  <a:moveTo>
                    <a:pt x="127" y="229"/>
                  </a:moveTo>
                  <a:cubicBezTo>
                    <a:pt x="139" y="212"/>
                    <a:pt x="148" y="192"/>
                    <a:pt x="152" y="171"/>
                  </a:cubicBezTo>
                  <a:cubicBezTo>
                    <a:pt x="97" y="144"/>
                    <a:pt x="59" y="87"/>
                    <a:pt x="59" y="22"/>
                  </a:cubicBezTo>
                  <a:cubicBezTo>
                    <a:pt x="59" y="17"/>
                    <a:pt x="59" y="13"/>
                    <a:pt x="59" y="9"/>
                  </a:cubicBezTo>
                  <a:cubicBezTo>
                    <a:pt x="44" y="3"/>
                    <a:pt x="27" y="0"/>
                    <a:pt x="9" y="0"/>
                  </a:cubicBezTo>
                  <a:cubicBezTo>
                    <a:pt x="7" y="0"/>
                    <a:pt x="4" y="0"/>
                    <a:pt x="1" y="0"/>
                  </a:cubicBezTo>
                  <a:cubicBezTo>
                    <a:pt x="0" y="8"/>
                    <a:pt x="0" y="16"/>
                    <a:pt x="0" y="24"/>
                  </a:cubicBezTo>
                  <a:cubicBezTo>
                    <a:pt x="0" y="114"/>
                    <a:pt x="52" y="191"/>
                    <a:pt x="127" y="2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35" name="Freeform 9"/>
            <p:cNvSpPr>
              <a:spLocks/>
            </p:cNvSpPr>
            <p:nvPr/>
          </p:nvSpPr>
          <p:spPr bwMode="auto">
            <a:xfrm>
              <a:off x="-607" y="2587"/>
              <a:ext cx="617" cy="208"/>
            </a:xfrm>
            <a:custGeom>
              <a:avLst/>
              <a:gdLst/>
              <a:ahLst/>
              <a:cxnLst>
                <a:cxn ang="0">
                  <a:pos x="132" y="0"/>
                </a:cxn>
                <a:cxn ang="0">
                  <a:pos x="0" y="42"/>
                </a:cxn>
                <a:cxn ang="0">
                  <a:pos x="36" y="88"/>
                </a:cxn>
                <a:cxn ang="0">
                  <a:pos x="130" y="59"/>
                </a:cxn>
                <a:cxn ang="0">
                  <a:pos x="225" y="88"/>
                </a:cxn>
                <a:cxn ang="0">
                  <a:pos x="261" y="40"/>
                </a:cxn>
                <a:cxn ang="0">
                  <a:pos x="132" y="0"/>
                </a:cxn>
              </a:cxnLst>
              <a:rect l="0" t="0" r="r" b="b"/>
              <a:pathLst>
                <a:path w="261" h="88">
                  <a:moveTo>
                    <a:pt x="132" y="0"/>
                  </a:moveTo>
                  <a:cubicBezTo>
                    <a:pt x="83" y="0"/>
                    <a:pt x="38" y="16"/>
                    <a:pt x="0" y="42"/>
                  </a:cubicBezTo>
                  <a:cubicBezTo>
                    <a:pt x="9" y="60"/>
                    <a:pt x="21" y="75"/>
                    <a:pt x="36" y="88"/>
                  </a:cubicBezTo>
                  <a:cubicBezTo>
                    <a:pt x="63" y="70"/>
                    <a:pt x="95" y="59"/>
                    <a:pt x="130" y="59"/>
                  </a:cubicBezTo>
                  <a:cubicBezTo>
                    <a:pt x="165" y="59"/>
                    <a:pt x="198" y="70"/>
                    <a:pt x="225" y="88"/>
                  </a:cubicBezTo>
                  <a:cubicBezTo>
                    <a:pt x="240" y="75"/>
                    <a:pt x="253" y="59"/>
                    <a:pt x="261" y="40"/>
                  </a:cubicBezTo>
                  <a:cubicBezTo>
                    <a:pt x="225" y="15"/>
                    <a:pt x="180" y="0"/>
                    <a:pt x="13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36" name="Freeform 10"/>
            <p:cNvSpPr>
              <a:spLocks noEditPoints="1"/>
            </p:cNvSpPr>
            <p:nvPr/>
          </p:nvSpPr>
          <p:spPr bwMode="auto">
            <a:xfrm>
              <a:off x="-1277" y="2094"/>
              <a:ext cx="1967" cy="1857"/>
            </a:xfrm>
            <a:custGeom>
              <a:avLst/>
              <a:gdLst/>
              <a:ahLst/>
              <a:cxnLst>
                <a:cxn ang="0">
                  <a:pos x="199" y="388"/>
                </a:cxn>
                <a:cxn ang="0">
                  <a:pos x="336" y="458"/>
                </a:cxn>
                <a:cxn ang="0">
                  <a:pos x="364" y="452"/>
                </a:cxn>
                <a:cxn ang="0">
                  <a:pos x="361" y="435"/>
                </a:cxn>
                <a:cxn ang="0">
                  <a:pos x="405" y="385"/>
                </a:cxn>
                <a:cxn ang="0">
                  <a:pos x="393" y="355"/>
                </a:cxn>
                <a:cxn ang="0">
                  <a:pos x="244" y="187"/>
                </a:cxn>
                <a:cxn ang="0">
                  <a:pos x="380" y="20"/>
                </a:cxn>
                <a:cxn ang="0">
                  <a:pos x="380" y="1"/>
                </a:cxn>
                <a:cxn ang="0">
                  <a:pos x="149" y="261"/>
                </a:cxn>
                <a:cxn ang="0">
                  <a:pos x="151" y="286"/>
                </a:cxn>
                <a:cxn ang="0">
                  <a:pos x="0" y="524"/>
                </a:cxn>
                <a:cxn ang="0">
                  <a:pos x="19" y="622"/>
                </a:cxn>
                <a:cxn ang="0">
                  <a:pos x="38" y="611"/>
                </a:cxn>
                <a:cxn ang="0">
                  <a:pos x="29" y="558"/>
                </a:cxn>
                <a:cxn ang="0">
                  <a:pos x="199" y="388"/>
                </a:cxn>
                <a:cxn ang="0">
                  <a:pos x="674" y="282"/>
                </a:cxn>
                <a:cxn ang="0">
                  <a:pos x="674" y="261"/>
                </a:cxn>
                <a:cxn ang="0">
                  <a:pos x="439" y="0"/>
                </a:cxn>
                <a:cxn ang="0">
                  <a:pos x="439" y="19"/>
                </a:cxn>
                <a:cxn ang="0">
                  <a:pos x="584" y="187"/>
                </a:cxn>
                <a:cxn ang="0">
                  <a:pos x="432" y="355"/>
                </a:cxn>
                <a:cxn ang="0">
                  <a:pos x="421" y="386"/>
                </a:cxn>
                <a:cxn ang="0">
                  <a:pos x="461" y="435"/>
                </a:cxn>
                <a:cxn ang="0">
                  <a:pos x="457" y="453"/>
                </a:cxn>
                <a:cxn ang="0">
                  <a:pos x="492" y="461"/>
                </a:cxn>
                <a:cxn ang="0">
                  <a:pos x="631" y="388"/>
                </a:cxn>
                <a:cxn ang="0">
                  <a:pos x="801" y="558"/>
                </a:cxn>
                <a:cxn ang="0">
                  <a:pos x="793" y="611"/>
                </a:cxn>
                <a:cxn ang="0">
                  <a:pos x="814" y="623"/>
                </a:cxn>
                <a:cxn ang="0">
                  <a:pos x="833" y="524"/>
                </a:cxn>
                <a:cxn ang="0">
                  <a:pos x="674" y="282"/>
                </a:cxn>
                <a:cxn ang="0">
                  <a:pos x="631" y="728"/>
                </a:cxn>
                <a:cxn ang="0">
                  <a:pos x="462" y="558"/>
                </a:cxn>
                <a:cxn ang="0">
                  <a:pos x="474" y="495"/>
                </a:cxn>
                <a:cxn ang="0">
                  <a:pos x="449" y="467"/>
                </a:cxn>
                <a:cxn ang="0">
                  <a:pos x="411" y="485"/>
                </a:cxn>
                <a:cxn ang="0">
                  <a:pos x="374" y="468"/>
                </a:cxn>
                <a:cxn ang="0">
                  <a:pos x="355" y="492"/>
                </a:cxn>
                <a:cxn ang="0">
                  <a:pos x="369" y="558"/>
                </a:cxn>
                <a:cxn ang="0">
                  <a:pos x="199" y="728"/>
                </a:cxn>
                <a:cxn ang="0">
                  <a:pos x="65" y="663"/>
                </a:cxn>
                <a:cxn ang="0">
                  <a:pos x="47" y="674"/>
                </a:cxn>
                <a:cxn ang="0">
                  <a:pos x="263" y="786"/>
                </a:cxn>
                <a:cxn ang="0">
                  <a:pos x="416" y="737"/>
                </a:cxn>
                <a:cxn ang="0">
                  <a:pos x="570" y="786"/>
                </a:cxn>
                <a:cxn ang="0">
                  <a:pos x="786" y="674"/>
                </a:cxn>
                <a:cxn ang="0">
                  <a:pos x="765" y="663"/>
                </a:cxn>
                <a:cxn ang="0">
                  <a:pos x="631" y="728"/>
                </a:cxn>
              </a:cxnLst>
              <a:rect l="0" t="0" r="r" b="b"/>
              <a:pathLst>
                <a:path w="833" h="786">
                  <a:moveTo>
                    <a:pt x="199" y="388"/>
                  </a:moveTo>
                  <a:cubicBezTo>
                    <a:pt x="256" y="388"/>
                    <a:pt x="306" y="416"/>
                    <a:pt x="336" y="458"/>
                  </a:cubicBezTo>
                  <a:cubicBezTo>
                    <a:pt x="364" y="452"/>
                    <a:pt x="364" y="452"/>
                    <a:pt x="364" y="452"/>
                  </a:cubicBezTo>
                  <a:cubicBezTo>
                    <a:pt x="362" y="447"/>
                    <a:pt x="361" y="441"/>
                    <a:pt x="361" y="435"/>
                  </a:cubicBezTo>
                  <a:cubicBezTo>
                    <a:pt x="361" y="409"/>
                    <a:pt x="380" y="389"/>
                    <a:pt x="405" y="385"/>
                  </a:cubicBezTo>
                  <a:cubicBezTo>
                    <a:pt x="393" y="355"/>
                    <a:pt x="393" y="355"/>
                    <a:pt x="393" y="355"/>
                  </a:cubicBezTo>
                  <a:cubicBezTo>
                    <a:pt x="309" y="345"/>
                    <a:pt x="244" y="273"/>
                    <a:pt x="244" y="187"/>
                  </a:cubicBezTo>
                  <a:cubicBezTo>
                    <a:pt x="244" y="104"/>
                    <a:pt x="303" y="36"/>
                    <a:pt x="380" y="20"/>
                  </a:cubicBezTo>
                  <a:cubicBezTo>
                    <a:pt x="380" y="1"/>
                    <a:pt x="380" y="1"/>
                    <a:pt x="380" y="1"/>
                  </a:cubicBezTo>
                  <a:cubicBezTo>
                    <a:pt x="250" y="16"/>
                    <a:pt x="149" y="127"/>
                    <a:pt x="149" y="261"/>
                  </a:cubicBezTo>
                  <a:cubicBezTo>
                    <a:pt x="149" y="270"/>
                    <a:pt x="150" y="278"/>
                    <a:pt x="151" y="286"/>
                  </a:cubicBezTo>
                  <a:cubicBezTo>
                    <a:pt x="62" y="328"/>
                    <a:pt x="0" y="419"/>
                    <a:pt x="0" y="524"/>
                  </a:cubicBezTo>
                  <a:cubicBezTo>
                    <a:pt x="0" y="558"/>
                    <a:pt x="7" y="591"/>
                    <a:pt x="19" y="622"/>
                  </a:cubicBezTo>
                  <a:cubicBezTo>
                    <a:pt x="38" y="611"/>
                    <a:pt x="38" y="611"/>
                    <a:pt x="38" y="611"/>
                  </a:cubicBezTo>
                  <a:cubicBezTo>
                    <a:pt x="32" y="594"/>
                    <a:pt x="29" y="576"/>
                    <a:pt x="29" y="558"/>
                  </a:cubicBezTo>
                  <a:cubicBezTo>
                    <a:pt x="29" y="464"/>
                    <a:pt x="105" y="388"/>
                    <a:pt x="199" y="388"/>
                  </a:cubicBezTo>
                  <a:close/>
                  <a:moveTo>
                    <a:pt x="674" y="282"/>
                  </a:moveTo>
                  <a:cubicBezTo>
                    <a:pt x="674" y="275"/>
                    <a:pt x="674" y="269"/>
                    <a:pt x="674" y="261"/>
                  </a:cubicBezTo>
                  <a:cubicBezTo>
                    <a:pt x="674" y="126"/>
                    <a:pt x="571" y="14"/>
                    <a:pt x="439" y="0"/>
                  </a:cubicBezTo>
                  <a:cubicBezTo>
                    <a:pt x="439" y="19"/>
                    <a:pt x="439" y="19"/>
                    <a:pt x="439" y="19"/>
                  </a:cubicBezTo>
                  <a:cubicBezTo>
                    <a:pt x="521" y="31"/>
                    <a:pt x="584" y="101"/>
                    <a:pt x="584" y="187"/>
                  </a:cubicBezTo>
                  <a:cubicBezTo>
                    <a:pt x="584" y="274"/>
                    <a:pt x="517" y="347"/>
                    <a:pt x="432" y="355"/>
                  </a:cubicBezTo>
                  <a:cubicBezTo>
                    <a:pt x="421" y="386"/>
                    <a:pt x="421" y="386"/>
                    <a:pt x="421" y="386"/>
                  </a:cubicBezTo>
                  <a:cubicBezTo>
                    <a:pt x="444" y="391"/>
                    <a:pt x="461" y="411"/>
                    <a:pt x="461" y="435"/>
                  </a:cubicBezTo>
                  <a:cubicBezTo>
                    <a:pt x="461" y="441"/>
                    <a:pt x="459" y="447"/>
                    <a:pt x="457" y="453"/>
                  </a:cubicBezTo>
                  <a:cubicBezTo>
                    <a:pt x="492" y="461"/>
                    <a:pt x="492" y="461"/>
                    <a:pt x="492" y="461"/>
                  </a:cubicBezTo>
                  <a:cubicBezTo>
                    <a:pt x="523" y="417"/>
                    <a:pt x="574" y="388"/>
                    <a:pt x="631" y="388"/>
                  </a:cubicBezTo>
                  <a:cubicBezTo>
                    <a:pt x="725" y="388"/>
                    <a:pt x="801" y="464"/>
                    <a:pt x="801" y="558"/>
                  </a:cubicBezTo>
                  <a:cubicBezTo>
                    <a:pt x="801" y="576"/>
                    <a:pt x="798" y="594"/>
                    <a:pt x="793" y="611"/>
                  </a:cubicBezTo>
                  <a:cubicBezTo>
                    <a:pt x="814" y="623"/>
                    <a:pt x="814" y="623"/>
                    <a:pt x="814" y="623"/>
                  </a:cubicBezTo>
                  <a:cubicBezTo>
                    <a:pt x="826" y="592"/>
                    <a:pt x="833" y="559"/>
                    <a:pt x="833" y="524"/>
                  </a:cubicBezTo>
                  <a:cubicBezTo>
                    <a:pt x="833" y="416"/>
                    <a:pt x="767" y="323"/>
                    <a:pt x="674" y="282"/>
                  </a:cubicBezTo>
                  <a:close/>
                  <a:moveTo>
                    <a:pt x="631" y="728"/>
                  </a:moveTo>
                  <a:cubicBezTo>
                    <a:pt x="538" y="728"/>
                    <a:pt x="462" y="652"/>
                    <a:pt x="462" y="558"/>
                  </a:cubicBezTo>
                  <a:cubicBezTo>
                    <a:pt x="462" y="536"/>
                    <a:pt x="466" y="514"/>
                    <a:pt x="474" y="495"/>
                  </a:cubicBezTo>
                  <a:cubicBezTo>
                    <a:pt x="449" y="467"/>
                    <a:pt x="449" y="467"/>
                    <a:pt x="449" y="467"/>
                  </a:cubicBezTo>
                  <a:cubicBezTo>
                    <a:pt x="440" y="478"/>
                    <a:pt x="426" y="485"/>
                    <a:pt x="411" y="485"/>
                  </a:cubicBezTo>
                  <a:cubicBezTo>
                    <a:pt x="396" y="485"/>
                    <a:pt x="383" y="478"/>
                    <a:pt x="374" y="468"/>
                  </a:cubicBezTo>
                  <a:cubicBezTo>
                    <a:pt x="355" y="492"/>
                    <a:pt x="355" y="492"/>
                    <a:pt x="355" y="492"/>
                  </a:cubicBezTo>
                  <a:cubicBezTo>
                    <a:pt x="364" y="512"/>
                    <a:pt x="369" y="534"/>
                    <a:pt x="369" y="558"/>
                  </a:cubicBezTo>
                  <a:cubicBezTo>
                    <a:pt x="369" y="652"/>
                    <a:pt x="293" y="728"/>
                    <a:pt x="199" y="728"/>
                  </a:cubicBezTo>
                  <a:cubicBezTo>
                    <a:pt x="145" y="728"/>
                    <a:pt x="97" y="702"/>
                    <a:pt x="65" y="663"/>
                  </a:cubicBezTo>
                  <a:cubicBezTo>
                    <a:pt x="47" y="674"/>
                    <a:pt x="47" y="674"/>
                    <a:pt x="47" y="674"/>
                  </a:cubicBezTo>
                  <a:cubicBezTo>
                    <a:pt x="94" y="742"/>
                    <a:pt x="173" y="786"/>
                    <a:pt x="263" y="786"/>
                  </a:cubicBezTo>
                  <a:cubicBezTo>
                    <a:pt x="320" y="786"/>
                    <a:pt x="373" y="768"/>
                    <a:pt x="416" y="737"/>
                  </a:cubicBezTo>
                  <a:cubicBezTo>
                    <a:pt x="460" y="768"/>
                    <a:pt x="513" y="786"/>
                    <a:pt x="570" y="786"/>
                  </a:cubicBezTo>
                  <a:cubicBezTo>
                    <a:pt x="659" y="786"/>
                    <a:pt x="738" y="742"/>
                    <a:pt x="786" y="674"/>
                  </a:cubicBezTo>
                  <a:cubicBezTo>
                    <a:pt x="765" y="663"/>
                    <a:pt x="765" y="663"/>
                    <a:pt x="765" y="663"/>
                  </a:cubicBezTo>
                  <a:cubicBezTo>
                    <a:pt x="734" y="702"/>
                    <a:pt x="685" y="728"/>
                    <a:pt x="631" y="7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grpSp>
      <p:grpSp>
        <p:nvGrpSpPr>
          <p:cNvPr id="149" name="Group 6"/>
          <p:cNvGrpSpPr>
            <a:grpSpLocks/>
          </p:cNvGrpSpPr>
          <p:nvPr/>
        </p:nvGrpSpPr>
        <p:grpSpPr bwMode="auto">
          <a:xfrm>
            <a:off x="3317240" y="3238500"/>
            <a:ext cx="381000" cy="381000"/>
            <a:chOff x="-1277" y="2094"/>
            <a:chExt cx="1967" cy="1857"/>
          </a:xfrm>
          <a:solidFill>
            <a:srgbClr val="C00000"/>
          </a:solidFill>
        </p:grpSpPr>
        <p:sp>
          <p:nvSpPr>
            <p:cNvPr id="150" name="Freeform 7"/>
            <p:cNvSpPr>
              <a:spLocks/>
            </p:cNvSpPr>
            <p:nvPr/>
          </p:nvSpPr>
          <p:spPr bwMode="auto">
            <a:xfrm>
              <a:off x="-122" y="3072"/>
              <a:ext cx="368" cy="543"/>
            </a:xfrm>
            <a:custGeom>
              <a:avLst/>
              <a:gdLst/>
              <a:ahLst/>
              <a:cxnLst>
                <a:cxn ang="0">
                  <a:pos x="92" y="9"/>
                </a:cxn>
                <a:cxn ang="0">
                  <a:pos x="93" y="22"/>
                </a:cxn>
                <a:cxn ang="0">
                  <a:pos x="0" y="171"/>
                </a:cxn>
                <a:cxn ang="0">
                  <a:pos x="26" y="230"/>
                </a:cxn>
                <a:cxn ang="0">
                  <a:pos x="156" y="24"/>
                </a:cxn>
                <a:cxn ang="0">
                  <a:pos x="155" y="1"/>
                </a:cxn>
                <a:cxn ang="0">
                  <a:pos x="143" y="0"/>
                </a:cxn>
                <a:cxn ang="0">
                  <a:pos x="92" y="9"/>
                </a:cxn>
              </a:cxnLst>
              <a:rect l="0" t="0" r="r" b="b"/>
              <a:pathLst>
                <a:path w="156" h="230">
                  <a:moveTo>
                    <a:pt x="92" y="9"/>
                  </a:moveTo>
                  <a:cubicBezTo>
                    <a:pt x="92" y="13"/>
                    <a:pt x="93" y="17"/>
                    <a:pt x="93" y="22"/>
                  </a:cubicBezTo>
                  <a:cubicBezTo>
                    <a:pt x="93" y="87"/>
                    <a:pt x="55" y="144"/>
                    <a:pt x="0" y="171"/>
                  </a:cubicBezTo>
                  <a:cubicBezTo>
                    <a:pt x="4" y="193"/>
                    <a:pt x="13" y="213"/>
                    <a:pt x="26" y="230"/>
                  </a:cubicBezTo>
                  <a:cubicBezTo>
                    <a:pt x="103" y="193"/>
                    <a:pt x="156" y="115"/>
                    <a:pt x="156" y="24"/>
                  </a:cubicBezTo>
                  <a:cubicBezTo>
                    <a:pt x="156" y="16"/>
                    <a:pt x="156" y="8"/>
                    <a:pt x="155" y="1"/>
                  </a:cubicBezTo>
                  <a:cubicBezTo>
                    <a:pt x="151" y="0"/>
                    <a:pt x="147" y="0"/>
                    <a:pt x="143" y="0"/>
                  </a:cubicBezTo>
                  <a:cubicBezTo>
                    <a:pt x="125" y="0"/>
                    <a:pt x="108" y="3"/>
                    <a:pt x="9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51" name="Freeform 8"/>
            <p:cNvSpPr>
              <a:spLocks/>
            </p:cNvSpPr>
            <p:nvPr/>
          </p:nvSpPr>
          <p:spPr bwMode="auto">
            <a:xfrm>
              <a:off x="-833" y="3072"/>
              <a:ext cx="359" cy="541"/>
            </a:xfrm>
            <a:custGeom>
              <a:avLst/>
              <a:gdLst/>
              <a:ahLst/>
              <a:cxnLst>
                <a:cxn ang="0">
                  <a:pos x="127" y="229"/>
                </a:cxn>
                <a:cxn ang="0">
                  <a:pos x="152" y="171"/>
                </a:cxn>
                <a:cxn ang="0">
                  <a:pos x="59" y="22"/>
                </a:cxn>
                <a:cxn ang="0">
                  <a:pos x="59" y="9"/>
                </a:cxn>
                <a:cxn ang="0">
                  <a:pos x="9" y="0"/>
                </a:cxn>
                <a:cxn ang="0">
                  <a:pos x="1" y="0"/>
                </a:cxn>
                <a:cxn ang="0">
                  <a:pos x="0" y="24"/>
                </a:cxn>
                <a:cxn ang="0">
                  <a:pos x="127" y="229"/>
                </a:cxn>
              </a:cxnLst>
              <a:rect l="0" t="0" r="r" b="b"/>
              <a:pathLst>
                <a:path w="152" h="229">
                  <a:moveTo>
                    <a:pt x="127" y="229"/>
                  </a:moveTo>
                  <a:cubicBezTo>
                    <a:pt x="139" y="212"/>
                    <a:pt x="148" y="192"/>
                    <a:pt x="152" y="171"/>
                  </a:cubicBezTo>
                  <a:cubicBezTo>
                    <a:pt x="97" y="144"/>
                    <a:pt x="59" y="87"/>
                    <a:pt x="59" y="22"/>
                  </a:cubicBezTo>
                  <a:cubicBezTo>
                    <a:pt x="59" y="17"/>
                    <a:pt x="59" y="13"/>
                    <a:pt x="59" y="9"/>
                  </a:cubicBezTo>
                  <a:cubicBezTo>
                    <a:pt x="44" y="3"/>
                    <a:pt x="27" y="0"/>
                    <a:pt x="9" y="0"/>
                  </a:cubicBezTo>
                  <a:cubicBezTo>
                    <a:pt x="7" y="0"/>
                    <a:pt x="4" y="0"/>
                    <a:pt x="1" y="0"/>
                  </a:cubicBezTo>
                  <a:cubicBezTo>
                    <a:pt x="0" y="8"/>
                    <a:pt x="0" y="16"/>
                    <a:pt x="0" y="24"/>
                  </a:cubicBezTo>
                  <a:cubicBezTo>
                    <a:pt x="0" y="114"/>
                    <a:pt x="52" y="191"/>
                    <a:pt x="127" y="2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52" name="Freeform 9"/>
            <p:cNvSpPr>
              <a:spLocks/>
            </p:cNvSpPr>
            <p:nvPr/>
          </p:nvSpPr>
          <p:spPr bwMode="auto">
            <a:xfrm>
              <a:off x="-607" y="2587"/>
              <a:ext cx="617" cy="208"/>
            </a:xfrm>
            <a:custGeom>
              <a:avLst/>
              <a:gdLst/>
              <a:ahLst/>
              <a:cxnLst>
                <a:cxn ang="0">
                  <a:pos x="132" y="0"/>
                </a:cxn>
                <a:cxn ang="0">
                  <a:pos x="0" y="42"/>
                </a:cxn>
                <a:cxn ang="0">
                  <a:pos x="36" y="88"/>
                </a:cxn>
                <a:cxn ang="0">
                  <a:pos x="130" y="59"/>
                </a:cxn>
                <a:cxn ang="0">
                  <a:pos x="225" y="88"/>
                </a:cxn>
                <a:cxn ang="0">
                  <a:pos x="261" y="40"/>
                </a:cxn>
                <a:cxn ang="0">
                  <a:pos x="132" y="0"/>
                </a:cxn>
              </a:cxnLst>
              <a:rect l="0" t="0" r="r" b="b"/>
              <a:pathLst>
                <a:path w="261" h="88">
                  <a:moveTo>
                    <a:pt x="132" y="0"/>
                  </a:moveTo>
                  <a:cubicBezTo>
                    <a:pt x="83" y="0"/>
                    <a:pt x="38" y="16"/>
                    <a:pt x="0" y="42"/>
                  </a:cubicBezTo>
                  <a:cubicBezTo>
                    <a:pt x="9" y="60"/>
                    <a:pt x="21" y="75"/>
                    <a:pt x="36" y="88"/>
                  </a:cubicBezTo>
                  <a:cubicBezTo>
                    <a:pt x="63" y="70"/>
                    <a:pt x="95" y="59"/>
                    <a:pt x="130" y="59"/>
                  </a:cubicBezTo>
                  <a:cubicBezTo>
                    <a:pt x="165" y="59"/>
                    <a:pt x="198" y="70"/>
                    <a:pt x="225" y="88"/>
                  </a:cubicBezTo>
                  <a:cubicBezTo>
                    <a:pt x="240" y="75"/>
                    <a:pt x="253" y="59"/>
                    <a:pt x="261" y="40"/>
                  </a:cubicBezTo>
                  <a:cubicBezTo>
                    <a:pt x="225" y="15"/>
                    <a:pt x="180" y="0"/>
                    <a:pt x="13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53" name="Freeform 10"/>
            <p:cNvSpPr>
              <a:spLocks noEditPoints="1"/>
            </p:cNvSpPr>
            <p:nvPr/>
          </p:nvSpPr>
          <p:spPr bwMode="auto">
            <a:xfrm>
              <a:off x="-1277" y="2094"/>
              <a:ext cx="1967" cy="1857"/>
            </a:xfrm>
            <a:custGeom>
              <a:avLst/>
              <a:gdLst/>
              <a:ahLst/>
              <a:cxnLst>
                <a:cxn ang="0">
                  <a:pos x="199" y="388"/>
                </a:cxn>
                <a:cxn ang="0">
                  <a:pos x="336" y="458"/>
                </a:cxn>
                <a:cxn ang="0">
                  <a:pos x="364" y="452"/>
                </a:cxn>
                <a:cxn ang="0">
                  <a:pos x="361" y="435"/>
                </a:cxn>
                <a:cxn ang="0">
                  <a:pos x="405" y="385"/>
                </a:cxn>
                <a:cxn ang="0">
                  <a:pos x="393" y="355"/>
                </a:cxn>
                <a:cxn ang="0">
                  <a:pos x="244" y="187"/>
                </a:cxn>
                <a:cxn ang="0">
                  <a:pos x="380" y="20"/>
                </a:cxn>
                <a:cxn ang="0">
                  <a:pos x="380" y="1"/>
                </a:cxn>
                <a:cxn ang="0">
                  <a:pos x="149" y="261"/>
                </a:cxn>
                <a:cxn ang="0">
                  <a:pos x="151" y="286"/>
                </a:cxn>
                <a:cxn ang="0">
                  <a:pos x="0" y="524"/>
                </a:cxn>
                <a:cxn ang="0">
                  <a:pos x="19" y="622"/>
                </a:cxn>
                <a:cxn ang="0">
                  <a:pos x="38" y="611"/>
                </a:cxn>
                <a:cxn ang="0">
                  <a:pos x="29" y="558"/>
                </a:cxn>
                <a:cxn ang="0">
                  <a:pos x="199" y="388"/>
                </a:cxn>
                <a:cxn ang="0">
                  <a:pos x="674" y="282"/>
                </a:cxn>
                <a:cxn ang="0">
                  <a:pos x="674" y="261"/>
                </a:cxn>
                <a:cxn ang="0">
                  <a:pos x="439" y="0"/>
                </a:cxn>
                <a:cxn ang="0">
                  <a:pos x="439" y="19"/>
                </a:cxn>
                <a:cxn ang="0">
                  <a:pos x="584" y="187"/>
                </a:cxn>
                <a:cxn ang="0">
                  <a:pos x="432" y="355"/>
                </a:cxn>
                <a:cxn ang="0">
                  <a:pos x="421" y="386"/>
                </a:cxn>
                <a:cxn ang="0">
                  <a:pos x="461" y="435"/>
                </a:cxn>
                <a:cxn ang="0">
                  <a:pos x="457" y="453"/>
                </a:cxn>
                <a:cxn ang="0">
                  <a:pos x="492" y="461"/>
                </a:cxn>
                <a:cxn ang="0">
                  <a:pos x="631" y="388"/>
                </a:cxn>
                <a:cxn ang="0">
                  <a:pos x="801" y="558"/>
                </a:cxn>
                <a:cxn ang="0">
                  <a:pos x="793" y="611"/>
                </a:cxn>
                <a:cxn ang="0">
                  <a:pos x="814" y="623"/>
                </a:cxn>
                <a:cxn ang="0">
                  <a:pos x="833" y="524"/>
                </a:cxn>
                <a:cxn ang="0">
                  <a:pos x="674" y="282"/>
                </a:cxn>
                <a:cxn ang="0">
                  <a:pos x="631" y="728"/>
                </a:cxn>
                <a:cxn ang="0">
                  <a:pos x="462" y="558"/>
                </a:cxn>
                <a:cxn ang="0">
                  <a:pos x="474" y="495"/>
                </a:cxn>
                <a:cxn ang="0">
                  <a:pos x="449" y="467"/>
                </a:cxn>
                <a:cxn ang="0">
                  <a:pos x="411" y="485"/>
                </a:cxn>
                <a:cxn ang="0">
                  <a:pos x="374" y="468"/>
                </a:cxn>
                <a:cxn ang="0">
                  <a:pos x="355" y="492"/>
                </a:cxn>
                <a:cxn ang="0">
                  <a:pos x="369" y="558"/>
                </a:cxn>
                <a:cxn ang="0">
                  <a:pos x="199" y="728"/>
                </a:cxn>
                <a:cxn ang="0">
                  <a:pos x="65" y="663"/>
                </a:cxn>
                <a:cxn ang="0">
                  <a:pos x="47" y="674"/>
                </a:cxn>
                <a:cxn ang="0">
                  <a:pos x="263" y="786"/>
                </a:cxn>
                <a:cxn ang="0">
                  <a:pos x="416" y="737"/>
                </a:cxn>
                <a:cxn ang="0">
                  <a:pos x="570" y="786"/>
                </a:cxn>
                <a:cxn ang="0">
                  <a:pos x="786" y="674"/>
                </a:cxn>
                <a:cxn ang="0">
                  <a:pos x="765" y="663"/>
                </a:cxn>
                <a:cxn ang="0">
                  <a:pos x="631" y="728"/>
                </a:cxn>
              </a:cxnLst>
              <a:rect l="0" t="0" r="r" b="b"/>
              <a:pathLst>
                <a:path w="833" h="786">
                  <a:moveTo>
                    <a:pt x="199" y="388"/>
                  </a:moveTo>
                  <a:cubicBezTo>
                    <a:pt x="256" y="388"/>
                    <a:pt x="306" y="416"/>
                    <a:pt x="336" y="458"/>
                  </a:cubicBezTo>
                  <a:cubicBezTo>
                    <a:pt x="364" y="452"/>
                    <a:pt x="364" y="452"/>
                    <a:pt x="364" y="452"/>
                  </a:cubicBezTo>
                  <a:cubicBezTo>
                    <a:pt x="362" y="447"/>
                    <a:pt x="361" y="441"/>
                    <a:pt x="361" y="435"/>
                  </a:cubicBezTo>
                  <a:cubicBezTo>
                    <a:pt x="361" y="409"/>
                    <a:pt x="380" y="389"/>
                    <a:pt x="405" y="385"/>
                  </a:cubicBezTo>
                  <a:cubicBezTo>
                    <a:pt x="393" y="355"/>
                    <a:pt x="393" y="355"/>
                    <a:pt x="393" y="355"/>
                  </a:cubicBezTo>
                  <a:cubicBezTo>
                    <a:pt x="309" y="345"/>
                    <a:pt x="244" y="273"/>
                    <a:pt x="244" y="187"/>
                  </a:cubicBezTo>
                  <a:cubicBezTo>
                    <a:pt x="244" y="104"/>
                    <a:pt x="303" y="36"/>
                    <a:pt x="380" y="20"/>
                  </a:cubicBezTo>
                  <a:cubicBezTo>
                    <a:pt x="380" y="1"/>
                    <a:pt x="380" y="1"/>
                    <a:pt x="380" y="1"/>
                  </a:cubicBezTo>
                  <a:cubicBezTo>
                    <a:pt x="250" y="16"/>
                    <a:pt x="149" y="127"/>
                    <a:pt x="149" y="261"/>
                  </a:cubicBezTo>
                  <a:cubicBezTo>
                    <a:pt x="149" y="270"/>
                    <a:pt x="150" y="278"/>
                    <a:pt x="151" y="286"/>
                  </a:cubicBezTo>
                  <a:cubicBezTo>
                    <a:pt x="62" y="328"/>
                    <a:pt x="0" y="419"/>
                    <a:pt x="0" y="524"/>
                  </a:cubicBezTo>
                  <a:cubicBezTo>
                    <a:pt x="0" y="558"/>
                    <a:pt x="7" y="591"/>
                    <a:pt x="19" y="622"/>
                  </a:cubicBezTo>
                  <a:cubicBezTo>
                    <a:pt x="38" y="611"/>
                    <a:pt x="38" y="611"/>
                    <a:pt x="38" y="611"/>
                  </a:cubicBezTo>
                  <a:cubicBezTo>
                    <a:pt x="32" y="594"/>
                    <a:pt x="29" y="576"/>
                    <a:pt x="29" y="558"/>
                  </a:cubicBezTo>
                  <a:cubicBezTo>
                    <a:pt x="29" y="464"/>
                    <a:pt x="105" y="388"/>
                    <a:pt x="199" y="388"/>
                  </a:cubicBezTo>
                  <a:close/>
                  <a:moveTo>
                    <a:pt x="674" y="282"/>
                  </a:moveTo>
                  <a:cubicBezTo>
                    <a:pt x="674" y="275"/>
                    <a:pt x="674" y="269"/>
                    <a:pt x="674" y="261"/>
                  </a:cubicBezTo>
                  <a:cubicBezTo>
                    <a:pt x="674" y="126"/>
                    <a:pt x="571" y="14"/>
                    <a:pt x="439" y="0"/>
                  </a:cubicBezTo>
                  <a:cubicBezTo>
                    <a:pt x="439" y="19"/>
                    <a:pt x="439" y="19"/>
                    <a:pt x="439" y="19"/>
                  </a:cubicBezTo>
                  <a:cubicBezTo>
                    <a:pt x="521" y="31"/>
                    <a:pt x="584" y="101"/>
                    <a:pt x="584" y="187"/>
                  </a:cubicBezTo>
                  <a:cubicBezTo>
                    <a:pt x="584" y="274"/>
                    <a:pt x="517" y="347"/>
                    <a:pt x="432" y="355"/>
                  </a:cubicBezTo>
                  <a:cubicBezTo>
                    <a:pt x="421" y="386"/>
                    <a:pt x="421" y="386"/>
                    <a:pt x="421" y="386"/>
                  </a:cubicBezTo>
                  <a:cubicBezTo>
                    <a:pt x="444" y="391"/>
                    <a:pt x="461" y="411"/>
                    <a:pt x="461" y="435"/>
                  </a:cubicBezTo>
                  <a:cubicBezTo>
                    <a:pt x="461" y="441"/>
                    <a:pt x="459" y="447"/>
                    <a:pt x="457" y="453"/>
                  </a:cubicBezTo>
                  <a:cubicBezTo>
                    <a:pt x="492" y="461"/>
                    <a:pt x="492" y="461"/>
                    <a:pt x="492" y="461"/>
                  </a:cubicBezTo>
                  <a:cubicBezTo>
                    <a:pt x="523" y="417"/>
                    <a:pt x="574" y="388"/>
                    <a:pt x="631" y="388"/>
                  </a:cubicBezTo>
                  <a:cubicBezTo>
                    <a:pt x="725" y="388"/>
                    <a:pt x="801" y="464"/>
                    <a:pt x="801" y="558"/>
                  </a:cubicBezTo>
                  <a:cubicBezTo>
                    <a:pt x="801" y="576"/>
                    <a:pt x="798" y="594"/>
                    <a:pt x="793" y="611"/>
                  </a:cubicBezTo>
                  <a:cubicBezTo>
                    <a:pt x="814" y="623"/>
                    <a:pt x="814" y="623"/>
                    <a:pt x="814" y="623"/>
                  </a:cubicBezTo>
                  <a:cubicBezTo>
                    <a:pt x="826" y="592"/>
                    <a:pt x="833" y="559"/>
                    <a:pt x="833" y="524"/>
                  </a:cubicBezTo>
                  <a:cubicBezTo>
                    <a:pt x="833" y="416"/>
                    <a:pt x="767" y="323"/>
                    <a:pt x="674" y="282"/>
                  </a:cubicBezTo>
                  <a:close/>
                  <a:moveTo>
                    <a:pt x="631" y="728"/>
                  </a:moveTo>
                  <a:cubicBezTo>
                    <a:pt x="538" y="728"/>
                    <a:pt x="462" y="652"/>
                    <a:pt x="462" y="558"/>
                  </a:cubicBezTo>
                  <a:cubicBezTo>
                    <a:pt x="462" y="536"/>
                    <a:pt x="466" y="514"/>
                    <a:pt x="474" y="495"/>
                  </a:cubicBezTo>
                  <a:cubicBezTo>
                    <a:pt x="449" y="467"/>
                    <a:pt x="449" y="467"/>
                    <a:pt x="449" y="467"/>
                  </a:cubicBezTo>
                  <a:cubicBezTo>
                    <a:pt x="440" y="478"/>
                    <a:pt x="426" y="485"/>
                    <a:pt x="411" y="485"/>
                  </a:cubicBezTo>
                  <a:cubicBezTo>
                    <a:pt x="396" y="485"/>
                    <a:pt x="383" y="478"/>
                    <a:pt x="374" y="468"/>
                  </a:cubicBezTo>
                  <a:cubicBezTo>
                    <a:pt x="355" y="492"/>
                    <a:pt x="355" y="492"/>
                    <a:pt x="355" y="492"/>
                  </a:cubicBezTo>
                  <a:cubicBezTo>
                    <a:pt x="364" y="512"/>
                    <a:pt x="369" y="534"/>
                    <a:pt x="369" y="558"/>
                  </a:cubicBezTo>
                  <a:cubicBezTo>
                    <a:pt x="369" y="652"/>
                    <a:pt x="293" y="728"/>
                    <a:pt x="199" y="728"/>
                  </a:cubicBezTo>
                  <a:cubicBezTo>
                    <a:pt x="145" y="728"/>
                    <a:pt x="97" y="702"/>
                    <a:pt x="65" y="663"/>
                  </a:cubicBezTo>
                  <a:cubicBezTo>
                    <a:pt x="47" y="674"/>
                    <a:pt x="47" y="674"/>
                    <a:pt x="47" y="674"/>
                  </a:cubicBezTo>
                  <a:cubicBezTo>
                    <a:pt x="94" y="742"/>
                    <a:pt x="173" y="786"/>
                    <a:pt x="263" y="786"/>
                  </a:cubicBezTo>
                  <a:cubicBezTo>
                    <a:pt x="320" y="786"/>
                    <a:pt x="373" y="768"/>
                    <a:pt x="416" y="737"/>
                  </a:cubicBezTo>
                  <a:cubicBezTo>
                    <a:pt x="460" y="768"/>
                    <a:pt x="513" y="786"/>
                    <a:pt x="570" y="786"/>
                  </a:cubicBezTo>
                  <a:cubicBezTo>
                    <a:pt x="659" y="786"/>
                    <a:pt x="738" y="742"/>
                    <a:pt x="786" y="674"/>
                  </a:cubicBezTo>
                  <a:cubicBezTo>
                    <a:pt x="765" y="663"/>
                    <a:pt x="765" y="663"/>
                    <a:pt x="765" y="663"/>
                  </a:cubicBezTo>
                  <a:cubicBezTo>
                    <a:pt x="734" y="702"/>
                    <a:pt x="685" y="728"/>
                    <a:pt x="631" y="7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grpSp>
      <p:grpSp>
        <p:nvGrpSpPr>
          <p:cNvPr id="154" name="Group 6"/>
          <p:cNvGrpSpPr>
            <a:grpSpLocks/>
          </p:cNvGrpSpPr>
          <p:nvPr/>
        </p:nvGrpSpPr>
        <p:grpSpPr bwMode="auto">
          <a:xfrm>
            <a:off x="3114040" y="2570480"/>
            <a:ext cx="381000" cy="381000"/>
            <a:chOff x="-1277" y="2094"/>
            <a:chExt cx="1967" cy="1857"/>
          </a:xfrm>
          <a:solidFill>
            <a:srgbClr val="C00000"/>
          </a:solidFill>
        </p:grpSpPr>
        <p:sp>
          <p:nvSpPr>
            <p:cNvPr id="155" name="Freeform 7"/>
            <p:cNvSpPr>
              <a:spLocks/>
            </p:cNvSpPr>
            <p:nvPr/>
          </p:nvSpPr>
          <p:spPr bwMode="auto">
            <a:xfrm>
              <a:off x="-122" y="3072"/>
              <a:ext cx="368" cy="543"/>
            </a:xfrm>
            <a:custGeom>
              <a:avLst/>
              <a:gdLst/>
              <a:ahLst/>
              <a:cxnLst>
                <a:cxn ang="0">
                  <a:pos x="92" y="9"/>
                </a:cxn>
                <a:cxn ang="0">
                  <a:pos x="93" y="22"/>
                </a:cxn>
                <a:cxn ang="0">
                  <a:pos x="0" y="171"/>
                </a:cxn>
                <a:cxn ang="0">
                  <a:pos x="26" y="230"/>
                </a:cxn>
                <a:cxn ang="0">
                  <a:pos x="156" y="24"/>
                </a:cxn>
                <a:cxn ang="0">
                  <a:pos x="155" y="1"/>
                </a:cxn>
                <a:cxn ang="0">
                  <a:pos x="143" y="0"/>
                </a:cxn>
                <a:cxn ang="0">
                  <a:pos x="92" y="9"/>
                </a:cxn>
              </a:cxnLst>
              <a:rect l="0" t="0" r="r" b="b"/>
              <a:pathLst>
                <a:path w="156" h="230">
                  <a:moveTo>
                    <a:pt x="92" y="9"/>
                  </a:moveTo>
                  <a:cubicBezTo>
                    <a:pt x="92" y="13"/>
                    <a:pt x="93" y="17"/>
                    <a:pt x="93" y="22"/>
                  </a:cubicBezTo>
                  <a:cubicBezTo>
                    <a:pt x="93" y="87"/>
                    <a:pt x="55" y="144"/>
                    <a:pt x="0" y="171"/>
                  </a:cubicBezTo>
                  <a:cubicBezTo>
                    <a:pt x="4" y="193"/>
                    <a:pt x="13" y="213"/>
                    <a:pt x="26" y="230"/>
                  </a:cubicBezTo>
                  <a:cubicBezTo>
                    <a:pt x="103" y="193"/>
                    <a:pt x="156" y="115"/>
                    <a:pt x="156" y="24"/>
                  </a:cubicBezTo>
                  <a:cubicBezTo>
                    <a:pt x="156" y="16"/>
                    <a:pt x="156" y="8"/>
                    <a:pt x="155" y="1"/>
                  </a:cubicBezTo>
                  <a:cubicBezTo>
                    <a:pt x="151" y="0"/>
                    <a:pt x="147" y="0"/>
                    <a:pt x="143" y="0"/>
                  </a:cubicBezTo>
                  <a:cubicBezTo>
                    <a:pt x="125" y="0"/>
                    <a:pt x="108" y="3"/>
                    <a:pt x="9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56" name="Freeform 8"/>
            <p:cNvSpPr>
              <a:spLocks/>
            </p:cNvSpPr>
            <p:nvPr/>
          </p:nvSpPr>
          <p:spPr bwMode="auto">
            <a:xfrm>
              <a:off x="-833" y="3072"/>
              <a:ext cx="359" cy="541"/>
            </a:xfrm>
            <a:custGeom>
              <a:avLst/>
              <a:gdLst/>
              <a:ahLst/>
              <a:cxnLst>
                <a:cxn ang="0">
                  <a:pos x="127" y="229"/>
                </a:cxn>
                <a:cxn ang="0">
                  <a:pos x="152" y="171"/>
                </a:cxn>
                <a:cxn ang="0">
                  <a:pos x="59" y="22"/>
                </a:cxn>
                <a:cxn ang="0">
                  <a:pos x="59" y="9"/>
                </a:cxn>
                <a:cxn ang="0">
                  <a:pos x="9" y="0"/>
                </a:cxn>
                <a:cxn ang="0">
                  <a:pos x="1" y="0"/>
                </a:cxn>
                <a:cxn ang="0">
                  <a:pos x="0" y="24"/>
                </a:cxn>
                <a:cxn ang="0">
                  <a:pos x="127" y="229"/>
                </a:cxn>
              </a:cxnLst>
              <a:rect l="0" t="0" r="r" b="b"/>
              <a:pathLst>
                <a:path w="152" h="229">
                  <a:moveTo>
                    <a:pt x="127" y="229"/>
                  </a:moveTo>
                  <a:cubicBezTo>
                    <a:pt x="139" y="212"/>
                    <a:pt x="148" y="192"/>
                    <a:pt x="152" y="171"/>
                  </a:cubicBezTo>
                  <a:cubicBezTo>
                    <a:pt x="97" y="144"/>
                    <a:pt x="59" y="87"/>
                    <a:pt x="59" y="22"/>
                  </a:cubicBezTo>
                  <a:cubicBezTo>
                    <a:pt x="59" y="17"/>
                    <a:pt x="59" y="13"/>
                    <a:pt x="59" y="9"/>
                  </a:cubicBezTo>
                  <a:cubicBezTo>
                    <a:pt x="44" y="3"/>
                    <a:pt x="27" y="0"/>
                    <a:pt x="9" y="0"/>
                  </a:cubicBezTo>
                  <a:cubicBezTo>
                    <a:pt x="7" y="0"/>
                    <a:pt x="4" y="0"/>
                    <a:pt x="1" y="0"/>
                  </a:cubicBezTo>
                  <a:cubicBezTo>
                    <a:pt x="0" y="8"/>
                    <a:pt x="0" y="16"/>
                    <a:pt x="0" y="24"/>
                  </a:cubicBezTo>
                  <a:cubicBezTo>
                    <a:pt x="0" y="114"/>
                    <a:pt x="52" y="191"/>
                    <a:pt x="127" y="2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57" name="Freeform 9"/>
            <p:cNvSpPr>
              <a:spLocks/>
            </p:cNvSpPr>
            <p:nvPr/>
          </p:nvSpPr>
          <p:spPr bwMode="auto">
            <a:xfrm>
              <a:off x="-607" y="2587"/>
              <a:ext cx="617" cy="208"/>
            </a:xfrm>
            <a:custGeom>
              <a:avLst/>
              <a:gdLst/>
              <a:ahLst/>
              <a:cxnLst>
                <a:cxn ang="0">
                  <a:pos x="132" y="0"/>
                </a:cxn>
                <a:cxn ang="0">
                  <a:pos x="0" y="42"/>
                </a:cxn>
                <a:cxn ang="0">
                  <a:pos x="36" y="88"/>
                </a:cxn>
                <a:cxn ang="0">
                  <a:pos x="130" y="59"/>
                </a:cxn>
                <a:cxn ang="0">
                  <a:pos x="225" y="88"/>
                </a:cxn>
                <a:cxn ang="0">
                  <a:pos x="261" y="40"/>
                </a:cxn>
                <a:cxn ang="0">
                  <a:pos x="132" y="0"/>
                </a:cxn>
              </a:cxnLst>
              <a:rect l="0" t="0" r="r" b="b"/>
              <a:pathLst>
                <a:path w="261" h="88">
                  <a:moveTo>
                    <a:pt x="132" y="0"/>
                  </a:moveTo>
                  <a:cubicBezTo>
                    <a:pt x="83" y="0"/>
                    <a:pt x="38" y="16"/>
                    <a:pt x="0" y="42"/>
                  </a:cubicBezTo>
                  <a:cubicBezTo>
                    <a:pt x="9" y="60"/>
                    <a:pt x="21" y="75"/>
                    <a:pt x="36" y="88"/>
                  </a:cubicBezTo>
                  <a:cubicBezTo>
                    <a:pt x="63" y="70"/>
                    <a:pt x="95" y="59"/>
                    <a:pt x="130" y="59"/>
                  </a:cubicBezTo>
                  <a:cubicBezTo>
                    <a:pt x="165" y="59"/>
                    <a:pt x="198" y="70"/>
                    <a:pt x="225" y="88"/>
                  </a:cubicBezTo>
                  <a:cubicBezTo>
                    <a:pt x="240" y="75"/>
                    <a:pt x="253" y="59"/>
                    <a:pt x="261" y="40"/>
                  </a:cubicBezTo>
                  <a:cubicBezTo>
                    <a:pt x="225" y="15"/>
                    <a:pt x="180" y="0"/>
                    <a:pt x="13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58" name="Freeform 10"/>
            <p:cNvSpPr>
              <a:spLocks noEditPoints="1"/>
            </p:cNvSpPr>
            <p:nvPr/>
          </p:nvSpPr>
          <p:spPr bwMode="auto">
            <a:xfrm>
              <a:off x="-1277" y="2094"/>
              <a:ext cx="1967" cy="1857"/>
            </a:xfrm>
            <a:custGeom>
              <a:avLst/>
              <a:gdLst/>
              <a:ahLst/>
              <a:cxnLst>
                <a:cxn ang="0">
                  <a:pos x="199" y="388"/>
                </a:cxn>
                <a:cxn ang="0">
                  <a:pos x="336" y="458"/>
                </a:cxn>
                <a:cxn ang="0">
                  <a:pos x="364" y="452"/>
                </a:cxn>
                <a:cxn ang="0">
                  <a:pos x="361" y="435"/>
                </a:cxn>
                <a:cxn ang="0">
                  <a:pos x="405" y="385"/>
                </a:cxn>
                <a:cxn ang="0">
                  <a:pos x="393" y="355"/>
                </a:cxn>
                <a:cxn ang="0">
                  <a:pos x="244" y="187"/>
                </a:cxn>
                <a:cxn ang="0">
                  <a:pos x="380" y="20"/>
                </a:cxn>
                <a:cxn ang="0">
                  <a:pos x="380" y="1"/>
                </a:cxn>
                <a:cxn ang="0">
                  <a:pos x="149" y="261"/>
                </a:cxn>
                <a:cxn ang="0">
                  <a:pos x="151" y="286"/>
                </a:cxn>
                <a:cxn ang="0">
                  <a:pos x="0" y="524"/>
                </a:cxn>
                <a:cxn ang="0">
                  <a:pos x="19" y="622"/>
                </a:cxn>
                <a:cxn ang="0">
                  <a:pos x="38" y="611"/>
                </a:cxn>
                <a:cxn ang="0">
                  <a:pos x="29" y="558"/>
                </a:cxn>
                <a:cxn ang="0">
                  <a:pos x="199" y="388"/>
                </a:cxn>
                <a:cxn ang="0">
                  <a:pos x="674" y="282"/>
                </a:cxn>
                <a:cxn ang="0">
                  <a:pos x="674" y="261"/>
                </a:cxn>
                <a:cxn ang="0">
                  <a:pos x="439" y="0"/>
                </a:cxn>
                <a:cxn ang="0">
                  <a:pos x="439" y="19"/>
                </a:cxn>
                <a:cxn ang="0">
                  <a:pos x="584" y="187"/>
                </a:cxn>
                <a:cxn ang="0">
                  <a:pos x="432" y="355"/>
                </a:cxn>
                <a:cxn ang="0">
                  <a:pos x="421" y="386"/>
                </a:cxn>
                <a:cxn ang="0">
                  <a:pos x="461" y="435"/>
                </a:cxn>
                <a:cxn ang="0">
                  <a:pos x="457" y="453"/>
                </a:cxn>
                <a:cxn ang="0">
                  <a:pos x="492" y="461"/>
                </a:cxn>
                <a:cxn ang="0">
                  <a:pos x="631" y="388"/>
                </a:cxn>
                <a:cxn ang="0">
                  <a:pos x="801" y="558"/>
                </a:cxn>
                <a:cxn ang="0">
                  <a:pos x="793" y="611"/>
                </a:cxn>
                <a:cxn ang="0">
                  <a:pos x="814" y="623"/>
                </a:cxn>
                <a:cxn ang="0">
                  <a:pos x="833" y="524"/>
                </a:cxn>
                <a:cxn ang="0">
                  <a:pos x="674" y="282"/>
                </a:cxn>
                <a:cxn ang="0">
                  <a:pos x="631" y="728"/>
                </a:cxn>
                <a:cxn ang="0">
                  <a:pos x="462" y="558"/>
                </a:cxn>
                <a:cxn ang="0">
                  <a:pos x="474" y="495"/>
                </a:cxn>
                <a:cxn ang="0">
                  <a:pos x="449" y="467"/>
                </a:cxn>
                <a:cxn ang="0">
                  <a:pos x="411" y="485"/>
                </a:cxn>
                <a:cxn ang="0">
                  <a:pos x="374" y="468"/>
                </a:cxn>
                <a:cxn ang="0">
                  <a:pos x="355" y="492"/>
                </a:cxn>
                <a:cxn ang="0">
                  <a:pos x="369" y="558"/>
                </a:cxn>
                <a:cxn ang="0">
                  <a:pos x="199" y="728"/>
                </a:cxn>
                <a:cxn ang="0">
                  <a:pos x="65" y="663"/>
                </a:cxn>
                <a:cxn ang="0">
                  <a:pos x="47" y="674"/>
                </a:cxn>
                <a:cxn ang="0">
                  <a:pos x="263" y="786"/>
                </a:cxn>
                <a:cxn ang="0">
                  <a:pos x="416" y="737"/>
                </a:cxn>
                <a:cxn ang="0">
                  <a:pos x="570" y="786"/>
                </a:cxn>
                <a:cxn ang="0">
                  <a:pos x="786" y="674"/>
                </a:cxn>
                <a:cxn ang="0">
                  <a:pos x="765" y="663"/>
                </a:cxn>
                <a:cxn ang="0">
                  <a:pos x="631" y="728"/>
                </a:cxn>
              </a:cxnLst>
              <a:rect l="0" t="0" r="r" b="b"/>
              <a:pathLst>
                <a:path w="833" h="786">
                  <a:moveTo>
                    <a:pt x="199" y="388"/>
                  </a:moveTo>
                  <a:cubicBezTo>
                    <a:pt x="256" y="388"/>
                    <a:pt x="306" y="416"/>
                    <a:pt x="336" y="458"/>
                  </a:cubicBezTo>
                  <a:cubicBezTo>
                    <a:pt x="364" y="452"/>
                    <a:pt x="364" y="452"/>
                    <a:pt x="364" y="452"/>
                  </a:cubicBezTo>
                  <a:cubicBezTo>
                    <a:pt x="362" y="447"/>
                    <a:pt x="361" y="441"/>
                    <a:pt x="361" y="435"/>
                  </a:cubicBezTo>
                  <a:cubicBezTo>
                    <a:pt x="361" y="409"/>
                    <a:pt x="380" y="389"/>
                    <a:pt x="405" y="385"/>
                  </a:cubicBezTo>
                  <a:cubicBezTo>
                    <a:pt x="393" y="355"/>
                    <a:pt x="393" y="355"/>
                    <a:pt x="393" y="355"/>
                  </a:cubicBezTo>
                  <a:cubicBezTo>
                    <a:pt x="309" y="345"/>
                    <a:pt x="244" y="273"/>
                    <a:pt x="244" y="187"/>
                  </a:cubicBezTo>
                  <a:cubicBezTo>
                    <a:pt x="244" y="104"/>
                    <a:pt x="303" y="36"/>
                    <a:pt x="380" y="20"/>
                  </a:cubicBezTo>
                  <a:cubicBezTo>
                    <a:pt x="380" y="1"/>
                    <a:pt x="380" y="1"/>
                    <a:pt x="380" y="1"/>
                  </a:cubicBezTo>
                  <a:cubicBezTo>
                    <a:pt x="250" y="16"/>
                    <a:pt x="149" y="127"/>
                    <a:pt x="149" y="261"/>
                  </a:cubicBezTo>
                  <a:cubicBezTo>
                    <a:pt x="149" y="270"/>
                    <a:pt x="150" y="278"/>
                    <a:pt x="151" y="286"/>
                  </a:cubicBezTo>
                  <a:cubicBezTo>
                    <a:pt x="62" y="328"/>
                    <a:pt x="0" y="419"/>
                    <a:pt x="0" y="524"/>
                  </a:cubicBezTo>
                  <a:cubicBezTo>
                    <a:pt x="0" y="558"/>
                    <a:pt x="7" y="591"/>
                    <a:pt x="19" y="622"/>
                  </a:cubicBezTo>
                  <a:cubicBezTo>
                    <a:pt x="38" y="611"/>
                    <a:pt x="38" y="611"/>
                    <a:pt x="38" y="611"/>
                  </a:cubicBezTo>
                  <a:cubicBezTo>
                    <a:pt x="32" y="594"/>
                    <a:pt x="29" y="576"/>
                    <a:pt x="29" y="558"/>
                  </a:cubicBezTo>
                  <a:cubicBezTo>
                    <a:pt x="29" y="464"/>
                    <a:pt x="105" y="388"/>
                    <a:pt x="199" y="388"/>
                  </a:cubicBezTo>
                  <a:close/>
                  <a:moveTo>
                    <a:pt x="674" y="282"/>
                  </a:moveTo>
                  <a:cubicBezTo>
                    <a:pt x="674" y="275"/>
                    <a:pt x="674" y="269"/>
                    <a:pt x="674" y="261"/>
                  </a:cubicBezTo>
                  <a:cubicBezTo>
                    <a:pt x="674" y="126"/>
                    <a:pt x="571" y="14"/>
                    <a:pt x="439" y="0"/>
                  </a:cubicBezTo>
                  <a:cubicBezTo>
                    <a:pt x="439" y="19"/>
                    <a:pt x="439" y="19"/>
                    <a:pt x="439" y="19"/>
                  </a:cubicBezTo>
                  <a:cubicBezTo>
                    <a:pt x="521" y="31"/>
                    <a:pt x="584" y="101"/>
                    <a:pt x="584" y="187"/>
                  </a:cubicBezTo>
                  <a:cubicBezTo>
                    <a:pt x="584" y="274"/>
                    <a:pt x="517" y="347"/>
                    <a:pt x="432" y="355"/>
                  </a:cubicBezTo>
                  <a:cubicBezTo>
                    <a:pt x="421" y="386"/>
                    <a:pt x="421" y="386"/>
                    <a:pt x="421" y="386"/>
                  </a:cubicBezTo>
                  <a:cubicBezTo>
                    <a:pt x="444" y="391"/>
                    <a:pt x="461" y="411"/>
                    <a:pt x="461" y="435"/>
                  </a:cubicBezTo>
                  <a:cubicBezTo>
                    <a:pt x="461" y="441"/>
                    <a:pt x="459" y="447"/>
                    <a:pt x="457" y="453"/>
                  </a:cubicBezTo>
                  <a:cubicBezTo>
                    <a:pt x="492" y="461"/>
                    <a:pt x="492" y="461"/>
                    <a:pt x="492" y="461"/>
                  </a:cubicBezTo>
                  <a:cubicBezTo>
                    <a:pt x="523" y="417"/>
                    <a:pt x="574" y="388"/>
                    <a:pt x="631" y="388"/>
                  </a:cubicBezTo>
                  <a:cubicBezTo>
                    <a:pt x="725" y="388"/>
                    <a:pt x="801" y="464"/>
                    <a:pt x="801" y="558"/>
                  </a:cubicBezTo>
                  <a:cubicBezTo>
                    <a:pt x="801" y="576"/>
                    <a:pt x="798" y="594"/>
                    <a:pt x="793" y="611"/>
                  </a:cubicBezTo>
                  <a:cubicBezTo>
                    <a:pt x="814" y="623"/>
                    <a:pt x="814" y="623"/>
                    <a:pt x="814" y="623"/>
                  </a:cubicBezTo>
                  <a:cubicBezTo>
                    <a:pt x="826" y="592"/>
                    <a:pt x="833" y="559"/>
                    <a:pt x="833" y="524"/>
                  </a:cubicBezTo>
                  <a:cubicBezTo>
                    <a:pt x="833" y="416"/>
                    <a:pt x="767" y="323"/>
                    <a:pt x="674" y="282"/>
                  </a:cubicBezTo>
                  <a:close/>
                  <a:moveTo>
                    <a:pt x="631" y="728"/>
                  </a:moveTo>
                  <a:cubicBezTo>
                    <a:pt x="538" y="728"/>
                    <a:pt x="462" y="652"/>
                    <a:pt x="462" y="558"/>
                  </a:cubicBezTo>
                  <a:cubicBezTo>
                    <a:pt x="462" y="536"/>
                    <a:pt x="466" y="514"/>
                    <a:pt x="474" y="495"/>
                  </a:cubicBezTo>
                  <a:cubicBezTo>
                    <a:pt x="449" y="467"/>
                    <a:pt x="449" y="467"/>
                    <a:pt x="449" y="467"/>
                  </a:cubicBezTo>
                  <a:cubicBezTo>
                    <a:pt x="440" y="478"/>
                    <a:pt x="426" y="485"/>
                    <a:pt x="411" y="485"/>
                  </a:cubicBezTo>
                  <a:cubicBezTo>
                    <a:pt x="396" y="485"/>
                    <a:pt x="383" y="478"/>
                    <a:pt x="374" y="468"/>
                  </a:cubicBezTo>
                  <a:cubicBezTo>
                    <a:pt x="355" y="492"/>
                    <a:pt x="355" y="492"/>
                    <a:pt x="355" y="492"/>
                  </a:cubicBezTo>
                  <a:cubicBezTo>
                    <a:pt x="364" y="512"/>
                    <a:pt x="369" y="534"/>
                    <a:pt x="369" y="558"/>
                  </a:cubicBezTo>
                  <a:cubicBezTo>
                    <a:pt x="369" y="652"/>
                    <a:pt x="293" y="728"/>
                    <a:pt x="199" y="728"/>
                  </a:cubicBezTo>
                  <a:cubicBezTo>
                    <a:pt x="145" y="728"/>
                    <a:pt x="97" y="702"/>
                    <a:pt x="65" y="663"/>
                  </a:cubicBezTo>
                  <a:cubicBezTo>
                    <a:pt x="47" y="674"/>
                    <a:pt x="47" y="674"/>
                    <a:pt x="47" y="674"/>
                  </a:cubicBezTo>
                  <a:cubicBezTo>
                    <a:pt x="94" y="742"/>
                    <a:pt x="173" y="786"/>
                    <a:pt x="263" y="786"/>
                  </a:cubicBezTo>
                  <a:cubicBezTo>
                    <a:pt x="320" y="786"/>
                    <a:pt x="373" y="768"/>
                    <a:pt x="416" y="737"/>
                  </a:cubicBezTo>
                  <a:cubicBezTo>
                    <a:pt x="460" y="768"/>
                    <a:pt x="513" y="786"/>
                    <a:pt x="570" y="786"/>
                  </a:cubicBezTo>
                  <a:cubicBezTo>
                    <a:pt x="659" y="786"/>
                    <a:pt x="738" y="742"/>
                    <a:pt x="786" y="674"/>
                  </a:cubicBezTo>
                  <a:cubicBezTo>
                    <a:pt x="765" y="663"/>
                    <a:pt x="765" y="663"/>
                    <a:pt x="765" y="663"/>
                  </a:cubicBezTo>
                  <a:cubicBezTo>
                    <a:pt x="734" y="702"/>
                    <a:pt x="685" y="728"/>
                    <a:pt x="631" y="7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grpSp>
      <p:sp>
        <p:nvSpPr>
          <p:cNvPr id="159" name="Rectangle 158"/>
          <p:cNvSpPr/>
          <p:nvPr/>
        </p:nvSpPr>
        <p:spPr>
          <a:xfrm>
            <a:off x="0" y="1905000"/>
            <a:ext cx="37338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51" name="Title 1"/>
          <p:cNvSpPr txBox="1">
            <a:spLocks/>
          </p:cNvSpPr>
          <p:nvPr/>
        </p:nvSpPr>
        <p:spPr>
          <a:xfrm>
            <a:off x="2783515" y="77209"/>
            <a:ext cx="5958486" cy="1143000"/>
          </a:xfrm>
          <a:prstGeom prst="rect">
            <a:avLst/>
          </a:prstGeom>
        </p:spPr>
        <p:txBody>
          <a:bodyPr vert="horz" lIns="0" tIns="45614" rIns="0" bIns="45614" rtlCol="0" anchor="ctr">
            <a:normAutofit/>
          </a:bodyPr>
          <a:lstStyle>
            <a:lvl1pPr algn="r" defTabSz="913164" rtl="0" eaLnBrk="1" latinLnBrk="0" hangingPunct="1">
              <a:spcBef>
                <a:spcPct val="0"/>
              </a:spcBef>
              <a:buNone/>
              <a:defRPr sz="2400" b="1" kern="1200" cap="all" baseline="0">
                <a:solidFill>
                  <a:schemeClr val="bg1"/>
                </a:solidFill>
                <a:latin typeface="+mj-lt"/>
                <a:ea typeface="+mj-ea"/>
                <a:cs typeface="+mj-cs"/>
              </a:defRPr>
            </a:lvl1pPr>
          </a:lstStyle>
          <a:p>
            <a:r>
              <a:rPr lang="en-US" dirty="0" smtClean="0">
                <a:solidFill>
                  <a:prstClr val="white"/>
                </a:solidFill>
                <a:latin typeface="Arial"/>
              </a:rPr>
              <a:t>Post-prevention security gap</a:t>
            </a:r>
            <a:endParaRPr lang="en-US" dirty="0">
              <a:solidFill>
                <a:prstClr val="white"/>
              </a:solidFill>
              <a:latin typeface="Arial"/>
            </a:endParaRPr>
          </a:p>
        </p:txBody>
      </p:sp>
      <p:sp>
        <p:nvSpPr>
          <p:cNvPr id="125" name="Rectangle 124"/>
          <p:cNvSpPr/>
          <p:nvPr/>
        </p:nvSpPr>
        <p:spPr>
          <a:xfrm>
            <a:off x="7232183" y="2329112"/>
            <a:ext cx="1838270" cy="3081419"/>
          </a:xfrm>
          <a:prstGeom prst="rect">
            <a:avLst/>
          </a:prstGeom>
          <a:noFill/>
          <a:ln w="3175">
            <a:noFill/>
          </a:ln>
          <a:effectLst>
            <a:outerShdw blurRad="457200" dist="88900" dir="5400000" sx="79000" sy="7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518" tIns="45634" rIns="182518" bIns="45634" rtlCol="0" anchor="t" anchorCtr="0"/>
          <a:lstStyle/>
          <a:p>
            <a:pPr defTabSz="912478"/>
            <a:r>
              <a:rPr lang="en-US" sz="1400" b="1" dirty="0" smtClean="0">
                <a:solidFill>
                  <a:srgbClr val="00AEEF"/>
                </a:solidFill>
                <a:latin typeface="Helvetica 55 Roman" panose="020B0800000000000000" pitchFamily="34" charset="0"/>
                <a:cs typeface="Helvetica" panose="020B0604020202020204" pitchFamily="34" charset="0"/>
              </a:rPr>
              <a:t>Advanced Threat Protection</a:t>
            </a:r>
            <a:endParaRPr lang="en-US" sz="1400" dirty="0">
              <a:solidFill>
                <a:srgbClr val="00AEEF"/>
              </a:solidFill>
              <a:latin typeface="Helvetica 55 Roman" panose="020B0800000000000000" pitchFamily="34" charset="0"/>
              <a:cs typeface="Helvetica" panose="020B0604020202020204" pitchFamily="34" charset="0"/>
            </a:endParaRPr>
          </a:p>
          <a:p>
            <a:pPr marL="171138" indent="-171138" defTabSz="912615">
              <a:lnSpc>
                <a:spcPct val="150000"/>
              </a:lnSpc>
              <a:buClr>
                <a:srgbClr val="00AEEF"/>
              </a:buClr>
              <a:buFont typeface="Arial" panose="020B0604020202020204" pitchFamily="34" charset="0"/>
              <a:buChar char="•"/>
            </a:pPr>
            <a:r>
              <a:rPr lang="en-US" sz="1400" b="1" dirty="0">
                <a:solidFill>
                  <a:srgbClr val="232323">
                    <a:lumMod val="90000"/>
                    <a:lumOff val="10000"/>
                  </a:srgbClr>
                </a:solidFill>
                <a:latin typeface="Arial"/>
                <a:ea typeface="ＭＳ Ｐゴシック" charset="0"/>
                <a:cs typeface="Arial" charset="0"/>
              </a:rPr>
              <a:t>Content</a:t>
            </a:r>
          </a:p>
          <a:p>
            <a:pPr marL="171138" indent="-171138" defTabSz="912615">
              <a:lnSpc>
                <a:spcPct val="150000"/>
              </a:lnSpc>
              <a:buClr>
                <a:srgbClr val="00AEEF"/>
              </a:buClr>
              <a:buFont typeface="Arial" panose="020B0604020202020204" pitchFamily="34" charset="0"/>
              <a:buChar char="•"/>
            </a:pPr>
            <a:r>
              <a:rPr lang="en-US" sz="1400" b="1" dirty="0">
                <a:solidFill>
                  <a:srgbClr val="232323">
                    <a:lumMod val="90000"/>
                    <a:lumOff val="10000"/>
                  </a:srgbClr>
                </a:solidFill>
                <a:latin typeface="Arial"/>
                <a:ea typeface="ＭＳ Ｐゴシック" charset="0"/>
                <a:cs typeface="Arial" charset="0"/>
              </a:rPr>
              <a:t>Detection</a:t>
            </a:r>
          </a:p>
          <a:p>
            <a:pPr marL="171138" indent="-171138" defTabSz="912615">
              <a:lnSpc>
                <a:spcPct val="150000"/>
              </a:lnSpc>
              <a:buClr>
                <a:srgbClr val="00AEEF"/>
              </a:buClr>
              <a:buFont typeface="Arial" panose="020B0604020202020204" pitchFamily="34" charset="0"/>
              <a:buChar char="•"/>
            </a:pPr>
            <a:r>
              <a:rPr lang="en-US" sz="1400" b="1" dirty="0">
                <a:solidFill>
                  <a:srgbClr val="232323">
                    <a:lumMod val="90000"/>
                    <a:lumOff val="10000"/>
                  </a:srgbClr>
                </a:solidFill>
                <a:latin typeface="Arial"/>
                <a:ea typeface="ＭＳ Ｐゴシック" charset="0"/>
                <a:cs typeface="Arial" charset="0"/>
              </a:rPr>
              <a:t>Analytics</a:t>
            </a:r>
          </a:p>
          <a:p>
            <a:pPr marL="171138" indent="-171138" defTabSz="912615">
              <a:lnSpc>
                <a:spcPct val="150000"/>
              </a:lnSpc>
              <a:buClr>
                <a:srgbClr val="00AEEF"/>
              </a:buClr>
              <a:buFont typeface="Arial" panose="020B0604020202020204" pitchFamily="34" charset="0"/>
              <a:buChar char="•"/>
            </a:pPr>
            <a:r>
              <a:rPr lang="en-US" sz="1400" b="1" dirty="0">
                <a:solidFill>
                  <a:srgbClr val="232323">
                    <a:lumMod val="90000"/>
                    <a:lumOff val="10000"/>
                  </a:srgbClr>
                </a:solidFill>
                <a:latin typeface="Arial"/>
                <a:ea typeface="ＭＳ Ｐゴシック" charset="0"/>
                <a:cs typeface="Arial" charset="0"/>
              </a:rPr>
              <a:t>Context</a:t>
            </a:r>
          </a:p>
          <a:p>
            <a:pPr marL="171138" indent="-171138" defTabSz="912615">
              <a:lnSpc>
                <a:spcPct val="150000"/>
              </a:lnSpc>
              <a:buClr>
                <a:srgbClr val="00AEEF"/>
              </a:buClr>
              <a:buFont typeface="Arial" panose="020B0604020202020204" pitchFamily="34" charset="0"/>
              <a:buChar char="•"/>
            </a:pPr>
            <a:r>
              <a:rPr lang="en-US" sz="1400" b="1" dirty="0">
                <a:solidFill>
                  <a:srgbClr val="232323">
                    <a:lumMod val="90000"/>
                    <a:lumOff val="10000"/>
                  </a:srgbClr>
                </a:solidFill>
                <a:latin typeface="Arial"/>
                <a:ea typeface="ＭＳ Ｐゴシック" charset="0"/>
                <a:cs typeface="Arial" charset="0"/>
              </a:rPr>
              <a:t>Visibility</a:t>
            </a:r>
          </a:p>
          <a:p>
            <a:pPr marL="171138" indent="-171138" defTabSz="912615">
              <a:lnSpc>
                <a:spcPct val="150000"/>
              </a:lnSpc>
              <a:buClr>
                <a:srgbClr val="00AEEF"/>
              </a:buClr>
              <a:buFont typeface="Arial" panose="020B0604020202020204" pitchFamily="34" charset="0"/>
              <a:buChar char="•"/>
            </a:pPr>
            <a:r>
              <a:rPr lang="en-US" sz="1400" b="1" dirty="0">
                <a:solidFill>
                  <a:srgbClr val="232323">
                    <a:lumMod val="90000"/>
                    <a:lumOff val="10000"/>
                  </a:srgbClr>
                </a:solidFill>
                <a:latin typeface="Arial"/>
                <a:ea typeface="ＭＳ Ｐゴシック" charset="0"/>
                <a:cs typeface="Arial" charset="0"/>
              </a:rPr>
              <a:t>Analysis</a:t>
            </a:r>
          </a:p>
          <a:p>
            <a:pPr marL="171138" indent="-171138" defTabSz="912615">
              <a:lnSpc>
                <a:spcPct val="150000"/>
              </a:lnSpc>
              <a:buClr>
                <a:srgbClr val="00AEEF"/>
              </a:buClr>
              <a:buFont typeface="Arial" panose="020B0604020202020204" pitchFamily="34" charset="0"/>
              <a:buChar char="•"/>
            </a:pPr>
            <a:r>
              <a:rPr lang="en-US" sz="1400" b="1" dirty="0">
                <a:solidFill>
                  <a:srgbClr val="232323">
                    <a:lumMod val="90000"/>
                    <a:lumOff val="10000"/>
                  </a:srgbClr>
                </a:solidFill>
                <a:latin typeface="Arial"/>
                <a:ea typeface="ＭＳ Ｐゴシック" charset="0"/>
                <a:cs typeface="Arial" charset="0"/>
              </a:rPr>
              <a:t>Intelligence</a:t>
            </a:r>
          </a:p>
        </p:txBody>
      </p:sp>
      <p:sp>
        <p:nvSpPr>
          <p:cNvPr id="119" name="TextBox 118"/>
          <p:cNvSpPr txBox="1"/>
          <p:nvPr/>
        </p:nvSpPr>
        <p:spPr>
          <a:xfrm>
            <a:off x="4023360" y="5664200"/>
            <a:ext cx="2896777" cy="230752"/>
          </a:xfrm>
          <a:prstGeom prst="rect">
            <a:avLst/>
          </a:prstGeom>
          <a:noFill/>
        </p:spPr>
        <p:txBody>
          <a:bodyPr wrap="none" lIns="91356" tIns="45680" rIns="91356" bIns="45680" rtlCol="0">
            <a:spAutoFit/>
          </a:bodyPr>
          <a:lstStyle/>
          <a:p>
            <a:pPr defTabSz="912478"/>
            <a:r>
              <a:rPr lang="en-US" sz="900" b="1" cap="all" dirty="0">
                <a:solidFill>
                  <a:srgbClr val="232323"/>
                </a:solidFill>
                <a:latin typeface="Arial"/>
                <a:cs typeface="Helvetica" panose="020B0604020202020204" pitchFamily="34" charset="0"/>
              </a:rPr>
              <a:t>Signature-based </a:t>
            </a:r>
            <a:r>
              <a:rPr lang="en-US" sz="900" b="1" cap="all" dirty="0" smtClean="0">
                <a:solidFill>
                  <a:srgbClr val="232323"/>
                </a:solidFill>
                <a:latin typeface="Arial"/>
                <a:cs typeface="Helvetica" panose="020B0604020202020204" pitchFamily="34" charset="0"/>
              </a:rPr>
              <a:t>Defense-in-</a:t>
            </a:r>
            <a:r>
              <a:rPr lang="en-US" sz="900" b="1" cap="all" dirty="0">
                <a:solidFill>
                  <a:srgbClr val="232323"/>
                </a:solidFill>
                <a:latin typeface="Arial"/>
                <a:cs typeface="Helvetica" panose="020B0604020202020204" pitchFamily="34" charset="0"/>
              </a:rPr>
              <a:t>D</a:t>
            </a:r>
            <a:r>
              <a:rPr lang="en-US" sz="900" b="1" cap="all" dirty="0" smtClean="0">
                <a:solidFill>
                  <a:srgbClr val="232323"/>
                </a:solidFill>
                <a:latin typeface="Arial"/>
                <a:cs typeface="Helvetica" panose="020B0604020202020204" pitchFamily="34" charset="0"/>
              </a:rPr>
              <a:t>epth </a:t>
            </a:r>
            <a:r>
              <a:rPr lang="en-US" sz="900" b="1" cap="all" dirty="0">
                <a:solidFill>
                  <a:srgbClr val="232323"/>
                </a:solidFill>
                <a:latin typeface="Arial"/>
                <a:cs typeface="Helvetica" panose="020B0604020202020204" pitchFamily="34" charset="0"/>
              </a:rPr>
              <a:t>T</a:t>
            </a:r>
            <a:r>
              <a:rPr lang="en-US" sz="900" b="1" cap="all" dirty="0" smtClean="0">
                <a:solidFill>
                  <a:srgbClr val="232323"/>
                </a:solidFill>
                <a:latin typeface="Arial"/>
                <a:cs typeface="Helvetica" panose="020B0604020202020204" pitchFamily="34" charset="0"/>
              </a:rPr>
              <a:t>ools</a:t>
            </a:r>
            <a:endParaRPr lang="en-US" sz="900" b="1" cap="all" dirty="0">
              <a:solidFill>
                <a:srgbClr val="232323"/>
              </a:solidFill>
              <a:latin typeface="Arial"/>
              <a:cs typeface="Helvetica" panose="020B0604020202020204" pitchFamily="34" charset="0"/>
            </a:endParaRPr>
          </a:p>
        </p:txBody>
      </p:sp>
      <p:grpSp>
        <p:nvGrpSpPr>
          <p:cNvPr id="138" name="Group 137"/>
          <p:cNvGrpSpPr/>
          <p:nvPr/>
        </p:nvGrpSpPr>
        <p:grpSpPr>
          <a:xfrm>
            <a:off x="132080" y="1981200"/>
            <a:ext cx="1769216" cy="3862236"/>
            <a:chOff x="132080" y="1981200"/>
            <a:chExt cx="1769216" cy="3862236"/>
          </a:xfrm>
        </p:grpSpPr>
        <p:grpSp>
          <p:nvGrpSpPr>
            <p:cNvPr id="92" name="Group 91"/>
            <p:cNvGrpSpPr/>
            <p:nvPr/>
          </p:nvGrpSpPr>
          <p:grpSpPr>
            <a:xfrm>
              <a:off x="132080" y="1981200"/>
              <a:ext cx="1769216" cy="3862236"/>
              <a:chOff x="190499" y="1990725"/>
              <a:chExt cx="1769216" cy="3862236"/>
            </a:xfrm>
          </p:grpSpPr>
          <p:sp>
            <p:nvSpPr>
              <p:cNvPr id="66" name="Rectangle 65"/>
              <p:cNvSpPr/>
              <p:nvPr/>
            </p:nvSpPr>
            <p:spPr>
              <a:xfrm>
                <a:off x="277564" y="5459607"/>
                <a:ext cx="1595086" cy="393354"/>
              </a:xfrm>
              <a:prstGeom prst="rect">
                <a:avLst/>
              </a:prstGeom>
              <a:gradFill flip="none" rotWithShape="1">
                <a:gsLst>
                  <a:gs pos="9000">
                    <a:schemeClr val="tx1">
                      <a:alpha val="72000"/>
                    </a:schemeClr>
                  </a:gs>
                  <a:gs pos="100000">
                    <a:schemeClr val="accent2">
                      <a:alpha val="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67" name="Rectangle 66"/>
              <p:cNvSpPr/>
              <p:nvPr/>
            </p:nvSpPr>
            <p:spPr>
              <a:xfrm>
                <a:off x="260034" y="1990725"/>
                <a:ext cx="1630145" cy="36895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68" name="Rectangle 67"/>
              <p:cNvSpPr/>
              <p:nvPr/>
            </p:nvSpPr>
            <p:spPr>
              <a:xfrm>
                <a:off x="190499" y="2130948"/>
                <a:ext cx="1769216" cy="339451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69" name="TextBox 68"/>
              <p:cNvSpPr txBox="1"/>
              <p:nvPr/>
            </p:nvSpPr>
            <p:spPr>
              <a:xfrm>
                <a:off x="212799" y="3640304"/>
                <a:ext cx="1724615" cy="1246021"/>
              </a:xfrm>
              <a:prstGeom prst="rect">
                <a:avLst/>
              </a:prstGeom>
              <a:noFill/>
            </p:spPr>
            <p:txBody>
              <a:bodyPr wrap="square" rtlCol="0">
                <a:spAutoFit/>
              </a:bodyPr>
              <a:lstStyle/>
              <a:p>
                <a:pPr algn="ctr">
                  <a:spcAft>
                    <a:spcPts val="600"/>
                  </a:spcAft>
                </a:pPr>
                <a:r>
                  <a:rPr lang="en-US" sz="1400" b="1" dirty="0">
                    <a:solidFill>
                      <a:srgbClr val="232323">
                        <a:lumMod val="75000"/>
                        <a:lumOff val="25000"/>
                      </a:srgbClr>
                    </a:solidFill>
                    <a:latin typeface="Arial"/>
                  </a:rPr>
                  <a:t>Nation States</a:t>
                </a:r>
              </a:p>
              <a:p>
                <a:pPr algn="ctr">
                  <a:spcAft>
                    <a:spcPts val="600"/>
                  </a:spcAft>
                </a:pPr>
                <a:r>
                  <a:rPr lang="en-US" sz="1400" b="1" dirty="0">
                    <a:solidFill>
                      <a:srgbClr val="232323">
                        <a:lumMod val="75000"/>
                        <a:lumOff val="25000"/>
                      </a:srgbClr>
                    </a:solidFill>
                    <a:latin typeface="Arial"/>
                  </a:rPr>
                  <a:t>Cybercriminals</a:t>
                </a:r>
              </a:p>
              <a:p>
                <a:pPr algn="ctr">
                  <a:spcAft>
                    <a:spcPts val="600"/>
                  </a:spcAft>
                </a:pPr>
                <a:r>
                  <a:rPr lang="en-US" sz="1400" b="1" dirty="0" err="1">
                    <a:solidFill>
                      <a:srgbClr val="232323">
                        <a:lumMod val="75000"/>
                        <a:lumOff val="25000"/>
                      </a:srgbClr>
                    </a:solidFill>
                    <a:latin typeface="Arial"/>
                  </a:rPr>
                  <a:t>Hactivists</a:t>
                </a:r>
                <a:endParaRPr lang="en-US" sz="1400" b="1" dirty="0">
                  <a:solidFill>
                    <a:srgbClr val="232323">
                      <a:lumMod val="75000"/>
                      <a:lumOff val="25000"/>
                    </a:srgbClr>
                  </a:solidFill>
                  <a:latin typeface="Arial"/>
                </a:endParaRPr>
              </a:p>
              <a:p>
                <a:pPr algn="ctr">
                  <a:spcAft>
                    <a:spcPts val="600"/>
                  </a:spcAft>
                </a:pPr>
                <a:r>
                  <a:rPr lang="en-US" sz="1400" b="1" dirty="0">
                    <a:solidFill>
                      <a:srgbClr val="232323">
                        <a:lumMod val="75000"/>
                        <a:lumOff val="25000"/>
                      </a:srgbClr>
                    </a:solidFill>
                    <a:latin typeface="Arial"/>
                  </a:rPr>
                  <a:t>Insider-Threats</a:t>
                </a:r>
              </a:p>
            </p:txBody>
          </p:sp>
          <p:sp>
            <p:nvSpPr>
              <p:cNvPr id="70" name="Rectangle 69"/>
              <p:cNvSpPr/>
              <p:nvPr/>
            </p:nvSpPr>
            <p:spPr>
              <a:xfrm>
                <a:off x="206582" y="2995634"/>
                <a:ext cx="1737049" cy="637586"/>
              </a:xfrm>
              <a:prstGeom prst="rect">
                <a:avLst/>
              </a:prstGeom>
              <a:gradFill>
                <a:gsLst>
                  <a:gs pos="99583">
                    <a:schemeClr val="bg1">
                      <a:lumMod val="85000"/>
                      <a:alpha val="0"/>
                    </a:schemeClr>
                  </a:gs>
                  <a:gs pos="50000">
                    <a:srgbClr val="C00000">
                      <a:alpha val="31000"/>
                    </a:srgbClr>
                  </a:gs>
                  <a:gs pos="0">
                    <a:schemeClr val="tx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71" name="TextBox 70"/>
              <p:cNvSpPr txBox="1"/>
              <p:nvPr/>
            </p:nvSpPr>
            <p:spPr>
              <a:xfrm>
                <a:off x="324304" y="2959239"/>
                <a:ext cx="1501605" cy="707886"/>
              </a:xfrm>
              <a:prstGeom prst="rect">
                <a:avLst/>
              </a:prstGeom>
              <a:noFill/>
            </p:spPr>
            <p:txBody>
              <a:bodyPr wrap="square" rtlCol="0">
                <a:spAutoFit/>
              </a:bodyPr>
              <a:lstStyle/>
              <a:p>
                <a:pPr algn="ctr"/>
                <a:r>
                  <a:rPr lang="en-US" sz="2000" b="1" dirty="0">
                    <a:solidFill>
                      <a:srgbClr val="232323"/>
                    </a:solidFill>
                    <a:latin typeface="Arial"/>
                  </a:rPr>
                  <a:t>Threat</a:t>
                </a:r>
                <a:br>
                  <a:rPr lang="en-US" sz="2000" b="1" dirty="0">
                    <a:solidFill>
                      <a:srgbClr val="232323"/>
                    </a:solidFill>
                    <a:latin typeface="Arial"/>
                  </a:rPr>
                </a:br>
                <a:r>
                  <a:rPr lang="en-US" sz="2000" b="1" dirty="0">
                    <a:solidFill>
                      <a:srgbClr val="232323"/>
                    </a:solidFill>
                    <a:latin typeface="Arial"/>
                  </a:rPr>
                  <a:t>Actors</a:t>
                </a:r>
              </a:p>
            </p:txBody>
          </p:sp>
        </p:grpSp>
        <p:grpSp>
          <p:nvGrpSpPr>
            <p:cNvPr id="120" name="Group 6"/>
            <p:cNvGrpSpPr>
              <a:grpSpLocks/>
            </p:cNvGrpSpPr>
            <p:nvPr/>
          </p:nvGrpSpPr>
          <p:grpSpPr bwMode="auto">
            <a:xfrm>
              <a:off x="673788" y="2194560"/>
              <a:ext cx="685800" cy="685800"/>
              <a:chOff x="-1277" y="2094"/>
              <a:chExt cx="1967" cy="1857"/>
            </a:xfrm>
            <a:solidFill>
              <a:srgbClr val="C00000"/>
            </a:solidFill>
          </p:grpSpPr>
          <p:sp>
            <p:nvSpPr>
              <p:cNvPr id="121" name="Freeform 7"/>
              <p:cNvSpPr>
                <a:spLocks/>
              </p:cNvSpPr>
              <p:nvPr/>
            </p:nvSpPr>
            <p:spPr bwMode="auto">
              <a:xfrm>
                <a:off x="-122" y="3072"/>
                <a:ext cx="368" cy="543"/>
              </a:xfrm>
              <a:custGeom>
                <a:avLst/>
                <a:gdLst/>
                <a:ahLst/>
                <a:cxnLst>
                  <a:cxn ang="0">
                    <a:pos x="92" y="9"/>
                  </a:cxn>
                  <a:cxn ang="0">
                    <a:pos x="93" y="22"/>
                  </a:cxn>
                  <a:cxn ang="0">
                    <a:pos x="0" y="171"/>
                  </a:cxn>
                  <a:cxn ang="0">
                    <a:pos x="26" y="230"/>
                  </a:cxn>
                  <a:cxn ang="0">
                    <a:pos x="156" y="24"/>
                  </a:cxn>
                  <a:cxn ang="0">
                    <a:pos x="155" y="1"/>
                  </a:cxn>
                  <a:cxn ang="0">
                    <a:pos x="143" y="0"/>
                  </a:cxn>
                  <a:cxn ang="0">
                    <a:pos x="92" y="9"/>
                  </a:cxn>
                </a:cxnLst>
                <a:rect l="0" t="0" r="r" b="b"/>
                <a:pathLst>
                  <a:path w="156" h="230">
                    <a:moveTo>
                      <a:pt x="92" y="9"/>
                    </a:moveTo>
                    <a:cubicBezTo>
                      <a:pt x="92" y="13"/>
                      <a:pt x="93" y="17"/>
                      <a:pt x="93" y="22"/>
                    </a:cubicBezTo>
                    <a:cubicBezTo>
                      <a:pt x="93" y="87"/>
                      <a:pt x="55" y="144"/>
                      <a:pt x="0" y="171"/>
                    </a:cubicBezTo>
                    <a:cubicBezTo>
                      <a:pt x="4" y="193"/>
                      <a:pt x="13" y="213"/>
                      <a:pt x="26" y="230"/>
                    </a:cubicBezTo>
                    <a:cubicBezTo>
                      <a:pt x="103" y="193"/>
                      <a:pt x="156" y="115"/>
                      <a:pt x="156" y="24"/>
                    </a:cubicBezTo>
                    <a:cubicBezTo>
                      <a:pt x="156" y="16"/>
                      <a:pt x="156" y="8"/>
                      <a:pt x="155" y="1"/>
                    </a:cubicBezTo>
                    <a:cubicBezTo>
                      <a:pt x="151" y="0"/>
                      <a:pt x="147" y="0"/>
                      <a:pt x="143" y="0"/>
                    </a:cubicBezTo>
                    <a:cubicBezTo>
                      <a:pt x="125" y="0"/>
                      <a:pt x="108" y="3"/>
                      <a:pt x="9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22" name="Freeform 8"/>
              <p:cNvSpPr>
                <a:spLocks/>
              </p:cNvSpPr>
              <p:nvPr/>
            </p:nvSpPr>
            <p:spPr bwMode="auto">
              <a:xfrm>
                <a:off x="-833" y="3072"/>
                <a:ext cx="359" cy="541"/>
              </a:xfrm>
              <a:custGeom>
                <a:avLst/>
                <a:gdLst/>
                <a:ahLst/>
                <a:cxnLst>
                  <a:cxn ang="0">
                    <a:pos x="127" y="229"/>
                  </a:cxn>
                  <a:cxn ang="0">
                    <a:pos x="152" y="171"/>
                  </a:cxn>
                  <a:cxn ang="0">
                    <a:pos x="59" y="22"/>
                  </a:cxn>
                  <a:cxn ang="0">
                    <a:pos x="59" y="9"/>
                  </a:cxn>
                  <a:cxn ang="0">
                    <a:pos x="9" y="0"/>
                  </a:cxn>
                  <a:cxn ang="0">
                    <a:pos x="1" y="0"/>
                  </a:cxn>
                  <a:cxn ang="0">
                    <a:pos x="0" y="24"/>
                  </a:cxn>
                  <a:cxn ang="0">
                    <a:pos x="127" y="229"/>
                  </a:cxn>
                </a:cxnLst>
                <a:rect l="0" t="0" r="r" b="b"/>
                <a:pathLst>
                  <a:path w="152" h="229">
                    <a:moveTo>
                      <a:pt x="127" y="229"/>
                    </a:moveTo>
                    <a:cubicBezTo>
                      <a:pt x="139" y="212"/>
                      <a:pt x="148" y="192"/>
                      <a:pt x="152" y="171"/>
                    </a:cubicBezTo>
                    <a:cubicBezTo>
                      <a:pt x="97" y="144"/>
                      <a:pt x="59" y="87"/>
                      <a:pt x="59" y="22"/>
                    </a:cubicBezTo>
                    <a:cubicBezTo>
                      <a:pt x="59" y="17"/>
                      <a:pt x="59" y="13"/>
                      <a:pt x="59" y="9"/>
                    </a:cubicBezTo>
                    <a:cubicBezTo>
                      <a:pt x="44" y="3"/>
                      <a:pt x="27" y="0"/>
                      <a:pt x="9" y="0"/>
                    </a:cubicBezTo>
                    <a:cubicBezTo>
                      <a:pt x="7" y="0"/>
                      <a:pt x="4" y="0"/>
                      <a:pt x="1" y="0"/>
                    </a:cubicBezTo>
                    <a:cubicBezTo>
                      <a:pt x="0" y="8"/>
                      <a:pt x="0" y="16"/>
                      <a:pt x="0" y="24"/>
                    </a:cubicBezTo>
                    <a:cubicBezTo>
                      <a:pt x="0" y="114"/>
                      <a:pt x="52" y="191"/>
                      <a:pt x="127" y="2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23" name="Freeform 9"/>
              <p:cNvSpPr>
                <a:spLocks/>
              </p:cNvSpPr>
              <p:nvPr/>
            </p:nvSpPr>
            <p:spPr bwMode="auto">
              <a:xfrm>
                <a:off x="-607" y="2587"/>
                <a:ext cx="617" cy="208"/>
              </a:xfrm>
              <a:custGeom>
                <a:avLst/>
                <a:gdLst/>
                <a:ahLst/>
                <a:cxnLst>
                  <a:cxn ang="0">
                    <a:pos x="132" y="0"/>
                  </a:cxn>
                  <a:cxn ang="0">
                    <a:pos x="0" y="42"/>
                  </a:cxn>
                  <a:cxn ang="0">
                    <a:pos x="36" y="88"/>
                  </a:cxn>
                  <a:cxn ang="0">
                    <a:pos x="130" y="59"/>
                  </a:cxn>
                  <a:cxn ang="0">
                    <a:pos x="225" y="88"/>
                  </a:cxn>
                  <a:cxn ang="0">
                    <a:pos x="261" y="40"/>
                  </a:cxn>
                  <a:cxn ang="0">
                    <a:pos x="132" y="0"/>
                  </a:cxn>
                </a:cxnLst>
                <a:rect l="0" t="0" r="r" b="b"/>
                <a:pathLst>
                  <a:path w="261" h="88">
                    <a:moveTo>
                      <a:pt x="132" y="0"/>
                    </a:moveTo>
                    <a:cubicBezTo>
                      <a:pt x="83" y="0"/>
                      <a:pt x="38" y="16"/>
                      <a:pt x="0" y="42"/>
                    </a:cubicBezTo>
                    <a:cubicBezTo>
                      <a:pt x="9" y="60"/>
                      <a:pt x="21" y="75"/>
                      <a:pt x="36" y="88"/>
                    </a:cubicBezTo>
                    <a:cubicBezTo>
                      <a:pt x="63" y="70"/>
                      <a:pt x="95" y="59"/>
                      <a:pt x="130" y="59"/>
                    </a:cubicBezTo>
                    <a:cubicBezTo>
                      <a:pt x="165" y="59"/>
                      <a:pt x="198" y="70"/>
                      <a:pt x="225" y="88"/>
                    </a:cubicBezTo>
                    <a:cubicBezTo>
                      <a:pt x="240" y="75"/>
                      <a:pt x="253" y="59"/>
                      <a:pt x="261" y="40"/>
                    </a:cubicBezTo>
                    <a:cubicBezTo>
                      <a:pt x="225" y="15"/>
                      <a:pt x="180" y="0"/>
                      <a:pt x="13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24" name="Freeform 10"/>
              <p:cNvSpPr>
                <a:spLocks noEditPoints="1"/>
              </p:cNvSpPr>
              <p:nvPr/>
            </p:nvSpPr>
            <p:spPr bwMode="auto">
              <a:xfrm>
                <a:off x="-1277" y="2094"/>
                <a:ext cx="1967" cy="1857"/>
              </a:xfrm>
              <a:custGeom>
                <a:avLst/>
                <a:gdLst/>
                <a:ahLst/>
                <a:cxnLst>
                  <a:cxn ang="0">
                    <a:pos x="199" y="388"/>
                  </a:cxn>
                  <a:cxn ang="0">
                    <a:pos x="336" y="458"/>
                  </a:cxn>
                  <a:cxn ang="0">
                    <a:pos x="364" y="452"/>
                  </a:cxn>
                  <a:cxn ang="0">
                    <a:pos x="361" y="435"/>
                  </a:cxn>
                  <a:cxn ang="0">
                    <a:pos x="405" y="385"/>
                  </a:cxn>
                  <a:cxn ang="0">
                    <a:pos x="393" y="355"/>
                  </a:cxn>
                  <a:cxn ang="0">
                    <a:pos x="244" y="187"/>
                  </a:cxn>
                  <a:cxn ang="0">
                    <a:pos x="380" y="20"/>
                  </a:cxn>
                  <a:cxn ang="0">
                    <a:pos x="380" y="1"/>
                  </a:cxn>
                  <a:cxn ang="0">
                    <a:pos x="149" y="261"/>
                  </a:cxn>
                  <a:cxn ang="0">
                    <a:pos x="151" y="286"/>
                  </a:cxn>
                  <a:cxn ang="0">
                    <a:pos x="0" y="524"/>
                  </a:cxn>
                  <a:cxn ang="0">
                    <a:pos x="19" y="622"/>
                  </a:cxn>
                  <a:cxn ang="0">
                    <a:pos x="38" y="611"/>
                  </a:cxn>
                  <a:cxn ang="0">
                    <a:pos x="29" y="558"/>
                  </a:cxn>
                  <a:cxn ang="0">
                    <a:pos x="199" y="388"/>
                  </a:cxn>
                  <a:cxn ang="0">
                    <a:pos x="674" y="282"/>
                  </a:cxn>
                  <a:cxn ang="0">
                    <a:pos x="674" y="261"/>
                  </a:cxn>
                  <a:cxn ang="0">
                    <a:pos x="439" y="0"/>
                  </a:cxn>
                  <a:cxn ang="0">
                    <a:pos x="439" y="19"/>
                  </a:cxn>
                  <a:cxn ang="0">
                    <a:pos x="584" y="187"/>
                  </a:cxn>
                  <a:cxn ang="0">
                    <a:pos x="432" y="355"/>
                  </a:cxn>
                  <a:cxn ang="0">
                    <a:pos x="421" y="386"/>
                  </a:cxn>
                  <a:cxn ang="0">
                    <a:pos x="461" y="435"/>
                  </a:cxn>
                  <a:cxn ang="0">
                    <a:pos x="457" y="453"/>
                  </a:cxn>
                  <a:cxn ang="0">
                    <a:pos x="492" y="461"/>
                  </a:cxn>
                  <a:cxn ang="0">
                    <a:pos x="631" y="388"/>
                  </a:cxn>
                  <a:cxn ang="0">
                    <a:pos x="801" y="558"/>
                  </a:cxn>
                  <a:cxn ang="0">
                    <a:pos x="793" y="611"/>
                  </a:cxn>
                  <a:cxn ang="0">
                    <a:pos x="814" y="623"/>
                  </a:cxn>
                  <a:cxn ang="0">
                    <a:pos x="833" y="524"/>
                  </a:cxn>
                  <a:cxn ang="0">
                    <a:pos x="674" y="282"/>
                  </a:cxn>
                  <a:cxn ang="0">
                    <a:pos x="631" y="728"/>
                  </a:cxn>
                  <a:cxn ang="0">
                    <a:pos x="462" y="558"/>
                  </a:cxn>
                  <a:cxn ang="0">
                    <a:pos x="474" y="495"/>
                  </a:cxn>
                  <a:cxn ang="0">
                    <a:pos x="449" y="467"/>
                  </a:cxn>
                  <a:cxn ang="0">
                    <a:pos x="411" y="485"/>
                  </a:cxn>
                  <a:cxn ang="0">
                    <a:pos x="374" y="468"/>
                  </a:cxn>
                  <a:cxn ang="0">
                    <a:pos x="355" y="492"/>
                  </a:cxn>
                  <a:cxn ang="0">
                    <a:pos x="369" y="558"/>
                  </a:cxn>
                  <a:cxn ang="0">
                    <a:pos x="199" y="728"/>
                  </a:cxn>
                  <a:cxn ang="0">
                    <a:pos x="65" y="663"/>
                  </a:cxn>
                  <a:cxn ang="0">
                    <a:pos x="47" y="674"/>
                  </a:cxn>
                  <a:cxn ang="0">
                    <a:pos x="263" y="786"/>
                  </a:cxn>
                  <a:cxn ang="0">
                    <a:pos x="416" y="737"/>
                  </a:cxn>
                  <a:cxn ang="0">
                    <a:pos x="570" y="786"/>
                  </a:cxn>
                  <a:cxn ang="0">
                    <a:pos x="786" y="674"/>
                  </a:cxn>
                  <a:cxn ang="0">
                    <a:pos x="765" y="663"/>
                  </a:cxn>
                  <a:cxn ang="0">
                    <a:pos x="631" y="728"/>
                  </a:cxn>
                </a:cxnLst>
                <a:rect l="0" t="0" r="r" b="b"/>
                <a:pathLst>
                  <a:path w="833" h="786">
                    <a:moveTo>
                      <a:pt x="199" y="388"/>
                    </a:moveTo>
                    <a:cubicBezTo>
                      <a:pt x="256" y="388"/>
                      <a:pt x="306" y="416"/>
                      <a:pt x="336" y="458"/>
                    </a:cubicBezTo>
                    <a:cubicBezTo>
                      <a:pt x="364" y="452"/>
                      <a:pt x="364" y="452"/>
                      <a:pt x="364" y="452"/>
                    </a:cubicBezTo>
                    <a:cubicBezTo>
                      <a:pt x="362" y="447"/>
                      <a:pt x="361" y="441"/>
                      <a:pt x="361" y="435"/>
                    </a:cubicBezTo>
                    <a:cubicBezTo>
                      <a:pt x="361" y="409"/>
                      <a:pt x="380" y="389"/>
                      <a:pt x="405" y="385"/>
                    </a:cubicBezTo>
                    <a:cubicBezTo>
                      <a:pt x="393" y="355"/>
                      <a:pt x="393" y="355"/>
                      <a:pt x="393" y="355"/>
                    </a:cubicBezTo>
                    <a:cubicBezTo>
                      <a:pt x="309" y="345"/>
                      <a:pt x="244" y="273"/>
                      <a:pt x="244" y="187"/>
                    </a:cubicBezTo>
                    <a:cubicBezTo>
                      <a:pt x="244" y="104"/>
                      <a:pt x="303" y="36"/>
                      <a:pt x="380" y="20"/>
                    </a:cubicBezTo>
                    <a:cubicBezTo>
                      <a:pt x="380" y="1"/>
                      <a:pt x="380" y="1"/>
                      <a:pt x="380" y="1"/>
                    </a:cubicBezTo>
                    <a:cubicBezTo>
                      <a:pt x="250" y="16"/>
                      <a:pt x="149" y="127"/>
                      <a:pt x="149" y="261"/>
                    </a:cubicBezTo>
                    <a:cubicBezTo>
                      <a:pt x="149" y="270"/>
                      <a:pt x="150" y="278"/>
                      <a:pt x="151" y="286"/>
                    </a:cubicBezTo>
                    <a:cubicBezTo>
                      <a:pt x="62" y="328"/>
                      <a:pt x="0" y="419"/>
                      <a:pt x="0" y="524"/>
                    </a:cubicBezTo>
                    <a:cubicBezTo>
                      <a:pt x="0" y="558"/>
                      <a:pt x="7" y="591"/>
                      <a:pt x="19" y="622"/>
                    </a:cubicBezTo>
                    <a:cubicBezTo>
                      <a:pt x="38" y="611"/>
                      <a:pt x="38" y="611"/>
                      <a:pt x="38" y="611"/>
                    </a:cubicBezTo>
                    <a:cubicBezTo>
                      <a:pt x="32" y="594"/>
                      <a:pt x="29" y="576"/>
                      <a:pt x="29" y="558"/>
                    </a:cubicBezTo>
                    <a:cubicBezTo>
                      <a:pt x="29" y="464"/>
                      <a:pt x="105" y="388"/>
                      <a:pt x="199" y="388"/>
                    </a:cubicBezTo>
                    <a:close/>
                    <a:moveTo>
                      <a:pt x="674" y="282"/>
                    </a:moveTo>
                    <a:cubicBezTo>
                      <a:pt x="674" y="275"/>
                      <a:pt x="674" y="269"/>
                      <a:pt x="674" y="261"/>
                    </a:cubicBezTo>
                    <a:cubicBezTo>
                      <a:pt x="674" y="126"/>
                      <a:pt x="571" y="14"/>
                      <a:pt x="439" y="0"/>
                    </a:cubicBezTo>
                    <a:cubicBezTo>
                      <a:pt x="439" y="19"/>
                      <a:pt x="439" y="19"/>
                      <a:pt x="439" y="19"/>
                    </a:cubicBezTo>
                    <a:cubicBezTo>
                      <a:pt x="521" y="31"/>
                      <a:pt x="584" y="101"/>
                      <a:pt x="584" y="187"/>
                    </a:cubicBezTo>
                    <a:cubicBezTo>
                      <a:pt x="584" y="274"/>
                      <a:pt x="517" y="347"/>
                      <a:pt x="432" y="355"/>
                    </a:cubicBezTo>
                    <a:cubicBezTo>
                      <a:pt x="421" y="386"/>
                      <a:pt x="421" y="386"/>
                      <a:pt x="421" y="386"/>
                    </a:cubicBezTo>
                    <a:cubicBezTo>
                      <a:pt x="444" y="391"/>
                      <a:pt x="461" y="411"/>
                      <a:pt x="461" y="435"/>
                    </a:cubicBezTo>
                    <a:cubicBezTo>
                      <a:pt x="461" y="441"/>
                      <a:pt x="459" y="447"/>
                      <a:pt x="457" y="453"/>
                    </a:cubicBezTo>
                    <a:cubicBezTo>
                      <a:pt x="492" y="461"/>
                      <a:pt x="492" y="461"/>
                      <a:pt x="492" y="461"/>
                    </a:cubicBezTo>
                    <a:cubicBezTo>
                      <a:pt x="523" y="417"/>
                      <a:pt x="574" y="388"/>
                      <a:pt x="631" y="388"/>
                    </a:cubicBezTo>
                    <a:cubicBezTo>
                      <a:pt x="725" y="388"/>
                      <a:pt x="801" y="464"/>
                      <a:pt x="801" y="558"/>
                    </a:cubicBezTo>
                    <a:cubicBezTo>
                      <a:pt x="801" y="576"/>
                      <a:pt x="798" y="594"/>
                      <a:pt x="793" y="611"/>
                    </a:cubicBezTo>
                    <a:cubicBezTo>
                      <a:pt x="814" y="623"/>
                      <a:pt x="814" y="623"/>
                      <a:pt x="814" y="623"/>
                    </a:cubicBezTo>
                    <a:cubicBezTo>
                      <a:pt x="826" y="592"/>
                      <a:pt x="833" y="559"/>
                      <a:pt x="833" y="524"/>
                    </a:cubicBezTo>
                    <a:cubicBezTo>
                      <a:pt x="833" y="416"/>
                      <a:pt x="767" y="323"/>
                      <a:pt x="674" y="282"/>
                    </a:cubicBezTo>
                    <a:close/>
                    <a:moveTo>
                      <a:pt x="631" y="728"/>
                    </a:moveTo>
                    <a:cubicBezTo>
                      <a:pt x="538" y="728"/>
                      <a:pt x="462" y="652"/>
                      <a:pt x="462" y="558"/>
                    </a:cubicBezTo>
                    <a:cubicBezTo>
                      <a:pt x="462" y="536"/>
                      <a:pt x="466" y="514"/>
                      <a:pt x="474" y="495"/>
                    </a:cubicBezTo>
                    <a:cubicBezTo>
                      <a:pt x="449" y="467"/>
                      <a:pt x="449" y="467"/>
                      <a:pt x="449" y="467"/>
                    </a:cubicBezTo>
                    <a:cubicBezTo>
                      <a:pt x="440" y="478"/>
                      <a:pt x="426" y="485"/>
                      <a:pt x="411" y="485"/>
                    </a:cubicBezTo>
                    <a:cubicBezTo>
                      <a:pt x="396" y="485"/>
                      <a:pt x="383" y="478"/>
                      <a:pt x="374" y="468"/>
                    </a:cubicBezTo>
                    <a:cubicBezTo>
                      <a:pt x="355" y="492"/>
                      <a:pt x="355" y="492"/>
                      <a:pt x="355" y="492"/>
                    </a:cubicBezTo>
                    <a:cubicBezTo>
                      <a:pt x="364" y="512"/>
                      <a:pt x="369" y="534"/>
                      <a:pt x="369" y="558"/>
                    </a:cubicBezTo>
                    <a:cubicBezTo>
                      <a:pt x="369" y="652"/>
                      <a:pt x="293" y="728"/>
                      <a:pt x="199" y="728"/>
                    </a:cubicBezTo>
                    <a:cubicBezTo>
                      <a:pt x="145" y="728"/>
                      <a:pt x="97" y="702"/>
                      <a:pt x="65" y="663"/>
                    </a:cubicBezTo>
                    <a:cubicBezTo>
                      <a:pt x="47" y="674"/>
                      <a:pt x="47" y="674"/>
                      <a:pt x="47" y="674"/>
                    </a:cubicBezTo>
                    <a:cubicBezTo>
                      <a:pt x="94" y="742"/>
                      <a:pt x="173" y="786"/>
                      <a:pt x="263" y="786"/>
                    </a:cubicBezTo>
                    <a:cubicBezTo>
                      <a:pt x="320" y="786"/>
                      <a:pt x="373" y="768"/>
                      <a:pt x="416" y="737"/>
                    </a:cubicBezTo>
                    <a:cubicBezTo>
                      <a:pt x="460" y="768"/>
                      <a:pt x="513" y="786"/>
                      <a:pt x="570" y="786"/>
                    </a:cubicBezTo>
                    <a:cubicBezTo>
                      <a:pt x="659" y="786"/>
                      <a:pt x="738" y="742"/>
                      <a:pt x="786" y="674"/>
                    </a:cubicBezTo>
                    <a:cubicBezTo>
                      <a:pt x="765" y="663"/>
                      <a:pt x="765" y="663"/>
                      <a:pt x="765" y="663"/>
                    </a:cubicBezTo>
                    <a:cubicBezTo>
                      <a:pt x="734" y="702"/>
                      <a:pt x="685" y="728"/>
                      <a:pt x="631" y="7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grpSp>
      </p:grpSp>
      <p:grpSp>
        <p:nvGrpSpPr>
          <p:cNvPr id="137" name="Group 136"/>
          <p:cNvGrpSpPr/>
          <p:nvPr/>
        </p:nvGrpSpPr>
        <p:grpSpPr>
          <a:xfrm>
            <a:off x="1960880" y="1981200"/>
            <a:ext cx="1769216" cy="3886200"/>
            <a:chOff x="1960880" y="1981200"/>
            <a:chExt cx="1769216" cy="3886200"/>
          </a:xfrm>
        </p:grpSpPr>
        <p:grpSp>
          <p:nvGrpSpPr>
            <p:cNvPr id="100" name="Group 99"/>
            <p:cNvGrpSpPr/>
            <p:nvPr/>
          </p:nvGrpSpPr>
          <p:grpSpPr>
            <a:xfrm>
              <a:off x="1960880" y="1981200"/>
              <a:ext cx="1769216" cy="3886200"/>
              <a:chOff x="2111780" y="1990725"/>
              <a:chExt cx="1769216" cy="3886200"/>
            </a:xfrm>
          </p:grpSpPr>
          <p:sp>
            <p:nvSpPr>
              <p:cNvPr id="101" name="Rectangle 100"/>
              <p:cNvSpPr/>
              <p:nvPr/>
            </p:nvSpPr>
            <p:spPr>
              <a:xfrm>
                <a:off x="2198845" y="5483571"/>
                <a:ext cx="1595086" cy="393354"/>
              </a:xfrm>
              <a:prstGeom prst="rect">
                <a:avLst/>
              </a:prstGeom>
              <a:gradFill flip="none" rotWithShape="1">
                <a:gsLst>
                  <a:gs pos="9000">
                    <a:schemeClr val="tx1">
                      <a:alpha val="72000"/>
                    </a:schemeClr>
                  </a:gs>
                  <a:gs pos="100000">
                    <a:schemeClr val="accent2">
                      <a:alpha val="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02" name="Rectangle 101"/>
              <p:cNvSpPr/>
              <p:nvPr/>
            </p:nvSpPr>
            <p:spPr>
              <a:xfrm>
                <a:off x="2181315" y="1990725"/>
                <a:ext cx="1630145" cy="36895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03" name="Rectangle 102"/>
              <p:cNvSpPr/>
              <p:nvPr/>
            </p:nvSpPr>
            <p:spPr>
              <a:xfrm>
                <a:off x="2111780" y="2130948"/>
                <a:ext cx="1769216" cy="339451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04" name="TextBox 103"/>
              <p:cNvSpPr txBox="1"/>
              <p:nvPr/>
            </p:nvSpPr>
            <p:spPr>
              <a:xfrm>
                <a:off x="2134080" y="3625185"/>
                <a:ext cx="1724615" cy="1184940"/>
              </a:xfrm>
              <a:prstGeom prst="rect">
                <a:avLst/>
              </a:prstGeom>
              <a:noFill/>
            </p:spPr>
            <p:txBody>
              <a:bodyPr wrap="square" rtlCol="0">
                <a:spAutoFit/>
              </a:bodyPr>
              <a:lstStyle/>
              <a:p>
                <a:pPr algn="ctr">
                  <a:spcAft>
                    <a:spcPts val="600"/>
                  </a:spcAft>
                </a:pPr>
                <a:r>
                  <a:rPr lang="en-US" sz="1400" b="1" dirty="0" smtClean="0">
                    <a:solidFill>
                      <a:srgbClr val="232323">
                        <a:lumMod val="75000"/>
                        <a:lumOff val="25000"/>
                      </a:srgbClr>
                    </a:solidFill>
                    <a:latin typeface="Arial"/>
                  </a:rPr>
                  <a:t>Known Threats</a:t>
                </a:r>
              </a:p>
              <a:p>
                <a:pPr algn="ctr">
                  <a:spcAft>
                    <a:spcPts val="600"/>
                  </a:spcAft>
                </a:pPr>
                <a:r>
                  <a:rPr lang="en-US" sz="1400" b="1" dirty="0" smtClean="0">
                    <a:solidFill>
                      <a:srgbClr val="232323">
                        <a:lumMod val="75000"/>
                        <a:lumOff val="25000"/>
                      </a:srgbClr>
                    </a:solidFill>
                    <a:latin typeface="Arial"/>
                  </a:rPr>
                  <a:t>Known Malware</a:t>
                </a:r>
              </a:p>
              <a:p>
                <a:pPr algn="ctr">
                  <a:spcAft>
                    <a:spcPts val="600"/>
                  </a:spcAft>
                </a:pPr>
                <a:r>
                  <a:rPr lang="en-US" sz="1400" b="1" dirty="0" smtClean="0">
                    <a:solidFill>
                      <a:srgbClr val="232323">
                        <a:lumMod val="75000"/>
                        <a:lumOff val="25000"/>
                      </a:srgbClr>
                    </a:solidFill>
                    <a:latin typeface="Arial"/>
                  </a:rPr>
                  <a:t>Known Files</a:t>
                </a:r>
              </a:p>
              <a:p>
                <a:pPr algn="ctr">
                  <a:spcAft>
                    <a:spcPts val="600"/>
                  </a:spcAft>
                </a:pPr>
                <a:r>
                  <a:rPr lang="en-US" sz="1400" b="1" dirty="0" smtClean="0">
                    <a:solidFill>
                      <a:srgbClr val="232323">
                        <a:lumMod val="75000"/>
                        <a:lumOff val="25000"/>
                      </a:srgbClr>
                    </a:solidFill>
                    <a:latin typeface="Arial"/>
                  </a:rPr>
                  <a:t>Known </a:t>
                </a:r>
                <a:r>
                  <a:rPr lang="en-US" sz="1400" b="1" dirty="0" err="1" smtClean="0">
                    <a:solidFill>
                      <a:srgbClr val="232323">
                        <a:lumMod val="75000"/>
                        <a:lumOff val="25000"/>
                      </a:srgbClr>
                    </a:solidFill>
                    <a:latin typeface="Arial"/>
                  </a:rPr>
                  <a:t>IPs</a:t>
                </a:r>
                <a:r>
                  <a:rPr lang="en-US" sz="1400" b="1" dirty="0" smtClean="0">
                    <a:solidFill>
                      <a:srgbClr val="232323">
                        <a:lumMod val="75000"/>
                        <a:lumOff val="25000"/>
                      </a:srgbClr>
                    </a:solidFill>
                    <a:latin typeface="Arial"/>
                  </a:rPr>
                  <a:t>/URLs</a:t>
                </a:r>
              </a:p>
            </p:txBody>
          </p:sp>
          <p:sp>
            <p:nvSpPr>
              <p:cNvPr id="105" name="Rectangle 104"/>
              <p:cNvSpPr/>
              <p:nvPr/>
            </p:nvSpPr>
            <p:spPr>
              <a:xfrm>
                <a:off x="2127863" y="2995634"/>
                <a:ext cx="1737049" cy="637586"/>
              </a:xfrm>
              <a:prstGeom prst="rect">
                <a:avLst/>
              </a:prstGeom>
              <a:gradFill>
                <a:gsLst>
                  <a:gs pos="99583">
                    <a:schemeClr val="bg1">
                      <a:lumMod val="85000"/>
                      <a:alpha val="0"/>
                    </a:schemeClr>
                  </a:gs>
                  <a:gs pos="50000">
                    <a:srgbClr val="C00000">
                      <a:alpha val="31000"/>
                    </a:srgbClr>
                  </a:gs>
                  <a:gs pos="0">
                    <a:schemeClr val="tx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06" name="TextBox 105"/>
              <p:cNvSpPr txBox="1"/>
              <p:nvPr/>
            </p:nvSpPr>
            <p:spPr>
              <a:xfrm>
                <a:off x="2245585" y="2959239"/>
                <a:ext cx="1501605" cy="707886"/>
              </a:xfrm>
              <a:prstGeom prst="rect">
                <a:avLst/>
              </a:prstGeom>
              <a:noFill/>
            </p:spPr>
            <p:txBody>
              <a:bodyPr wrap="square" rtlCol="0">
                <a:spAutoFit/>
              </a:bodyPr>
              <a:lstStyle/>
              <a:p>
                <a:pPr algn="ctr"/>
                <a:r>
                  <a:rPr lang="en-US" sz="2000" b="1" dirty="0" smtClean="0">
                    <a:solidFill>
                      <a:srgbClr val="232323"/>
                    </a:solidFill>
                    <a:latin typeface="Arial"/>
                  </a:rPr>
                  <a:t>Traditional</a:t>
                </a:r>
                <a:br>
                  <a:rPr lang="en-US" sz="2000" b="1" dirty="0" smtClean="0">
                    <a:solidFill>
                      <a:srgbClr val="232323"/>
                    </a:solidFill>
                    <a:latin typeface="Arial"/>
                  </a:rPr>
                </a:br>
                <a:r>
                  <a:rPr lang="en-US" sz="2000" b="1" dirty="0" smtClean="0">
                    <a:solidFill>
                      <a:srgbClr val="232323"/>
                    </a:solidFill>
                    <a:latin typeface="Arial"/>
                  </a:rPr>
                  <a:t>Threats</a:t>
                </a:r>
                <a:endParaRPr lang="en-US" sz="2000" b="1" dirty="0">
                  <a:solidFill>
                    <a:srgbClr val="232323"/>
                  </a:solidFill>
                  <a:latin typeface="Arial"/>
                </a:endParaRPr>
              </a:p>
            </p:txBody>
          </p:sp>
        </p:grpSp>
        <p:grpSp>
          <p:nvGrpSpPr>
            <p:cNvPr id="9" name="Group 6"/>
            <p:cNvGrpSpPr>
              <a:grpSpLocks/>
            </p:cNvGrpSpPr>
            <p:nvPr/>
          </p:nvGrpSpPr>
          <p:grpSpPr bwMode="auto">
            <a:xfrm>
              <a:off x="2502588" y="2194560"/>
              <a:ext cx="685800" cy="685800"/>
              <a:chOff x="-1277" y="2094"/>
              <a:chExt cx="1967" cy="1857"/>
            </a:xfrm>
            <a:solidFill>
              <a:srgbClr val="C00000"/>
            </a:solidFill>
          </p:grpSpPr>
          <p:sp>
            <p:nvSpPr>
              <p:cNvPr id="78" name="Freeform 7"/>
              <p:cNvSpPr>
                <a:spLocks/>
              </p:cNvSpPr>
              <p:nvPr/>
            </p:nvSpPr>
            <p:spPr bwMode="auto">
              <a:xfrm>
                <a:off x="-122" y="3072"/>
                <a:ext cx="368" cy="543"/>
              </a:xfrm>
              <a:custGeom>
                <a:avLst/>
                <a:gdLst/>
                <a:ahLst/>
                <a:cxnLst>
                  <a:cxn ang="0">
                    <a:pos x="92" y="9"/>
                  </a:cxn>
                  <a:cxn ang="0">
                    <a:pos x="93" y="22"/>
                  </a:cxn>
                  <a:cxn ang="0">
                    <a:pos x="0" y="171"/>
                  </a:cxn>
                  <a:cxn ang="0">
                    <a:pos x="26" y="230"/>
                  </a:cxn>
                  <a:cxn ang="0">
                    <a:pos x="156" y="24"/>
                  </a:cxn>
                  <a:cxn ang="0">
                    <a:pos x="155" y="1"/>
                  </a:cxn>
                  <a:cxn ang="0">
                    <a:pos x="143" y="0"/>
                  </a:cxn>
                  <a:cxn ang="0">
                    <a:pos x="92" y="9"/>
                  </a:cxn>
                </a:cxnLst>
                <a:rect l="0" t="0" r="r" b="b"/>
                <a:pathLst>
                  <a:path w="156" h="230">
                    <a:moveTo>
                      <a:pt x="92" y="9"/>
                    </a:moveTo>
                    <a:cubicBezTo>
                      <a:pt x="92" y="13"/>
                      <a:pt x="93" y="17"/>
                      <a:pt x="93" y="22"/>
                    </a:cubicBezTo>
                    <a:cubicBezTo>
                      <a:pt x="93" y="87"/>
                      <a:pt x="55" y="144"/>
                      <a:pt x="0" y="171"/>
                    </a:cubicBezTo>
                    <a:cubicBezTo>
                      <a:pt x="4" y="193"/>
                      <a:pt x="13" y="213"/>
                      <a:pt x="26" y="230"/>
                    </a:cubicBezTo>
                    <a:cubicBezTo>
                      <a:pt x="103" y="193"/>
                      <a:pt x="156" y="115"/>
                      <a:pt x="156" y="24"/>
                    </a:cubicBezTo>
                    <a:cubicBezTo>
                      <a:pt x="156" y="16"/>
                      <a:pt x="156" y="8"/>
                      <a:pt x="155" y="1"/>
                    </a:cubicBezTo>
                    <a:cubicBezTo>
                      <a:pt x="151" y="0"/>
                      <a:pt x="147" y="0"/>
                      <a:pt x="143" y="0"/>
                    </a:cubicBezTo>
                    <a:cubicBezTo>
                      <a:pt x="125" y="0"/>
                      <a:pt x="108" y="3"/>
                      <a:pt x="9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79" name="Freeform 8"/>
              <p:cNvSpPr>
                <a:spLocks/>
              </p:cNvSpPr>
              <p:nvPr/>
            </p:nvSpPr>
            <p:spPr bwMode="auto">
              <a:xfrm>
                <a:off x="-833" y="3072"/>
                <a:ext cx="359" cy="541"/>
              </a:xfrm>
              <a:custGeom>
                <a:avLst/>
                <a:gdLst/>
                <a:ahLst/>
                <a:cxnLst>
                  <a:cxn ang="0">
                    <a:pos x="127" y="229"/>
                  </a:cxn>
                  <a:cxn ang="0">
                    <a:pos x="152" y="171"/>
                  </a:cxn>
                  <a:cxn ang="0">
                    <a:pos x="59" y="22"/>
                  </a:cxn>
                  <a:cxn ang="0">
                    <a:pos x="59" y="9"/>
                  </a:cxn>
                  <a:cxn ang="0">
                    <a:pos x="9" y="0"/>
                  </a:cxn>
                  <a:cxn ang="0">
                    <a:pos x="1" y="0"/>
                  </a:cxn>
                  <a:cxn ang="0">
                    <a:pos x="0" y="24"/>
                  </a:cxn>
                  <a:cxn ang="0">
                    <a:pos x="127" y="229"/>
                  </a:cxn>
                </a:cxnLst>
                <a:rect l="0" t="0" r="r" b="b"/>
                <a:pathLst>
                  <a:path w="152" h="229">
                    <a:moveTo>
                      <a:pt x="127" y="229"/>
                    </a:moveTo>
                    <a:cubicBezTo>
                      <a:pt x="139" y="212"/>
                      <a:pt x="148" y="192"/>
                      <a:pt x="152" y="171"/>
                    </a:cubicBezTo>
                    <a:cubicBezTo>
                      <a:pt x="97" y="144"/>
                      <a:pt x="59" y="87"/>
                      <a:pt x="59" y="22"/>
                    </a:cubicBezTo>
                    <a:cubicBezTo>
                      <a:pt x="59" y="17"/>
                      <a:pt x="59" y="13"/>
                      <a:pt x="59" y="9"/>
                    </a:cubicBezTo>
                    <a:cubicBezTo>
                      <a:pt x="44" y="3"/>
                      <a:pt x="27" y="0"/>
                      <a:pt x="9" y="0"/>
                    </a:cubicBezTo>
                    <a:cubicBezTo>
                      <a:pt x="7" y="0"/>
                      <a:pt x="4" y="0"/>
                      <a:pt x="1" y="0"/>
                    </a:cubicBezTo>
                    <a:cubicBezTo>
                      <a:pt x="0" y="8"/>
                      <a:pt x="0" y="16"/>
                      <a:pt x="0" y="24"/>
                    </a:cubicBezTo>
                    <a:cubicBezTo>
                      <a:pt x="0" y="114"/>
                      <a:pt x="52" y="191"/>
                      <a:pt x="127" y="2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80" name="Freeform 9"/>
              <p:cNvSpPr>
                <a:spLocks/>
              </p:cNvSpPr>
              <p:nvPr/>
            </p:nvSpPr>
            <p:spPr bwMode="auto">
              <a:xfrm>
                <a:off x="-607" y="2587"/>
                <a:ext cx="617" cy="208"/>
              </a:xfrm>
              <a:custGeom>
                <a:avLst/>
                <a:gdLst/>
                <a:ahLst/>
                <a:cxnLst>
                  <a:cxn ang="0">
                    <a:pos x="132" y="0"/>
                  </a:cxn>
                  <a:cxn ang="0">
                    <a:pos x="0" y="42"/>
                  </a:cxn>
                  <a:cxn ang="0">
                    <a:pos x="36" y="88"/>
                  </a:cxn>
                  <a:cxn ang="0">
                    <a:pos x="130" y="59"/>
                  </a:cxn>
                  <a:cxn ang="0">
                    <a:pos x="225" y="88"/>
                  </a:cxn>
                  <a:cxn ang="0">
                    <a:pos x="261" y="40"/>
                  </a:cxn>
                  <a:cxn ang="0">
                    <a:pos x="132" y="0"/>
                  </a:cxn>
                </a:cxnLst>
                <a:rect l="0" t="0" r="r" b="b"/>
                <a:pathLst>
                  <a:path w="261" h="88">
                    <a:moveTo>
                      <a:pt x="132" y="0"/>
                    </a:moveTo>
                    <a:cubicBezTo>
                      <a:pt x="83" y="0"/>
                      <a:pt x="38" y="16"/>
                      <a:pt x="0" y="42"/>
                    </a:cubicBezTo>
                    <a:cubicBezTo>
                      <a:pt x="9" y="60"/>
                      <a:pt x="21" y="75"/>
                      <a:pt x="36" y="88"/>
                    </a:cubicBezTo>
                    <a:cubicBezTo>
                      <a:pt x="63" y="70"/>
                      <a:pt x="95" y="59"/>
                      <a:pt x="130" y="59"/>
                    </a:cubicBezTo>
                    <a:cubicBezTo>
                      <a:pt x="165" y="59"/>
                      <a:pt x="198" y="70"/>
                      <a:pt x="225" y="88"/>
                    </a:cubicBezTo>
                    <a:cubicBezTo>
                      <a:pt x="240" y="75"/>
                      <a:pt x="253" y="59"/>
                      <a:pt x="261" y="40"/>
                    </a:cubicBezTo>
                    <a:cubicBezTo>
                      <a:pt x="225" y="15"/>
                      <a:pt x="180" y="0"/>
                      <a:pt x="13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81" name="Freeform 10"/>
              <p:cNvSpPr>
                <a:spLocks noEditPoints="1"/>
              </p:cNvSpPr>
              <p:nvPr/>
            </p:nvSpPr>
            <p:spPr bwMode="auto">
              <a:xfrm>
                <a:off x="-1277" y="2094"/>
                <a:ext cx="1967" cy="1857"/>
              </a:xfrm>
              <a:custGeom>
                <a:avLst/>
                <a:gdLst/>
                <a:ahLst/>
                <a:cxnLst>
                  <a:cxn ang="0">
                    <a:pos x="199" y="388"/>
                  </a:cxn>
                  <a:cxn ang="0">
                    <a:pos x="336" y="458"/>
                  </a:cxn>
                  <a:cxn ang="0">
                    <a:pos x="364" y="452"/>
                  </a:cxn>
                  <a:cxn ang="0">
                    <a:pos x="361" y="435"/>
                  </a:cxn>
                  <a:cxn ang="0">
                    <a:pos x="405" y="385"/>
                  </a:cxn>
                  <a:cxn ang="0">
                    <a:pos x="393" y="355"/>
                  </a:cxn>
                  <a:cxn ang="0">
                    <a:pos x="244" y="187"/>
                  </a:cxn>
                  <a:cxn ang="0">
                    <a:pos x="380" y="20"/>
                  </a:cxn>
                  <a:cxn ang="0">
                    <a:pos x="380" y="1"/>
                  </a:cxn>
                  <a:cxn ang="0">
                    <a:pos x="149" y="261"/>
                  </a:cxn>
                  <a:cxn ang="0">
                    <a:pos x="151" y="286"/>
                  </a:cxn>
                  <a:cxn ang="0">
                    <a:pos x="0" y="524"/>
                  </a:cxn>
                  <a:cxn ang="0">
                    <a:pos x="19" y="622"/>
                  </a:cxn>
                  <a:cxn ang="0">
                    <a:pos x="38" y="611"/>
                  </a:cxn>
                  <a:cxn ang="0">
                    <a:pos x="29" y="558"/>
                  </a:cxn>
                  <a:cxn ang="0">
                    <a:pos x="199" y="388"/>
                  </a:cxn>
                  <a:cxn ang="0">
                    <a:pos x="674" y="282"/>
                  </a:cxn>
                  <a:cxn ang="0">
                    <a:pos x="674" y="261"/>
                  </a:cxn>
                  <a:cxn ang="0">
                    <a:pos x="439" y="0"/>
                  </a:cxn>
                  <a:cxn ang="0">
                    <a:pos x="439" y="19"/>
                  </a:cxn>
                  <a:cxn ang="0">
                    <a:pos x="584" y="187"/>
                  </a:cxn>
                  <a:cxn ang="0">
                    <a:pos x="432" y="355"/>
                  </a:cxn>
                  <a:cxn ang="0">
                    <a:pos x="421" y="386"/>
                  </a:cxn>
                  <a:cxn ang="0">
                    <a:pos x="461" y="435"/>
                  </a:cxn>
                  <a:cxn ang="0">
                    <a:pos x="457" y="453"/>
                  </a:cxn>
                  <a:cxn ang="0">
                    <a:pos x="492" y="461"/>
                  </a:cxn>
                  <a:cxn ang="0">
                    <a:pos x="631" y="388"/>
                  </a:cxn>
                  <a:cxn ang="0">
                    <a:pos x="801" y="558"/>
                  </a:cxn>
                  <a:cxn ang="0">
                    <a:pos x="793" y="611"/>
                  </a:cxn>
                  <a:cxn ang="0">
                    <a:pos x="814" y="623"/>
                  </a:cxn>
                  <a:cxn ang="0">
                    <a:pos x="833" y="524"/>
                  </a:cxn>
                  <a:cxn ang="0">
                    <a:pos x="674" y="282"/>
                  </a:cxn>
                  <a:cxn ang="0">
                    <a:pos x="631" y="728"/>
                  </a:cxn>
                  <a:cxn ang="0">
                    <a:pos x="462" y="558"/>
                  </a:cxn>
                  <a:cxn ang="0">
                    <a:pos x="474" y="495"/>
                  </a:cxn>
                  <a:cxn ang="0">
                    <a:pos x="449" y="467"/>
                  </a:cxn>
                  <a:cxn ang="0">
                    <a:pos x="411" y="485"/>
                  </a:cxn>
                  <a:cxn ang="0">
                    <a:pos x="374" y="468"/>
                  </a:cxn>
                  <a:cxn ang="0">
                    <a:pos x="355" y="492"/>
                  </a:cxn>
                  <a:cxn ang="0">
                    <a:pos x="369" y="558"/>
                  </a:cxn>
                  <a:cxn ang="0">
                    <a:pos x="199" y="728"/>
                  </a:cxn>
                  <a:cxn ang="0">
                    <a:pos x="65" y="663"/>
                  </a:cxn>
                  <a:cxn ang="0">
                    <a:pos x="47" y="674"/>
                  </a:cxn>
                  <a:cxn ang="0">
                    <a:pos x="263" y="786"/>
                  </a:cxn>
                  <a:cxn ang="0">
                    <a:pos x="416" y="737"/>
                  </a:cxn>
                  <a:cxn ang="0">
                    <a:pos x="570" y="786"/>
                  </a:cxn>
                  <a:cxn ang="0">
                    <a:pos x="786" y="674"/>
                  </a:cxn>
                  <a:cxn ang="0">
                    <a:pos x="765" y="663"/>
                  </a:cxn>
                  <a:cxn ang="0">
                    <a:pos x="631" y="728"/>
                  </a:cxn>
                </a:cxnLst>
                <a:rect l="0" t="0" r="r" b="b"/>
                <a:pathLst>
                  <a:path w="833" h="786">
                    <a:moveTo>
                      <a:pt x="199" y="388"/>
                    </a:moveTo>
                    <a:cubicBezTo>
                      <a:pt x="256" y="388"/>
                      <a:pt x="306" y="416"/>
                      <a:pt x="336" y="458"/>
                    </a:cubicBezTo>
                    <a:cubicBezTo>
                      <a:pt x="364" y="452"/>
                      <a:pt x="364" y="452"/>
                      <a:pt x="364" y="452"/>
                    </a:cubicBezTo>
                    <a:cubicBezTo>
                      <a:pt x="362" y="447"/>
                      <a:pt x="361" y="441"/>
                      <a:pt x="361" y="435"/>
                    </a:cubicBezTo>
                    <a:cubicBezTo>
                      <a:pt x="361" y="409"/>
                      <a:pt x="380" y="389"/>
                      <a:pt x="405" y="385"/>
                    </a:cubicBezTo>
                    <a:cubicBezTo>
                      <a:pt x="393" y="355"/>
                      <a:pt x="393" y="355"/>
                      <a:pt x="393" y="355"/>
                    </a:cubicBezTo>
                    <a:cubicBezTo>
                      <a:pt x="309" y="345"/>
                      <a:pt x="244" y="273"/>
                      <a:pt x="244" y="187"/>
                    </a:cubicBezTo>
                    <a:cubicBezTo>
                      <a:pt x="244" y="104"/>
                      <a:pt x="303" y="36"/>
                      <a:pt x="380" y="20"/>
                    </a:cubicBezTo>
                    <a:cubicBezTo>
                      <a:pt x="380" y="1"/>
                      <a:pt x="380" y="1"/>
                      <a:pt x="380" y="1"/>
                    </a:cubicBezTo>
                    <a:cubicBezTo>
                      <a:pt x="250" y="16"/>
                      <a:pt x="149" y="127"/>
                      <a:pt x="149" y="261"/>
                    </a:cubicBezTo>
                    <a:cubicBezTo>
                      <a:pt x="149" y="270"/>
                      <a:pt x="150" y="278"/>
                      <a:pt x="151" y="286"/>
                    </a:cubicBezTo>
                    <a:cubicBezTo>
                      <a:pt x="62" y="328"/>
                      <a:pt x="0" y="419"/>
                      <a:pt x="0" y="524"/>
                    </a:cubicBezTo>
                    <a:cubicBezTo>
                      <a:pt x="0" y="558"/>
                      <a:pt x="7" y="591"/>
                      <a:pt x="19" y="622"/>
                    </a:cubicBezTo>
                    <a:cubicBezTo>
                      <a:pt x="38" y="611"/>
                      <a:pt x="38" y="611"/>
                      <a:pt x="38" y="611"/>
                    </a:cubicBezTo>
                    <a:cubicBezTo>
                      <a:pt x="32" y="594"/>
                      <a:pt x="29" y="576"/>
                      <a:pt x="29" y="558"/>
                    </a:cubicBezTo>
                    <a:cubicBezTo>
                      <a:pt x="29" y="464"/>
                      <a:pt x="105" y="388"/>
                      <a:pt x="199" y="388"/>
                    </a:cubicBezTo>
                    <a:close/>
                    <a:moveTo>
                      <a:pt x="674" y="282"/>
                    </a:moveTo>
                    <a:cubicBezTo>
                      <a:pt x="674" y="275"/>
                      <a:pt x="674" y="269"/>
                      <a:pt x="674" y="261"/>
                    </a:cubicBezTo>
                    <a:cubicBezTo>
                      <a:pt x="674" y="126"/>
                      <a:pt x="571" y="14"/>
                      <a:pt x="439" y="0"/>
                    </a:cubicBezTo>
                    <a:cubicBezTo>
                      <a:pt x="439" y="19"/>
                      <a:pt x="439" y="19"/>
                      <a:pt x="439" y="19"/>
                    </a:cubicBezTo>
                    <a:cubicBezTo>
                      <a:pt x="521" y="31"/>
                      <a:pt x="584" y="101"/>
                      <a:pt x="584" y="187"/>
                    </a:cubicBezTo>
                    <a:cubicBezTo>
                      <a:pt x="584" y="274"/>
                      <a:pt x="517" y="347"/>
                      <a:pt x="432" y="355"/>
                    </a:cubicBezTo>
                    <a:cubicBezTo>
                      <a:pt x="421" y="386"/>
                      <a:pt x="421" y="386"/>
                      <a:pt x="421" y="386"/>
                    </a:cubicBezTo>
                    <a:cubicBezTo>
                      <a:pt x="444" y="391"/>
                      <a:pt x="461" y="411"/>
                      <a:pt x="461" y="435"/>
                    </a:cubicBezTo>
                    <a:cubicBezTo>
                      <a:pt x="461" y="441"/>
                      <a:pt x="459" y="447"/>
                      <a:pt x="457" y="453"/>
                    </a:cubicBezTo>
                    <a:cubicBezTo>
                      <a:pt x="492" y="461"/>
                      <a:pt x="492" y="461"/>
                      <a:pt x="492" y="461"/>
                    </a:cubicBezTo>
                    <a:cubicBezTo>
                      <a:pt x="523" y="417"/>
                      <a:pt x="574" y="388"/>
                      <a:pt x="631" y="388"/>
                    </a:cubicBezTo>
                    <a:cubicBezTo>
                      <a:pt x="725" y="388"/>
                      <a:pt x="801" y="464"/>
                      <a:pt x="801" y="558"/>
                    </a:cubicBezTo>
                    <a:cubicBezTo>
                      <a:pt x="801" y="576"/>
                      <a:pt x="798" y="594"/>
                      <a:pt x="793" y="611"/>
                    </a:cubicBezTo>
                    <a:cubicBezTo>
                      <a:pt x="814" y="623"/>
                      <a:pt x="814" y="623"/>
                      <a:pt x="814" y="623"/>
                    </a:cubicBezTo>
                    <a:cubicBezTo>
                      <a:pt x="826" y="592"/>
                      <a:pt x="833" y="559"/>
                      <a:pt x="833" y="524"/>
                    </a:cubicBezTo>
                    <a:cubicBezTo>
                      <a:pt x="833" y="416"/>
                      <a:pt x="767" y="323"/>
                      <a:pt x="674" y="282"/>
                    </a:cubicBezTo>
                    <a:close/>
                    <a:moveTo>
                      <a:pt x="631" y="728"/>
                    </a:moveTo>
                    <a:cubicBezTo>
                      <a:pt x="538" y="728"/>
                      <a:pt x="462" y="652"/>
                      <a:pt x="462" y="558"/>
                    </a:cubicBezTo>
                    <a:cubicBezTo>
                      <a:pt x="462" y="536"/>
                      <a:pt x="466" y="514"/>
                      <a:pt x="474" y="495"/>
                    </a:cubicBezTo>
                    <a:cubicBezTo>
                      <a:pt x="449" y="467"/>
                      <a:pt x="449" y="467"/>
                      <a:pt x="449" y="467"/>
                    </a:cubicBezTo>
                    <a:cubicBezTo>
                      <a:pt x="440" y="478"/>
                      <a:pt x="426" y="485"/>
                      <a:pt x="411" y="485"/>
                    </a:cubicBezTo>
                    <a:cubicBezTo>
                      <a:pt x="396" y="485"/>
                      <a:pt x="383" y="478"/>
                      <a:pt x="374" y="468"/>
                    </a:cubicBezTo>
                    <a:cubicBezTo>
                      <a:pt x="355" y="492"/>
                      <a:pt x="355" y="492"/>
                      <a:pt x="355" y="492"/>
                    </a:cubicBezTo>
                    <a:cubicBezTo>
                      <a:pt x="364" y="512"/>
                      <a:pt x="369" y="534"/>
                      <a:pt x="369" y="558"/>
                    </a:cubicBezTo>
                    <a:cubicBezTo>
                      <a:pt x="369" y="652"/>
                      <a:pt x="293" y="728"/>
                      <a:pt x="199" y="728"/>
                    </a:cubicBezTo>
                    <a:cubicBezTo>
                      <a:pt x="145" y="728"/>
                      <a:pt x="97" y="702"/>
                      <a:pt x="65" y="663"/>
                    </a:cubicBezTo>
                    <a:cubicBezTo>
                      <a:pt x="47" y="674"/>
                      <a:pt x="47" y="674"/>
                      <a:pt x="47" y="674"/>
                    </a:cubicBezTo>
                    <a:cubicBezTo>
                      <a:pt x="94" y="742"/>
                      <a:pt x="173" y="786"/>
                      <a:pt x="263" y="786"/>
                    </a:cubicBezTo>
                    <a:cubicBezTo>
                      <a:pt x="320" y="786"/>
                      <a:pt x="373" y="768"/>
                      <a:pt x="416" y="737"/>
                    </a:cubicBezTo>
                    <a:cubicBezTo>
                      <a:pt x="460" y="768"/>
                      <a:pt x="513" y="786"/>
                      <a:pt x="570" y="786"/>
                    </a:cubicBezTo>
                    <a:cubicBezTo>
                      <a:pt x="659" y="786"/>
                      <a:pt x="738" y="742"/>
                      <a:pt x="786" y="674"/>
                    </a:cubicBezTo>
                    <a:cubicBezTo>
                      <a:pt x="765" y="663"/>
                      <a:pt x="765" y="663"/>
                      <a:pt x="765" y="663"/>
                    </a:cubicBezTo>
                    <a:cubicBezTo>
                      <a:pt x="734" y="702"/>
                      <a:pt x="685" y="728"/>
                      <a:pt x="631" y="7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grpSp>
      </p:grpSp>
      <p:grpSp>
        <p:nvGrpSpPr>
          <p:cNvPr id="131" name="Group 130"/>
          <p:cNvGrpSpPr/>
          <p:nvPr/>
        </p:nvGrpSpPr>
        <p:grpSpPr>
          <a:xfrm>
            <a:off x="1960880" y="1981200"/>
            <a:ext cx="1769216" cy="3850254"/>
            <a:chOff x="4876800" y="6172200"/>
            <a:chExt cx="1769216" cy="3850254"/>
          </a:xfrm>
        </p:grpSpPr>
        <p:grpSp>
          <p:nvGrpSpPr>
            <p:cNvPr id="90" name="Group 89"/>
            <p:cNvGrpSpPr/>
            <p:nvPr/>
          </p:nvGrpSpPr>
          <p:grpSpPr>
            <a:xfrm>
              <a:off x="4876800" y="6172200"/>
              <a:ext cx="1769216" cy="3850254"/>
              <a:chOff x="2111780" y="1990725"/>
              <a:chExt cx="1769216" cy="3850254"/>
            </a:xfrm>
          </p:grpSpPr>
          <p:sp>
            <p:nvSpPr>
              <p:cNvPr id="60" name="Rectangle 59"/>
              <p:cNvSpPr/>
              <p:nvPr/>
            </p:nvSpPr>
            <p:spPr>
              <a:xfrm>
                <a:off x="2198845" y="5447625"/>
                <a:ext cx="1595086" cy="393354"/>
              </a:xfrm>
              <a:prstGeom prst="rect">
                <a:avLst/>
              </a:prstGeom>
              <a:gradFill flip="none" rotWithShape="1">
                <a:gsLst>
                  <a:gs pos="9000">
                    <a:schemeClr val="tx1">
                      <a:alpha val="72000"/>
                    </a:schemeClr>
                  </a:gs>
                  <a:gs pos="100000">
                    <a:schemeClr val="accent2">
                      <a:alpha val="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61" name="Rectangle 60"/>
              <p:cNvSpPr/>
              <p:nvPr/>
            </p:nvSpPr>
            <p:spPr>
              <a:xfrm>
                <a:off x="2181315" y="1990725"/>
                <a:ext cx="1630145" cy="36895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62" name="Rectangle 61"/>
              <p:cNvSpPr/>
              <p:nvPr/>
            </p:nvSpPr>
            <p:spPr>
              <a:xfrm>
                <a:off x="2111780" y="2130948"/>
                <a:ext cx="1769216" cy="339451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63" name="TextBox 62"/>
              <p:cNvSpPr txBox="1"/>
              <p:nvPr/>
            </p:nvSpPr>
            <p:spPr>
              <a:xfrm>
                <a:off x="2134080" y="3634986"/>
                <a:ext cx="1724615" cy="1400383"/>
              </a:xfrm>
              <a:prstGeom prst="rect">
                <a:avLst/>
              </a:prstGeom>
              <a:noFill/>
            </p:spPr>
            <p:txBody>
              <a:bodyPr wrap="square" rtlCol="0">
                <a:spAutoFit/>
              </a:bodyPr>
              <a:lstStyle/>
              <a:p>
                <a:pPr algn="ctr">
                  <a:spcAft>
                    <a:spcPts val="600"/>
                  </a:spcAft>
                </a:pPr>
                <a:r>
                  <a:rPr lang="en-US" sz="1400" b="1" dirty="0">
                    <a:solidFill>
                      <a:srgbClr val="232323">
                        <a:lumMod val="75000"/>
                        <a:lumOff val="25000"/>
                      </a:srgbClr>
                    </a:solidFill>
                    <a:latin typeface="Arial"/>
                  </a:rPr>
                  <a:t>Novel Malware</a:t>
                </a:r>
              </a:p>
              <a:p>
                <a:pPr algn="ctr">
                  <a:spcAft>
                    <a:spcPts val="600"/>
                  </a:spcAft>
                </a:pPr>
                <a:r>
                  <a:rPr lang="en-US" sz="1400" b="1" dirty="0">
                    <a:solidFill>
                      <a:srgbClr val="232323">
                        <a:lumMod val="75000"/>
                        <a:lumOff val="25000"/>
                      </a:srgbClr>
                    </a:solidFill>
                    <a:latin typeface="Arial"/>
                  </a:rPr>
                  <a:t>Zero-</a:t>
                </a:r>
                <a:r>
                  <a:rPr lang="en-US" sz="1400" b="1" dirty="0" smtClean="0">
                    <a:solidFill>
                      <a:srgbClr val="232323">
                        <a:lumMod val="75000"/>
                        <a:lumOff val="25000"/>
                      </a:srgbClr>
                    </a:solidFill>
                    <a:latin typeface="Arial"/>
                  </a:rPr>
                  <a:t>Day Threats</a:t>
                </a:r>
              </a:p>
              <a:p>
                <a:pPr algn="ctr">
                  <a:spcAft>
                    <a:spcPts val="600"/>
                  </a:spcAft>
                </a:pPr>
                <a:r>
                  <a:rPr lang="en-US" sz="1400" b="1" dirty="0" smtClean="0">
                    <a:solidFill>
                      <a:srgbClr val="232323">
                        <a:lumMod val="75000"/>
                        <a:lumOff val="25000"/>
                      </a:srgbClr>
                    </a:solidFill>
                    <a:latin typeface="Arial"/>
                  </a:rPr>
                  <a:t>Targeted Attacks</a:t>
                </a:r>
                <a:endParaRPr lang="en-US" sz="1400" b="1" dirty="0">
                  <a:solidFill>
                    <a:srgbClr val="232323">
                      <a:lumMod val="75000"/>
                      <a:lumOff val="25000"/>
                    </a:srgbClr>
                  </a:solidFill>
                  <a:latin typeface="Arial"/>
                </a:endParaRPr>
              </a:p>
              <a:p>
                <a:pPr algn="ctr">
                  <a:spcAft>
                    <a:spcPts val="600"/>
                  </a:spcAft>
                </a:pPr>
                <a:r>
                  <a:rPr lang="en-US" sz="1400" b="1" dirty="0">
                    <a:solidFill>
                      <a:srgbClr val="232323">
                        <a:lumMod val="75000"/>
                        <a:lumOff val="25000"/>
                      </a:srgbClr>
                    </a:solidFill>
                    <a:latin typeface="Arial"/>
                  </a:rPr>
                  <a:t>Modern </a:t>
                </a:r>
                <a:r>
                  <a:rPr lang="en-US" sz="1400" b="1" dirty="0" smtClean="0">
                    <a:solidFill>
                      <a:srgbClr val="232323">
                        <a:lumMod val="75000"/>
                        <a:lumOff val="25000"/>
                      </a:srgbClr>
                    </a:solidFill>
                    <a:latin typeface="Arial"/>
                  </a:rPr>
                  <a:t>Tactics &amp; Techniques</a:t>
                </a:r>
                <a:endParaRPr lang="en-US" sz="1400" b="1" dirty="0">
                  <a:solidFill>
                    <a:srgbClr val="232323">
                      <a:lumMod val="75000"/>
                      <a:lumOff val="25000"/>
                    </a:srgbClr>
                  </a:solidFill>
                  <a:latin typeface="Arial"/>
                </a:endParaRPr>
              </a:p>
            </p:txBody>
          </p:sp>
          <p:sp>
            <p:nvSpPr>
              <p:cNvPr id="64" name="Rectangle 63"/>
              <p:cNvSpPr/>
              <p:nvPr/>
            </p:nvSpPr>
            <p:spPr>
              <a:xfrm>
                <a:off x="2127863" y="2995634"/>
                <a:ext cx="1737049" cy="637586"/>
              </a:xfrm>
              <a:prstGeom prst="rect">
                <a:avLst/>
              </a:prstGeom>
              <a:gradFill>
                <a:gsLst>
                  <a:gs pos="99583">
                    <a:schemeClr val="bg1">
                      <a:lumMod val="85000"/>
                      <a:alpha val="0"/>
                    </a:schemeClr>
                  </a:gs>
                  <a:gs pos="50000">
                    <a:srgbClr val="C00000">
                      <a:alpha val="31000"/>
                    </a:srgbClr>
                  </a:gs>
                  <a:gs pos="0">
                    <a:schemeClr val="tx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65" name="TextBox 64"/>
              <p:cNvSpPr txBox="1"/>
              <p:nvPr/>
            </p:nvSpPr>
            <p:spPr>
              <a:xfrm>
                <a:off x="2245585" y="2959239"/>
                <a:ext cx="1501605" cy="707886"/>
              </a:xfrm>
              <a:prstGeom prst="rect">
                <a:avLst/>
              </a:prstGeom>
              <a:noFill/>
            </p:spPr>
            <p:txBody>
              <a:bodyPr wrap="square" rtlCol="0">
                <a:spAutoFit/>
              </a:bodyPr>
              <a:lstStyle/>
              <a:p>
                <a:pPr algn="ctr"/>
                <a:r>
                  <a:rPr lang="en-US" sz="2000" b="1" dirty="0">
                    <a:solidFill>
                      <a:srgbClr val="232323"/>
                    </a:solidFill>
                    <a:latin typeface="Arial"/>
                  </a:rPr>
                  <a:t>Advanced</a:t>
                </a:r>
                <a:br>
                  <a:rPr lang="en-US" sz="2000" b="1" dirty="0">
                    <a:solidFill>
                      <a:srgbClr val="232323"/>
                    </a:solidFill>
                    <a:latin typeface="Arial"/>
                  </a:rPr>
                </a:br>
                <a:r>
                  <a:rPr lang="en-US" sz="2000" b="1" dirty="0">
                    <a:solidFill>
                      <a:srgbClr val="232323"/>
                    </a:solidFill>
                    <a:latin typeface="Arial"/>
                  </a:rPr>
                  <a:t>Threats</a:t>
                </a:r>
              </a:p>
            </p:txBody>
          </p:sp>
        </p:grpSp>
        <p:grpSp>
          <p:nvGrpSpPr>
            <p:cNvPr id="126" name="Group 6"/>
            <p:cNvGrpSpPr>
              <a:grpSpLocks/>
            </p:cNvGrpSpPr>
            <p:nvPr/>
          </p:nvGrpSpPr>
          <p:grpSpPr bwMode="auto">
            <a:xfrm>
              <a:off x="5418508" y="6400800"/>
              <a:ext cx="685800" cy="685800"/>
              <a:chOff x="-1277" y="2094"/>
              <a:chExt cx="1967" cy="1857"/>
            </a:xfrm>
            <a:solidFill>
              <a:srgbClr val="C00000"/>
            </a:solidFill>
          </p:grpSpPr>
          <p:sp>
            <p:nvSpPr>
              <p:cNvPr id="127" name="Freeform 7"/>
              <p:cNvSpPr>
                <a:spLocks/>
              </p:cNvSpPr>
              <p:nvPr/>
            </p:nvSpPr>
            <p:spPr bwMode="auto">
              <a:xfrm>
                <a:off x="-122" y="3072"/>
                <a:ext cx="368" cy="543"/>
              </a:xfrm>
              <a:custGeom>
                <a:avLst/>
                <a:gdLst/>
                <a:ahLst/>
                <a:cxnLst>
                  <a:cxn ang="0">
                    <a:pos x="92" y="9"/>
                  </a:cxn>
                  <a:cxn ang="0">
                    <a:pos x="93" y="22"/>
                  </a:cxn>
                  <a:cxn ang="0">
                    <a:pos x="0" y="171"/>
                  </a:cxn>
                  <a:cxn ang="0">
                    <a:pos x="26" y="230"/>
                  </a:cxn>
                  <a:cxn ang="0">
                    <a:pos x="156" y="24"/>
                  </a:cxn>
                  <a:cxn ang="0">
                    <a:pos x="155" y="1"/>
                  </a:cxn>
                  <a:cxn ang="0">
                    <a:pos x="143" y="0"/>
                  </a:cxn>
                  <a:cxn ang="0">
                    <a:pos x="92" y="9"/>
                  </a:cxn>
                </a:cxnLst>
                <a:rect l="0" t="0" r="r" b="b"/>
                <a:pathLst>
                  <a:path w="156" h="230">
                    <a:moveTo>
                      <a:pt x="92" y="9"/>
                    </a:moveTo>
                    <a:cubicBezTo>
                      <a:pt x="92" y="13"/>
                      <a:pt x="93" y="17"/>
                      <a:pt x="93" y="22"/>
                    </a:cubicBezTo>
                    <a:cubicBezTo>
                      <a:pt x="93" y="87"/>
                      <a:pt x="55" y="144"/>
                      <a:pt x="0" y="171"/>
                    </a:cubicBezTo>
                    <a:cubicBezTo>
                      <a:pt x="4" y="193"/>
                      <a:pt x="13" y="213"/>
                      <a:pt x="26" y="230"/>
                    </a:cubicBezTo>
                    <a:cubicBezTo>
                      <a:pt x="103" y="193"/>
                      <a:pt x="156" y="115"/>
                      <a:pt x="156" y="24"/>
                    </a:cubicBezTo>
                    <a:cubicBezTo>
                      <a:pt x="156" y="16"/>
                      <a:pt x="156" y="8"/>
                      <a:pt x="155" y="1"/>
                    </a:cubicBezTo>
                    <a:cubicBezTo>
                      <a:pt x="151" y="0"/>
                      <a:pt x="147" y="0"/>
                      <a:pt x="143" y="0"/>
                    </a:cubicBezTo>
                    <a:cubicBezTo>
                      <a:pt x="125" y="0"/>
                      <a:pt x="108" y="3"/>
                      <a:pt x="9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28" name="Freeform 8"/>
              <p:cNvSpPr>
                <a:spLocks/>
              </p:cNvSpPr>
              <p:nvPr/>
            </p:nvSpPr>
            <p:spPr bwMode="auto">
              <a:xfrm>
                <a:off x="-833" y="3072"/>
                <a:ext cx="359" cy="541"/>
              </a:xfrm>
              <a:custGeom>
                <a:avLst/>
                <a:gdLst/>
                <a:ahLst/>
                <a:cxnLst>
                  <a:cxn ang="0">
                    <a:pos x="127" y="229"/>
                  </a:cxn>
                  <a:cxn ang="0">
                    <a:pos x="152" y="171"/>
                  </a:cxn>
                  <a:cxn ang="0">
                    <a:pos x="59" y="22"/>
                  </a:cxn>
                  <a:cxn ang="0">
                    <a:pos x="59" y="9"/>
                  </a:cxn>
                  <a:cxn ang="0">
                    <a:pos x="9" y="0"/>
                  </a:cxn>
                  <a:cxn ang="0">
                    <a:pos x="1" y="0"/>
                  </a:cxn>
                  <a:cxn ang="0">
                    <a:pos x="0" y="24"/>
                  </a:cxn>
                  <a:cxn ang="0">
                    <a:pos x="127" y="229"/>
                  </a:cxn>
                </a:cxnLst>
                <a:rect l="0" t="0" r="r" b="b"/>
                <a:pathLst>
                  <a:path w="152" h="229">
                    <a:moveTo>
                      <a:pt x="127" y="229"/>
                    </a:moveTo>
                    <a:cubicBezTo>
                      <a:pt x="139" y="212"/>
                      <a:pt x="148" y="192"/>
                      <a:pt x="152" y="171"/>
                    </a:cubicBezTo>
                    <a:cubicBezTo>
                      <a:pt x="97" y="144"/>
                      <a:pt x="59" y="87"/>
                      <a:pt x="59" y="22"/>
                    </a:cubicBezTo>
                    <a:cubicBezTo>
                      <a:pt x="59" y="17"/>
                      <a:pt x="59" y="13"/>
                      <a:pt x="59" y="9"/>
                    </a:cubicBezTo>
                    <a:cubicBezTo>
                      <a:pt x="44" y="3"/>
                      <a:pt x="27" y="0"/>
                      <a:pt x="9" y="0"/>
                    </a:cubicBezTo>
                    <a:cubicBezTo>
                      <a:pt x="7" y="0"/>
                      <a:pt x="4" y="0"/>
                      <a:pt x="1" y="0"/>
                    </a:cubicBezTo>
                    <a:cubicBezTo>
                      <a:pt x="0" y="8"/>
                      <a:pt x="0" y="16"/>
                      <a:pt x="0" y="24"/>
                    </a:cubicBezTo>
                    <a:cubicBezTo>
                      <a:pt x="0" y="114"/>
                      <a:pt x="52" y="191"/>
                      <a:pt x="127" y="2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29" name="Freeform 9"/>
              <p:cNvSpPr>
                <a:spLocks/>
              </p:cNvSpPr>
              <p:nvPr/>
            </p:nvSpPr>
            <p:spPr bwMode="auto">
              <a:xfrm>
                <a:off x="-607" y="2587"/>
                <a:ext cx="617" cy="208"/>
              </a:xfrm>
              <a:custGeom>
                <a:avLst/>
                <a:gdLst/>
                <a:ahLst/>
                <a:cxnLst>
                  <a:cxn ang="0">
                    <a:pos x="132" y="0"/>
                  </a:cxn>
                  <a:cxn ang="0">
                    <a:pos x="0" y="42"/>
                  </a:cxn>
                  <a:cxn ang="0">
                    <a:pos x="36" y="88"/>
                  </a:cxn>
                  <a:cxn ang="0">
                    <a:pos x="130" y="59"/>
                  </a:cxn>
                  <a:cxn ang="0">
                    <a:pos x="225" y="88"/>
                  </a:cxn>
                  <a:cxn ang="0">
                    <a:pos x="261" y="40"/>
                  </a:cxn>
                  <a:cxn ang="0">
                    <a:pos x="132" y="0"/>
                  </a:cxn>
                </a:cxnLst>
                <a:rect l="0" t="0" r="r" b="b"/>
                <a:pathLst>
                  <a:path w="261" h="88">
                    <a:moveTo>
                      <a:pt x="132" y="0"/>
                    </a:moveTo>
                    <a:cubicBezTo>
                      <a:pt x="83" y="0"/>
                      <a:pt x="38" y="16"/>
                      <a:pt x="0" y="42"/>
                    </a:cubicBezTo>
                    <a:cubicBezTo>
                      <a:pt x="9" y="60"/>
                      <a:pt x="21" y="75"/>
                      <a:pt x="36" y="88"/>
                    </a:cubicBezTo>
                    <a:cubicBezTo>
                      <a:pt x="63" y="70"/>
                      <a:pt x="95" y="59"/>
                      <a:pt x="130" y="59"/>
                    </a:cubicBezTo>
                    <a:cubicBezTo>
                      <a:pt x="165" y="59"/>
                      <a:pt x="198" y="70"/>
                      <a:pt x="225" y="88"/>
                    </a:cubicBezTo>
                    <a:cubicBezTo>
                      <a:pt x="240" y="75"/>
                      <a:pt x="253" y="59"/>
                      <a:pt x="261" y="40"/>
                    </a:cubicBezTo>
                    <a:cubicBezTo>
                      <a:pt x="225" y="15"/>
                      <a:pt x="180" y="0"/>
                      <a:pt x="13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30" name="Freeform 10"/>
              <p:cNvSpPr>
                <a:spLocks noEditPoints="1"/>
              </p:cNvSpPr>
              <p:nvPr/>
            </p:nvSpPr>
            <p:spPr bwMode="auto">
              <a:xfrm>
                <a:off x="-1277" y="2094"/>
                <a:ext cx="1967" cy="1857"/>
              </a:xfrm>
              <a:custGeom>
                <a:avLst/>
                <a:gdLst/>
                <a:ahLst/>
                <a:cxnLst>
                  <a:cxn ang="0">
                    <a:pos x="199" y="388"/>
                  </a:cxn>
                  <a:cxn ang="0">
                    <a:pos x="336" y="458"/>
                  </a:cxn>
                  <a:cxn ang="0">
                    <a:pos x="364" y="452"/>
                  </a:cxn>
                  <a:cxn ang="0">
                    <a:pos x="361" y="435"/>
                  </a:cxn>
                  <a:cxn ang="0">
                    <a:pos x="405" y="385"/>
                  </a:cxn>
                  <a:cxn ang="0">
                    <a:pos x="393" y="355"/>
                  </a:cxn>
                  <a:cxn ang="0">
                    <a:pos x="244" y="187"/>
                  </a:cxn>
                  <a:cxn ang="0">
                    <a:pos x="380" y="20"/>
                  </a:cxn>
                  <a:cxn ang="0">
                    <a:pos x="380" y="1"/>
                  </a:cxn>
                  <a:cxn ang="0">
                    <a:pos x="149" y="261"/>
                  </a:cxn>
                  <a:cxn ang="0">
                    <a:pos x="151" y="286"/>
                  </a:cxn>
                  <a:cxn ang="0">
                    <a:pos x="0" y="524"/>
                  </a:cxn>
                  <a:cxn ang="0">
                    <a:pos x="19" y="622"/>
                  </a:cxn>
                  <a:cxn ang="0">
                    <a:pos x="38" y="611"/>
                  </a:cxn>
                  <a:cxn ang="0">
                    <a:pos x="29" y="558"/>
                  </a:cxn>
                  <a:cxn ang="0">
                    <a:pos x="199" y="388"/>
                  </a:cxn>
                  <a:cxn ang="0">
                    <a:pos x="674" y="282"/>
                  </a:cxn>
                  <a:cxn ang="0">
                    <a:pos x="674" y="261"/>
                  </a:cxn>
                  <a:cxn ang="0">
                    <a:pos x="439" y="0"/>
                  </a:cxn>
                  <a:cxn ang="0">
                    <a:pos x="439" y="19"/>
                  </a:cxn>
                  <a:cxn ang="0">
                    <a:pos x="584" y="187"/>
                  </a:cxn>
                  <a:cxn ang="0">
                    <a:pos x="432" y="355"/>
                  </a:cxn>
                  <a:cxn ang="0">
                    <a:pos x="421" y="386"/>
                  </a:cxn>
                  <a:cxn ang="0">
                    <a:pos x="461" y="435"/>
                  </a:cxn>
                  <a:cxn ang="0">
                    <a:pos x="457" y="453"/>
                  </a:cxn>
                  <a:cxn ang="0">
                    <a:pos x="492" y="461"/>
                  </a:cxn>
                  <a:cxn ang="0">
                    <a:pos x="631" y="388"/>
                  </a:cxn>
                  <a:cxn ang="0">
                    <a:pos x="801" y="558"/>
                  </a:cxn>
                  <a:cxn ang="0">
                    <a:pos x="793" y="611"/>
                  </a:cxn>
                  <a:cxn ang="0">
                    <a:pos x="814" y="623"/>
                  </a:cxn>
                  <a:cxn ang="0">
                    <a:pos x="833" y="524"/>
                  </a:cxn>
                  <a:cxn ang="0">
                    <a:pos x="674" y="282"/>
                  </a:cxn>
                  <a:cxn ang="0">
                    <a:pos x="631" y="728"/>
                  </a:cxn>
                  <a:cxn ang="0">
                    <a:pos x="462" y="558"/>
                  </a:cxn>
                  <a:cxn ang="0">
                    <a:pos x="474" y="495"/>
                  </a:cxn>
                  <a:cxn ang="0">
                    <a:pos x="449" y="467"/>
                  </a:cxn>
                  <a:cxn ang="0">
                    <a:pos x="411" y="485"/>
                  </a:cxn>
                  <a:cxn ang="0">
                    <a:pos x="374" y="468"/>
                  </a:cxn>
                  <a:cxn ang="0">
                    <a:pos x="355" y="492"/>
                  </a:cxn>
                  <a:cxn ang="0">
                    <a:pos x="369" y="558"/>
                  </a:cxn>
                  <a:cxn ang="0">
                    <a:pos x="199" y="728"/>
                  </a:cxn>
                  <a:cxn ang="0">
                    <a:pos x="65" y="663"/>
                  </a:cxn>
                  <a:cxn ang="0">
                    <a:pos x="47" y="674"/>
                  </a:cxn>
                  <a:cxn ang="0">
                    <a:pos x="263" y="786"/>
                  </a:cxn>
                  <a:cxn ang="0">
                    <a:pos x="416" y="737"/>
                  </a:cxn>
                  <a:cxn ang="0">
                    <a:pos x="570" y="786"/>
                  </a:cxn>
                  <a:cxn ang="0">
                    <a:pos x="786" y="674"/>
                  </a:cxn>
                  <a:cxn ang="0">
                    <a:pos x="765" y="663"/>
                  </a:cxn>
                  <a:cxn ang="0">
                    <a:pos x="631" y="728"/>
                  </a:cxn>
                </a:cxnLst>
                <a:rect l="0" t="0" r="r" b="b"/>
                <a:pathLst>
                  <a:path w="833" h="786">
                    <a:moveTo>
                      <a:pt x="199" y="388"/>
                    </a:moveTo>
                    <a:cubicBezTo>
                      <a:pt x="256" y="388"/>
                      <a:pt x="306" y="416"/>
                      <a:pt x="336" y="458"/>
                    </a:cubicBezTo>
                    <a:cubicBezTo>
                      <a:pt x="364" y="452"/>
                      <a:pt x="364" y="452"/>
                      <a:pt x="364" y="452"/>
                    </a:cubicBezTo>
                    <a:cubicBezTo>
                      <a:pt x="362" y="447"/>
                      <a:pt x="361" y="441"/>
                      <a:pt x="361" y="435"/>
                    </a:cubicBezTo>
                    <a:cubicBezTo>
                      <a:pt x="361" y="409"/>
                      <a:pt x="380" y="389"/>
                      <a:pt x="405" y="385"/>
                    </a:cubicBezTo>
                    <a:cubicBezTo>
                      <a:pt x="393" y="355"/>
                      <a:pt x="393" y="355"/>
                      <a:pt x="393" y="355"/>
                    </a:cubicBezTo>
                    <a:cubicBezTo>
                      <a:pt x="309" y="345"/>
                      <a:pt x="244" y="273"/>
                      <a:pt x="244" y="187"/>
                    </a:cubicBezTo>
                    <a:cubicBezTo>
                      <a:pt x="244" y="104"/>
                      <a:pt x="303" y="36"/>
                      <a:pt x="380" y="20"/>
                    </a:cubicBezTo>
                    <a:cubicBezTo>
                      <a:pt x="380" y="1"/>
                      <a:pt x="380" y="1"/>
                      <a:pt x="380" y="1"/>
                    </a:cubicBezTo>
                    <a:cubicBezTo>
                      <a:pt x="250" y="16"/>
                      <a:pt x="149" y="127"/>
                      <a:pt x="149" y="261"/>
                    </a:cubicBezTo>
                    <a:cubicBezTo>
                      <a:pt x="149" y="270"/>
                      <a:pt x="150" y="278"/>
                      <a:pt x="151" y="286"/>
                    </a:cubicBezTo>
                    <a:cubicBezTo>
                      <a:pt x="62" y="328"/>
                      <a:pt x="0" y="419"/>
                      <a:pt x="0" y="524"/>
                    </a:cubicBezTo>
                    <a:cubicBezTo>
                      <a:pt x="0" y="558"/>
                      <a:pt x="7" y="591"/>
                      <a:pt x="19" y="622"/>
                    </a:cubicBezTo>
                    <a:cubicBezTo>
                      <a:pt x="38" y="611"/>
                      <a:pt x="38" y="611"/>
                      <a:pt x="38" y="611"/>
                    </a:cubicBezTo>
                    <a:cubicBezTo>
                      <a:pt x="32" y="594"/>
                      <a:pt x="29" y="576"/>
                      <a:pt x="29" y="558"/>
                    </a:cubicBezTo>
                    <a:cubicBezTo>
                      <a:pt x="29" y="464"/>
                      <a:pt x="105" y="388"/>
                      <a:pt x="199" y="388"/>
                    </a:cubicBezTo>
                    <a:close/>
                    <a:moveTo>
                      <a:pt x="674" y="282"/>
                    </a:moveTo>
                    <a:cubicBezTo>
                      <a:pt x="674" y="275"/>
                      <a:pt x="674" y="269"/>
                      <a:pt x="674" y="261"/>
                    </a:cubicBezTo>
                    <a:cubicBezTo>
                      <a:pt x="674" y="126"/>
                      <a:pt x="571" y="14"/>
                      <a:pt x="439" y="0"/>
                    </a:cubicBezTo>
                    <a:cubicBezTo>
                      <a:pt x="439" y="19"/>
                      <a:pt x="439" y="19"/>
                      <a:pt x="439" y="19"/>
                    </a:cubicBezTo>
                    <a:cubicBezTo>
                      <a:pt x="521" y="31"/>
                      <a:pt x="584" y="101"/>
                      <a:pt x="584" y="187"/>
                    </a:cubicBezTo>
                    <a:cubicBezTo>
                      <a:pt x="584" y="274"/>
                      <a:pt x="517" y="347"/>
                      <a:pt x="432" y="355"/>
                    </a:cubicBezTo>
                    <a:cubicBezTo>
                      <a:pt x="421" y="386"/>
                      <a:pt x="421" y="386"/>
                      <a:pt x="421" y="386"/>
                    </a:cubicBezTo>
                    <a:cubicBezTo>
                      <a:pt x="444" y="391"/>
                      <a:pt x="461" y="411"/>
                      <a:pt x="461" y="435"/>
                    </a:cubicBezTo>
                    <a:cubicBezTo>
                      <a:pt x="461" y="441"/>
                      <a:pt x="459" y="447"/>
                      <a:pt x="457" y="453"/>
                    </a:cubicBezTo>
                    <a:cubicBezTo>
                      <a:pt x="492" y="461"/>
                      <a:pt x="492" y="461"/>
                      <a:pt x="492" y="461"/>
                    </a:cubicBezTo>
                    <a:cubicBezTo>
                      <a:pt x="523" y="417"/>
                      <a:pt x="574" y="388"/>
                      <a:pt x="631" y="388"/>
                    </a:cubicBezTo>
                    <a:cubicBezTo>
                      <a:pt x="725" y="388"/>
                      <a:pt x="801" y="464"/>
                      <a:pt x="801" y="558"/>
                    </a:cubicBezTo>
                    <a:cubicBezTo>
                      <a:pt x="801" y="576"/>
                      <a:pt x="798" y="594"/>
                      <a:pt x="793" y="611"/>
                    </a:cubicBezTo>
                    <a:cubicBezTo>
                      <a:pt x="814" y="623"/>
                      <a:pt x="814" y="623"/>
                      <a:pt x="814" y="623"/>
                    </a:cubicBezTo>
                    <a:cubicBezTo>
                      <a:pt x="826" y="592"/>
                      <a:pt x="833" y="559"/>
                      <a:pt x="833" y="524"/>
                    </a:cubicBezTo>
                    <a:cubicBezTo>
                      <a:pt x="833" y="416"/>
                      <a:pt x="767" y="323"/>
                      <a:pt x="674" y="282"/>
                    </a:cubicBezTo>
                    <a:close/>
                    <a:moveTo>
                      <a:pt x="631" y="728"/>
                    </a:moveTo>
                    <a:cubicBezTo>
                      <a:pt x="538" y="728"/>
                      <a:pt x="462" y="652"/>
                      <a:pt x="462" y="558"/>
                    </a:cubicBezTo>
                    <a:cubicBezTo>
                      <a:pt x="462" y="536"/>
                      <a:pt x="466" y="514"/>
                      <a:pt x="474" y="495"/>
                    </a:cubicBezTo>
                    <a:cubicBezTo>
                      <a:pt x="449" y="467"/>
                      <a:pt x="449" y="467"/>
                      <a:pt x="449" y="467"/>
                    </a:cubicBezTo>
                    <a:cubicBezTo>
                      <a:pt x="440" y="478"/>
                      <a:pt x="426" y="485"/>
                      <a:pt x="411" y="485"/>
                    </a:cubicBezTo>
                    <a:cubicBezTo>
                      <a:pt x="396" y="485"/>
                      <a:pt x="383" y="478"/>
                      <a:pt x="374" y="468"/>
                    </a:cubicBezTo>
                    <a:cubicBezTo>
                      <a:pt x="355" y="492"/>
                      <a:pt x="355" y="492"/>
                      <a:pt x="355" y="492"/>
                    </a:cubicBezTo>
                    <a:cubicBezTo>
                      <a:pt x="364" y="512"/>
                      <a:pt x="369" y="534"/>
                      <a:pt x="369" y="558"/>
                    </a:cubicBezTo>
                    <a:cubicBezTo>
                      <a:pt x="369" y="652"/>
                      <a:pt x="293" y="728"/>
                      <a:pt x="199" y="728"/>
                    </a:cubicBezTo>
                    <a:cubicBezTo>
                      <a:pt x="145" y="728"/>
                      <a:pt x="97" y="702"/>
                      <a:pt x="65" y="663"/>
                    </a:cubicBezTo>
                    <a:cubicBezTo>
                      <a:pt x="47" y="674"/>
                      <a:pt x="47" y="674"/>
                      <a:pt x="47" y="674"/>
                    </a:cubicBezTo>
                    <a:cubicBezTo>
                      <a:pt x="94" y="742"/>
                      <a:pt x="173" y="786"/>
                      <a:pt x="263" y="786"/>
                    </a:cubicBezTo>
                    <a:cubicBezTo>
                      <a:pt x="320" y="786"/>
                      <a:pt x="373" y="768"/>
                      <a:pt x="416" y="737"/>
                    </a:cubicBezTo>
                    <a:cubicBezTo>
                      <a:pt x="460" y="768"/>
                      <a:pt x="513" y="786"/>
                      <a:pt x="570" y="786"/>
                    </a:cubicBezTo>
                    <a:cubicBezTo>
                      <a:pt x="659" y="786"/>
                      <a:pt x="738" y="742"/>
                      <a:pt x="786" y="674"/>
                    </a:cubicBezTo>
                    <a:cubicBezTo>
                      <a:pt x="765" y="663"/>
                      <a:pt x="765" y="663"/>
                      <a:pt x="765" y="663"/>
                    </a:cubicBezTo>
                    <a:cubicBezTo>
                      <a:pt x="734" y="702"/>
                      <a:pt x="685" y="728"/>
                      <a:pt x="631" y="7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grpSp>
      </p:grpSp>
      <p:grpSp>
        <p:nvGrpSpPr>
          <p:cNvPr id="89" name="Group 88"/>
          <p:cNvGrpSpPr/>
          <p:nvPr/>
        </p:nvGrpSpPr>
        <p:grpSpPr>
          <a:xfrm>
            <a:off x="2976057" y="5939346"/>
            <a:ext cx="4289894" cy="274756"/>
            <a:chOff x="3187718" y="5873634"/>
            <a:chExt cx="4289894" cy="274752"/>
          </a:xfrm>
        </p:grpSpPr>
        <p:sp>
          <p:nvSpPr>
            <p:cNvPr id="91" name="Right Arrow 23"/>
            <p:cNvSpPr/>
            <p:nvPr/>
          </p:nvSpPr>
          <p:spPr>
            <a:xfrm>
              <a:off x="3187718" y="5886567"/>
              <a:ext cx="4289894" cy="261819"/>
            </a:xfrm>
            <a:custGeom>
              <a:avLst/>
              <a:gdLst>
                <a:gd name="connsiteX0" fmla="*/ 0 w 3810000"/>
                <a:gd name="connsiteY0" fmla="*/ 28602 h 114406"/>
                <a:gd name="connsiteX1" fmla="*/ 3667071 w 3810000"/>
                <a:gd name="connsiteY1" fmla="*/ 28602 h 114406"/>
                <a:gd name="connsiteX2" fmla="*/ 3667071 w 3810000"/>
                <a:gd name="connsiteY2" fmla="*/ 0 h 114406"/>
                <a:gd name="connsiteX3" fmla="*/ 3810000 w 3810000"/>
                <a:gd name="connsiteY3" fmla="*/ 57203 h 114406"/>
                <a:gd name="connsiteX4" fmla="*/ 3667071 w 3810000"/>
                <a:gd name="connsiteY4" fmla="*/ 114406 h 114406"/>
                <a:gd name="connsiteX5" fmla="*/ 3667071 w 3810000"/>
                <a:gd name="connsiteY5" fmla="*/ 85805 h 114406"/>
                <a:gd name="connsiteX6" fmla="*/ 0 w 3810000"/>
                <a:gd name="connsiteY6" fmla="*/ 85805 h 114406"/>
                <a:gd name="connsiteX7" fmla="*/ 0 w 3810000"/>
                <a:gd name="connsiteY7" fmla="*/ 28602 h 114406"/>
                <a:gd name="connsiteX0" fmla="*/ 0 w 3810000"/>
                <a:gd name="connsiteY0" fmla="*/ 28602 h 114406"/>
                <a:gd name="connsiteX1" fmla="*/ 3667071 w 3810000"/>
                <a:gd name="connsiteY1" fmla="*/ 28602 h 114406"/>
                <a:gd name="connsiteX2" fmla="*/ 3667071 w 3810000"/>
                <a:gd name="connsiteY2" fmla="*/ 0 h 114406"/>
                <a:gd name="connsiteX3" fmla="*/ 3810000 w 3810000"/>
                <a:gd name="connsiteY3" fmla="*/ 57203 h 114406"/>
                <a:gd name="connsiteX4" fmla="*/ 3667071 w 3810000"/>
                <a:gd name="connsiteY4" fmla="*/ 114406 h 114406"/>
                <a:gd name="connsiteX5" fmla="*/ 3667071 w 3810000"/>
                <a:gd name="connsiteY5" fmla="*/ 85805 h 114406"/>
                <a:gd name="connsiteX6" fmla="*/ 0 w 3810000"/>
                <a:gd name="connsiteY6" fmla="*/ 85805 h 114406"/>
                <a:gd name="connsiteX7" fmla="*/ 0 w 3810000"/>
                <a:gd name="connsiteY7" fmla="*/ 28602 h 114406"/>
                <a:gd name="connsiteX0" fmla="*/ 0 w 3810000"/>
                <a:gd name="connsiteY0" fmla="*/ 28602 h 114406"/>
                <a:gd name="connsiteX1" fmla="*/ 3667071 w 3810000"/>
                <a:gd name="connsiteY1" fmla="*/ 28602 h 114406"/>
                <a:gd name="connsiteX2" fmla="*/ 3667071 w 3810000"/>
                <a:gd name="connsiteY2" fmla="*/ 0 h 114406"/>
                <a:gd name="connsiteX3" fmla="*/ 3810000 w 3810000"/>
                <a:gd name="connsiteY3" fmla="*/ 57203 h 114406"/>
                <a:gd name="connsiteX4" fmla="*/ 3667071 w 3810000"/>
                <a:gd name="connsiteY4" fmla="*/ 114406 h 114406"/>
                <a:gd name="connsiteX5" fmla="*/ 3667071 w 3810000"/>
                <a:gd name="connsiteY5" fmla="*/ 85805 h 114406"/>
                <a:gd name="connsiteX6" fmla="*/ 0 w 3810000"/>
                <a:gd name="connsiteY6" fmla="*/ 85805 h 114406"/>
                <a:gd name="connsiteX7" fmla="*/ 0 w 3810000"/>
                <a:gd name="connsiteY7" fmla="*/ 28602 h 11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0" h="114406">
                  <a:moveTo>
                    <a:pt x="0" y="28602"/>
                  </a:moveTo>
                  <a:cubicBezTo>
                    <a:pt x="3113069" y="61939"/>
                    <a:pt x="2444714" y="28602"/>
                    <a:pt x="3667071" y="28602"/>
                  </a:cubicBezTo>
                  <a:lnTo>
                    <a:pt x="3667071" y="0"/>
                  </a:lnTo>
                  <a:lnTo>
                    <a:pt x="3810000" y="57203"/>
                  </a:lnTo>
                  <a:lnTo>
                    <a:pt x="3667071" y="114406"/>
                  </a:lnTo>
                  <a:lnTo>
                    <a:pt x="3667071" y="85805"/>
                  </a:lnTo>
                  <a:lnTo>
                    <a:pt x="0" y="85805"/>
                  </a:lnTo>
                  <a:lnTo>
                    <a:pt x="0" y="28602"/>
                  </a:lnTo>
                  <a:close/>
                </a:path>
              </a:pathLst>
            </a:custGeom>
            <a:solidFill>
              <a:srgbClr val="D61818"/>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80" rIns="91356" bIns="45680" rtlCol="0" anchor="ctr"/>
            <a:lstStyle/>
            <a:p>
              <a:pPr algn="ctr" defTabSz="912478"/>
              <a:endParaRPr lang="en-US" sz="1600" dirty="0">
                <a:solidFill>
                  <a:prstClr val="white"/>
                </a:solidFill>
                <a:latin typeface="Arial"/>
              </a:endParaRPr>
            </a:p>
          </p:txBody>
        </p:sp>
        <p:sp>
          <p:nvSpPr>
            <p:cNvPr id="93" name="TextBox 92"/>
            <p:cNvSpPr txBox="1"/>
            <p:nvPr/>
          </p:nvSpPr>
          <p:spPr>
            <a:xfrm>
              <a:off x="6780889" y="5873634"/>
              <a:ext cx="456293" cy="261529"/>
            </a:xfrm>
            <a:prstGeom prst="rect">
              <a:avLst/>
            </a:prstGeom>
            <a:noFill/>
          </p:spPr>
          <p:txBody>
            <a:bodyPr wrap="none" lIns="91356" tIns="45680" rIns="91356" bIns="45680" rtlCol="0">
              <a:spAutoFit/>
            </a:bodyPr>
            <a:lstStyle/>
            <a:p>
              <a:pPr defTabSz="912478"/>
              <a:r>
                <a:rPr lang="en-US" sz="1100" b="1" dirty="0" smtClean="0">
                  <a:solidFill>
                    <a:prstClr val="white"/>
                  </a:solidFill>
                  <a:latin typeface="Helvetica 55 Roman" panose="020B0800000000000000" pitchFamily="34" charset="0"/>
                  <a:cs typeface="Helvetica" panose="020B0604020202020204" pitchFamily="34" charset="0"/>
                </a:rPr>
                <a:t>SSL</a:t>
              </a:r>
              <a:endParaRPr lang="en-US" sz="1100" b="1" dirty="0">
                <a:solidFill>
                  <a:prstClr val="white"/>
                </a:solidFill>
                <a:latin typeface="Helvetica 55 Roman" panose="020B0800000000000000" pitchFamily="34" charset="0"/>
                <a:cs typeface="Helvetica" panose="020B0604020202020204" pitchFamily="34" charset="0"/>
              </a:endParaRPr>
            </a:p>
          </p:txBody>
        </p:sp>
      </p:grpSp>
    </p:spTree>
    <p:extLst>
      <p:ext uri="{BB962C8B-B14F-4D97-AF65-F5344CB8AC3E}">
        <p14:creationId xmlns:p14="http://schemas.microsoft.com/office/powerpoint/2010/main" val="193180142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anim calcmode="lin" valueType="num">
                                      <p:cBhvr>
                                        <p:cTn id="8" dur="1000" fill="hold"/>
                                        <p:tgtEl>
                                          <p:spTgt spid="138"/>
                                        </p:tgtEl>
                                        <p:attrNameLst>
                                          <p:attrName>ppt_x</p:attrName>
                                        </p:attrNameLst>
                                      </p:cBhvr>
                                      <p:tavLst>
                                        <p:tav tm="0">
                                          <p:val>
                                            <p:strVal val="#ppt_x"/>
                                          </p:val>
                                        </p:tav>
                                        <p:tav tm="100000">
                                          <p:val>
                                            <p:strVal val="#ppt_x"/>
                                          </p:val>
                                        </p:tav>
                                      </p:tavLst>
                                    </p:anim>
                                    <p:anim calcmode="lin" valueType="num">
                                      <p:cBhvr>
                                        <p:cTn id="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7"/>
                                        </p:tgtEl>
                                        <p:attrNameLst>
                                          <p:attrName>style.visibility</p:attrName>
                                        </p:attrNameLst>
                                      </p:cBhvr>
                                      <p:to>
                                        <p:strVal val="visible"/>
                                      </p:to>
                                    </p:set>
                                    <p:animEffect transition="in" filter="fade">
                                      <p:cBhvr>
                                        <p:cTn id="14" dur="1000"/>
                                        <p:tgtEl>
                                          <p:spTgt spid="137"/>
                                        </p:tgtEl>
                                      </p:cBhvr>
                                    </p:animEffect>
                                    <p:anim calcmode="lin" valueType="num">
                                      <p:cBhvr>
                                        <p:cTn id="15" dur="1000" fill="hold"/>
                                        <p:tgtEl>
                                          <p:spTgt spid="137"/>
                                        </p:tgtEl>
                                        <p:attrNameLst>
                                          <p:attrName>ppt_x</p:attrName>
                                        </p:attrNameLst>
                                      </p:cBhvr>
                                      <p:tavLst>
                                        <p:tav tm="0">
                                          <p:val>
                                            <p:strVal val="#ppt_x"/>
                                          </p:val>
                                        </p:tav>
                                        <p:tav tm="100000">
                                          <p:val>
                                            <p:strVal val="#ppt_x"/>
                                          </p:val>
                                        </p:tav>
                                      </p:tavLst>
                                    </p:anim>
                                    <p:anim calcmode="lin" valueType="num">
                                      <p:cBhvr>
                                        <p:cTn id="16"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fade">
                                      <p:cBhvr>
                                        <p:cTn id="21" dur="1000"/>
                                        <p:tgtEl>
                                          <p:spTgt spid="119"/>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down)">
                                      <p:cBhvr>
                                        <p:cTn id="31" dur="500"/>
                                        <p:tgtEl>
                                          <p:spTgt spid="43"/>
                                        </p:tgtEl>
                                      </p:cBhvr>
                                    </p:animEffect>
                                  </p:childTnLst>
                                </p:cTn>
                              </p:par>
                            </p:childTnLst>
                          </p:cTn>
                        </p:par>
                        <p:par>
                          <p:cTn id="32" fill="hold">
                            <p:stCondLst>
                              <p:cond delay="1500"/>
                            </p:stCondLst>
                            <p:childTnLst>
                              <p:par>
                                <p:cTn id="33" presetID="22" presetClass="entr" presetSubtype="4"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down)">
                                      <p:cBhvr>
                                        <p:cTn id="35" dur="500"/>
                                        <p:tgtEl>
                                          <p:spTgt spid="4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down)">
                                      <p:cBhvr>
                                        <p:cTn id="38" dur="500"/>
                                        <p:tgtEl>
                                          <p:spTgt spid="4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down)">
                                      <p:cBhvr>
                                        <p:cTn id="41" dur="500"/>
                                        <p:tgtEl>
                                          <p:spTgt spid="4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down)">
                                      <p:cBhvr>
                                        <p:cTn id="44" dur="500"/>
                                        <p:tgtEl>
                                          <p:spTgt spid="4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down)">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6"/>
                                        </p:tgtEl>
                                        <p:attrNameLst>
                                          <p:attrName>style.visibility</p:attrName>
                                        </p:attrNameLst>
                                      </p:cBhvr>
                                      <p:to>
                                        <p:strVal val="visible"/>
                                      </p:to>
                                    </p:set>
                                    <p:animEffect transition="in" filter="wipe(left)">
                                      <p:cBhvr>
                                        <p:cTn id="52" dur="500"/>
                                        <p:tgtEl>
                                          <p:spTgt spid="146"/>
                                        </p:tgtEl>
                                      </p:cBhvr>
                                    </p:animEffect>
                                  </p:childTnLst>
                                </p:cTn>
                              </p:par>
                              <p:par>
                                <p:cTn id="53" presetID="0" presetClass="path" presetSubtype="0" accel="50000" decel="50000" fill="hold" nodeType="withEffect">
                                  <p:stCondLst>
                                    <p:cond delay="0"/>
                                  </p:stCondLst>
                                  <p:childTnLst>
                                    <p:animMotion origin="layout" path="M -5.55556E-7 4.44444E-6 L 0.30625 -0.00417 L 0.2941 -0.047 " pathEditMode="relative" rAng="0" ptsTypes="AAA">
                                      <p:cBhvr>
                                        <p:cTn id="54" dur="1500" fill="hold"/>
                                        <p:tgtEl>
                                          <p:spTgt spid="154"/>
                                        </p:tgtEl>
                                        <p:attrNameLst>
                                          <p:attrName>ppt_x</p:attrName>
                                          <p:attrName>ppt_y</p:attrName>
                                        </p:attrNameLst>
                                      </p:cBhvr>
                                      <p:rCtr x="15300" y="-2400"/>
                                    </p:animMotion>
                                  </p:childTnLst>
                                </p:cTn>
                              </p:par>
                            </p:childTnLst>
                          </p:cTn>
                        </p:par>
                        <p:par>
                          <p:cTn id="55" fill="hold">
                            <p:stCondLst>
                              <p:cond delay="1500"/>
                            </p:stCondLst>
                            <p:childTnLst>
                              <p:par>
                                <p:cTn id="56" presetID="9" presetClass="exit" presetSubtype="0" fill="hold" nodeType="afterEffect">
                                  <p:stCondLst>
                                    <p:cond delay="0"/>
                                  </p:stCondLst>
                                  <p:childTnLst>
                                    <p:animEffect transition="out" filter="dissolve">
                                      <p:cBhvr>
                                        <p:cTn id="57" dur="500"/>
                                        <p:tgtEl>
                                          <p:spTgt spid="154"/>
                                        </p:tgtEl>
                                      </p:cBhvr>
                                    </p:animEffect>
                                    <p:set>
                                      <p:cBhvr>
                                        <p:cTn id="58" dur="1" fill="hold">
                                          <p:stCondLst>
                                            <p:cond delay="499"/>
                                          </p:stCondLst>
                                        </p:cTn>
                                        <p:tgtEl>
                                          <p:spTgt spid="154"/>
                                        </p:tgtEl>
                                        <p:attrNameLst>
                                          <p:attrName>style.visibility</p:attrName>
                                        </p:attrNameLst>
                                      </p:cBhvr>
                                      <p:to>
                                        <p:strVal val="hidden"/>
                                      </p:to>
                                    </p:set>
                                  </p:childTnLst>
                                </p:cTn>
                              </p:par>
                            </p:childTnLst>
                          </p:cTn>
                        </p:par>
                        <p:par>
                          <p:cTn id="59" fill="hold">
                            <p:stCondLst>
                              <p:cond delay="2000"/>
                            </p:stCondLst>
                            <p:childTnLst>
                              <p:par>
                                <p:cTn id="60" presetID="22" presetClass="entr" presetSubtype="8" fill="hold" nodeType="afterEffect">
                                  <p:stCondLst>
                                    <p:cond delay="0"/>
                                  </p:stCondLst>
                                  <p:childTnLst>
                                    <p:set>
                                      <p:cBhvr>
                                        <p:cTn id="61" dur="1" fill="hold">
                                          <p:stCondLst>
                                            <p:cond delay="0"/>
                                          </p:stCondLst>
                                        </p:cTn>
                                        <p:tgtEl>
                                          <p:spTgt spid="147"/>
                                        </p:tgtEl>
                                        <p:attrNameLst>
                                          <p:attrName>style.visibility</p:attrName>
                                        </p:attrNameLst>
                                      </p:cBhvr>
                                      <p:to>
                                        <p:strVal val="visible"/>
                                      </p:to>
                                    </p:set>
                                    <p:animEffect transition="in" filter="wipe(left)">
                                      <p:cBhvr>
                                        <p:cTn id="62" dur="500"/>
                                        <p:tgtEl>
                                          <p:spTgt spid="147"/>
                                        </p:tgtEl>
                                      </p:cBhvr>
                                    </p:animEffect>
                                  </p:childTnLst>
                                </p:cTn>
                              </p:par>
                              <p:par>
                                <p:cTn id="63" presetID="0" presetClass="path" presetSubtype="0" accel="50000" decel="50000" fill="hold" nodeType="withEffect">
                                  <p:stCondLst>
                                    <p:cond delay="0"/>
                                  </p:stCondLst>
                                  <p:childTnLst>
                                    <p:animMotion origin="layout" path="M -5.55556E-7 0 L 0.08524 -0.00231 L 0.07847 -0.03935 " pathEditMode="relative" rAng="0" ptsTypes="AAA">
                                      <p:cBhvr>
                                        <p:cTn id="64" dur="1500" fill="hold"/>
                                        <p:tgtEl>
                                          <p:spTgt spid="149"/>
                                        </p:tgtEl>
                                        <p:attrNameLst>
                                          <p:attrName>ppt_x</p:attrName>
                                          <p:attrName>ppt_y</p:attrName>
                                        </p:attrNameLst>
                                      </p:cBhvr>
                                      <p:rCtr x="4300" y="-2000"/>
                                    </p:animMotion>
                                  </p:childTnLst>
                                </p:cTn>
                              </p:par>
                            </p:childTnLst>
                          </p:cTn>
                        </p:par>
                        <p:par>
                          <p:cTn id="65" fill="hold">
                            <p:stCondLst>
                              <p:cond delay="3500"/>
                            </p:stCondLst>
                            <p:childTnLst>
                              <p:par>
                                <p:cTn id="66" presetID="9" presetClass="exit" presetSubtype="0" fill="hold" nodeType="afterEffect">
                                  <p:stCondLst>
                                    <p:cond delay="0"/>
                                  </p:stCondLst>
                                  <p:childTnLst>
                                    <p:animEffect transition="out" filter="dissolve">
                                      <p:cBhvr>
                                        <p:cTn id="67" dur="500"/>
                                        <p:tgtEl>
                                          <p:spTgt spid="149"/>
                                        </p:tgtEl>
                                      </p:cBhvr>
                                    </p:animEffect>
                                    <p:set>
                                      <p:cBhvr>
                                        <p:cTn id="68" dur="1" fill="hold">
                                          <p:stCondLst>
                                            <p:cond delay="499"/>
                                          </p:stCondLst>
                                        </p:cTn>
                                        <p:tgtEl>
                                          <p:spTgt spid="149"/>
                                        </p:tgtEl>
                                        <p:attrNameLst>
                                          <p:attrName>style.visibility</p:attrName>
                                        </p:attrNameLst>
                                      </p:cBhvr>
                                      <p:to>
                                        <p:strVal val="hidden"/>
                                      </p:to>
                                    </p:set>
                                  </p:childTnLst>
                                </p:cTn>
                              </p:par>
                            </p:childTnLst>
                          </p:cTn>
                        </p:par>
                        <p:par>
                          <p:cTn id="69" fill="hold">
                            <p:stCondLst>
                              <p:cond delay="4000"/>
                            </p:stCondLst>
                            <p:childTnLst>
                              <p:par>
                                <p:cTn id="70" presetID="22" presetClass="entr" presetSubtype="8" fill="hold" nodeType="afterEffect">
                                  <p:stCondLst>
                                    <p:cond delay="0"/>
                                  </p:stCondLst>
                                  <p:childTnLst>
                                    <p:set>
                                      <p:cBhvr>
                                        <p:cTn id="71" dur="1" fill="hold">
                                          <p:stCondLst>
                                            <p:cond delay="0"/>
                                          </p:stCondLst>
                                        </p:cTn>
                                        <p:tgtEl>
                                          <p:spTgt spid="148"/>
                                        </p:tgtEl>
                                        <p:attrNameLst>
                                          <p:attrName>style.visibility</p:attrName>
                                        </p:attrNameLst>
                                      </p:cBhvr>
                                      <p:to>
                                        <p:strVal val="visible"/>
                                      </p:to>
                                    </p:set>
                                    <p:animEffect transition="in" filter="wipe(left)">
                                      <p:cBhvr>
                                        <p:cTn id="72" dur="500"/>
                                        <p:tgtEl>
                                          <p:spTgt spid="148"/>
                                        </p:tgtEl>
                                      </p:cBhvr>
                                    </p:animEffect>
                                  </p:childTnLst>
                                </p:cTn>
                              </p:par>
                              <p:par>
                                <p:cTn id="73" presetID="0" presetClass="path" presetSubtype="0" accel="50000" decel="50000" fill="hold" nodeType="withEffect">
                                  <p:stCondLst>
                                    <p:cond delay="0"/>
                                  </p:stCondLst>
                                  <p:childTnLst>
                                    <p:animMotion origin="layout" path="M -3.61111E-6 5.55556E-6 L 0.21667 5.55556E-6 L 0.20556 0.05186 " pathEditMode="relative" ptsTypes="AAA">
                                      <p:cBhvr>
                                        <p:cTn id="74" dur="1500" fill="hold"/>
                                        <p:tgtEl>
                                          <p:spTgt spid="132"/>
                                        </p:tgtEl>
                                        <p:attrNameLst>
                                          <p:attrName>ppt_x</p:attrName>
                                          <p:attrName>ppt_y</p:attrName>
                                        </p:attrNameLst>
                                      </p:cBhvr>
                                    </p:animMotion>
                                  </p:childTnLst>
                                </p:cTn>
                              </p:par>
                            </p:childTnLst>
                          </p:cTn>
                        </p:par>
                        <p:par>
                          <p:cTn id="75" fill="hold">
                            <p:stCondLst>
                              <p:cond delay="5500"/>
                            </p:stCondLst>
                            <p:childTnLst>
                              <p:par>
                                <p:cTn id="76" presetID="9" presetClass="exit" presetSubtype="0" fill="hold" nodeType="afterEffect">
                                  <p:stCondLst>
                                    <p:cond delay="0"/>
                                  </p:stCondLst>
                                  <p:childTnLst>
                                    <p:animEffect transition="out" filter="dissolve">
                                      <p:cBhvr>
                                        <p:cTn id="77" dur="500"/>
                                        <p:tgtEl>
                                          <p:spTgt spid="132"/>
                                        </p:tgtEl>
                                      </p:cBhvr>
                                    </p:animEffect>
                                    <p:set>
                                      <p:cBhvr>
                                        <p:cTn id="78" dur="1" fill="hold">
                                          <p:stCondLst>
                                            <p:cond delay="499"/>
                                          </p:stCondLst>
                                        </p:cTn>
                                        <p:tgtEl>
                                          <p:spTgt spid="13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nodeType="clickEffect">
                                  <p:stCondLst>
                                    <p:cond delay="0"/>
                                  </p:stCondLst>
                                  <p:childTnLst>
                                    <p:set>
                                      <p:cBhvr>
                                        <p:cTn id="82" dur="1" fill="hold">
                                          <p:stCondLst>
                                            <p:cond delay="0"/>
                                          </p:stCondLst>
                                        </p:cTn>
                                        <p:tgtEl>
                                          <p:spTgt spid="131"/>
                                        </p:tgtEl>
                                        <p:attrNameLst>
                                          <p:attrName>style.visibility</p:attrName>
                                        </p:attrNameLst>
                                      </p:cBhvr>
                                      <p:to>
                                        <p:strVal val="visible"/>
                                      </p:to>
                                    </p:set>
                                    <p:animEffect transition="in" filter="fade">
                                      <p:cBhvr>
                                        <p:cTn id="83" dur="1000"/>
                                        <p:tgtEl>
                                          <p:spTgt spid="131"/>
                                        </p:tgtEl>
                                      </p:cBhvr>
                                    </p:animEffect>
                                    <p:anim calcmode="lin" valueType="num">
                                      <p:cBhvr>
                                        <p:cTn id="84" dur="1000" fill="hold"/>
                                        <p:tgtEl>
                                          <p:spTgt spid="131"/>
                                        </p:tgtEl>
                                        <p:attrNameLst>
                                          <p:attrName>ppt_x</p:attrName>
                                        </p:attrNameLst>
                                      </p:cBhvr>
                                      <p:tavLst>
                                        <p:tav tm="0">
                                          <p:val>
                                            <p:strVal val="#ppt_x"/>
                                          </p:val>
                                        </p:tav>
                                        <p:tav tm="100000">
                                          <p:val>
                                            <p:strVal val="#ppt_x"/>
                                          </p:val>
                                        </p:tav>
                                      </p:tavLst>
                                    </p:anim>
                                    <p:anim calcmode="lin" valueType="num">
                                      <p:cBhvr>
                                        <p:cTn id="85"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62"/>
                                        </p:tgtEl>
                                        <p:attrNameLst>
                                          <p:attrName>style.visibility</p:attrName>
                                        </p:attrNameLst>
                                      </p:cBhvr>
                                      <p:to>
                                        <p:strVal val="visible"/>
                                      </p:to>
                                    </p:set>
                                    <p:animEffect transition="in" filter="wipe(left)">
                                      <p:cBhvr>
                                        <p:cTn id="90" dur="500"/>
                                        <p:tgtEl>
                                          <p:spTgt spid="162"/>
                                        </p:tgtEl>
                                      </p:cBhvr>
                                    </p:animEffect>
                                  </p:childTnLst>
                                </p:cTn>
                              </p:par>
                              <p:par>
                                <p:cTn id="91" presetID="0" presetClass="path" presetSubtype="0" accel="50000" decel="50000" fill="hold" nodeType="withEffect">
                                  <p:stCondLst>
                                    <p:cond delay="0"/>
                                  </p:stCondLst>
                                  <p:childTnLst>
                                    <p:animMotion origin="layout" path="M 3.33333E-6 -2.22222E-6 L 0.40746 -0.00416 " pathEditMode="relative" rAng="0" ptsTypes="AA">
                                      <p:cBhvr>
                                        <p:cTn id="92" dur="2000" fill="hold"/>
                                        <p:tgtEl>
                                          <p:spTgt spid="163"/>
                                        </p:tgtEl>
                                        <p:attrNameLst>
                                          <p:attrName>ppt_x</p:attrName>
                                          <p:attrName>ppt_y</p:attrName>
                                        </p:attrNameLst>
                                      </p:cBhvr>
                                      <p:rCtr x="20400" y="-200"/>
                                    </p:animMotion>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161"/>
                                        </p:tgtEl>
                                        <p:attrNameLst>
                                          <p:attrName>style.visibility</p:attrName>
                                        </p:attrNameLst>
                                      </p:cBhvr>
                                      <p:to>
                                        <p:strVal val="visible"/>
                                      </p:to>
                                    </p:set>
                                    <p:animEffect transition="in" filter="wipe(left)">
                                      <p:cBhvr>
                                        <p:cTn id="96" dur="500"/>
                                        <p:tgtEl>
                                          <p:spTgt spid="161"/>
                                        </p:tgtEl>
                                      </p:cBhvr>
                                    </p:animEffect>
                                  </p:childTnLst>
                                </p:cTn>
                              </p:par>
                              <p:par>
                                <p:cTn id="97" presetID="0" presetClass="path" presetSubtype="0" accel="50000" decel="50000" fill="hold" nodeType="withEffect">
                                  <p:stCondLst>
                                    <p:cond delay="0"/>
                                  </p:stCondLst>
                                  <p:childTnLst>
                                    <p:animMotion origin="layout" path="M 3.33333E-6 -2.22222E-6 L 0.40746 -0.00416 " pathEditMode="relative" rAng="0" ptsTypes="AA">
                                      <p:cBhvr>
                                        <p:cTn id="98" dur="2000" fill="hold"/>
                                        <p:tgtEl>
                                          <p:spTgt spid="168"/>
                                        </p:tgtEl>
                                        <p:attrNameLst>
                                          <p:attrName>ppt_x</p:attrName>
                                          <p:attrName>ppt_y</p:attrName>
                                        </p:attrNameLst>
                                      </p:cBhvr>
                                      <p:rCtr x="20400" y="-200"/>
                                    </p:animMotion>
                                  </p:childTnLst>
                                </p:cTn>
                              </p:par>
                            </p:childTnLst>
                          </p:cTn>
                        </p:par>
                        <p:par>
                          <p:cTn id="99" fill="hold">
                            <p:stCondLst>
                              <p:cond delay="4000"/>
                            </p:stCondLst>
                            <p:childTnLst>
                              <p:par>
                                <p:cTn id="100" presetID="22" presetClass="entr" presetSubtype="8" fill="hold" nodeType="afterEffect">
                                  <p:stCondLst>
                                    <p:cond delay="0"/>
                                  </p:stCondLst>
                                  <p:childTnLst>
                                    <p:set>
                                      <p:cBhvr>
                                        <p:cTn id="101" dur="1" fill="hold">
                                          <p:stCondLst>
                                            <p:cond delay="0"/>
                                          </p:stCondLst>
                                        </p:cTn>
                                        <p:tgtEl>
                                          <p:spTgt spid="89"/>
                                        </p:tgtEl>
                                        <p:attrNameLst>
                                          <p:attrName>style.visibility</p:attrName>
                                        </p:attrNameLst>
                                      </p:cBhvr>
                                      <p:to>
                                        <p:strVal val="visible"/>
                                      </p:to>
                                    </p:set>
                                    <p:animEffect transition="in" filter="wipe(left)">
                                      <p:cBhvr>
                                        <p:cTn id="102" dur="500"/>
                                        <p:tgtEl>
                                          <p:spTgt spid="8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25"/>
                                        </p:tgtEl>
                                        <p:attrNameLst>
                                          <p:attrName>style.visibility</p:attrName>
                                        </p:attrNameLst>
                                      </p:cBhvr>
                                      <p:to>
                                        <p:strVal val="visible"/>
                                      </p:to>
                                    </p:set>
                                    <p:animEffect transition="in" filter="fade">
                                      <p:cBhvr>
                                        <p:cTn id="107"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41" grpId="0" animBg="1"/>
      <p:bldP spid="42" grpId="0" animBg="1"/>
      <p:bldP spid="43" grpId="0" animBg="1"/>
      <p:bldP spid="44" grpId="0" animBg="1"/>
      <p:bldP spid="45" grpId="0" animBg="1"/>
      <p:bldP spid="46" grpId="0" animBg="1"/>
      <p:bldP spid="47" grpId="0" animBg="1"/>
      <p:bldP spid="48" grpId="0" animBg="1"/>
      <p:bldP spid="125" grpId="0"/>
      <p:bldP spid="1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0492" y="1919119"/>
            <a:ext cx="2930570" cy="4119157"/>
            <a:chOff x="1957886" y="2037390"/>
            <a:chExt cx="2817767" cy="4334685"/>
          </a:xfrm>
        </p:grpSpPr>
        <p:sp>
          <p:nvSpPr>
            <p:cNvPr id="2" name="Rectangle 1"/>
            <p:cNvSpPr/>
            <p:nvPr/>
          </p:nvSpPr>
          <p:spPr>
            <a:xfrm>
              <a:off x="1957886" y="2037390"/>
              <a:ext cx="2817767" cy="4220308"/>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2" name="Hacktivism"/>
            <p:cNvSpPr txBox="1"/>
            <p:nvPr/>
          </p:nvSpPr>
          <p:spPr>
            <a:xfrm>
              <a:off x="2011220" y="2065945"/>
              <a:ext cx="2710722" cy="4306130"/>
            </a:xfrm>
            <a:prstGeom prst="rect">
              <a:avLst/>
            </a:prstGeom>
            <a:gradFill>
              <a:gsLst>
                <a:gs pos="1000">
                  <a:schemeClr val="bg1">
                    <a:alpha val="0"/>
                  </a:schemeClr>
                </a:gs>
                <a:gs pos="34000">
                  <a:schemeClr val="bg1"/>
                </a:gs>
                <a:gs pos="100000">
                  <a:schemeClr val="bg1">
                    <a:alpha val="0"/>
                  </a:schemeClr>
                </a:gs>
                <a:gs pos="70000">
                  <a:schemeClr val="bg1"/>
                </a:gs>
              </a:gsLst>
            </a:gradFill>
            <a:ln>
              <a:noFill/>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4" rIns="91384" bIns="45694"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2752"/>
              <a:r>
                <a:rPr lang="en-US" sz="8000" b="1" dirty="0" smtClean="0">
                  <a:gradFill flip="none" rotWithShape="1">
                    <a:gsLst>
                      <a:gs pos="0">
                        <a:srgbClr val="00AEEF"/>
                      </a:gs>
                      <a:gs pos="99000">
                        <a:srgbClr val="00AEEF">
                          <a:lumMod val="50000"/>
                        </a:srgbClr>
                      </a:gs>
                    </a:gsLst>
                    <a:lin ang="5160000" scaled="0"/>
                    <a:tileRect/>
                  </a:gradFill>
                  <a:effectLst>
                    <a:outerShdw blurRad="50800" dist="38100" dir="2700000" algn="tl" rotWithShape="0">
                      <a:srgbClr val="000000">
                        <a:alpha val="43000"/>
                      </a:srgbClr>
                    </a:outerShdw>
                  </a:effectLst>
                  <a:latin typeface="Arial"/>
                </a:rPr>
                <a:t>60%</a:t>
              </a:r>
              <a:endParaRPr lang="en-US" sz="8000" b="1" dirty="0">
                <a:gradFill flip="none" rotWithShape="1">
                  <a:gsLst>
                    <a:gs pos="0">
                      <a:srgbClr val="00AEEF"/>
                    </a:gs>
                    <a:gs pos="99000">
                      <a:srgbClr val="00AEEF">
                        <a:lumMod val="50000"/>
                      </a:srgbClr>
                    </a:gs>
                  </a:gsLst>
                  <a:lin ang="5160000" scaled="0"/>
                  <a:tileRect/>
                </a:gradFill>
                <a:effectLst>
                  <a:outerShdw blurRad="50800" dist="38100" dir="2700000" algn="tl" rotWithShape="0">
                    <a:srgbClr val="000000">
                      <a:alpha val="43000"/>
                    </a:srgbClr>
                  </a:outerShdw>
                </a:effectLst>
                <a:latin typeface="Arial"/>
              </a:endParaRPr>
            </a:p>
          </p:txBody>
        </p:sp>
      </p:grpSp>
      <p:grpSp>
        <p:nvGrpSpPr>
          <p:cNvPr id="14" name="Group 13"/>
          <p:cNvGrpSpPr/>
          <p:nvPr/>
        </p:nvGrpSpPr>
        <p:grpSpPr>
          <a:xfrm>
            <a:off x="4072001" y="2469555"/>
            <a:ext cx="4127432" cy="2562287"/>
            <a:chOff x="4072001" y="3409944"/>
            <a:chExt cx="4127432" cy="2550222"/>
          </a:xfrm>
        </p:grpSpPr>
        <p:sp>
          <p:nvSpPr>
            <p:cNvPr id="13" name="Rectangle 12"/>
            <p:cNvSpPr/>
            <p:nvPr/>
          </p:nvSpPr>
          <p:spPr>
            <a:xfrm>
              <a:off x="4085099" y="3452283"/>
              <a:ext cx="4101236" cy="24959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4072001" y="3409944"/>
              <a:ext cx="4114334" cy="0"/>
            </a:xfrm>
            <a:prstGeom prst="line">
              <a:avLst/>
            </a:prstGeom>
            <a:noFill/>
            <a:ln w="57150">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a:xfrm flipV="1">
              <a:off x="4072001" y="5950010"/>
              <a:ext cx="4127432" cy="10156"/>
            </a:xfrm>
            <a:prstGeom prst="line">
              <a:avLst/>
            </a:prstGeom>
            <a:noFill/>
            <a:ln w="57150">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itle 1"/>
          <p:cNvSpPr txBox="1">
            <a:spLocks/>
          </p:cNvSpPr>
          <p:nvPr/>
        </p:nvSpPr>
        <p:spPr>
          <a:xfrm>
            <a:off x="2783515" y="77209"/>
            <a:ext cx="5958486" cy="1143000"/>
          </a:xfrm>
          <a:prstGeom prst="rect">
            <a:avLst/>
          </a:prstGeom>
        </p:spPr>
        <p:txBody>
          <a:bodyPr vert="horz" lIns="0" tIns="45614" rIns="0" bIns="45614" rtlCol="0" anchor="ctr">
            <a:normAutofit/>
          </a:bodyPr>
          <a:lstStyle>
            <a:lvl1pPr algn="r" defTabSz="913164" rtl="0" eaLnBrk="1" latinLnBrk="0" hangingPunct="1">
              <a:spcBef>
                <a:spcPct val="0"/>
              </a:spcBef>
              <a:buNone/>
              <a:defRPr sz="2400" b="1" kern="1200" cap="all" baseline="0">
                <a:solidFill>
                  <a:schemeClr val="bg1"/>
                </a:solidFill>
                <a:latin typeface="+mj-lt"/>
                <a:ea typeface="+mj-ea"/>
                <a:cs typeface="+mj-cs"/>
              </a:defRPr>
            </a:lvl1pPr>
          </a:lstStyle>
          <a:p>
            <a:r>
              <a:rPr lang="en-US" dirty="0" smtClean="0">
                <a:solidFill>
                  <a:prstClr val="white"/>
                </a:solidFill>
                <a:latin typeface="Arial"/>
              </a:rPr>
              <a:t>Post-prevention security gap</a:t>
            </a:r>
            <a:endParaRPr lang="en-US" dirty="0">
              <a:solidFill>
                <a:prstClr val="white"/>
              </a:solidFill>
              <a:latin typeface="Arial"/>
            </a:endParaRPr>
          </a:p>
        </p:txBody>
      </p:sp>
      <p:sp>
        <p:nvSpPr>
          <p:cNvPr id="8" name="defination_1"/>
          <p:cNvSpPr txBox="1">
            <a:spLocks noChangeArrowheads="1"/>
          </p:cNvSpPr>
          <p:nvPr/>
        </p:nvSpPr>
        <p:spPr bwMode="auto">
          <a:xfrm>
            <a:off x="4098197" y="2663321"/>
            <a:ext cx="4464799" cy="217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86" tIns="45647" rIns="91286" bIns="45647">
            <a:spAutoFit/>
          </a:bodyPr>
          <a:lstStyle/>
          <a:p>
            <a:pPr defTabSz="912752" eaLnBrk="0" fontAlgn="base" hangingPunct="0">
              <a:lnSpc>
                <a:spcPct val="120000"/>
              </a:lnSpc>
              <a:spcBef>
                <a:spcPct val="20000"/>
              </a:spcBef>
              <a:spcAft>
                <a:spcPct val="0"/>
              </a:spcAft>
              <a:buClr>
                <a:srgbClr val="000073"/>
              </a:buClr>
              <a:buSzPct val="65000"/>
            </a:pPr>
            <a:r>
              <a:rPr lang="en-US" sz="2200" dirty="0">
                <a:latin typeface="Arial" pitchFamily="34" charset="0"/>
                <a:cs typeface="Arial" pitchFamily="34" charset="0"/>
              </a:rPr>
              <a:t>Percentage of Enterprise IT Security Budgets Allocated to Rapid Response </a:t>
            </a:r>
            <a:r>
              <a:rPr lang="en-US" sz="2200" dirty="0" smtClean="0">
                <a:latin typeface="Arial" pitchFamily="34" charset="0"/>
                <a:cs typeface="Arial" pitchFamily="34" charset="0"/>
              </a:rPr>
              <a:t>Approaches</a:t>
            </a:r>
            <a:br>
              <a:rPr lang="en-US" sz="2200" dirty="0" smtClean="0">
                <a:latin typeface="Arial" pitchFamily="34" charset="0"/>
                <a:cs typeface="Arial" pitchFamily="34" charset="0"/>
              </a:rPr>
            </a:br>
            <a:r>
              <a:rPr lang="en-US" sz="2200" dirty="0" smtClean="0">
                <a:latin typeface="Arial" pitchFamily="34" charset="0"/>
                <a:cs typeface="Arial" pitchFamily="34" charset="0"/>
              </a:rPr>
              <a:t>by </a:t>
            </a:r>
            <a:r>
              <a:rPr lang="en-US" sz="2200" dirty="0">
                <a:latin typeface="Arial" pitchFamily="34" charset="0"/>
                <a:cs typeface="Arial" pitchFamily="34" charset="0"/>
              </a:rPr>
              <a:t>2020</a:t>
            </a:r>
            <a:r>
              <a:rPr lang="en-US" sz="2200" dirty="0" smtClean="0">
                <a:latin typeface="Arial" pitchFamily="34" charset="0"/>
                <a:cs typeface="Arial" pitchFamily="34" charset="0"/>
              </a:rPr>
              <a:t>.</a:t>
            </a:r>
          </a:p>
          <a:p>
            <a:pPr defTabSz="912752" eaLnBrk="0" fontAlgn="base" hangingPunct="0">
              <a:lnSpc>
                <a:spcPct val="120000"/>
              </a:lnSpc>
              <a:spcBef>
                <a:spcPct val="20000"/>
              </a:spcBef>
              <a:spcAft>
                <a:spcPct val="0"/>
              </a:spcAft>
              <a:buClr>
                <a:srgbClr val="000073"/>
              </a:buClr>
              <a:buSzPct val="65000"/>
            </a:pPr>
            <a:r>
              <a:rPr lang="en-US" sz="2200" dirty="0" smtClean="0">
                <a:latin typeface="Arial" pitchFamily="34" charset="0"/>
                <a:cs typeface="Arial" pitchFamily="34" charset="0"/>
              </a:rPr>
              <a:t>		</a:t>
            </a:r>
            <a:r>
              <a:rPr lang="en-US" sz="2000" dirty="0" smtClean="0">
                <a:latin typeface="Arial" pitchFamily="34" charset="0"/>
                <a:cs typeface="Arial" pitchFamily="34" charset="0"/>
              </a:rPr>
              <a:t>— Gartner 2014</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64762093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outHorizontal)">
                                      <p:cBhvr>
                                        <p:cTn id="11" dur="500"/>
                                        <p:tgtEl>
                                          <p:spTgt spid="14"/>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10800000">
            <a:off x="7369380" y="2317072"/>
            <a:ext cx="1587293" cy="2805344"/>
          </a:xfrm>
          <a:prstGeom prst="rect">
            <a:avLst/>
          </a:prstGeom>
          <a:gradFill flip="none" rotWithShape="1">
            <a:gsLst>
              <a:gs pos="0">
                <a:schemeClr val="bg2">
                  <a:alpha val="42000"/>
                </a:schemeClr>
              </a:gs>
              <a:gs pos="100000">
                <a:schemeClr val="accent1">
                  <a:shade val="93000"/>
                  <a:satMod val="130000"/>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9" name="Rectangle 8"/>
          <p:cNvSpPr/>
          <p:nvPr/>
        </p:nvSpPr>
        <p:spPr>
          <a:xfrm>
            <a:off x="0" y="2317072"/>
            <a:ext cx="1587293" cy="2805344"/>
          </a:xfrm>
          <a:prstGeom prst="rect">
            <a:avLst/>
          </a:prstGeom>
          <a:gradFill flip="none" rotWithShape="1">
            <a:gsLst>
              <a:gs pos="0">
                <a:schemeClr val="bg2">
                  <a:alpha val="42000"/>
                </a:schemeClr>
              </a:gs>
              <a:gs pos="100000">
                <a:schemeClr val="accent1">
                  <a:shade val="93000"/>
                  <a:satMod val="130000"/>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8" name="Rectangle 7"/>
          <p:cNvSpPr/>
          <p:nvPr/>
        </p:nvSpPr>
        <p:spPr>
          <a:xfrm>
            <a:off x="1587293" y="5630395"/>
            <a:ext cx="5969414" cy="856820"/>
          </a:xfrm>
          <a:prstGeom prst="rect">
            <a:avLst/>
          </a:prstGeom>
          <a:gradFill flip="none" rotWithShape="1">
            <a:gsLst>
              <a:gs pos="0">
                <a:schemeClr val="tx1">
                  <a:alpha val="68000"/>
                </a:schemeClr>
              </a:gs>
              <a:gs pos="100000">
                <a:schemeClr val="accent1">
                  <a:shade val="93000"/>
                  <a:satMod val="130000"/>
                  <a:alpha val="0"/>
                </a:schemeClr>
              </a:gs>
            </a:gsLst>
            <a:path path="shape">
              <a:fillToRect l="50000" t="50000" r="50000" b="50000"/>
            </a:path>
            <a:tileRect/>
          </a:gradFill>
          <a:effectLst>
            <a:outerShdw blurRad="40000" dist="23000" dir="5400000" rotWithShape="0">
              <a:srgbClr val="000000">
                <a:alpha val="35000"/>
              </a:srgbClr>
            </a:outerShdw>
            <a:softEdge rad="215900"/>
          </a:effectLst>
        </p:spPr>
        <p:style>
          <a:lnRef idx="1">
            <a:schemeClr val="accent1"/>
          </a:lnRef>
          <a:fillRef idx="3">
            <a:schemeClr val="accent1"/>
          </a:fillRef>
          <a:effectRef idx="2">
            <a:schemeClr val="accent1"/>
          </a:effectRef>
          <a:fontRef idx="minor">
            <a:schemeClr val="lt1"/>
          </a:fontRef>
        </p:style>
        <p:txBody>
          <a:bodyPr lIns="91328" tIns="45667" rIns="91328" bIns="45667" rtlCol="0" anchor="ctr"/>
          <a:lstStyle/>
          <a:p>
            <a:pPr algn="ctr" defTabSz="913850"/>
            <a:endParaRPr lang="en-US" sz="1900">
              <a:solidFill>
                <a:prstClr val="white"/>
              </a:solidFill>
              <a:latin typeface="Arial"/>
            </a:endParaRPr>
          </a:p>
        </p:txBody>
      </p:sp>
      <p:pic>
        <p:nvPicPr>
          <p:cNvPr id="3" name="Picture 2"/>
          <p:cNvPicPr>
            <a:picLocks noChangeAspect="1"/>
          </p:cNvPicPr>
          <p:nvPr/>
        </p:nvPicPr>
        <p:blipFill rotWithShape="1">
          <a:blip r:embed="rId3" cstate="print"/>
          <a:srcRect b="6227"/>
          <a:stretch/>
        </p:blipFill>
        <p:spPr>
          <a:xfrm>
            <a:off x="1587293" y="1846193"/>
            <a:ext cx="5969414" cy="4221490"/>
          </a:xfrm>
          <a:prstGeom prst="rect">
            <a:avLst/>
          </a:prstGeom>
          <a:effectLst>
            <a:outerShdw blurRad="63500" sx="102000" sy="102000" algn="ctr" rotWithShape="0">
              <a:prstClr val="black">
                <a:alpha val="40000"/>
              </a:prstClr>
            </a:outerShdw>
          </a:effectLst>
        </p:spPr>
      </p:pic>
      <p:sp>
        <p:nvSpPr>
          <p:cNvPr id="5" name="Title 1"/>
          <p:cNvSpPr txBox="1">
            <a:spLocks/>
          </p:cNvSpPr>
          <p:nvPr/>
        </p:nvSpPr>
        <p:spPr>
          <a:xfrm>
            <a:off x="1906083" y="77209"/>
            <a:ext cx="6904301" cy="1143000"/>
          </a:xfrm>
          <a:prstGeom prst="rect">
            <a:avLst/>
          </a:prstGeom>
        </p:spPr>
        <p:txBody>
          <a:bodyPr vert="horz" lIns="0" tIns="45614" rIns="0" bIns="45614" rtlCol="0" anchor="ctr">
            <a:normAutofit/>
          </a:bodyPr>
          <a:lstStyle>
            <a:lvl1pPr algn="r" defTabSz="913164" rtl="0" eaLnBrk="1" latinLnBrk="0" hangingPunct="1">
              <a:spcBef>
                <a:spcPct val="0"/>
              </a:spcBef>
              <a:buNone/>
              <a:defRPr sz="2400" b="1" kern="1200" cap="all" baseline="0">
                <a:solidFill>
                  <a:schemeClr val="bg1"/>
                </a:solidFill>
                <a:latin typeface="+mj-lt"/>
                <a:ea typeface="+mj-ea"/>
                <a:cs typeface="+mj-cs"/>
              </a:defRPr>
            </a:lvl1pPr>
          </a:lstStyle>
          <a:p>
            <a:r>
              <a:rPr lang="en-US" dirty="0" smtClean="0">
                <a:solidFill>
                  <a:prstClr val="white"/>
                </a:solidFill>
                <a:latin typeface="Arial"/>
              </a:rPr>
              <a:t>Gartner: adaptive security </a:t>
            </a:r>
            <a:r>
              <a:rPr lang="en-US" dirty="0" smtClean="0">
                <a:solidFill>
                  <a:prstClr val="white"/>
                </a:solidFill>
                <a:latin typeface="Arial"/>
              </a:rPr>
              <a:t>architecture</a:t>
            </a:r>
            <a:endParaRPr lang="en-US" dirty="0">
              <a:solidFill>
                <a:prstClr val="white"/>
              </a:solidFill>
              <a:latin typeface="Arial"/>
            </a:endParaRPr>
          </a:p>
        </p:txBody>
      </p:sp>
      <p:pic>
        <p:nvPicPr>
          <p:cNvPr id="6" name="Picture 5"/>
          <p:cNvPicPr>
            <a:picLocks noChangeAspect="1"/>
          </p:cNvPicPr>
          <p:nvPr/>
        </p:nvPicPr>
        <p:blipFill>
          <a:blip r:embed="rId4" cstate="print"/>
          <a:stretch>
            <a:fillRect/>
          </a:stretch>
        </p:blipFill>
        <p:spPr>
          <a:xfrm>
            <a:off x="7289478" y="1347062"/>
            <a:ext cx="1452523" cy="330449"/>
          </a:xfrm>
          <a:prstGeom prst="rect">
            <a:avLst/>
          </a:prstGeom>
        </p:spPr>
      </p:pic>
      <p:sp>
        <p:nvSpPr>
          <p:cNvPr id="7" name="TextBox 6"/>
          <p:cNvSpPr txBox="1"/>
          <p:nvPr/>
        </p:nvSpPr>
        <p:spPr>
          <a:xfrm>
            <a:off x="1452852" y="6437043"/>
            <a:ext cx="2921333" cy="261610"/>
          </a:xfrm>
          <a:prstGeom prst="rect">
            <a:avLst/>
          </a:prstGeom>
          <a:noFill/>
        </p:spPr>
        <p:txBody>
          <a:bodyPr wrap="square" rtlCol="0">
            <a:spAutoFit/>
          </a:bodyPr>
          <a:lstStyle/>
          <a:p>
            <a:r>
              <a:rPr lang="en-US" sz="1100" dirty="0" smtClean="0">
                <a:solidFill>
                  <a:srgbClr val="232323"/>
                </a:solidFill>
                <a:latin typeface="Arial"/>
              </a:rPr>
              <a:t>Source: Gartner (February 2014)</a:t>
            </a:r>
            <a:endParaRPr lang="en-US" sz="1100" dirty="0">
              <a:solidFill>
                <a:srgbClr val="232323"/>
              </a:solidFill>
              <a:latin typeface="Arial"/>
            </a:endParaRPr>
          </a:p>
        </p:txBody>
      </p:sp>
    </p:spTree>
    <p:extLst>
      <p:ext uri="{BB962C8B-B14F-4D97-AF65-F5344CB8AC3E}">
        <p14:creationId xmlns:p14="http://schemas.microsoft.com/office/powerpoint/2010/main" val="26469914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DPI and protocol parsing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Deep Packet Inspection</a:t>
            </a:r>
          </a:p>
          <a:p>
            <a:pPr lvl="1"/>
            <a:r>
              <a:rPr lang="en-US" dirty="0" smtClean="0"/>
              <a:t>Generally available in two flavors</a:t>
            </a:r>
          </a:p>
          <a:p>
            <a:pPr lvl="2"/>
            <a:r>
              <a:rPr lang="en-US" dirty="0" smtClean="0"/>
              <a:t>Shallow packet inspection</a:t>
            </a:r>
          </a:p>
          <a:p>
            <a:pPr lvl="4"/>
            <a:r>
              <a:rPr lang="en-US" dirty="0" smtClean="0"/>
              <a:t>Limited flow inspection (i.e., ‘GET’)</a:t>
            </a:r>
          </a:p>
          <a:p>
            <a:pPr lvl="2"/>
            <a:r>
              <a:rPr lang="en-US" dirty="0" smtClean="0"/>
              <a:t>Magic</a:t>
            </a:r>
          </a:p>
          <a:p>
            <a:pPr lvl="4"/>
            <a:r>
              <a:rPr lang="en-US" dirty="0" smtClean="0"/>
              <a:t>Byte value @ offset</a:t>
            </a:r>
          </a:p>
          <a:p>
            <a:pPr lvl="1"/>
            <a:r>
              <a:rPr lang="en-US" dirty="0" smtClean="0"/>
              <a:t>Provides improved classification</a:t>
            </a:r>
          </a:p>
          <a:p>
            <a:pPr lvl="2"/>
            <a:r>
              <a:rPr lang="en-US" dirty="0" smtClean="0"/>
              <a:t>May or may not use port numbers for some classification</a:t>
            </a:r>
          </a:p>
          <a:p>
            <a:r>
              <a:rPr lang="en-US" dirty="0" smtClean="0"/>
              <a:t>Deep Flow/Session Inspection (DPI+++)</a:t>
            </a:r>
          </a:p>
          <a:p>
            <a:pPr lvl="1"/>
            <a:r>
              <a:rPr lang="en-US" dirty="0" smtClean="0"/>
              <a:t>Interrogates network-based conversations</a:t>
            </a:r>
          </a:p>
          <a:p>
            <a:pPr lvl="1"/>
            <a:r>
              <a:rPr lang="en-US" dirty="0" smtClean="0"/>
              <a:t>No usage of port numbers for classification</a:t>
            </a:r>
          </a:p>
          <a:p>
            <a:pPr lvl="1"/>
            <a:r>
              <a:rPr lang="en-US" dirty="0" smtClean="0"/>
              <a:t>State-transitioned </a:t>
            </a:r>
            <a:r>
              <a:rPr lang="en-US" dirty="0" smtClean="0"/>
              <a:t>classification</a:t>
            </a:r>
          </a:p>
          <a:p>
            <a:pPr lvl="1"/>
            <a:r>
              <a:rPr lang="en-US" dirty="0" smtClean="0"/>
              <a:t>Treats applications as protocols! (wire-view)</a:t>
            </a:r>
          </a:p>
          <a:p>
            <a:pPr lvl="1"/>
            <a:r>
              <a:rPr lang="en-US" dirty="0" smtClean="0"/>
              <a:t>Implements parsing mechanism</a:t>
            </a:r>
          </a:p>
          <a:p>
            <a:pPr lvl="1"/>
            <a:r>
              <a:rPr lang="en-US" dirty="0" smtClean="0"/>
              <a:t>Performs reconstruction (post-process or real-time)</a:t>
            </a:r>
          </a:p>
          <a:p>
            <a:pPr lvl="1"/>
            <a:r>
              <a:rPr lang="en-US" dirty="0" smtClean="0"/>
              <a:t>Allows extraction of artifacts (files, images, etc.)</a:t>
            </a:r>
          </a:p>
          <a:p>
            <a:pPr lvl="1"/>
            <a:endParaRPr lang="en-US" dirty="0" smtClean="0"/>
          </a:p>
          <a:p>
            <a:pPr lvl="1"/>
            <a:endParaRPr lang="en-US" dirty="0" smtClean="0"/>
          </a:p>
        </p:txBody>
      </p:sp>
    </p:spTree>
    <p:extLst>
      <p:ext uri="{BB962C8B-B14F-4D97-AF65-F5344CB8AC3E}">
        <p14:creationId xmlns:p14="http://schemas.microsoft.com/office/powerpoint/2010/main" val="16465832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advanced parsers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2423025"/>
              </p:ext>
            </p:extLst>
          </p:nvPr>
        </p:nvGraphicFramePr>
        <p:xfrm>
          <a:off x="3268008" y="1637682"/>
          <a:ext cx="5328638" cy="4864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a:xfrm>
            <a:off x="412767" y="1637682"/>
            <a:ext cx="2826699" cy="4864608"/>
          </a:xfrm>
          <a:prstGeom prst="rect">
            <a:avLst/>
          </a:prstGeom>
        </p:spPr>
        <p:txBody>
          <a:bodyPr vert="horz" lIns="0" tIns="0" rIns="0" bIns="0" rtlCol="0">
            <a:normAutofit fontScale="92500" lnSpcReduction="1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Re-entrant</a:t>
            </a:r>
          </a:p>
          <a:p>
            <a:pPr lvl="1"/>
            <a:r>
              <a:rPr lang="en-US" dirty="0" smtClean="0"/>
              <a:t>Protocols in protocols</a:t>
            </a:r>
          </a:p>
          <a:p>
            <a:r>
              <a:rPr lang="en-US" dirty="0"/>
              <a:t>State-</a:t>
            </a:r>
            <a:r>
              <a:rPr lang="en-US" dirty="0" smtClean="0"/>
              <a:t>transitioning</a:t>
            </a:r>
          </a:p>
          <a:p>
            <a:pPr lvl="1"/>
            <a:r>
              <a:rPr lang="en-US" dirty="0" smtClean="0"/>
              <a:t>Efficient decoding</a:t>
            </a:r>
          </a:p>
          <a:p>
            <a:pPr lvl="1"/>
            <a:r>
              <a:rPr lang="en-US" dirty="0" smtClean="0"/>
              <a:t>Decode metadata only where it should be</a:t>
            </a:r>
            <a:endParaRPr lang="en-US" dirty="0"/>
          </a:p>
          <a:p>
            <a:r>
              <a:rPr lang="en-US" dirty="0" smtClean="0"/>
              <a:t>Conversation-based classification</a:t>
            </a:r>
          </a:p>
          <a:p>
            <a:pPr lvl="1"/>
            <a:r>
              <a:rPr lang="en-US" dirty="0" smtClean="0"/>
              <a:t>Interrogate request and response</a:t>
            </a:r>
          </a:p>
          <a:p>
            <a:r>
              <a:rPr lang="en-US" dirty="0" smtClean="0"/>
              <a:t>Extraction</a:t>
            </a:r>
          </a:p>
          <a:p>
            <a:pPr lvl="1"/>
            <a:r>
              <a:rPr lang="en-US" dirty="0" smtClean="0"/>
              <a:t>Real-time or post-process artifact reconstruction</a:t>
            </a:r>
          </a:p>
          <a:p>
            <a:pPr lvl="1"/>
            <a:r>
              <a:rPr lang="en-US" dirty="0" smtClean="0"/>
              <a:t>Policy-based rules</a:t>
            </a:r>
          </a:p>
        </p:txBody>
      </p:sp>
    </p:spTree>
    <p:extLst>
      <p:ext uri="{BB962C8B-B14F-4D97-AF65-F5344CB8AC3E}">
        <p14:creationId xmlns:p14="http://schemas.microsoft.com/office/powerpoint/2010/main" val="19170397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Correlation of sessions over time (all protocol layers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3520531"/>
              </p:ext>
            </p:extLst>
          </p:nvPr>
        </p:nvGraphicFramePr>
        <p:xfrm>
          <a:off x="1086684" y="1475740"/>
          <a:ext cx="6869549" cy="486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118466" y="3001031"/>
            <a:ext cx="2918738" cy="1815882"/>
          </a:xfrm>
          <a:prstGeom prst="rect">
            <a:avLst/>
          </a:prstGeom>
          <a:noFill/>
        </p:spPr>
        <p:txBody>
          <a:bodyPr wrap="none" rtlCol="0">
            <a:spAutoFit/>
          </a:bodyPr>
          <a:lstStyle/>
          <a:p>
            <a:pPr algn="ctr"/>
            <a:r>
              <a:rPr lang="en-US" sz="2800" b="1" u="sng" dirty="0" smtClean="0"/>
              <a:t>Any to Any</a:t>
            </a:r>
          </a:p>
          <a:p>
            <a:pPr algn="ctr"/>
            <a:r>
              <a:rPr lang="en-US" sz="2800" b="1" u="sng" dirty="0" smtClean="0"/>
              <a:t>Relationship</a:t>
            </a:r>
          </a:p>
          <a:p>
            <a:pPr algn="ctr"/>
            <a:r>
              <a:rPr lang="en-US" sz="2800" dirty="0" smtClean="0"/>
              <a:t>(From any one to </a:t>
            </a:r>
          </a:p>
          <a:p>
            <a:pPr algn="ctr"/>
            <a:r>
              <a:rPr lang="en-US" sz="2800" dirty="0" smtClean="0"/>
              <a:t>any/every other)</a:t>
            </a:r>
            <a:endParaRPr lang="en-US" sz="2800" dirty="0"/>
          </a:p>
        </p:txBody>
      </p:sp>
    </p:spTree>
    <p:extLst>
      <p:ext uri="{BB962C8B-B14F-4D97-AF65-F5344CB8AC3E}">
        <p14:creationId xmlns:p14="http://schemas.microsoft.com/office/powerpoint/2010/main" val="8436047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Context </a:t>
            </a:r>
            <a:br>
              <a:rPr lang="en-US" dirty="0" smtClean="0"/>
            </a:br>
            <a:r>
              <a:rPr lang="en-US" dirty="0" smtClean="0"/>
              <a:t>via extracted metadata</a:t>
            </a:r>
            <a:endParaRPr lang="en-US" dirty="0"/>
          </a:p>
        </p:txBody>
      </p:sp>
      <p:sp>
        <p:nvSpPr>
          <p:cNvPr id="3" name="Content Placeholder 2"/>
          <p:cNvSpPr>
            <a:spLocks noGrp="1"/>
          </p:cNvSpPr>
          <p:nvPr>
            <p:ph idx="1"/>
          </p:nvPr>
        </p:nvSpPr>
        <p:spPr/>
        <p:txBody>
          <a:bodyPr/>
          <a:lstStyle/>
          <a:p>
            <a:r>
              <a:rPr lang="en-US" dirty="0" smtClean="0"/>
              <a:t>What we have at our disposal</a:t>
            </a:r>
          </a:p>
          <a:p>
            <a:pPr lvl="1"/>
            <a:r>
              <a:rPr lang="en-US" dirty="0"/>
              <a:t>Precise application classification</a:t>
            </a:r>
          </a:p>
          <a:p>
            <a:pPr lvl="2"/>
            <a:r>
              <a:rPr lang="en-US" dirty="0" smtClean="0"/>
              <a:t>Classified or Unknown</a:t>
            </a:r>
          </a:p>
          <a:p>
            <a:pPr lvl="4"/>
            <a:r>
              <a:rPr lang="en-US" dirty="0" smtClean="0"/>
              <a:t>Unknown is interesting, too!</a:t>
            </a:r>
            <a:endParaRPr lang="en-US" dirty="0" smtClean="0"/>
          </a:p>
          <a:p>
            <a:pPr lvl="1"/>
            <a:r>
              <a:rPr lang="en-US" dirty="0" smtClean="0"/>
              <a:t>Metadata</a:t>
            </a:r>
          </a:p>
          <a:p>
            <a:pPr lvl="2"/>
            <a:r>
              <a:rPr lang="en-US" dirty="0" smtClean="0"/>
              <a:t>Flow-based</a:t>
            </a:r>
          </a:p>
          <a:p>
            <a:pPr lvl="2"/>
            <a:r>
              <a:rPr lang="en-US" dirty="0" smtClean="0"/>
              <a:t>Inter-relational</a:t>
            </a:r>
          </a:p>
        </p:txBody>
      </p:sp>
      <p:pic>
        <p:nvPicPr>
          <p:cNvPr id="7" name="Picture 6"/>
          <p:cNvPicPr>
            <a:picLocks noChangeAspect="1"/>
          </p:cNvPicPr>
          <p:nvPr/>
        </p:nvPicPr>
        <p:blipFill>
          <a:blip r:embed="rId2"/>
          <a:stretch>
            <a:fillRect/>
          </a:stretch>
        </p:blipFill>
        <p:spPr>
          <a:xfrm>
            <a:off x="0" y="1338134"/>
            <a:ext cx="9144000" cy="5315832"/>
          </a:xfrm>
          <a:prstGeom prst="rect">
            <a:avLst/>
          </a:prstGeom>
        </p:spPr>
      </p:pic>
    </p:spTree>
    <p:extLst>
      <p:ext uri="{BB962C8B-B14F-4D97-AF65-F5344CB8AC3E}">
        <p14:creationId xmlns:p14="http://schemas.microsoft.com/office/powerpoint/2010/main" val="12853825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interesting Context</a:t>
            </a:r>
            <a:endParaRPr lang="en-US" dirty="0"/>
          </a:p>
        </p:txBody>
      </p:sp>
      <p:sp>
        <p:nvSpPr>
          <p:cNvPr id="3" name="Content Placeholder 2"/>
          <p:cNvSpPr>
            <a:spLocks noGrp="1"/>
          </p:cNvSpPr>
          <p:nvPr>
            <p:ph idx="1"/>
          </p:nvPr>
        </p:nvSpPr>
        <p:spPr/>
        <p:txBody>
          <a:bodyPr/>
          <a:lstStyle/>
          <a:p>
            <a:r>
              <a:rPr lang="en-US" dirty="0" smtClean="0"/>
              <a:t>What we have at our disposal</a:t>
            </a:r>
          </a:p>
          <a:p>
            <a:pPr lvl="1"/>
            <a:r>
              <a:rPr lang="en-US" dirty="0"/>
              <a:t>Precise application classification</a:t>
            </a:r>
          </a:p>
          <a:p>
            <a:pPr lvl="2"/>
            <a:r>
              <a:rPr lang="en-US" dirty="0" smtClean="0"/>
              <a:t>Classified or Unknown</a:t>
            </a:r>
          </a:p>
          <a:p>
            <a:pPr lvl="4"/>
            <a:r>
              <a:rPr lang="en-US" dirty="0" smtClean="0"/>
              <a:t>Unknown is interesting, too!</a:t>
            </a:r>
            <a:endParaRPr lang="en-US" dirty="0" smtClean="0"/>
          </a:p>
          <a:p>
            <a:pPr lvl="1"/>
            <a:r>
              <a:rPr lang="en-US" dirty="0" smtClean="0"/>
              <a:t>Metadata</a:t>
            </a:r>
          </a:p>
          <a:p>
            <a:pPr lvl="2"/>
            <a:r>
              <a:rPr lang="en-US" dirty="0" smtClean="0"/>
              <a:t>Flow-based</a:t>
            </a:r>
          </a:p>
          <a:p>
            <a:pPr lvl="2"/>
            <a:r>
              <a:rPr lang="en-US" dirty="0" smtClean="0"/>
              <a:t>Inter-relational</a:t>
            </a:r>
          </a:p>
        </p:txBody>
      </p:sp>
      <p:pic>
        <p:nvPicPr>
          <p:cNvPr id="7" name="Picture 6"/>
          <p:cNvPicPr>
            <a:picLocks noChangeAspect="1"/>
          </p:cNvPicPr>
          <p:nvPr/>
        </p:nvPicPr>
        <p:blipFill>
          <a:blip r:embed="rId2"/>
          <a:stretch>
            <a:fillRect/>
          </a:stretch>
        </p:blipFill>
        <p:spPr>
          <a:xfrm>
            <a:off x="0" y="1338134"/>
            <a:ext cx="9144000" cy="5315832"/>
          </a:xfrm>
          <a:prstGeom prst="rect">
            <a:avLst/>
          </a:prstGeom>
        </p:spPr>
      </p:pic>
      <p:cxnSp>
        <p:nvCxnSpPr>
          <p:cNvPr id="6" name="Straight Arrow Connector 5"/>
          <p:cNvCxnSpPr/>
          <p:nvPr/>
        </p:nvCxnSpPr>
        <p:spPr>
          <a:xfrm flipH="1">
            <a:off x="4064000" y="3393440"/>
            <a:ext cx="640080" cy="3352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77560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Correlated Context</a:t>
            </a:r>
            <a:endParaRPr lang="en-US" dirty="0"/>
          </a:p>
        </p:txBody>
      </p:sp>
      <p:sp>
        <p:nvSpPr>
          <p:cNvPr id="3" name="Content Placeholder 2"/>
          <p:cNvSpPr>
            <a:spLocks noGrp="1"/>
          </p:cNvSpPr>
          <p:nvPr>
            <p:ph idx="1"/>
          </p:nvPr>
        </p:nvSpPr>
        <p:spPr/>
        <p:txBody>
          <a:bodyPr/>
          <a:lstStyle/>
          <a:p>
            <a:r>
              <a:rPr lang="en-US" dirty="0" smtClean="0"/>
              <a:t>What we have at our disposal</a:t>
            </a:r>
          </a:p>
          <a:p>
            <a:pPr lvl="1"/>
            <a:r>
              <a:rPr lang="en-US" dirty="0"/>
              <a:t>Precise application classification</a:t>
            </a:r>
          </a:p>
          <a:p>
            <a:pPr lvl="2"/>
            <a:r>
              <a:rPr lang="en-US" dirty="0" smtClean="0"/>
              <a:t>Classified or Unknown</a:t>
            </a:r>
          </a:p>
          <a:p>
            <a:pPr lvl="4"/>
            <a:r>
              <a:rPr lang="en-US" dirty="0" smtClean="0"/>
              <a:t>Unknown is interesting, too!</a:t>
            </a:r>
            <a:endParaRPr lang="en-US" dirty="0" smtClean="0"/>
          </a:p>
          <a:p>
            <a:pPr lvl="1"/>
            <a:r>
              <a:rPr lang="en-US" dirty="0" smtClean="0"/>
              <a:t>Metadata</a:t>
            </a:r>
          </a:p>
          <a:p>
            <a:pPr lvl="2"/>
            <a:r>
              <a:rPr lang="en-US" dirty="0" smtClean="0"/>
              <a:t>Flow-based</a:t>
            </a:r>
          </a:p>
          <a:p>
            <a:pPr lvl="2"/>
            <a:r>
              <a:rPr lang="en-US" dirty="0" smtClean="0"/>
              <a:t>Inter-relational</a:t>
            </a:r>
          </a:p>
        </p:txBody>
      </p:sp>
      <p:cxnSp>
        <p:nvCxnSpPr>
          <p:cNvPr id="6" name="Straight Arrow Connector 5"/>
          <p:cNvCxnSpPr/>
          <p:nvPr/>
        </p:nvCxnSpPr>
        <p:spPr>
          <a:xfrm flipH="1">
            <a:off x="4094480" y="3169920"/>
            <a:ext cx="640080" cy="3352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0" y="1330960"/>
            <a:ext cx="9144000" cy="5316876"/>
          </a:xfrm>
          <a:prstGeom prst="rect">
            <a:avLst/>
          </a:prstGeom>
        </p:spPr>
      </p:pic>
      <p:cxnSp>
        <p:nvCxnSpPr>
          <p:cNvPr id="8" name="Straight Arrow Connector 7"/>
          <p:cNvCxnSpPr/>
          <p:nvPr/>
        </p:nvCxnSpPr>
        <p:spPr>
          <a:xfrm flipH="1" flipV="1">
            <a:off x="985520" y="1463040"/>
            <a:ext cx="1137920" cy="2235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7254240" y="3810000"/>
            <a:ext cx="457200" cy="558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75393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flow record</a:t>
            </a:r>
            <a:endParaRPr lang="en-US" dirty="0"/>
          </a:p>
        </p:txBody>
      </p:sp>
      <p:sp>
        <p:nvSpPr>
          <p:cNvPr id="3" name="Content Placeholder 2"/>
          <p:cNvSpPr>
            <a:spLocks noGrp="1"/>
          </p:cNvSpPr>
          <p:nvPr>
            <p:ph idx="1"/>
          </p:nvPr>
        </p:nvSpPr>
        <p:spPr/>
        <p:txBody>
          <a:bodyPr>
            <a:normAutofit/>
          </a:bodyPr>
          <a:lstStyle/>
          <a:p>
            <a:pPr marL="0" indent="0">
              <a:buNone/>
            </a:pPr>
            <a:r>
              <a:rPr lang="en-US" sz="1600" dirty="0" smtClean="0"/>
              <a:t>timestamp</a:t>
            </a:r>
            <a:r>
              <a:rPr lang="en-US" sz="1600" dirty="0"/>
              <a:t>=Jun 02 2014 21:40:23PM, </a:t>
            </a:r>
            <a:r>
              <a:rPr lang="en-US" sz="1600" dirty="0" err="1" smtClean="0"/>
              <a:t>dns</a:t>
            </a:r>
            <a:r>
              <a:rPr lang="en-US" sz="1600" dirty="0"/>
              <a:t>=</a:t>
            </a:r>
            <a:r>
              <a:rPr lang="en-US" sz="1600" dirty="0" err="1"/>
              <a:t>gpnouarwexr.www.qianyaso.net</a:t>
            </a:r>
            <a:r>
              <a:rPr lang="en-US" sz="1600" dirty="0" smtClean="0"/>
              <a:t>, </a:t>
            </a:r>
            <a:r>
              <a:rPr lang="en-US" sz="1600" dirty="0"/>
              <a:t>, </a:t>
            </a:r>
            <a:r>
              <a:rPr lang="en-US" sz="1600" dirty="0" err="1"/>
              <a:t>application_id</a:t>
            </a:r>
            <a:r>
              <a:rPr lang="en-US" sz="1600" dirty="0"/>
              <a:t>=</a:t>
            </a:r>
            <a:r>
              <a:rPr lang="en-US" sz="1600" dirty="0" err="1"/>
              <a:t>udp</a:t>
            </a:r>
            <a:r>
              <a:rPr lang="en-US" sz="1600" dirty="0"/>
              <a:t> , application_id_2=</a:t>
            </a:r>
            <a:r>
              <a:rPr lang="en-US" sz="1600" dirty="0" err="1"/>
              <a:t>dns</a:t>
            </a:r>
            <a:r>
              <a:rPr lang="en-US" sz="1600" dirty="0"/>
              <a:t> , </a:t>
            </a:r>
            <a:r>
              <a:rPr lang="en-US" sz="1600" dirty="0" err="1"/>
              <a:t>connection_flags</a:t>
            </a:r>
            <a:r>
              <a:rPr lang="en-US" sz="1600" dirty="0"/>
              <a:t>=unknown , </a:t>
            </a:r>
            <a:r>
              <a:rPr lang="en-US" sz="1600" dirty="0" err="1"/>
              <a:t>first_slot_id</a:t>
            </a:r>
            <a:r>
              <a:rPr lang="en-US" sz="1600" dirty="0"/>
              <a:t>=23063 , </a:t>
            </a:r>
            <a:r>
              <a:rPr lang="en-US" sz="1600" dirty="0" err="1">
                <a:solidFill>
                  <a:srgbClr val="FF0000"/>
                </a:solidFill>
              </a:rPr>
              <a:t>flow_id</a:t>
            </a:r>
            <a:r>
              <a:rPr lang="en-US" sz="1600" dirty="0">
                <a:solidFill>
                  <a:srgbClr val="FF0000"/>
                </a:solidFill>
              </a:rPr>
              <a:t>=20495454 </a:t>
            </a:r>
            <a:r>
              <a:rPr lang="en-US" sz="1600" dirty="0"/>
              <a:t>, </a:t>
            </a:r>
            <a:r>
              <a:rPr lang="en-US" sz="1600" dirty="0" err="1"/>
              <a:t>initiator_country</a:t>
            </a:r>
            <a:r>
              <a:rPr lang="en-US" sz="1600" dirty="0"/>
              <a:t>=Azerbaijan , </a:t>
            </a:r>
            <a:r>
              <a:rPr lang="en-US" sz="1600" dirty="0" err="1">
                <a:solidFill>
                  <a:srgbClr val="FF0000"/>
                </a:solidFill>
              </a:rPr>
              <a:t>src_ip</a:t>
            </a:r>
            <a:r>
              <a:rPr lang="en-US" sz="1600" dirty="0">
                <a:solidFill>
                  <a:srgbClr val="FF0000"/>
                </a:solidFill>
              </a:rPr>
              <a:t>=149.255.151.9 , </a:t>
            </a:r>
            <a:r>
              <a:rPr lang="en-US" sz="1600" dirty="0" err="1">
                <a:solidFill>
                  <a:srgbClr val="FF0000"/>
                </a:solidFill>
              </a:rPr>
              <a:t>src_port</a:t>
            </a:r>
            <a:r>
              <a:rPr lang="en-US" sz="1600" dirty="0">
                <a:solidFill>
                  <a:srgbClr val="FF0000"/>
                </a:solidFill>
              </a:rPr>
              <a:t>=46614 </a:t>
            </a:r>
            <a:r>
              <a:rPr lang="en-US" sz="1600" dirty="0"/>
              <a:t>, interface=eth3 , </a:t>
            </a:r>
            <a:r>
              <a:rPr lang="en-US" sz="1600" dirty="0" err="1"/>
              <a:t>ip_bad_csums</a:t>
            </a:r>
            <a:r>
              <a:rPr lang="en-US" sz="1600" dirty="0"/>
              <a:t>=0 , </a:t>
            </a:r>
            <a:r>
              <a:rPr lang="en-US" sz="1600" dirty="0" err="1"/>
              <a:t>ip_fragments</a:t>
            </a:r>
            <a:r>
              <a:rPr lang="en-US" sz="1600" dirty="0"/>
              <a:t>=0 , </a:t>
            </a:r>
            <a:r>
              <a:rPr lang="en-US" sz="1600" dirty="0" err="1"/>
              <a:t>network_layer</a:t>
            </a:r>
            <a:r>
              <a:rPr lang="en-US" sz="1600" dirty="0"/>
              <a:t>=ipv4 , </a:t>
            </a:r>
            <a:r>
              <a:rPr lang="en-US" sz="1600" dirty="0" err="1"/>
              <a:t>transport_layer</a:t>
            </a:r>
            <a:r>
              <a:rPr lang="en-US" sz="1600" dirty="0"/>
              <a:t>=</a:t>
            </a:r>
            <a:r>
              <a:rPr lang="en-US" sz="1600" dirty="0" err="1"/>
              <a:t>udp</a:t>
            </a:r>
            <a:r>
              <a:rPr lang="en-US" sz="1600" dirty="0"/>
              <a:t> , </a:t>
            </a:r>
            <a:r>
              <a:rPr lang="en-US" sz="1600" dirty="0" err="1"/>
              <a:t>packet_count</a:t>
            </a:r>
            <a:r>
              <a:rPr lang="en-US" sz="1600" dirty="0"/>
              <a:t>=2 , </a:t>
            </a:r>
            <a:r>
              <a:rPr lang="en-US" sz="1600" dirty="0" err="1"/>
              <a:t>protocol_family</a:t>
            </a:r>
            <a:r>
              <a:rPr lang="en-US" sz="1600" dirty="0"/>
              <a:t>=Network Service , </a:t>
            </a:r>
            <a:r>
              <a:rPr lang="en-US" sz="1600" dirty="0" err="1"/>
              <a:t>responder_country</a:t>
            </a:r>
            <a:r>
              <a:rPr lang="en-US" sz="1600" dirty="0"/>
              <a:t>=N/A , </a:t>
            </a:r>
            <a:r>
              <a:rPr lang="en-US" sz="1600" dirty="0" err="1">
                <a:solidFill>
                  <a:srgbClr val="FF0000"/>
                </a:solidFill>
              </a:rPr>
              <a:t>dst_ip</a:t>
            </a:r>
            <a:r>
              <a:rPr lang="en-US" sz="1600" dirty="0">
                <a:solidFill>
                  <a:srgbClr val="FF0000"/>
                </a:solidFill>
              </a:rPr>
              <a:t>=10.50.165.3 , </a:t>
            </a:r>
            <a:r>
              <a:rPr lang="en-US" sz="1600" dirty="0" err="1">
                <a:solidFill>
                  <a:srgbClr val="FF0000"/>
                </a:solidFill>
              </a:rPr>
              <a:t>dst_port</a:t>
            </a:r>
            <a:r>
              <a:rPr lang="en-US" sz="1600" dirty="0">
                <a:solidFill>
                  <a:srgbClr val="FF0000"/>
                </a:solidFill>
              </a:rPr>
              <a:t>=53 , </a:t>
            </a:r>
            <a:r>
              <a:rPr lang="en-US" sz="1600" dirty="0" err="1">
                <a:solidFill>
                  <a:srgbClr val="FF0000"/>
                </a:solidFill>
              </a:rPr>
              <a:t>start_time</a:t>
            </a:r>
            <a:r>
              <a:rPr lang="en-US" sz="1600" dirty="0">
                <a:solidFill>
                  <a:srgbClr val="FF0000"/>
                </a:solidFill>
              </a:rPr>
              <a:t>=1401766596:327447386 , </a:t>
            </a:r>
            <a:r>
              <a:rPr lang="en-US" sz="1600" dirty="0" err="1">
                <a:solidFill>
                  <a:srgbClr val="FF0000"/>
                </a:solidFill>
              </a:rPr>
              <a:t>stop_time</a:t>
            </a:r>
            <a:r>
              <a:rPr lang="en-US" sz="1600" dirty="0">
                <a:solidFill>
                  <a:srgbClr val="FF0000"/>
                </a:solidFill>
              </a:rPr>
              <a:t>=1401766611:597447252 , </a:t>
            </a:r>
            <a:r>
              <a:rPr lang="en-US" sz="1600" dirty="0" err="1">
                <a:solidFill>
                  <a:srgbClr val="FF0000"/>
                </a:solidFill>
              </a:rPr>
              <a:t>total_bytes</a:t>
            </a:r>
            <a:r>
              <a:rPr lang="en-US" sz="1600" dirty="0">
                <a:solidFill>
                  <a:srgbClr val="FF0000"/>
                </a:solidFill>
              </a:rPr>
              <a:t>=</a:t>
            </a:r>
            <a:r>
              <a:rPr lang="en-US" sz="1600" dirty="0" smtClean="0">
                <a:solidFill>
                  <a:srgbClr val="FF0000"/>
                </a:solidFill>
              </a:rPr>
              <a:t>176</a:t>
            </a:r>
            <a:endParaRPr lang="en-US" sz="1600" dirty="0">
              <a:solidFill>
                <a:srgbClr val="FF0000"/>
              </a:solidFill>
            </a:endParaRPr>
          </a:p>
          <a:p>
            <a:pPr lvl="2"/>
            <a:endParaRPr lang="en-US" dirty="0" smtClean="0"/>
          </a:p>
          <a:p>
            <a:pPr lvl="1"/>
            <a:r>
              <a:rPr lang="en-US" dirty="0" smtClean="0"/>
              <a:t>Many other session-flow attributes are available!</a:t>
            </a:r>
          </a:p>
        </p:txBody>
      </p:sp>
    </p:spTree>
    <p:extLst>
      <p:ext uri="{BB962C8B-B14F-4D97-AF65-F5344CB8AC3E}">
        <p14:creationId xmlns:p14="http://schemas.microsoft.com/office/powerpoint/2010/main" val="34928873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network ‘analysis’</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beginning…</a:t>
            </a:r>
          </a:p>
          <a:p>
            <a:pPr lvl="1"/>
            <a:r>
              <a:rPr lang="en-US" dirty="0" smtClean="0"/>
              <a:t>Sniffers</a:t>
            </a:r>
          </a:p>
          <a:p>
            <a:pPr lvl="2"/>
            <a:r>
              <a:rPr lang="en-US" dirty="0" smtClean="0"/>
              <a:t>Troubleshooting network issues</a:t>
            </a:r>
            <a:endParaRPr lang="en-US" dirty="0"/>
          </a:p>
          <a:p>
            <a:pPr lvl="4"/>
            <a:r>
              <a:rPr lang="en-US" dirty="0" smtClean="0"/>
              <a:t>Protocol specific decoding</a:t>
            </a:r>
          </a:p>
          <a:p>
            <a:pPr lvl="2"/>
            <a:r>
              <a:rPr lang="en-US" dirty="0" smtClean="0"/>
              <a:t>Mostly used by service providers</a:t>
            </a:r>
            <a:endParaRPr lang="en-US" dirty="0" smtClean="0"/>
          </a:p>
          <a:p>
            <a:pPr lvl="1"/>
            <a:r>
              <a:rPr lang="en-US" dirty="0" smtClean="0"/>
              <a:t>SNMP</a:t>
            </a:r>
          </a:p>
          <a:p>
            <a:pPr lvl="2"/>
            <a:r>
              <a:rPr lang="en-US" dirty="0" smtClean="0"/>
              <a:t>Capacity Planning</a:t>
            </a:r>
            <a:endParaRPr lang="en-US" dirty="0"/>
          </a:p>
          <a:p>
            <a:pPr lvl="2"/>
            <a:r>
              <a:rPr lang="en-US" dirty="0" smtClean="0"/>
              <a:t>Ensuring business continuity</a:t>
            </a:r>
          </a:p>
          <a:p>
            <a:pPr lvl="2"/>
            <a:r>
              <a:rPr lang="en-US" dirty="0" smtClean="0"/>
              <a:t>QOS for service level support</a:t>
            </a:r>
            <a:endParaRPr lang="en-US" dirty="0" smtClean="0"/>
          </a:p>
          <a:p>
            <a:pPr lvl="2"/>
            <a:r>
              <a:rPr lang="en-US" dirty="0" smtClean="0"/>
              <a:t>Little traffic characterization</a:t>
            </a:r>
          </a:p>
          <a:p>
            <a:pPr lvl="2"/>
            <a:r>
              <a:rPr lang="en-US" dirty="0" smtClean="0"/>
              <a:t>No granular understanding of network bandwidth</a:t>
            </a:r>
            <a:endParaRPr lang="en-US" dirty="0" smtClean="0"/>
          </a:p>
          <a:p>
            <a:r>
              <a:rPr lang="en-US" dirty="0" smtClean="0"/>
              <a:t>This is how we did troubleshooting back in the day…</a:t>
            </a:r>
          </a:p>
          <a:p>
            <a:r>
              <a:rPr lang="en-US" dirty="0"/>
              <a:t>L</a:t>
            </a:r>
            <a:r>
              <a:rPr lang="en-US" dirty="0" smtClean="0"/>
              <a:t>imited analysis capabilities</a:t>
            </a:r>
          </a:p>
          <a:p>
            <a:pPr lvl="1"/>
            <a:r>
              <a:rPr lang="en-US" dirty="0" smtClean="0"/>
              <a:t>Frame or packet-level decode</a:t>
            </a:r>
          </a:p>
        </p:txBody>
      </p:sp>
      <p:pic>
        <p:nvPicPr>
          <p:cNvPr id="4" name="Picture 3"/>
          <p:cNvPicPr>
            <a:picLocks noChangeAspect="1"/>
          </p:cNvPicPr>
          <p:nvPr/>
        </p:nvPicPr>
        <p:blipFill>
          <a:blip r:embed="rId2"/>
          <a:stretch>
            <a:fillRect/>
          </a:stretch>
        </p:blipFill>
        <p:spPr>
          <a:xfrm>
            <a:off x="4765970" y="1694698"/>
            <a:ext cx="3992248" cy="2985507"/>
          </a:xfrm>
          <a:prstGeom prst="rect">
            <a:avLst/>
          </a:prstGeom>
        </p:spPr>
      </p:pic>
    </p:spTree>
    <p:extLst>
      <p:ext uri="{BB962C8B-B14F-4D97-AF65-F5344CB8AC3E}">
        <p14:creationId xmlns:p14="http://schemas.microsoft.com/office/powerpoint/2010/main" val="37484258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DPI parsers </a:t>
            </a:r>
            <a:r>
              <a:rPr lang="en-US" dirty="0" smtClean="0"/>
              <a:t>offer </a:t>
            </a:r>
            <a:br>
              <a:rPr lang="en-US" dirty="0" smtClean="0"/>
            </a:br>
            <a:r>
              <a:rPr lang="en-US" dirty="0" smtClean="0"/>
              <a:t>improved </a:t>
            </a:r>
            <a:r>
              <a:rPr lang="en-US" dirty="0" smtClean="0"/>
              <a:t>analytics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Real-time</a:t>
            </a:r>
            <a:r>
              <a:rPr lang="en-US" dirty="0" smtClean="0"/>
              <a:t> and Post Process Reconstruction Benefits</a:t>
            </a:r>
          </a:p>
          <a:p>
            <a:pPr lvl="1"/>
            <a:r>
              <a:rPr lang="en-US" dirty="0" smtClean="0"/>
              <a:t>Hashes</a:t>
            </a:r>
          </a:p>
          <a:p>
            <a:pPr lvl="2"/>
            <a:r>
              <a:rPr lang="en-US" dirty="0" err="1" smtClean="0"/>
              <a:t>SSDeep</a:t>
            </a:r>
            <a:endParaRPr lang="en-US" dirty="0" smtClean="0"/>
          </a:p>
          <a:p>
            <a:pPr lvl="2"/>
            <a:r>
              <a:rPr lang="en-US" dirty="0" smtClean="0"/>
              <a:t>MD5</a:t>
            </a:r>
          </a:p>
          <a:p>
            <a:pPr lvl="2"/>
            <a:r>
              <a:rPr lang="en-US" dirty="0" smtClean="0"/>
              <a:t>SHA</a:t>
            </a:r>
            <a:endParaRPr lang="en-US" dirty="0" smtClean="0"/>
          </a:p>
          <a:p>
            <a:pPr lvl="1"/>
            <a:r>
              <a:rPr lang="en-US" dirty="0" smtClean="0"/>
              <a:t>Automated reputation</a:t>
            </a:r>
          </a:p>
          <a:p>
            <a:pPr lvl="2"/>
            <a:r>
              <a:rPr lang="en-US" dirty="0" err="1" smtClean="0"/>
              <a:t>VirusTotal</a:t>
            </a:r>
            <a:endParaRPr lang="en-US" dirty="0" smtClean="0"/>
          </a:p>
          <a:p>
            <a:pPr lvl="2"/>
            <a:r>
              <a:rPr lang="en-US" dirty="0" smtClean="0"/>
              <a:t>Other details</a:t>
            </a:r>
          </a:p>
          <a:p>
            <a:pPr lvl="4"/>
            <a:r>
              <a:rPr lang="en-US" dirty="0" smtClean="0"/>
              <a:t>Domain age</a:t>
            </a:r>
          </a:p>
          <a:p>
            <a:pPr lvl="4"/>
            <a:r>
              <a:rPr lang="en-US" dirty="0" smtClean="0"/>
              <a:t>WHOIS</a:t>
            </a:r>
          </a:p>
          <a:p>
            <a:pPr lvl="4"/>
            <a:r>
              <a:rPr lang="en-US" dirty="0" smtClean="0"/>
              <a:t>SORBS</a:t>
            </a:r>
          </a:p>
          <a:p>
            <a:pPr lvl="4"/>
            <a:r>
              <a:rPr lang="en-US" dirty="0" smtClean="0"/>
              <a:t>SANS</a:t>
            </a:r>
          </a:p>
          <a:p>
            <a:pPr lvl="4"/>
            <a:r>
              <a:rPr lang="en-US" dirty="0" smtClean="0"/>
              <a:t>3</a:t>
            </a:r>
            <a:r>
              <a:rPr lang="en-US" baseline="30000" dirty="0" smtClean="0"/>
              <a:t>rd</a:t>
            </a:r>
            <a:r>
              <a:rPr lang="en-US" dirty="0" smtClean="0"/>
              <a:t> Party plugins</a:t>
            </a:r>
          </a:p>
          <a:p>
            <a:pPr lvl="1"/>
            <a:r>
              <a:rPr lang="en-US" dirty="0" smtClean="0"/>
              <a:t>Automated delivery</a:t>
            </a:r>
          </a:p>
          <a:p>
            <a:pPr lvl="2"/>
            <a:r>
              <a:rPr lang="en-US" dirty="0" smtClean="0"/>
              <a:t>Policy-based reconstruction and delivery</a:t>
            </a:r>
          </a:p>
          <a:p>
            <a:pPr lvl="4"/>
            <a:r>
              <a:rPr lang="en-US" dirty="0" smtClean="0"/>
              <a:t>Centralized/distributed sandboxes</a:t>
            </a:r>
          </a:p>
          <a:p>
            <a:pPr lvl="4"/>
            <a:r>
              <a:rPr lang="en-US" dirty="0" smtClean="0"/>
              <a:t>Additional ‘processing’ w/ other tools</a:t>
            </a:r>
          </a:p>
          <a:p>
            <a:pPr lvl="2"/>
            <a:endParaRPr lang="en-US" dirty="0" smtClean="0"/>
          </a:p>
          <a:p>
            <a:pPr lvl="1"/>
            <a:endParaRPr lang="en-US" dirty="0" smtClean="0"/>
          </a:p>
        </p:txBody>
      </p:sp>
    </p:spTree>
    <p:extLst>
      <p:ext uri="{BB962C8B-B14F-4D97-AF65-F5344CB8AC3E}">
        <p14:creationId xmlns:p14="http://schemas.microsoft.com/office/powerpoint/2010/main" val="1153033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sp>
        <p:nvSpPr>
          <p:cNvPr id="5" name="Content Placeholder 4"/>
          <p:cNvSpPr>
            <a:spLocks noGrp="1"/>
          </p:cNvSpPr>
          <p:nvPr>
            <p:ph idx="1"/>
          </p:nvPr>
        </p:nvSpPr>
        <p:spPr>
          <a:xfrm>
            <a:off x="412767" y="1346908"/>
            <a:ext cx="8294353" cy="949248"/>
          </a:xfrm>
        </p:spPr>
        <p:txBody>
          <a:bodyPr>
            <a:normAutofit fontScale="77500" lnSpcReduction="20000"/>
          </a:bodyPr>
          <a:lstStyle/>
          <a:p>
            <a:r>
              <a:rPr lang="en-US" dirty="0" smtClean="0"/>
              <a:t>Malicious ZIP file is detected (via Threat Intel, SIEM, etc.)</a:t>
            </a:r>
          </a:p>
          <a:p>
            <a:r>
              <a:rPr lang="en-US" dirty="0" smtClean="0"/>
              <a:t>Pivot to Security Analytics (pass tuples and temporal </a:t>
            </a:r>
            <a:r>
              <a:rPr lang="en-US" dirty="0" err="1" smtClean="0"/>
              <a:t>vars</a:t>
            </a:r>
            <a:r>
              <a:rPr lang="en-US" dirty="0" smtClean="0"/>
              <a:t> via REST API)</a:t>
            </a:r>
          </a:p>
          <a:p>
            <a:r>
              <a:rPr lang="en-US" dirty="0" smtClean="0"/>
              <a:t>Use Security Analytics flow records to link HTTP source (root)</a:t>
            </a:r>
          </a:p>
          <a:p>
            <a:pPr marL="0" indent="0">
              <a:buNone/>
            </a:pPr>
            <a:endParaRPr lang="en-US" dirty="0" smtClean="0"/>
          </a:p>
        </p:txBody>
      </p:sp>
      <p:pic>
        <p:nvPicPr>
          <p:cNvPr id="6" name="Picture 5"/>
          <p:cNvPicPr>
            <a:picLocks noChangeAspect="1"/>
          </p:cNvPicPr>
          <p:nvPr/>
        </p:nvPicPr>
        <p:blipFill>
          <a:blip r:embed="rId2"/>
          <a:stretch>
            <a:fillRect/>
          </a:stretch>
        </p:blipFill>
        <p:spPr>
          <a:xfrm>
            <a:off x="263644" y="2382318"/>
            <a:ext cx="8388515" cy="4267657"/>
          </a:xfrm>
          <a:prstGeom prst="rect">
            <a:avLst/>
          </a:prstGeom>
        </p:spPr>
      </p:pic>
    </p:spTree>
    <p:extLst>
      <p:ext uri="{BB962C8B-B14F-4D97-AF65-F5344CB8AC3E}">
        <p14:creationId xmlns:p14="http://schemas.microsoft.com/office/powerpoint/2010/main" val="18146036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sp>
        <p:nvSpPr>
          <p:cNvPr id="5" name="Content Placeholder 4"/>
          <p:cNvSpPr>
            <a:spLocks noGrp="1"/>
          </p:cNvSpPr>
          <p:nvPr>
            <p:ph idx="1"/>
          </p:nvPr>
        </p:nvSpPr>
        <p:spPr>
          <a:xfrm>
            <a:off x="355601" y="1495442"/>
            <a:ext cx="1727200" cy="4702158"/>
          </a:xfrm>
        </p:spPr>
        <p:txBody>
          <a:bodyPr>
            <a:normAutofit/>
          </a:bodyPr>
          <a:lstStyle/>
          <a:p>
            <a:r>
              <a:rPr lang="en-US" sz="1800" dirty="0" smtClean="0"/>
              <a:t>Hashes compared against reputation service sources</a:t>
            </a:r>
          </a:p>
          <a:p>
            <a:r>
              <a:rPr lang="en-US" sz="1800" dirty="0" smtClean="0"/>
              <a:t>Looks like ransom-ware</a:t>
            </a:r>
          </a:p>
          <a:p>
            <a:pPr marL="0" indent="0">
              <a:buNone/>
            </a:pPr>
            <a:endParaRPr lang="en-US" dirty="0" smtClean="0"/>
          </a:p>
        </p:txBody>
      </p:sp>
      <p:pic>
        <p:nvPicPr>
          <p:cNvPr id="3" name="Picture 2"/>
          <p:cNvPicPr>
            <a:picLocks noChangeAspect="1"/>
          </p:cNvPicPr>
          <p:nvPr/>
        </p:nvPicPr>
        <p:blipFill>
          <a:blip r:embed="rId2"/>
          <a:stretch>
            <a:fillRect/>
          </a:stretch>
        </p:blipFill>
        <p:spPr>
          <a:xfrm>
            <a:off x="2181860" y="1358318"/>
            <a:ext cx="6677660" cy="5169481"/>
          </a:xfrm>
          <a:prstGeom prst="rect">
            <a:avLst/>
          </a:prstGeom>
        </p:spPr>
      </p:pic>
    </p:spTree>
    <p:extLst>
      <p:ext uri="{BB962C8B-B14F-4D97-AF65-F5344CB8AC3E}">
        <p14:creationId xmlns:p14="http://schemas.microsoft.com/office/powerpoint/2010/main" val="33080841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pic>
        <p:nvPicPr>
          <p:cNvPr id="4" name="Picture 3"/>
          <p:cNvPicPr>
            <a:picLocks noChangeAspect="1"/>
          </p:cNvPicPr>
          <p:nvPr/>
        </p:nvPicPr>
        <p:blipFill>
          <a:blip r:embed="rId2"/>
          <a:stretch>
            <a:fillRect/>
          </a:stretch>
        </p:blipFill>
        <p:spPr>
          <a:xfrm>
            <a:off x="3545840" y="1341120"/>
            <a:ext cx="5195657" cy="5300620"/>
          </a:xfrm>
          <a:prstGeom prst="rect">
            <a:avLst/>
          </a:prstGeom>
        </p:spPr>
      </p:pic>
      <p:sp>
        <p:nvSpPr>
          <p:cNvPr id="5" name="Content Placeholder 4"/>
          <p:cNvSpPr>
            <a:spLocks noGrp="1"/>
          </p:cNvSpPr>
          <p:nvPr>
            <p:ph idx="1"/>
          </p:nvPr>
        </p:nvSpPr>
        <p:spPr>
          <a:xfrm>
            <a:off x="412767" y="1637682"/>
            <a:ext cx="2797793" cy="4864608"/>
          </a:xfrm>
        </p:spPr>
        <p:txBody>
          <a:bodyPr/>
          <a:lstStyle/>
          <a:p>
            <a:r>
              <a:rPr lang="en-US" dirty="0" smtClean="0"/>
              <a:t>Source of exploit determined</a:t>
            </a:r>
          </a:p>
          <a:p>
            <a:pPr lvl="1"/>
            <a:r>
              <a:rPr lang="en-US" dirty="0" smtClean="0"/>
              <a:t>Energy Australia web page (reconstructed)</a:t>
            </a:r>
          </a:p>
          <a:p>
            <a:pPr lvl="1"/>
            <a:r>
              <a:rPr lang="en-US" dirty="0" smtClean="0"/>
              <a:t>Requests ‘</a:t>
            </a:r>
            <a:r>
              <a:rPr lang="en-US" dirty="0" err="1" smtClean="0"/>
              <a:t>captcha</a:t>
            </a:r>
            <a:r>
              <a:rPr lang="en-US" dirty="0" smtClean="0"/>
              <a:t>’ for copy of bill</a:t>
            </a:r>
          </a:p>
          <a:p>
            <a:pPr lvl="1"/>
            <a:r>
              <a:rPr lang="en-US" dirty="0" smtClean="0"/>
              <a:t>Interestingly, entering the wrong ‘</a:t>
            </a:r>
            <a:r>
              <a:rPr lang="en-US" dirty="0" err="1" smtClean="0"/>
              <a:t>captcha</a:t>
            </a:r>
            <a:r>
              <a:rPr lang="en-US" dirty="0" smtClean="0"/>
              <a:t>’ values reloads page</a:t>
            </a:r>
          </a:p>
          <a:p>
            <a:pPr lvl="1"/>
            <a:r>
              <a:rPr lang="en-US" dirty="0" smtClean="0"/>
              <a:t>Correct entry starts exploit</a:t>
            </a:r>
          </a:p>
        </p:txBody>
      </p:sp>
    </p:spTree>
    <p:extLst>
      <p:ext uri="{BB962C8B-B14F-4D97-AF65-F5344CB8AC3E}">
        <p14:creationId xmlns:p14="http://schemas.microsoft.com/office/powerpoint/2010/main" val="38219681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sp>
        <p:nvSpPr>
          <p:cNvPr id="5" name="Content Placeholder 4"/>
          <p:cNvSpPr>
            <a:spLocks noGrp="1"/>
          </p:cNvSpPr>
          <p:nvPr>
            <p:ph idx="1"/>
          </p:nvPr>
        </p:nvSpPr>
        <p:spPr>
          <a:xfrm>
            <a:off x="281622" y="3399833"/>
            <a:ext cx="2926079" cy="3007360"/>
          </a:xfrm>
        </p:spPr>
        <p:txBody>
          <a:bodyPr>
            <a:normAutofit/>
          </a:bodyPr>
          <a:lstStyle/>
          <a:p>
            <a:r>
              <a:rPr lang="en-US" sz="1800" dirty="0" smtClean="0"/>
              <a:t>Other malware delivered</a:t>
            </a:r>
          </a:p>
          <a:p>
            <a:pPr lvl="1"/>
            <a:r>
              <a:rPr lang="en-US" sz="1600" dirty="0" smtClean="0"/>
              <a:t>Presented on the wire as ‘.gif’</a:t>
            </a:r>
          </a:p>
          <a:p>
            <a:pPr lvl="1"/>
            <a:r>
              <a:rPr lang="en-US" sz="1600" dirty="0" smtClean="0"/>
              <a:t>Decoded by DPI parser as ‘x-</a:t>
            </a:r>
            <a:r>
              <a:rPr lang="en-US" sz="1600" dirty="0" err="1" smtClean="0"/>
              <a:t>dosexec</a:t>
            </a:r>
            <a:r>
              <a:rPr lang="en-US" sz="1600" dirty="0" smtClean="0"/>
              <a:t>’</a:t>
            </a:r>
          </a:p>
          <a:p>
            <a:pPr lvl="1"/>
            <a:r>
              <a:rPr lang="en-US" sz="1600" dirty="0" smtClean="0"/>
              <a:t>17 reputation sources know this as malicious</a:t>
            </a:r>
          </a:p>
          <a:p>
            <a:pPr lvl="1"/>
            <a:r>
              <a:rPr lang="en-US" sz="1600" dirty="0" smtClean="0"/>
              <a:t>First seen in 5/29/14</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2083573" y="1411869"/>
            <a:ext cx="10997934" cy="1556607"/>
          </a:xfrm>
          <a:prstGeom prst="rect">
            <a:avLst/>
          </a:prstGeom>
        </p:spPr>
      </p:pic>
      <p:pic>
        <p:nvPicPr>
          <p:cNvPr id="7" name="Picture 6"/>
          <p:cNvPicPr>
            <a:picLocks noChangeAspect="1"/>
          </p:cNvPicPr>
          <p:nvPr/>
        </p:nvPicPr>
        <p:blipFill>
          <a:blip r:embed="rId3"/>
          <a:stretch>
            <a:fillRect/>
          </a:stretch>
        </p:blipFill>
        <p:spPr>
          <a:xfrm>
            <a:off x="3448951" y="2486516"/>
            <a:ext cx="5361940" cy="4191771"/>
          </a:xfrm>
          <a:prstGeom prst="rect">
            <a:avLst/>
          </a:prstGeom>
        </p:spPr>
      </p:pic>
    </p:spTree>
    <p:extLst>
      <p:ext uri="{BB962C8B-B14F-4D97-AF65-F5344CB8AC3E}">
        <p14:creationId xmlns:p14="http://schemas.microsoft.com/office/powerpoint/2010/main" val="24205530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sp>
        <p:nvSpPr>
          <p:cNvPr id="5" name="Content Placeholder 4"/>
          <p:cNvSpPr>
            <a:spLocks noGrp="1"/>
          </p:cNvSpPr>
          <p:nvPr>
            <p:ph idx="1"/>
          </p:nvPr>
        </p:nvSpPr>
        <p:spPr>
          <a:xfrm>
            <a:off x="355600" y="2956560"/>
            <a:ext cx="2926079" cy="3241040"/>
          </a:xfrm>
        </p:spPr>
        <p:txBody>
          <a:bodyPr>
            <a:normAutofit/>
          </a:bodyPr>
          <a:lstStyle/>
          <a:p>
            <a:r>
              <a:rPr lang="en-US" sz="1800" dirty="0" err="1" smtClean="0"/>
              <a:t>VirusTotal</a:t>
            </a:r>
            <a:r>
              <a:rPr lang="en-US" sz="1800" dirty="0" smtClean="0"/>
              <a:t> reports that 4 AV engines reporting site as malicious…</a:t>
            </a:r>
          </a:p>
          <a:p>
            <a:endParaRPr lang="en-US" sz="1800" dirty="0"/>
          </a:p>
          <a:p>
            <a:r>
              <a:rPr lang="en-US" sz="1800" dirty="0" smtClean="0"/>
              <a:t>Take relevant action</a:t>
            </a:r>
          </a:p>
          <a:p>
            <a:pPr lvl="1"/>
            <a:r>
              <a:rPr lang="en-US" sz="1600" dirty="0" smtClean="0"/>
              <a:t>Re-image WKS</a:t>
            </a:r>
          </a:p>
          <a:p>
            <a:pPr lvl="1"/>
            <a:r>
              <a:rPr lang="en-US" sz="1600" dirty="0" smtClean="0"/>
              <a:t>Perimeter rules</a:t>
            </a:r>
          </a:p>
          <a:p>
            <a:pPr lvl="1"/>
            <a:r>
              <a:rPr lang="en-US" sz="1600" dirty="0" smtClean="0"/>
              <a:t>…</a:t>
            </a:r>
          </a:p>
          <a:p>
            <a:pPr marL="0" indent="0">
              <a:buNone/>
            </a:pPr>
            <a:endParaRPr lang="en-US" dirty="0" smtClean="0"/>
          </a:p>
        </p:txBody>
      </p:sp>
      <p:pic>
        <p:nvPicPr>
          <p:cNvPr id="3" name="Picture 2"/>
          <p:cNvPicPr>
            <a:picLocks noChangeAspect="1"/>
          </p:cNvPicPr>
          <p:nvPr/>
        </p:nvPicPr>
        <p:blipFill>
          <a:blip r:embed="rId2"/>
          <a:stretch>
            <a:fillRect/>
          </a:stretch>
        </p:blipFill>
        <p:spPr>
          <a:xfrm>
            <a:off x="3793978" y="1351279"/>
            <a:ext cx="4161302" cy="5277749"/>
          </a:xfrm>
          <a:prstGeom prst="rect">
            <a:avLst/>
          </a:prstGeom>
        </p:spPr>
      </p:pic>
    </p:spTree>
    <p:extLst>
      <p:ext uri="{BB962C8B-B14F-4D97-AF65-F5344CB8AC3E}">
        <p14:creationId xmlns:p14="http://schemas.microsoft.com/office/powerpoint/2010/main" val="5445615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so far we’ve talked about analysis…</a:t>
            </a:r>
            <a:endParaRPr lang="en-US" dirty="0"/>
          </a:p>
        </p:txBody>
      </p:sp>
      <p:sp>
        <p:nvSpPr>
          <p:cNvPr id="3" name="Content Placeholder 2"/>
          <p:cNvSpPr>
            <a:spLocks noGrp="1"/>
          </p:cNvSpPr>
          <p:nvPr>
            <p:ph idx="1"/>
          </p:nvPr>
        </p:nvSpPr>
        <p:spPr/>
        <p:txBody>
          <a:bodyPr>
            <a:normAutofit lnSpcReduction="10000"/>
          </a:bodyPr>
          <a:lstStyle/>
          <a:p>
            <a:r>
              <a:rPr lang="en-US" dirty="0"/>
              <a:t>Analytics vs. analysis</a:t>
            </a:r>
          </a:p>
          <a:p>
            <a:pPr lvl="1"/>
            <a:r>
              <a:rPr lang="en-US" dirty="0">
                <a:solidFill>
                  <a:srgbClr val="FF0000"/>
                </a:solidFill>
              </a:rPr>
              <a:t>Analytics is a multi-dimensional discipline. There is extensive use of mathematics and statistics, the use of descriptive techniques and predictive models to gain valuable knowledge from data - data analysis. The insights from data are used to recommend action or to guide decision making rooted in business context. </a:t>
            </a:r>
            <a:r>
              <a:rPr lang="en-US" dirty="0"/>
              <a:t>Thus, analytics is not so much concerned with individual analyses or analysis steps, but with the entire </a:t>
            </a:r>
            <a:r>
              <a:rPr lang="en-US" dirty="0" smtClean="0"/>
              <a:t>methodology. </a:t>
            </a:r>
            <a:r>
              <a:rPr lang="en-US" dirty="0"/>
              <a:t>There is a pronounced tendency to use the term </a:t>
            </a:r>
            <a:r>
              <a:rPr lang="en-US" i="1" dirty="0"/>
              <a:t>analytics</a:t>
            </a:r>
            <a:r>
              <a:rPr lang="en-US" dirty="0"/>
              <a:t> in business settings </a:t>
            </a:r>
            <a:r>
              <a:rPr lang="en-US" u="sng" dirty="0"/>
              <a:t>e.g. </a:t>
            </a:r>
            <a:r>
              <a:rPr lang="en-US" u="sng" dirty="0" smtClean="0"/>
              <a:t>text analytics vs</a:t>
            </a:r>
            <a:r>
              <a:rPr lang="en-US" u="sng" dirty="0"/>
              <a:t>. the more generic </a:t>
            </a:r>
            <a:r>
              <a:rPr lang="en-US" u="sng" dirty="0" smtClean="0"/>
              <a:t>text mining </a:t>
            </a:r>
            <a:r>
              <a:rPr lang="en-US" u="sng" dirty="0"/>
              <a:t>to emphasize this broader </a:t>
            </a:r>
            <a:r>
              <a:rPr lang="en-US" u="sng" dirty="0" smtClean="0"/>
              <a:t>perspective</a:t>
            </a:r>
            <a:r>
              <a:rPr lang="en-US" dirty="0" smtClean="0"/>
              <a:t>. </a:t>
            </a:r>
            <a:r>
              <a:rPr lang="en-US" dirty="0"/>
              <a:t>There is an increasing use of the term </a:t>
            </a:r>
            <a:r>
              <a:rPr lang="en-US" i="1" dirty="0"/>
              <a:t>advanced analytics</a:t>
            </a:r>
            <a:r>
              <a:rPr lang="en-US" dirty="0" smtClean="0"/>
              <a:t>, </a:t>
            </a:r>
            <a:r>
              <a:rPr lang="en-US" dirty="0"/>
              <a:t>typically used to describe the technical aspects of analytics, especially </a:t>
            </a:r>
            <a:r>
              <a:rPr lang="en-US" dirty="0" smtClean="0"/>
              <a:t>predictive modeling, machine learning techniques</a:t>
            </a:r>
            <a:r>
              <a:rPr lang="en-US" dirty="0"/>
              <a:t>, and </a:t>
            </a:r>
            <a:r>
              <a:rPr lang="en-US" dirty="0" smtClean="0"/>
              <a:t>neural networks.</a:t>
            </a:r>
            <a:endParaRPr lang="en-US" dirty="0"/>
          </a:p>
          <a:p>
            <a:r>
              <a:rPr lang="en-US" dirty="0" smtClean="0"/>
              <a:t>Short definition</a:t>
            </a:r>
          </a:p>
          <a:p>
            <a:pPr lvl="1"/>
            <a:r>
              <a:rPr lang="en-US" dirty="0" smtClean="0"/>
              <a:t>Multi-dimensional analysis to uncover relationships not visible discretely, yielding </a:t>
            </a:r>
            <a:r>
              <a:rPr lang="en-US" dirty="0" smtClean="0">
                <a:solidFill>
                  <a:srgbClr val="FF0000"/>
                </a:solidFill>
              </a:rPr>
              <a:t>insight.</a:t>
            </a:r>
            <a:endParaRPr lang="en-US" dirty="0" smtClean="0">
              <a:solidFill>
                <a:srgbClr val="FF0000"/>
              </a:solidFill>
            </a:endParaRPr>
          </a:p>
        </p:txBody>
      </p:sp>
    </p:spTree>
    <p:extLst>
      <p:ext uri="{BB962C8B-B14F-4D97-AF65-F5344CB8AC3E}">
        <p14:creationId xmlns:p14="http://schemas.microsoft.com/office/powerpoint/2010/main" val="32913977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021" y="63099"/>
            <a:ext cx="6340185" cy="1143000"/>
          </a:xfrm>
        </p:spPr>
        <p:txBody>
          <a:bodyPr/>
          <a:lstStyle/>
          <a:p>
            <a:r>
              <a:rPr lang="en-US" dirty="0" smtClean="0"/>
              <a:t>Multi-dimensional analysis</a:t>
            </a:r>
            <a:endParaRPr lang="en-US" dirty="0"/>
          </a:p>
        </p:txBody>
      </p:sp>
      <p:sp>
        <p:nvSpPr>
          <p:cNvPr id="3" name="Content Placeholder 2"/>
          <p:cNvSpPr>
            <a:spLocks noGrp="1"/>
          </p:cNvSpPr>
          <p:nvPr>
            <p:ph idx="1"/>
          </p:nvPr>
        </p:nvSpPr>
        <p:spPr>
          <a:xfrm>
            <a:off x="516623" y="1647842"/>
            <a:ext cx="1863073" cy="4864608"/>
          </a:xfrm>
        </p:spPr>
        <p:txBody>
          <a:bodyPr>
            <a:normAutofit fontScale="55000" lnSpcReduction="20000"/>
          </a:bodyPr>
          <a:lstStyle/>
          <a:p>
            <a:r>
              <a:rPr lang="en-US" dirty="0" smtClean="0"/>
              <a:t>Application</a:t>
            </a:r>
          </a:p>
          <a:p>
            <a:r>
              <a:rPr lang="en-US" dirty="0" smtClean="0"/>
              <a:t>Application Group</a:t>
            </a:r>
          </a:p>
          <a:p>
            <a:r>
              <a:rPr lang="en-US" dirty="0" smtClean="0"/>
              <a:t>Email Recipient</a:t>
            </a:r>
          </a:p>
          <a:p>
            <a:r>
              <a:rPr lang="en-US" dirty="0" smtClean="0"/>
              <a:t>Email Sender</a:t>
            </a:r>
          </a:p>
          <a:p>
            <a:r>
              <a:rPr lang="en-US" dirty="0" smtClean="0"/>
              <a:t>Email Subject</a:t>
            </a:r>
          </a:p>
          <a:p>
            <a:r>
              <a:rPr lang="en-US" dirty="0" smtClean="0"/>
              <a:t>SSL Common Name</a:t>
            </a:r>
          </a:p>
          <a:p>
            <a:r>
              <a:rPr lang="en-US" dirty="0" smtClean="0"/>
              <a:t>File Name</a:t>
            </a:r>
          </a:p>
          <a:p>
            <a:r>
              <a:rPr lang="en-US" dirty="0" smtClean="0"/>
              <a:t>Fuzzy Hash</a:t>
            </a:r>
          </a:p>
          <a:p>
            <a:r>
              <a:rPr lang="en-US" dirty="0" smtClean="0"/>
              <a:t>MD5 Hash</a:t>
            </a:r>
          </a:p>
          <a:p>
            <a:r>
              <a:rPr lang="en-US" dirty="0" smtClean="0"/>
              <a:t>MIME Type</a:t>
            </a:r>
          </a:p>
          <a:p>
            <a:r>
              <a:rPr lang="en-US" dirty="0" smtClean="0"/>
              <a:t>SHA1 Hash</a:t>
            </a:r>
          </a:p>
          <a:p>
            <a:r>
              <a:rPr lang="en-US" dirty="0" smtClean="0"/>
              <a:t>VLAN ID</a:t>
            </a:r>
          </a:p>
          <a:p>
            <a:r>
              <a:rPr lang="en-US" dirty="0" smtClean="0"/>
              <a:t>VoIP ID</a:t>
            </a:r>
          </a:p>
          <a:p>
            <a:r>
              <a:rPr lang="en-US" dirty="0"/>
              <a:t>Country Initiator</a:t>
            </a:r>
          </a:p>
          <a:p>
            <a:r>
              <a:rPr lang="en-US" dirty="0"/>
              <a:t>Country </a:t>
            </a:r>
            <a:r>
              <a:rPr lang="en-US" dirty="0" smtClean="0"/>
              <a:t>Responder</a:t>
            </a:r>
          </a:p>
          <a:p>
            <a:r>
              <a:rPr lang="en-US" dirty="0"/>
              <a:t>DNS Query</a:t>
            </a:r>
          </a:p>
          <a:p>
            <a:endParaRPr lang="en-US" dirty="0"/>
          </a:p>
        </p:txBody>
      </p:sp>
      <p:sp>
        <p:nvSpPr>
          <p:cNvPr id="4" name="Content Placeholder 2"/>
          <p:cNvSpPr txBox="1">
            <a:spLocks/>
          </p:cNvSpPr>
          <p:nvPr/>
        </p:nvSpPr>
        <p:spPr>
          <a:xfrm>
            <a:off x="4632553"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IPv6 Responder</a:t>
            </a:r>
          </a:p>
          <a:p>
            <a:r>
              <a:rPr lang="en-US" dirty="0" smtClean="0"/>
              <a:t>IPv6 Port Conversation</a:t>
            </a:r>
          </a:p>
          <a:p>
            <a:r>
              <a:rPr lang="en-US" dirty="0" smtClean="0"/>
              <a:t>Packet Length</a:t>
            </a:r>
          </a:p>
          <a:p>
            <a:r>
              <a:rPr lang="en-US" dirty="0" smtClean="0"/>
              <a:t>Port Initiator</a:t>
            </a:r>
          </a:p>
          <a:p>
            <a:r>
              <a:rPr lang="en-US" dirty="0" smtClean="0"/>
              <a:t>Port Responder</a:t>
            </a:r>
          </a:p>
          <a:p>
            <a:r>
              <a:rPr lang="en-US" dirty="0" smtClean="0"/>
              <a:t>Size in Bytes</a:t>
            </a:r>
          </a:p>
          <a:p>
            <a:r>
              <a:rPr lang="en-US" dirty="0" smtClean="0"/>
              <a:t>Size in Packets</a:t>
            </a:r>
          </a:p>
          <a:p>
            <a:r>
              <a:rPr lang="en-US" dirty="0" smtClean="0"/>
              <a:t>TCP Initiator</a:t>
            </a:r>
          </a:p>
          <a:p>
            <a:r>
              <a:rPr lang="en-US" dirty="0" smtClean="0"/>
              <a:t>TCP Responder</a:t>
            </a:r>
          </a:p>
          <a:p>
            <a:r>
              <a:rPr lang="en-US" dirty="0"/>
              <a:t>Tunnel Initiator</a:t>
            </a:r>
          </a:p>
          <a:p>
            <a:r>
              <a:rPr lang="en-US" dirty="0"/>
              <a:t>Tunnel Responder</a:t>
            </a:r>
          </a:p>
          <a:p>
            <a:r>
              <a:rPr lang="en-US" dirty="0"/>
              <a:t>UDP Initiator</a:t>
            </a:r>
          </a:p>
          <a:p>
            <a:r>
              <a:rPr lang="en-US" dirty="0"/>
              <a:t>UDP Responder</a:t>
            </a:r>
          </a:p>
          <a:p>
            <a:r>
              <a:rPr lang="en-US" dirty="0"/>
              <a:t>Password</a:t>
            </a:r>
          </a:p>
          <a:p>
            <a:r>
              <a:rPr lang="en-US" dirty="0"/>
              <a:t>Social Persona</a:t>
            </a:r>
          </a:p>
          <a:p>
            <a:r>
              <a:rPr lang="en-US" dirty="0"/>
              <a:t>User Name</a:t>
            </a:r>
          </a:p>
          <a:p>
            <a:endParaRPr lang="en-US" dirty="0" smtClean="0"/>
          </a:p>
        </p:txBody>
      </p:sp>
      <p:sp>
        <p:nvSpPr>
          <p:cNvPr id="5" name="Content Placeholder 2"/>
          <p:cNvSpPr txBox="1">
            <a:spLocks/>
          </p:cNvSpPr>
          <p:nvPr/>
        </p:nvSpPr>
        <p:spPr>
          <a:xfrm>
            <a:off x="2574588"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Ethernet Destination</a:t>
            </a:r>
          </a:p>
          <a:p>
            <a:r>
              <a:rPr lang="en-US" dirty="0" smtClean="0"/>
              <a:t>Ethernet Destination Vendors</a:t>
            </a:r>
          </a:p>
          <a:p>
            <a:r>
              <a:rPr lang="en-US" dirty="0" smtClean="0"/>
              <a:t>Ethernet Protocol</a:t>
            </a:r>
          </a:p>
          <a:p>
            <a:r>
              <a:rPr lang="en-US" dirty="0" smtClean="0"/>
              <a:t>Ethernet Source</a:t>
            </a:r>
          </a:p>
          <a:p>
            <a:r>
              <a:rPr lang="en-US" dirty="0" smtClean="0"/>
              <a:t>Ethernet Source Vendors</a:t>
            </a:r>
          </a:p>
          <a:p>
            <a:r>
              <a:rPr lang="en-US" dirty="0" smtClean="0"/>
              <a:t>Interface</a:t>
            </a:r>
          </a:p>
          <a:p>
            <a:r>
              <a:rPr lang="en-US" dirty="0" smtClean="0"/>
              <a:t>IP Bad Checksums</a:t>
            </a:r>
          </a:p>
          <a:p>
            <a:r>
              <a:rPr lang="en-US" dirty="0" smtClean="0"/>
              <a:t>IP Fragments</a:t>
            </a:r>
          </a:p>
          <a:p>
            <a:r>
              <a:rPr lang="en-US" dirty="0" smtClean="0"/>
              <a:t>IP Protocol</a:t>
            </a:r>
          </a:p>
          <a:p>
            <a:r>
              <a:rPr lang="en-US" dirty="0"/>
              <a:t>IPv4 Conversation</a:t>
            </a:r>
          </a:p>
          <a:p>
            <a:r>
              <a:rPr lang="en-US" dirty="0"/>
              <a:t>IPv4 Responder</a:t>
            </a:r>
          </a:p>
          <a:p>
            <a:r>
              <a:rPr lang="en-US" dirty="0"/>
              <a:t>IPv4 Initiator</a:t>
            </a:r>
          </a:p>
          <a:p>
            <a:r>
              <a:rPr lang="en-US" dirty="0"/>
              <a:t>IPv4 Port Conversation</a:t>
            </a:r>
          </a:p>
          <a:p>
            <a:r>
              <a:rPr lang="en-US" dirty="0"/>
              <a:t>IPv6 Conversation</a:t>
            </a:r>
          </a:p>
          <a:p>
            <a:r>
              <a:rPr lang="en-US" dirty="0"/>
              <a:t>IPv6 Initiator</a:t>
            </a:r>
          </a:p>
          <a:p>
            <a:endParaRPr lang="en-US" dirty="0" smtClean="0"/>
          </a:p>
        </p:txBody>
      </p:sp>
      <p:sp>
        <p:nvSpPr>
          <p:cNvPr id="7" name="Content Placeholder 2"/>
          <p:cNvSpPr txBox="1">
            <a:spLocks/>
          </p:cNvSpPr>
          <p:nvPr/>
        </p:nvSpPr>
        <p:spPr>
          <a:xfrm>
            <a:off x="6690517"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File Analysis</a:t>
            </a:r>
          </a:p>
          <a:p>
            <a:r>
              <a:rPr lang="en-US" dirty="0" smtClean="0"/>
              <a:t>Malware Analysis</a:t>
            </a:r>
          </a:p>
          <a:p>
            <a:r>
              <a:rPr lang="en-US" dirty="0" smtClean="0"/>
              <a:t>URL Analysis</a:t>
            </a:r>
          </a:p>
          <a:p>
            <a:r>
              <a:rPr lang="en-US" dirty="0" smtClean="0"/>
              <a:t>URL Categories</a:t>
            </a:r>
          </a:p>
          <a:p>
            <a:r>
              <a:rPr lang="en-US" dirty="0" smtClean="0"/>
              <a:t>Database Query</a:t>
            </a:r>
          </a:p>
          <a:p>
            <a:r>
              <a:rPr lang="en-US" dirty="0" smtClean="0"/>
              <a:t>HTTP Code</a:t>
            </a:r>
          </a:p>
          <a:p>
            <a:r>
              <a:rPr lang="en-US" dirty="0" smtClean="0"/>
              <a:t>HTTP Content Disposition</a:t>
            </a:r>
          </a:p>
          <a:p>
            <a:r>
              <a:rPr lang="en-US" dirty="0" smtClean="0"/>
              <a:t>HTTP Forward Address</a:t>
            </a:r>
          </a:p>
          <a:p>
            <a:r>
              <a:rPr lang="en-US" dirty="0" smtClean="0"/>
              <a:t>HTTP Method</a:t>
            </a:r>
          </a:p>
          <a:p>
            <a:r>
              <a:rPr lang="en-US" dirty="0" smtClean="0"/>
              <a:t>HTTP Server</a:t>
            </a:r>
          </a:p>
          <a:p>
            <a:r>
              <a:rPr lang="en-US" dirty="0" smtClean="0"/>
              <a:t>HTTP URI</a:t>
            </a:r>
          </a:p>
          <a:p>
            <a:r>
              <a:rPr lang="en-US" dirty="0" smtClean="0"/>
              <a:t>Referrer</a:t>
            </a:r>
          </a:p>
          <a:p>
            <a:r>
              <a:rPr lang="en-US" dirty="0" smtClean="0"/>
              <a:t>SSL Cert Number</a:t>
            </a:r>
          </a:p>
          <a:p>
            <a:r>
              <a:rPr lang="en-US" dirty="0" smtClean="0"/>
              <a:t>User Agent</a:t>
            </a:r>
          </a:p>
          <a:p>
            <a:r>
              <a:rPr lang="en-US" dirty="0" smtClean="0"/>
              <a:t>Web Query</a:t>
            </a:r>
          </a:p>
          <a:p>
            <a:r>
              <a:rPr lang="en-US" dirty="0" smtClean="0"/>
              <a:t>Web Server</a:t>
            </a:r>
          </a:p>
        </p:txBody>
      </p:sp>
      <p:sp>
        <p:nvSpPr>
          <p:cNvPr id="9" name="TextBox 8"/>
          <p:cNvSpPr txBox="1"/>
          <p:nvPr/>
        </p:nvSpPr>
        <p:spPr>
          <a:xfrm>
            <a:off x="282242" y="6386046"/>
            <a:ext cx="6183666" cy="369332"/>
          </a:xfrm>
          <a:prstGeom prst="rect">
            <a:avLst/>
          </a:prstGeom>
          <a:noFill/>
        </p:spPr>
        <p:txBody>
          <a:bodyPr wrap="square" rtlCol="0">
            <a:spAutoFit/>
          </a:bodyPr>
          <a:lstStyle/>
          <a:p>
            <a:r>
              <a:rPr lang="en-US" dirty="0" smtClean="0">
                <a:solidFill>
                  <a:srgbClr val="FF0000"/>
                </a:solidFill>
              </a:rPr>
              <a:t>*1000s of additional attributes available based on protocol</a:t>
            </a:r>
            <a:endParaRPr lang="en-US" dirty="0">
              <a:solidFill>
                <a:srgbClr val="FF0000"/>
              </a:solidFill>
            </a:endParaRPr>
          </a:p>
        </p:txBody>
      </p:sp>
    </p:spTree>
    <p:extLst>
      <p:ext uri="{BB962C8B-B14F-4D97-AF65-F5344CB8AC3E}">
        <p14:creationId xmlns:p14="http://schemas.microsoft.com/office/powerpoint/2010/main" val="20362487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021" y="63099"/>
            <a:ext cx="6340185" cy="1143000"/>
          </a:xfrm>
        </p:spPr>
        <p:txBody>
          <a:bodyPr/>
          <a:lstStyle/>
          <a:p>
            <a:r>
              <a:rPr lang="en-US" dirty="0" smtClean="0"/>
              <a:t>Multi-dimensional analysis</a:t>
            </a:r>
            <a:endParaRPr lang="en-US" dirty="0"/>
          </a:p>
        </p:txBody>
      </p:sp>
      <p:sp>
        <p:nvSpPr>
          <p:cNvPr id="3" name="Content Placeholder 2"/>
          <p:cNvSpPr>
            <a:spLocks noGrp="1"/>
          </p:cNvSpPr>
          <p:nvPr>
            <p:ph idx="1"/>
          </p:nvPr>
        </p:nvSpPr>
        <p:spPr>
          <a:xfrm>
            <a:off x="516623" y="1647842"/>
            <a:ext cx="1863073" cy="4864608"/>
          </a:xfrm>
        </p:spPr>
        <p:txBody>
          <a:bodyPr>
            <a:normAutofit fontScale="55000" lnSpcReduction="20000"/>
          </a:bodyPr>
          <a:lstStyle/>
          <a:p>
            <a:r>
              <a:rPr lang="en-US" dirty="0" smtClean="0"/>
              <a:t>Application</a:t>
            </a:r>
          </a:p>
          <a:p>
            <a:r>
              <a:rPr lang="en-US" dirty="0" smtClean="0"/>
              <a:t>Application Group</a:t>
            </a:r>
          </a:p>
          <a:p>
            <a:r>
              <a:rPr lang="en-US" dirty="0" smtClean="0"/>
              <a:t>Email Recipient</a:t>
            </a:r>
          </a:p>
          <a:p>
            <a:r>
              <a:rPr lang="en-US" dirty="0" smtClean="0"/>
              <a:t>Email Sender</a:t>
            </a:r>
          </a:p>
          <a:p>
            <a:r>
              <a:rPr lang="en-US" dirty="0" smtClean="0"/>
              <a:t>Email Subject</a:t>
            </a:r>
          </a:p>
          <a:p>
            <a:r>
              <a:rPr lang="en-US" dirty="0" smtClean="0"/>
              <a:t>SSL Common Name</a:t>
            </a:r>
          </a:p>
          <a:p>
            <a:r>
              <a:rPr lang="en-US" dirty="0" smtClean="0"/>
              <a:t>File Name</a:t>
            </a:r>
          </a:p>
          <a:p>
            <a:r>
              <a:rPr lang="en-US" dirty="0" smtClean="0"/>
              <a:t>Fuzzy Hash</a:t>
            </a:r>
          </a:p>
          <a:p>
            <a:r>
              <a:rPr lang="en-US" dirty="0" smtClean="0"/>
              <a:t>MD5 Hash</a:t>
            </a:r>
          </a:p>
          <a:p>
            <a:r>
              <a:rPr lang="en-US" dirty="0" smtClean="0"/>
              <a:t>MIME Type</a:t>
            </a:r>
          </a:p>
          <a:p>
            <a:r>
              <a:rPr lang="en-US" dirty="0" smtClean="0"/>
              <a:t>SHA1 Hash</a:t>
            </a:r>
          </a:p>
          <a:p>
            <a:r>
              <a:rPr lang="en-US" dirty="0" smtClean="0"/>
              <a:t>VLAN ID</a:t>
            </a:r>
          </a:p>
          <a:p>
            <a:r>
              <a:rPr lang="en-US" dirty="0" smtClean="0"/>
              <a:t>VoIP ID</a:t>
            </a:r>
          </a:p>
          <a:p>
            <a:r>
              <a:rPr lang="en-US" dirty="0"/>
              <a:t>Country Initiator</a:t>
            </a:r>
          </a:p>
          <a:p>
            <a:r>
              <a:rPr lang="en-US" dirty="0"/>
              <a:t>Country </a:t>
            </a:r>
            <a:r>
              <a:rPr lang="en-US" dirty="0" smtClean="0"/>
              <a:t>Responder</a:t>
            </a:r>
          </a:p>
          <a:p>
            <a:r>
              <a:rPr lang="en-US" dirty="0"/>
              <a:t>DNS Query</a:t>
            </a:r>
          </a:p>
          <a:p>
            <a:endParaRPr lang="en-US" dirty="0"/>
          </a:p>
        </p:txBody>
      </p:sp>
      <p:sp>
        <p:nvSpPr>
          <p:cNvPr id="4" name="Content Placeholder 2"/>
          <p:cNvSpPr txBox="1">
            <a:spLocks/>
          </p:cNvSpPr>
          <p:nvPr/>
        </p:nvSpPr>
        <p:spPr>
          <a:xfrm>
            <a:off x="4632553"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IPv6 Responder</a:t>
            </a:r>
          </a:p>
          <a:p>
            <a:r>
              <a:rPr lang="en-US" dirty="0" smtClean="0"/>
              <a:t>IPv6 Port Conversation</a:t>
            </a:r>
          </a:p>
          <a:p>
            <a:r>
              <a:rPr lang="en-US" dirty="0" smtClean="0"/>
              <a:t>Packet Length</a:t>
            </a:r>
          </a:p>
          <a:p>
            <a:r>
              <a:rPr lang="en-US" dirty="0" smtClean="0"/>
              <a:t>Port Initiator</a:t>
            </a:r>
          </a:p>
          <a:p>
            <a:r>
              <a:rPr lang="en-US" dirty="0" smtClean="0"/>
              <a:t>Port Responder</a:t>
            </a:r>
          </a:p>
          <a:p>
            <a:r>
              <a:rPr lang="en-US" dirty="0" smtClean="0"/>
              <a:t>Size in Bytes</a:t>
            </a:r>
          </a:p>
          <a:p>
            <a:r>
              <a:rPr lang="en-US" dirty="0" smtClean="0"/>
              <a:t>Size in Packets</a:t>
            </a:r>
          </a:p>
          <a:p>
            <a:r>
              <a:rPr lang="en-US" dirty="0" smtClean="0"/>
              <a:t>TCP Initiator</a:t>
            </a:r>
          </a:p>
          <a:p>
            <a:r>
              <a:rPr lang="en-US" dirty="0" smtClean="0"/>
              <a:t>TCP Responder</a:t>
            </a:r>
          </a:p>
          <a:p>
            <a:r>
              <a:rPr lang="en-US" dirty="0"/>
              <a:t>Tunnel Initiator</a:t>
            </a:r>
          </a:p>
          <a:p>
            <a:r>
              <a:rPr lang="en-US" dirty="0"/>
              <a:t>Tunnel Responder</a:t>
            </a:r>
          </a:p>
          <a:p>
            <a:r>
              <a:rPr lang="en-US" dirty="0"/>
              <a:t>UDP Initiator</a:t>
            </a:r>
          </a:p>
          <a:p>
            <a:r>
              <a:rPr lang="en-US" dirty="0"/>
              <a:t>UDP Responder</a:t>
            </a:r>
          </a:p>
          <a:p>
            <a:r>
              <a:rPr lang="en-US" dirty="0"/>
              <a:t>Password</a:t>
            </a:r>
          </a:p>
          <a:p>
            <a:r>
              <a:rPr lang="en-US" dirty="0"/>
              <a:t>Social Persona</a:t>
            </a:r>
          </a:p>
          <a:p>
            <a:r>
              <a:rPr lang="en-US" dirty="0"/>
              <a:t>User Name</a:t>
            </a:r>
          </a:p>
          <a:p>
            <a:endParaRPr lang="en-US" dirty="0" smtClean="0"/>
          </a:p>
        </p:txBody>
      </p:sp>
      <p:sp>
        <p:nvSpPr>
          <p:cNvPr id="5" name="Content Placeholder 2"/>
          <p:cNvSpPr txBox="1">
            <a:spLocks/>
          </p:cNvSpPr>
          <p:nvPr/>
        </p:nvSpPr>
        <p:spPr>
          <a:xfrm>
            <a:off x="2574588"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Ethernet Destination</a:t>
            </a:r>
          </a:p>
          <a:p>
            <a:r>
              <a:rPr lang="en-US" dirty="0" smtClean="0"/>
              <a:t>Ethernet Destination Vendors</a:t>
            </a:r>
          </a:p>
          <a:p>
            <a:r>
              <a:rPr lang="en-US" dirty="0" smtClean="0"/>
              <a:t>Ethernet Protocol</a:t>
            </a:r>
          </a:p>
          <a:p>
            <a:r>
              <a:rPr lang="en-US" dirty="0" smtClean="0"/>
              <a:t>Ethernet Source</a:t>
            </a:r>
          </a:p>
          <a:p>
            <a:r>
              <a:rPr lang="en-US" dirty="0" smtClean="0"/>
              <a:t>Ethernet Source Vendors</a:t>
            </a:r>
          </a:p>
          <a:p>
            <a:r>
              <a:rPr lang="en-US" dirty="0" smtClean="0"/>
              <a:t>Interface</a:t>
            </a:r>
          </a:p>
          <a:p>
            <a:r>
              <a:rPr lang="en-US" dirty="0" smtClean="0"/>
              <a:t>IP Bad Checksums</a:t>
            </a:r>
          </a:p>
          <a:p>
            <a:r>
              <a:rPr lang="en-US" dirty="0" smtClean="0"/>
              <a:t>IP Fragments</a:t>
            </a:r>
          </a:p>
          <a:p>
            <a:r>
              <a:rPr lang="en-US" dirty="0" smtClean="0"/>
              <a:t>IP Protocol</a:t>
            </a:r>
          </a:p>
          <a:p>
            <a:r>
              <a:rPr lang="en-US" dirty="0"/>
              <a:t>IPv4 Conversation</a:t>
            </a:r>
          </a:p>
          <a:p>
            <a:r>
              <a:rPr lang="en-US" dirty="0"/>
              <a:t>IPv4 Responder</a:t>
            </a:r>
          </a:p>
          <a:p>
            <a:r>
              <a:rPr lang="en-US" dirty="0"/>
              <a:t>IPv4 Initiator</a:t>
            </a:r>
          </a:p>
          <a:p>
            <a:r>
              <a:rPr lang="en-US" dirty="0"/>
              <a:t>IPv4 Port Conversation</a:t>
            </a:r>
          </a:p>
          <a:p>
            <a:r>
              <a:rPr lang="en-US" dirty="0"/>
              <a:t>IPv6 Conversation</a:t>
            </a:r>
          </a:p>
          <a:p>
            <a:r>
              <a:rPr lang="en-US" dirty="0"/>
              <a:t>IPv6 Initiator</a:t>
            </a:r>
          </a:p>
          <a:p>
            <a:endParaRPr lang="en-US" dirty="0" smtClean="0"/>
          </a:p>
        </p:txBody>
      </p:sp>
      <p:sp>
        <p:nvSpPr>
          <p:cNvPr id="7" name="Content Placeholder 2"/>
          <p:cNvSpPr txBox="1">
            <a:spLocks/>
          </p:cNvSpPr>
          <p:nvPr/>
        </p:nvSpPr>
        <p:spPr>
          <a:xfrm>
            <a:off x="6690517"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File Analysis</a:t>
            </a:r>
          </a:p>
          <a:p>
            <a:r>
              <a:rPr lang="en-US" dirty="0" smtClean="0"/>
              <a:t>Malware Analysis</a:t>
            </a:r>
          </a:p>
          <a:p>
            <a:r>
              <a:rPr lang="en-US" dirty="0" smtClean="0"/>
              <a:t>URL Analysis</a:t>
            </a:r>
          </a:p>
          <a:p>
            <a:r>
              <a:rPr lang="en-US" dirty="0" smtClean="0"/>
              <a:t>URL Categories</a:t>
            </a:r>
          </a:p>
          <a:p>
            <a:r>
              <a:rPr lang="en-US" dirty="0" smtClean="0"/>
              <a:t>Database Query</a:t>
            </a:r>
          </a:p>
          <a:p>
            <a:r>
              <a:rPr lang="en-US" dirty="0" smtClean="0"/>
              <a:t>HTTP Code</a:t>
            </a:r>
          </a:p>
          <a:p>
            <a:r>
              <a:rPr lang="en-US" dirty="0" smtClean="0"/>
              <a:t>HTTP Content Disposition</a:t>
            </a:r>
          </a:p>
          <a:p>
            <a:r>
              <a:rPr lang="en-US" dirty="0" smtClean="0"/>
              <a:t>HTTP Forward Address</a:t>
            </a:r>
          </a:p>
          <a:p>
            <a:r>
              <a:rPr lang="en-US" dirty="0" smtClean="0"/>
              <a:t>HTTP Method</a:t>
            </a:r>
          </a:p>
          <a:p>
            <a:r>
              <a:rPr lang="en-US" dirty="0" smtClean="0"/>
              <a:t>HTTP Server</a:t>
            </a:r>
          </a:p>
          <a:p>
            <a:r>
              <a:rPr lang="en-US" dirty="0" smtClean="0"/>
              <a:t>HTTP URI</a:t>
            </a:r>
          </a:p>
          <a:p>
            <a:r>
              <a:rPr lang="en-US" dirty="0" smtClean="0"/>
              <a:t>Referrer</a:t>
            </a:r>
          </a:p>
          <a:p>
            <a:r>
              <a:rPr lang="en-US" dirty="0" smtClean="0"/>
              <a:t>SSL Cert Number</a:t>
            </a:r>
          </a:p>
          <a:p>
            <a:r>
              <a:rPr lang="en-US" dirty="0" smtClean="0"/>
              <a:t>User Agent</a:t>
            </a:r>
          </a:p>
          <a:p>
            <a:r>
              <a:rPr lang="en-US" dirty="0" smtClean="0"/>
              <a:t>Web Query</a:t>
            </a:r>
          </a:p>
          <a:p>
            <a:r>
              <a:rPr lang="en-US" dirty="0" smtClean="0"/>
              <a:t>Web Server</a:t>
            </a:r>
          </a:p>
        </p:txBody>
      </p:sp>
      <p:sp>
        <p:nvSpPr>
          <p:cNvPr id="6" name="Rectangle 5"/>
          <p:cNvSpPr/>
          <p:nvPr/>
        </p:nvSpPr>
        <p:spPr>
          <a:xfrm>
            <a:off x="1482875" y="2134161"/>
            <a:ext cx="5892878"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rPr>
              <a:t>Any to any/many</a:t>
            </a:r>
            <a:endParaRPr lang="en-US" sz="5400" b="1" cap="none" spc="0" dirty="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endParaRPr>
          </a:p>
        </p:txBody>
      </p:sp>
      <p:sp>
        <p:nvSpPr>
          <p:cNvPr id="8" name="TextBox 7"/>
          <p:cNvSpPr txBox="1"/>
          <p:nvPr/>
        </p:nvSpPr>
        <p:spPr>
          <a:xfrm>
            <a:off x="282242" y="6386046"/>
            <a:ext cx="6183666" cy="369332"/>
          </a:xfrm>
          <a:prstGeom prst="rect">
            <a:avLst/>
          </a:prstGeom>
          <a:noFill/>
        </p:spPr>
        <p:txBody>
          <a:bodyPr wrap="square" rtlCol="0">
            <a:spAutoFit/>
          </a:bodyPr>
          <a:lstStyle/>
          <a:p>
            <a:r>
              <a:rPr lang="en-US" dirty="0" smtClean="0">
                <a:solidFill>
                  <a:srgbClr val="FF0000"/>
                </a:solidFill>
              </a:rPr>
              <a:t>*1000s of additional attributes available based on protocol</a:t>
            </a:r>
            <a:endParaRPr lang="en-US" dirty="0">
              <a:solidFill>
                <a:srgbClr val="FF0000"/>
              </a:solidFill>
            </a:endParaRPr>
          </a:p>
        </p:txBody>
      </p:sp>
    </p:spTree>
    <p:extLst>
      <p:ext uri="{BB962C8B-B14F-4D97-AF65-F5344CB8AC3E}">
        <p14:creationId xmlns:p14="http://schemas.microsoft.com/office/powerpoint/2010/main" val="16638512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021" y="63099"/>
            <a:ext cx="6340185" cy="1143000"/>
          </a:xfrm>
        </p:spPr>
        <p:txBody>
          <a:bodyPr/>
          <a:lstStyle/>
          <a:p>
            <a:r>
              <a:rPr lang="en-US" dirty="0" smtClean="0"/>
              <a:t>Multi-dimensional analysis</a:t>
            </a:r>
            <a:endParaRPr lang="en-US" dirty="0"/>
          </a:p>
        </p:txBody>
      </p:sp>
      <p:sp>
        <p:nvSpPr>
          <p:cNvPr id="3" name="Content Placeholder 2"/>
          <p:cNvSpPr>
            <a:spLocks noGrp="1"/>
          </p:cNvSpPr>
          <p:nvPr>
            <p:ph idx="1"/>
          </p:nvPr>
        </p:nvSpPr>
        <p:spPr>
          <a:xfrm>
            <a:off x="516623" y="1647842"/>
            <a:ext cx="1863073" cy="4864608"/>
          </a:xfrm>
        </p:spPr>
        <p:txBody>
          <a:bodyPr>
            <a:normAutofit fontScale="55000" lnSpcReduction="20000"/>
          </a:bodyPr>
          <a:lstStyle/>
          <a:p>
            <a:r>
              <a:rPr lang="en-US" dirty="0" smtClean="0"/>
              <a:t>Application</a:t>
            </a:r>
          </a:p>
          <a:p>
            <a:r>
              <a:rPr lang="en-US" dirty="0" smtClean="0"/>
              <a:t>Application Group</a:t>
            </a:r>
          </a:p>
          <a:p>
            <a:r>
              <a:rPr lang="en-US" dirty="0" smtClean="0"/>
              <a:t>Email Recipient</a:t>
            </a:r>
          </a:p>
          <a:p>
            <a:r>
              <a:rPr lang="en-US" dirty="0" smtClean="0"/>
              <a:t>Email Sender</a:t>
            </a:r>
          </a:p>
          <a:p>
            <a:r>
              <a:rPr lang="en-US" dirty="0" smtClean="0"/>
              <a:t>Email Subject</a:t>
            </a:r>
          </a:p>
          <a:p>
            <a:r>
              <a:rPr lang="en-US" dirty="0" smtClean="0"/>
              <a:t>SSL Common Name</a:t>
            </a:r>
          </a:p>
          <a:p>
            <a:r>
              <a:rPr lang="en-US" dirty="0" smtClean="0"/>
              <a:t>File Name</a:t>
            </a:r>
          </a:p>
          <a:p>
            <a:r>
              <a:rPr lang="en-US" dirty="0" smtClean="0"/>
              <a:t>Fuzzy Hash</a:t>
            </a:r>
          </a:p>
          <a:p>
            <a:r>
              <a:rPr lang="en-US" dirty="0" smtClean="0"/>
              <a:t>MD5 Hash</a:t>
            </a:r>
          </a:p>
          <a:p>
            <a:r>
              <a:rPr lang="en-US" dirty="0" smtClean="0"/>
              <a:t>MIME Type</a:t>
            </a:r>
          </a:p>
          <a:p>
            <a:r>
              <a:rPr lang="en-US" dirty="0" smtClean="0"/>
              <a:t>SHA1 Hash</a:t>
            </a:r>
          </a:p>
          <a:p>
            <a:r>
              <a:rPr lang="en-US" dirty="0" smtClean="0"/>
              <a:t>VLAN ID</a:t>
            </a:r>
          </a:p>
          <a:p>
            <a:r>
              <a:rPr lang="en-US" dirty="0" smtClean="0"/>
              <a:t>VoIP ID</a:t>
            </a:r>
          </a:p>
          <a:p>
            <a:r>
              <a:rPr lang="en-US" dirty="0"/>
              <a:t>Country Initiator</a:t>
            </a:r>
          </a:p>
          <a:p>
            <a:r>
              <a:rPr lang="en-US" dirty="0"/>
              <a:t>Country </a:t>
            </a:r>
            <a:r>
              <a:rPr lang="en-US" dirty="0" smtClean="0"/>
              <a:t>Responder</a:t>
            </a:r>
          </a:p>
          <a:p>
            <a:r>
              <a:rPr lang="en-US" dirty="0"/>
              <a:t>DNS Query</a:t>
            </a:r>
          </a:p>
          <a:p>
            <a:endParaRPr lang="en-US" dirty="0"/>
          </a:p>
        </p:txBody>
      </p:sp>
      <p:sp>
        <p:nvSpPr>
          <p:cNvPr id="4" name="Content Placeholder 2"/>
          <p:cNvSpPr txBox="1">
            <a:spLocks/>
          </p:cNvSpPr>
          <p:nvPr/>
        </p:nvSpPr>
        <p:spPr>
          <a:xfrm>
            <a:off x="4632553"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IPv6 Responder</a:t>
            </a:r>
          </a:p>
          <a:p>
            <a:r>
              <a:rPr lang="en-US" dirty="0" smtClean="0"/>
              <a:t>IPv6 Port Conversation</a:t>
            </a:r>
          </a:p>
          <a:p>
            <a:r>
              <a:rPr lang="en-US" dirty="0" smtClean="0"/>
              <a:t>Packet Length</a:t>
            </a:r>
          </a:p>
          <a:p>
            <a:r>
              <a:rPr lang="en-US" dirty="0" smtClean="0"/>
              <a:t>Port Initiator</a:t>
            </a:r>
          </a:p>
          <a:p>
            <a:r>
              <a:rPr lang="en-US" dirty="0" smtClean="0"/>
              <a:t>Port Responder</a:t>
            </a:r>
          </a:p>
          <a:p>
            <a:r>
              <a:rPr lang="en-US" dirty="0" smtClean="0"/>
              <a:t>Size in Bytes</a:t>
            </a:r>
          </a:p>
          <a:p>
            <a:r>
              <a:rPr lang="en-US" dirty="0" smtClean="0"/>
              <a:t>Size in Packets</a:t>
            </a:r>
          </a:p>
          <a:p>
            <a:r>
              <a:rPr lang="en-US" dirty="0" smtClean="0"/>
              <a:t>TCP Initiator</a:t>
            </a:r>
          </a:p>
          <a:p>
            <a:r>
              <a:rPr lang="en-US" dirty="0" smtClean="0"/>
              <a:t>TCP Responder</a:t>
            </a:r>
          </a:p>
          <a:p>
            <a:r>
              <a:rPr lang="en-US" dirty="0"/>
              <a:t>Tunnel Initiator</a:t>
            </a:r>
          </a:p>
          <a:p>
            <a:r>
              <a:rPr lang="en-US" dirty="0"/>
              <a:t>Tunnel Responder</a:t>
            </a:r>
          </a:p>
          <a:p>
            <a:r>
              <a:rPr lang="en-US" dirty="0"/>
              <a:t>UDP Initiator</a:t>
            </a:r>
          </a:p>
          <a:p>
            <a:r>
              <a:rPr lang="en-US" dirty="0"/>
              <a:t>UDP Responder</a:t>
            </a:r>
          </a:p>
          <a:p>
            <a:r>
              <a:rPr lang="en-US" dirty="0"/>
              <a:t>Password</a:t>
            </a:r>
          </a:p>
          <a:p>
            <a:r>
              <a:rPr lang="en-US" dirty="0"/>
              <a:t>Social Persona</a:t>
            </a:r>
          </a:p>
          <a:p>
            <a:r>
              <a:rPr lang="en-US" dirty="0"/>
              <a:t>User Name</a:t>
            </a:r>
          </a:p>
          <a:p>
            <a:endParaRPr lang="en-US" dirty="0" smtClean="0"/>
          </a:p>
        </p:txBody>
      </p:sp>
      <p:sp>
        <p:nvSpPr>
          <p:cNvPr id="5" name="Content Placeholder 2"/>
          <p:cNvSpPr txBox="1">
            <a:spLocks/>
          </p:cNvSpPr>
          <p:nvPr/>
        </p:nvSpPr>
        <p:spPr>
          <a:xfrm>
            <a:off x="2574588"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Ethernet Destination</a:t>
            </a:r>
          </a:p>
          <a:p>
            <a:r>
              <a:rPr lang="en-US" dirty="0" smtClean="0"/>
              <a:t>Ethernet Destination Vendors</a:t>
            </a:r>
          </a:p>
          <a:p>
            <a:r>
              <a:rPr lang="en-US" dirty="0" smtClean="0"/>
              <a:t>Ethernet Protocol</a:t>
            </a:r>
          </a:p>
          <a:p>
            <a:r>
              <a:rPr lang="en-US" dirty="0" smtClean="0"/>
              <a:t>Ethernet Source</a:t>
            </a:r>
          </a:p>
          <a:p>
            <a:r>
              <a:rPr lang="en-US" dirty="0" smtClean="0"/>
              <a:t>Ethernet Source Vendors</a:t>
            </a:r>
          </a:p>
          <a:p>
            <a:r>
              <a:rPr lang="en-US" dirty="0" smtClean="0"/>
              <a:t>Interface</a:t>
            </a:r>
          </a:p>
          <a:p>
            <a:r>
              <a:rPr lang="en-US" dirty="0" smtClean="0"/>
              <a:t>IP Bad Checksums</a:t>
            </a:r>
          </a:p>
          <a:p>
            <a:r>
              <a:rPr lang="en-US" dirty="0" smtClean="0"/>
              <a:t>IP Fragments</a:t>
            </a:r>
          </a:p>
          <a:p>
            <a:r>
              <a:rPr lang="en-US" dirty="0" smtClean="0"/>
              <a:t>IP Protocol</a:t>
            </a:r>
          </a:p>
          <a:p>
            <a:r>
              <a:rPr lang="en-US" dirty="0"/>
              <a:t>IPv4 Conversation</a:t>
            </a:r>
          </a:p>
          <a:p>
            <a:r>
              <a:rPr lang="en-US" dirty="0"/>
              <a:t>IPv4 Responder</a:t>
            </a:r>
          </a:p>
          <a:p>
            <a:r>
              <a:rPr lang="en-US" dirty="0"/>
              <a:t>IPv4 Initiator</a:t>
            </a:r>
          </a:p>
          <a:p>
            <a:r>
              <a:rPr lang="en-US" dirty="0"/>
              <a:t>IPv4 Port Conversation</a:t>
            </a:r>
          </a:p>
          <a:p>
            <a:r>
              <a:rPr lang="en-US" dirty="0"/>
              <a:t>IPv6 Conversation</a:t>
            </a:r>
          </a:p>
          <a:p>
            <a:r>
              <a:rPr lang="en-US" dirty="0"/>
              <a:t>IPv6 Initiator</a:t>
            </a:r>
          </a:p>
          <a:p>
            <a:endParaRPr lang="en-US" dirty="0" smtClean="0"/>
          </a:p>
        </p:txBody>
      </p:sp>
      <p:sp>
        <p:nvSpPr>
          <p:cNvPr id="7" name="Content Placeholder 2"/>
          <p:cNvSpPr txBox="1">
            <a:spLocks/>
          </p:cNvSpPr>
          <p:nvPr/>
        </p:nvSpPr>
        <p:spPr>
          <a:xfrm>
            <a:off x="6690517"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File Analysis</a:t>
            </a:r>
          </a:p>
          <a:p>
            <a:r>
              <a:rPr lang="en-US" dirty="0" smtClean="0"/>
              <a:t>Malware Analysis</a:t>
            </a:r>
          </a:p>
          <a:p>
            <a:r>
              <a:rPr lang="en-US" dirty="0" smtClean="0"/>
              <a:t>URL Analysis</a:t>
            </a:r>
          </a:p>
          <a:p>
            <a:r>
              <a:rPr lang="en-US" dirty="0" smtClean="0"/>
              <a:t>URL Categories</a:t>
            </a:r>
          </a:p>
          <a:p>
            <a:r>
              <a:rPr lang="en-US" dirty="0" smtClean="0"/>
              <a:t>Database Query</a:t>
            </a:r>
          </a:p>
          <a:p>
            <a:r>
              <a:rPr lang="en-US" dirty="0" smtClean="0"/>
              <a:t>HTTP Code</a:t>
            </a:r>
          </a:p>
          <a:p>
            <a:r>
              <a:rPr lang="en-US" dirty="0" smtClean="0"/>
              <a:t>HTTP Content Disposition</a:t>
            </a:r>
          </a:p>
          <a:p>
            <a:r>
              <a:rPr lang="en-US" dirty="0" smtClean="0"/>
              <a:t>HTTP Forward Address</a:t>
            </a:r>
          </a:p>
          <a:p>
            <a:r>
              <a:rPr lang="en-US" dirty="0" smtClean="0"/>
              <a:t>HTTP Method</a:t>
            </a:r>
          </a:p>
          <a:p>
            <a:r>
              <a:rPr lang="en-US" dirty="0" smtClean="0"/>
              <a:t>HTTP Server</a:t>
            </a:r>
          </a:p>
          <a:p>
            <a:r>
              <a:rPr lang="en-US" dirty="0" smtClean="0"/>
              <a:t>HTTP URI</a:t>
            </a:r>
          </a:p>
          <a:p>
            <a:r>
              <a:rPr lang="en-US" dirty="0" smtClean="0"/>
              <a:t>Referrer</a:t>
            </a:r>
          </a:p>
          <a:p>
            <a:r>
              <a:rPr lang="en-US" dirty="0" smtClean="0"/>
              <a:t>SSL Cert Number</a:t>
            </a:r>
          </a:p>
          <a:p>
            <a:r>
              <a:rPr lang="en-US" dirty="0" smtClean="0"/>
              <a:t>User Agent</a:t>
            </a:r>
          </a:p>
          <a:p>
            <a:r>
              <a:rPr lang="en-US" dirty="0" smtClean="0"/>
              <a:t>Web Query</a:t>
            </a:r>
          </a:p>
          <a:p>
            <a:r>
              <a:rPr lang="en-US" dirty="0" smtClean="0"/>
              <a:t>Web Server</a:t>
            </a:r>
          </a:p>
        </p:txBody>
      </p:sp>
      <p:sp>
        <p:nvSpPr>
          <p:cNvPr id="6" name="Rectangle 5"/>
          <p:cNvSpPr/>
          <p:nvPr/>
        </p:nvSpPr>
        <p:spPr>
          <a:xfrm>
            <a:off x="1482875" y="2134161"/>
            <a:ext cx="5892878"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6600">
                    <a:alpha val="38000"/>
                  </a:srgbClr>
                </a:solidFill>
                <a:effectLst>
                  <a:outerShdw blurRad="41275" dist="20320" dir="1800000" algn="tl" rotWithShape="0">
                    <a:srgbClr val="000000">
                      <a:alpha val="40000"/>
                    </a:srgbClr>
                  </a:outerShdw>
                </a:effectLst>
              </a:rPr>
              <a:t>Any to any/many</a:t>
            </a:r>
            <a:endParaRPr lang="en-US" sz="5400" b="1" cap="none" spc="0" dirty="0">
              <a:ln w="12700">
                <a:solidFill>
                  <a:schemeClr val="tx2">
                    <a:satMod val="155000"/>
                  </a:schemeClr>
                </a:solidFill>
                <a:prstDash val="solid"/>
              </a:ln>
              <a:solidFill>
                <a:srgbClr val="FF6600">
                  <a:alpha val="38000"/>
                </a:srgbClr>
              </a:solidFill>
              <a:effectLst>
                <a:outerShdw blurRad="41275" dist="20320" dir="1800000" algn="tl" rotWithShape="0">
                  <a:srgbClr val="000000">
                    <a:alpha val="40000"/>
                  </a:srgbClr>
                </a:outerShdw>
              </a:effectLst>
            </a:endParaRPr>
          </a:p>
        </p:txBody>
      </p:sp>
      <p:sp>
        <p:nvSpPr>
          <p:cNvPr id="8" name="Rectangle 7"/>
          <p:cNvSpPr/>
          <p:nvPr/>
        </p:nvSpPr>
        <p:spPr>
          <a:xfrm>
            <a:off x="1592942" y="3329001"/>
            <a:ext cx="5892878"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rPr>
              <a:t>Session-based</a:t>
            </a:r>
            <a:endParaRPr lang="en-US" sz="5400" b="1" cap="none" spc="0" dirty="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endParaRPr>
          </a:p>
        </p:txBody>
      </p:sp>
      <p:sp>
        <p:nvSpPr>
          <p:cNvPr id="9" name="TextBox 8"/>
          <p:cNvSpPr txBox="1"/>
          <p:nvPr/>
        </p:nvSpPr>
        <p:spPr>
          <a:xfrm>
            <a:off x="282242" y="6386046"/>
            <a:ext cx="6183666" cy="369332"/>
          </a:xfrm>
          <a:prstGeom prst="rect">
            <a:avLst/>
          </a:prstGeom>
          <a:noFill/>
        </p:spPr>
        <p:txBody>
          <a:bodyPr wrap="square" rtlCol="0">
            <a:spAutoFit/>
          </a:bodyPr>
          <a:lstStyle/>
          <a:p>
            <a:r>
              <a:rPr lang="en-US" dirty="0" smtClean="0">
                <a:solidFill>
                  <a:srgbClr val="FF0000"/>
                </a:solidFill>
              </a:rPr>
              <a:t>*1000s of additional attributes available based on protocol</a:t>
            </a:r>
            <a:endParaRPr lang="en-US" dirty="0">
              <a:solidFill>
                <a:srgbClr val="FF0000"/>
              </a:solidFill>
            </a:endParaRPr>
          </a:p>
        </p:txBody>
      </p:sp>
    </p:spTree>
    <p:extLst>
      <p:ext uri="{BB962C8B-B14F-4D97-AF65-F5344CB8AC3E}">
        <p14:creationId xmlns:p14="http://schemas.microsoft.com/office/powerpoint/2010/main" val="6379849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netflow</a:t>
            </a:r>
            <a:endParaRPr lang="en-US" dirty="0"/>
          </a:p>
        </p:txBody>
      </p:sp>
      <p:sp>
        <p:nvSpPr>
          <p:cNvPr id="3" name="Content Placeholder 2"/>
          <p:cNvSpPr>
            <a:spLocks noGrp="1"/>
          </p:cNvSpPr>
          <p:nvPr>
            <p:ph idx="1"/>
          </p:nvPr>
        </p:nvSpPr>
        <p:spPr>
          <a:xfrm>
            <a:off x="412767" y="1637682"/>
            <a:ext cx="5231677" cy="4864608"/>
          </a:xfrm>
        </p:spPr>
        <p:txBody>
          <a:bodyPr>
            <a:normAutofit fontScale="85000" lnSpcReduction="20000"/>
          </a:bodyPr>
          <a:lstStyle/>
          <a:p>
            <a:r>
              <a:rPr lang="en-US" dirty="0" err="1"/>
              <a:t>NetFlow</a:t>
            </a:r>
            <a:r>
              <a:rPr lang="en-US" dirty="0"/>
              <a:t> </a:t>
            </a:r>
            <a:r>
              <a:rPr lang="en-US" dirty="0" smtClean="0"/>
              <a:t>v4 &amp; v5</a:t>
            </a:r>
            <a:endParaRPr lang="en-US" dirty="0"/>
          </a:p>
          <a:p>
            <a:pPr lvl="1"/>
            <a:r>
              <a:rPr lang="en-US" dirty="0"/>
              <a:t>Developed by </a:t>
            </a:r>
            <a:r>
              <a:rPr lang="en-US" dirty="0" smtClean="0"/>
              <a:t>Cisco</a:t>
            </a:r>
            <a:endParaRPr lang="en-US" dirty="0"/>
          </a:p>
          <a:p>
            <a:pPr lvl="2"/>
            <a:r>
              <a:rPr lang="en-US" dirty="0"/>
              <a:t>ASIC based</a:t>
            </a:r>
          </a:p>
          <a:p>
            <a:pPr lvl="2"/>
            <a:r>
              <a:rPr lang="en-US" dirty="0"/>
              <a:t>Catalyst Operating System</a:t>
            </a:r>
          </a:p>
          <a:p>
            <a:pPr lvl="1"/>
            <a:r>
              <a:rPr lang="en-US" dirty="0"/>
              <a:t>Answered useful questions</a:t>
            </a:r>
          </a:p>
          <a:p>
            <a:pPr lvl="2"/>
            <a:r>
              <a:rPr lang="en-US" dirty="0" smtClean="0"/>
              <a:t>What, </a:t>
            </a:r>
            <a:r>
              <a:rPr lang="en-US" dirty="0"/>
              <a:t>when, where and </a:t>
            </a:r>
            <a:r>
              <a:rPr lang="en-US" dirty="0" smtClean="0"/>
              <a:t>how much (flows)</a:t>
            </a:r>
            <a:endParaRPr lang="en-US" dirty="0"/>
          </a:p>
          <a:p>
            <a:pPr lvl="1"/>
            <a:r>
              <a:rPr lang="en-US" dirty="0"/>
              <a:t>Became primary network ‘accounting’ and anomaly-</a:t>
            </a:r>
            <a:r>
              <a:rPr lang="en-US" dirty="0" smtClean="0"/>
              <a:t>detection tool</a:t>
            </a:r>
            <a:endParaRPr lang="en-US" dirty="0" smtClean="0"/>
          </a:p>
          <a:p>
            <a:r>
              <a:rPr lang="en-US" dirty="0" smtClean="0"/>
              <a:t>Addressed the following:</a:t>
            </a:r>
          </a:p>
          <a:p>
            <a:pPr lvl="1"/>
            <a:r>
              <a:rPr lang="en-US" dirty="0" smtClean="0"/>
              <a:t>Network utilization</a:t>
            </a:r>
          </a:p>
          <a:p>
            <a:pPr lvl="1"/>
            <a:r>
              <a:rPr lang="en-US" dirty="0" smtClean="0"/>
              <a:t>QOS/COS Validation</a:t>
            </a:r>
          </a:p>
          <a:p>
            <a:pPr lvl="1"/>
            <a:r>
              <a:rPr lang="en-US" dirty="0" smtClean="0"/>
              <a:t>Host communications</a:t>
            </a:r>
          </a:p>
          <a:p>
            <a:pPr lvl="1"/>
            <a:r>
              <a:rPr lang="en-US" dirty="0" smtClean="0"/>
              <a:t>Traffic anomaly detection via threshold triggering</a:t>
            </a:r>
          </a:p>
          <a:p>
            <a:r>
              <a:rPr lang="en-US" dirty="0" smtClean="0"/>
              <a:t>‘Statistical’ reporting on </a:t>
            </a:r>
            <a:r>
              <a:rPr lang="en-US" i="1" u="sng" dirty="0" smtClean="0"/>
              <a:t>packets</a:t>
            </a:r>
          </a:p>
          <a:p>
            <a:pPr lvl="1"/>
            <a:r>
              <a:rPr lang="en-US" dirty="0" smtClean="0"/>
              <a:t>Small flows problematic</a:t>
            </a:r>
          </a:p>
          <a:p>
            <a:r>
              <a:rPr lang="en-US" dirty="0" smtClean="0"/>
              <a:t>Not extensible</a:t>
            </a:r>
          </a:p>
          <a:p>
            <a:pPr lvl="1"/>
            <a:r>
              <a:rPr lang="en-US" dirty="0" smtClean="0"/>
              <a:t>Layer 3 and 4 only (+ interface, </a:t>
            </a:r>
            <a:r>
              <a:rPr lang="en-US" dirty="0" err="1" smtClean="0"/>
              <a:t>tos</a:t>
            </a:r>
            <a:r>
              <a:rPr lang="en-US" dirty="0" smtClean="0"/>
              <a:t>, AS, etc.)</a:t>
            </a:r>
            <a:endParaRPr lang="en-US" dirty="0"/>
          </a:p>
          <a:p>
            <a:pPr marL="173037" lvl="1" indent="0">
              <a:buNone/>
            </a:pPr>
            <a:endParaRPr lang="en-US" dirty="0" smtClean="0"/>
          </a:p>
          <a:p>
            <a:pPr marL="0" indent="0">
              <a:buNone/>
            </a:pPr>
            <a:endParaRPr lang="en-US" dirty="0" smtClean="0"/>
          </a:p>
        </p:txBody>
      </p:sp>
      <p:pic>
        <p:nvPicPr>
          <p:cNvPr id="5" name="Picture 4"/>
          <p:cNvPicPr>
            <a:picLocks noChangeAspect="1"/>
          </p:cNvPicPr>
          <p:nvPr/>
        </p:nvPicPr>
        <p:blipFill>
          <a:blip r:embed="rId2"/>
          <a:stretch>
            <a:fillRect/>
          </a:stretch>
        </p:blipFill>
        <p:spPr>
          <a:xfrm>
            <a:off x="5757332" y="1722170"/>
            <a:ext cx="2957211" cy="36823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021" y="63099"/>
            <a:ext cx="6340185" cy="1143000"/>
          </a:xfrm>
        </p:spPr>
        <p:txBody>
          <a:bodyPr/>
          <a:lstStyle/>
          <a:p>
            <a:r>
              <a:rPr lang="en-US" dirty="0" smtClean="0"/>
              <a:t>Multi-dimensional analysis</a:t>
            </a:r>
            <a:endParaRPr lang="en-US" dirty="0"/>
          </a:p>
        </p:txBody>
      </p:sp>
      <p:sp>
        <p:nvSpPr>
          <p:cNvPr id="3" name="Content Placeholder 2"/>
          <p:cNvSpPr>
            <a:spLocks noGrp="1"/>
          </p:cNvSpPr>
          <p:nvPr>
            <p:ph idx="1"/>
          </p:nvPr>
        </p:nvSpPr>
        <p:spPr>
          <a:xfrm>
            <a:off x="516623" y="1647842"/>
            <a:ext cx="1863073" cy="4864608"/>
          </a:xfrm>
        </p:spPr>
        <p:txBody>
          <a:bodyPr>
            <a:normAutofit fontScale="55000" lnSpcReduction="20000"/>
          </a:bodyPr>
          <a:lstStyle/>
          <a:p>
            <a:r>
              <a:rPr lang="en-US" dirty="0" smtClean="0"/>
              <a:t>Application</a:t>
            </a:r>
          </a:p>
          <a:p>
            <a:r>
              <a:rPr lang="en-US" dirty="0" smtClean="0"/>
              <a:t>Application Group</a:t>
            </a:r>
          </a:p>
          <a:p>
            <a:r>
              <a:rPr lang="en-US" dirty="0" smtClean="0"/>
              <a:t>Email Recipient</a:t>
            </a:r>
          </a:p>
          <a:p>
            <a:r>
              <a:rPr lang="en-US" dirty="0" smtClean="0"/>
              <a:t>Email Sender</a:t>
            </a:r>
          </a:p>
          <a:p>
            <a:r>
              <a:rPr lang="en-US" dirty="0" smtClean="0"/>
              <a:t>Email Subject</a:t>
            </a:r>
          </a:p>
          <a:p>
            <a:r>
              <a:rPr lang="en-US" dirty="0" smtClean="0"/>
              <a:t>SSL Common Name</a:t>
            </a:r>
          </a:p>
          <a:p>
            <a:r>
              <a:rPr lang="en-US" dirty="0" smtClean="0"/>
              <a:t>File Name</a:t>
            </a:r>
          </a:p>
          <a:p>
            <a:r>
              <a:rPr lang="en-US" dirty="0" smtClean="0"/>
              <a:t>Fuzzy Hash</a:t>
            </a:r>
          </a:p>
          <a:p>
            <a:r>
              <a:rPr lang="en-US" dirty="0" smtClean="0"/>
              <a:t>MD5 Hash</a:t>
            </a:r>
          </a:p>
          <a:p>
            <a:r>
              <a:rPr lang="en-US" dirty="0" smtClean="0"/>
              <a:t>MIME Type</a:t>
            </a:r>
          </a:p>
          <a:p>
            <a:r>
              <a:rPr lang="en-US" dirty="0" smtClean="0"/>
              <a:t>SHA1 Hash</a:t>
            </a:r>
          </a:p>
          <a:p>
            <a:r>
              <a:rPr lang="en-US" dirty="0" smtClean="0"/>
              <a:t>VLAN ID</a:t>
            </a:r>
          </a:p>
          <a:p>
            <a:r>
              <a:rPr lang="en-US" dirty="0" smtClean="0"/>
              <a:t>VoIP ID</a:t>
            </a:r>
          </a:p>
          <a:p>
            <a:r>
              <a:rPr lang="en-US" dirty="0"/>
              <a:t>Country Initiator</a:t>
            </a:r>
          </a:p>
          <a:p>
            <a:r>
              <a:rPr lang="en-US" dirty="0"/>
              <a:t>Country </a:t>
            </a:r>
            <a:r>
              <a:rPr lang="en-US" dirty="0" smtClean="0"/>
              <a:t>Responder</a:t>
            </a:r>
          </a:p>
          <a:p>
            <a:r>
              <a:rPr lang="en-US" dirty="0"/>
              <a:t>DNS Query</a:t>
            </a:r>
          </a:p>
          <a:p>
            <a:endParaRPr lang="en-US" dirty="0"/>
          </a:p>
        </p:txBody>
      </p:sp>
      <p:sp>
        <p:nvSpPr>
          <p:cNvPr id="4" name="Content Placeholder 2"/>
          <p:cNvSpPr txBox="1">
            <a:spLocks/>
          </p:cNvSpPr>
          <p:nvPr/>
        </p:nvSpPr>
        <p:spPr>
          <a:xfrm>
            <a:off x="4632553"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IPv6 Responder</a:t>
            </a:r>
          </a:p>
          <a:p>
            <a:r>
              <a:rPr lang="en-US" dirty="0" smtClean="0"/>
              <a:t>IPv6 Port Conversation</a:t>
            </a:r>
          </a:p>
          <a:p>
            <a:r>
              <a:rPr lang="en-US" dirty="0" smtClean="0"/>
              <a:t>Packet Length</a:t>
            </a:r>
          </a:p>
          <a:p>
            <a:r>
              <a:rPr lang="en-US" dirty="0" smtClean="0"/>
              <a:t>Port Initiator</a:t>
            </a:r>
          </a:p>
          <a:p>
            <a:r>
              <a:rPr lang="en-US" dirty="0" smtClean="0"/>
              <a:t>Port Responder</a:t>
            </a:r>
          </a:p>
          <a:p>
            <a:r>
              <a:rPr lang="en-US" dirty="0" smtClean="0"/>
              <a:t>Size in Bytes</a:t>
            </a:r>
          </a:p>
          <a:p>
            <a:r>
              <a:rPr lang="en-US" dirty="0" smtClean="0"/>
              <a:t>Size in Packets</a:t>
            </a:r>
          </a:p>
          <a:p>
            <a:r>
              <a:rPr lang="en-US" dirty="0" smtClean="0"/>
              <a:t>TCP Initiator</a:t>
            </a:r>
          </a:p>
          <a:p>
            <a:r>
              <a:rPr lang="en-US" dirty="0" smtClean="0"/>
              <a:t>TCP Responder</a:t>
            </a:r>
          </a:p>
          <a:p>
            <a:r>
              <a:rPr lang="en-US" dirty="0"/>
              <a:t>Tunnel Initiator</a:t>
            </a:r>
          </a:p>
          <a:p>
            <a:r>
              <a:rPr lang="en-US" dirty="0"/>
              <a:t>Tunnel Responder</a:t>
            </a:r>
          </a:p>
          <a:p>
            <a:r>
              <a:rPr lang="en-US" dirty="0"/>
              <a:t>UDP Initiator</a:t>
            </a:r>
          </a:p>
          <a:p>
            <a:r>
              <a:rPr lang="en-US" dirty="0"/>
              <a:t>UDP Responder</a:t>
            </a:r>
          </a:p>
          <a:p>
            <a:r>
              <a:rPr lang="en-US" dirty="0"/>
              <a:t>Password</a:t>
            </a:r>
          </a:p>
          <a:p>
            <a:r>
              <a:rPr lang="en-US" dirty="0"/>
              <a:t>Social Persona</a:t>
            </a:r>
          </a:p>
          <a:p>
            <a:r>
              <a:rPr lang="en-US" dirty="0"/>
              <a:t>User Name</a:t>
            </a:r>
          </a:p>
          <a:p>
            <a:endParaRPr lang="en-US" dirty="0" smtClean="0"/>
          </a:p>
        </p:txBody>
      </p:sp>
      <p:sp>
        <p:nvSpPr>
          <p:cNvPr id="5" name="Content Placeholder 2"/>
          <p:cNvSpPr txBox="1">
            <a:spLocks/>
          </p:cNvSpPr>
          <p:nvPr/>
        </p:nvSpPr>
        <p:spPr>
          <a:xfrm>
            <a:off x="2574588"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Ethernet Destination</a:t>
            </a:r>
          </a:p>
          <a:p>
            <a:r>
              <a:rPr lang="en-US" dirty="0" smtClean="0"/>
              <a:t>Ethernet Destination Vendors</a:t>
            </a:r>
          </a:p>
          <a:p>
            <a:r>
              <a:rPr lang="en-US" dirty="0" smtClean="0"/>
              <a:t>Ethernet Protocol</a:t>
            </a:r>
          </a:p>
          <a:p>
            <a:r>
              <a:rPr lang="en-US" dirty="0" smtClean="0"/>
              <a:t>Ethernet Source</a:t>
            </a:r>
          </a:p>
          <a:p>
            <a:r>
              <a:rPr lang="en-US" dirty="0" smtClean="0"/>
              <a:t>Ethernet Source Vendors</a:t>
            </a:r>
          </a:p>
          <a:p>
            <a:r>
              <a:rPr lang="en-US" dirty="0" smtClean="0"/>
              <a:t>Interface</a:t>
            </a:r>
          </a:p>
          <a:p>
            <a:r>
              <a:rPr lang="en-US" dirty="0" smtClean="0"/>
              <a:t>IP Bad Checksums</a:t>
            </a:r>
          </a:p>
          <a:p>
            <a:r>
              <a:rPr lang="en-US" dirty="0" smtClean="0"/>
              <a:t>IP Fragments</a:t>
            </a:r>
          </a:p>
          <a:p>
            <a:r>
              <a:rPr lang="en-US" dirty="0" smtClean="0"/>
              <a:t>IP Protocol</a:t>
            </a:r>
          </a:p>
          <a:p>
            <a:r>
              <a:rPr lang="en-US" dirty="0"/>
              <a:t>IPv4 Conversation</a:t>
            </a:r>
          </a:p>
          <a:p>
            <a:r>
              <a:rPr lang="en-US" dirty="0"/>
              <a:t>IPv4 Responder</a:t>
            </a:r>
          </a:p>
          <a:p>
            <a:r>
              <a:rPr lang="en-US" dirty="0"/>
              <a:t>IPv4 Initiator</a:t>
            </a:r>
          </a:p>
          <a:p>
            <a:r>
              <a:rPr lang="en-US" dirty="0"/>
              <a:t>IPv4 Port Conversation</a:t>
            </a:r>
          </a:p>
          <a:p>
            <a:r>
              <a:rPr lang="en-US" dirty="0"/>
              <a:t>IPv6 Conversation</a:t>
            </a:r>
          </a:p>
          <a:p>
            <a:r>
              <a:rPr lang="en-US" dirty="0"/>
              <a:t>IPv6 Initiator</a:t>
            </a:r>
          </a:p>
          <a:p>
            <a:endParaRPr lang="en-US" dirty="0" smtClean="0"/>
          </a:p>
        </p:txBody>
      </p:sp>
      <p:sp>
        <p:nvSpPr>
          <p:cNvPr id="7" name="Content Placeholder 2"/>
          <p:cNvSpPr txBox="1">
            <a:spLocks/>
          </p:cNvSpPr>
          <p:nvPr/>
        </p:nvSpPr>
        <p:spPr>
          <a:xfrm>
            <a:off x="6690517"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File Analysis</a:t>
            </a:r>
          </a:p>
          <a:p>
            <a:r>
              <a:rPr lang="en-US" dirty="0" smtClean="0"/>
              <a:t>Malware Analysis</a:t>
            </a:r>
          </a:p>
          <a:p>
            <a:r>
              <a:rPr lang="en-US" dirty="0" smtClean="0"/>
              <a:t>URL Analysis</a:t>
            </a:r>
          </a:p>
          <a:p>
            <a:r>
              <a:rPr lang="en-US" dirty="0" smtClean="0"/>
              <a:t>URL Categories</a:t>
            </a:r>
          </a:p>
          <a:p>
            <a:r>
              <a:rPr lang="en-US" dirty="0" smtClean="0"/>
              <a:t>Database Query</a:t>
            </a:r>
          </a:p>
          <a:p>
            <a:r>
              <a:rPr lang="en-US" dirty="0" smtClean="0"/>
              <a:t>HTTP Code</a:t>
            </a:r>
          </a:p>
          <a:p>
            <a:r>
              <a:rPr lang="en-US" dirty="0" smtClean="0"/>
              <a:t>HTTP Content Disposition</a:t>
            </a:r>
          </a:p>
          <a:p>
            <a:r>
              <a:rPr lang="en-US" dirty="0" smtClean="0"/>
              <a:t>HTTP Forward Address</a:t>
            </a:r>
          </a:p>
          <a:p>
            <a:r>
              <a:rPr lang="en-US" dirty="0" smtClean="0"/>
              <a:t>HTTP Method</a:t>
            </a:r>
          </a:p>
          <a:p>
            <a:r>
              <a:rPr lang="en-US" dirty="0" smtClean="0"/>
              <a:t>HTTP Server</a:t>
            </a:r>
          </a:p>
          <a:p>
            <a:r>
              <a:rPr lang="en-US" dirty="0" smtClean="0"/>
              <a:t>HTTP URI</a:t>
            </a:r>
          </a:p>
          <a:p>
            <a:r>
              <a:rPr lang="en-US" dirty="0" smtClean="0"/>
              <a:t>Referrer</a:t>
            </a:r>
          </a:p>
          <a:p>
            <a:r>
              <a:rPr lang="en-US" dirty="0" smtClean="0"/>
              <a:t>SSL Cert Number</a:t>
            </a:r>
          </a:p>
          <a:p>
            <a:r>
              <a:rPr lang="en-US" dirty="0" smtClean="0"/>
              <a:t>User Agent</a:t>
            </a:r>
          </a:p>
          <a:p>
            <a:r>
              <a:rPr lang="en-US" dirty="0" smtClean="0"/>
              <a:t>Web Query</a:t>
            </a:r>
          </a:p>
          <a:p>
            <a:r>
              <a:rPr lang="en-US" dirty="0" smtClean="0"/>
              <a:t>Web Server</a:t>
            </a:r>
          </a:p>
        </p:txBody>
      </p:sp>
      <p:sp>
        <p:nvSpPr>
          <p:cNvPr id="6" name="Rectangle 5"/>
          <p:cNvSpPr/>
          <p:nvPr/>
        </p:nvSpPr>
        <p:spPr>
          <a:xfrm>
            <a:off x="1482875" y="2134161"/>
            <a:ext cx="5892878"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6600">
                    <a:alpha val="38000"/>
                  </a:srgbClr>
                </a:solidFill>
                <a:effectLst>
                  <a:outerShdw blurRad="41275" dist="20320" dir="1800000" algn="tl" rotWithShape="0">
                    <a:srgbClr val="000000">
                      <a:alpha val="40000"/>
                    </a:srgbClr>
                  </a:outerShdw>
                </a:effectLst>
              </a:rPr>
              <a:t>Any to any/many</a:t>
            </a:r>
            <a:endParaRPr lang="en-US" sz="5400" b="1" cap="none" spc="0" dirty="0">
              <a:ln w="12700">
                <a:solidFill>
                  <a:schemeClr val="tx2">
                    <a:satMod val="155000"/>
                  </a:schemeClr>
                </a:solidFill>
                <a:prstDash val="solid"/>
              </a:ln>
              <a:solidFill>
                <a:srgbClr val="FF6600">
                  <a:alpha val="38000"/>
                </a:srgbClr>
              </a:solidFill>
              <a:effectLst>
                <a:outerShdw blurRad="41275" dist="20320" dir="1800000" algn="tl" rotWithShape="0">
                  <a:srgbClr val="000000">
                    <a:alpha val="40000"/>
                  </a:srgbClr>
                </a:outerShdw>
              </a:effectLst>
            </a:endParaRPr>
          </a:p>
        </p:txBody>
      </p:sp>
      <p:sp>
        <p:nvSpPr>
          <p:cNvPr id="8" name="Rectangle 7"/>
          <p:cNvSpPr/>
          <p:nvPr/>
        </p:nvSpPr>
        <p:spPr>
          <a:xfrm>
            <a:off x="1592942" y="3316672"/>
            <a:ext cx="5892878"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6600">
                    <a:alpha val="38000"/>
                  </a:srgbClr>
                </a:solidFill>
                <a:effectLst>
                  <a:outerShdw blurRad="41275" dist="20320" dir="1800000" algn="tl" rotWithShape="0">
                    <a:srgbClr val="000000">
                      <a:alpha val="40000"/>
                    </a:srgbClr>
                  </a:outerShdw>
                </a:effectLst>
              </a:rPr>
              <a:t>Session-based</a:t>
            </a:r>
            <a:endParaRPr lang="en-US" sz="5400" b="1" cap="none" spc="0" dirty="0">
              <a:ln w="12700">
                <a:solidFill>
                  <a:schemeClr val="tx2">
                    <a:satMod val="155000"/>
                  </a:schemeClr>
                </a:solidFill>
                <a:prstDash val="solid"/>
              </a:ln>
              <a:solidFill>
                <a:srgbClr val="FF6600">
                  <a:alpha val="38000"/>
                </a:srgbClr>
              </a:solidFill>
              <a:effectLst>
                <a:outerShdw blurRad="41275" dist="20320" dir="1800000" algn="tl" rotWithShape="0">
                  <a:srgbClr val="000000">
                    <a:alpha val="40000"/>
                  </a:srgbClr>
                </a:outerShdw>
              </a:effectLst>
            </a:endParaRPr>
          </a:p>
        </p:txBody>
      </p:sp>
      <p:sp>
        <p:nvSpPr>
          <p:cNvPr id="9" name="Rectangle 8"/>
          <p:cNvSpPr/>
          <p:nvPr/>
        </p:nvSpPr>
        <p:spPr>
          <a:xfrm>
            <a:off x="1491342" y="4724961"/>
            <a:ext cx="5892878"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rPr>
              <a:t>Temporal</a:t>
            </a:r>
            <a:endParaRPr lang="en-US" sz="5400" b="1" cap="none" spc="0" dirty="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endParaRPr>
          </a:p>
        </p:txBody>
      </p:sp>
      <p:sp>
        <p:nvSpPr>
          <p:cNvPr id="10" name="TextBox 9"/>
          <p:cNvSpPr txBox="1"/>
          <p:nvPr/>
        </p:nvSpPr>
        <p:spPr>
          <a:xfrm>
            <a:off x="282242" y="6386046"/>
            <a:ext cx="6183666" cy="369332"/>
          </a:xfrm>
          <a:prstGeom prst="rect">
            <a:avLst/>
          </a:prstGeom>
          <a:noFill/>
        </p:spPr>
        <p:txBody>
          <a:bodyPr wrap="square" rtlCol="0">
            <a:spAutoFit/>
          </a:bodyPr>
          <a:lstStyle/>
          <a:p>
            <a:r>
              <a:rPr lang="en-US" dirty="0" smtClean="0">
                <a:solidFill>
                  <a:srgbClr val="FF0000"/>
                </a:solidFill>
              </a:rPr>
              <a:t>*1000s of additional attributes available based on protocol</a:t>
            </a:r>
            <a:endParaRPr lang="en-US" dirty="0">
              <a:solidFill>
                <a:srgbClr val="FF0000"/>
              </a:solidFill>
            </a:endParaRPr>
          </a:p>
        </p:txBody>
      </p:sp>
    </p:spTree>
    <p:extLst>
      <p:ext uri="{BB962C8B-B14F-4D97-AF65-F5344CB8AC3E}">
        <p14:creationId xmlns:p14="http://schemas.microsoft.com/office/powerpoint/2010/main" val="8004818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analytics</a:t>
            </a:r>
            <a:endParaRPr lang="en-US" dirty="0"/>
          </a:p>
        </p:txBody>
      </p:sp>
      <p:pic>
        <p:nvPicPr>
          <p:cNvPr id="5" name="Picture 4"/>
          <p:cNvPicPr>
            <a:picLocks noChangeAspect="1"/>
          </p:cNvPicPr>
          <p:nvPr/>
        </p:nvPicPr>
        <p:blipFill>
          <a:blip r:embed="rId2"/>
          <a:stretch>
            <a:fillRect/>
          </a:stretch>
        </p:blipFill>
        <p:spPr>
          <a:xfrm>
            <a:off x="86313" y="1578226"/>
            <a:ext cx="8804898" cy="4142426"/>
          </a:xfrm>
          <a:prstGeom prst="rect">
            <a:avLst/>
          </a:prstGeom>
        </p:spPr>
      </p:pic>
      <p:sp>
        <p:nvSpPr>
          <p:cNvPr id="6" name="TextBox 5"/>
          <p:cNvSpPr txBox="1"/>
          <p:nvPr/>
        </p:nvSpPr>
        <p:spPr>
          <a:xfrm>
            <a:off x="2638553" y="5930244"/>
            <a:ext cx="4585698" cy="369332"/>
          </a:xfrm>
          <a:prstGeom prst="rect">
            <a:avLst/>
          </a:prstGeom>
          <a:noFill/>
        </p:spPr>
        <p:txBody>
          <a:bodyPr wrap="none" rtlCol="0">
            <a:spAutoFit/>
          </a:bodyPr>
          <a:lstStyle/>
          <a:p>
            <a:r>
              <a:rPr lang="en-US" dirty="0" smtClean="0"/>
              <a:t>Example: </a:t>
            </a:r>
            <a:r>
              <a:rPr lang="en-US" dirty="0" err="1" smtClean="0"/>
              <a:t>user_agent</a:t>
            </a:r>
            <a:r>
              <a:rPr lang="en-US" dirty="0" smtClean="0"/>
              <a:t> over </a:t>
            </a:r>
            <a:r>
              <a:rPr lang="en-US" dirty="0" err="1" smtClean="0"/>
              <a:t>dst_ip</a:t>
            </a:r>
            <a:r>
              <a:rPr lang="en-US" dirty="0" smtClean="0"/>
              <a:t> (30 days)</a:t>
            </a:r>
            <a:endParaRPr lang="en-US" dirty="0"/>
          </a:p>
        </p:txBody>
      </p:sp>
    </p:spTree>
    <p:extLst>
      <p:ext uri="{BB962C8B-B14F-4D97-AF65-F5344CB8AC3E}">
        <p14:creationId xmlns:p14="http://schemas.microsoft.com/office/powerpoint/2010/main" val="8156733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analytics</a:t>
            </a:r>
            <a:endParaRPr lang="en-US" dirty="0"/>
          </a:p>
        </p:txBody>
      </p:sp>
      <p:pic>
        <p:nvPicPr>
          <p:cNvPr id="3" name="Picture 2"/>
          <p:cNvPicPr>
            <a:picLocks noChangeAspect="1"/>
          </p:cNvPicPr>
          <p:nvPr/>
        </p:nvPicPr>
        <p:blipFill>
          <a:blip r:embed="rId2"/>
          <a:stretch>
            <a:fillRect/>
          </a:stretch>
        </p:blipFill>
        <p:spPr>
          <a:xfrm>
            <a:off x="73980" y="1626428"/>
            <a:ext cx="8803393" cy="4220614"/>
          </a:xfrm>
          <a:prstGeom prst="rect">
            <a:avLst/>
          </a:prstGeom>
        </p:spPr>
      </p:pic>
    </p:spTree>
    <p:extLst>
      <p:ext uri="{BB962C8B-B14F-4D97-AF65-F5344CB8AC3E}">
        <p14:creationId xmlns:p14="http://schemas.microsoft.com/office/powerpoint/2010/main" val="250556502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analytics</a:t>
            </a:r>
            <a:endParaRPr lang="en-US" dirty="0"/>
          </a:p>
        </p:txBody>
      </p:sp>
      <p:pic>
        <p:nvPicPr>
          <p:cNvPr id="5" name="Picture 4"/>
          <p:cNvPicPr>
            <a:picLocks noChangeAspect="1"/>
          </p:cNvPicPr>
          <p:nvPr/>
        </p:nvPicPr>
        <p:blipFill>
          <a:blip r:embed="rId2"/>
          <a:stretch>
            <a:fillRect/>
          </a:stretch>
        </p:blipFill>
        <p:spPr>
          <a:xfrm>
            <a:off x="86313" y="1578226"/>
            <a:ext cx="8804898" cy="4142426"/>
          </a:xfrm>
          <a:prstGeom prst="rect">
            <a:avLst/>
          </a:prstGeom>
        </p:spPr>
      </p:pic>
    </p:spTree>
    <p:extLst>
      <p:ext uri="{BB962C8B-B14F-4D97-AF65-F5344CB8AC3E}">
        <p14:creationId xmlns:p14="http://schemas.microsoft.com/office/powerpoint/2010/main" val="9783293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analytics</a:t>
            </a:r>
            <a:endParaRPr lang="en-US" dirty="0"/>
          </a:p>
        </p:txBody>
      </p:sp>
      <p:pic>
        <p:nvPicPr>
          <p:cNvPr id="3" name="Picture 2"/>
          <p:cNvPicPr>
            <a:picLocks noChangeAspect="1"/>
          </p:cNvPicPr>
          <p:nvPr/>
        </p:nvPicPr>
        <p:blipFill>
          <a:blip r:embed="rId2"/>
          <a:stretch>
            <a:fillRect/>
          </a:stretch>
        </p:blipFill>
        <p:spPr>
          <a:xfrm>
            <a:off x="213599" y="1344478"/>
            <a:ext cx="8510246" cy="5362948"/>
          </a:xfrm>
          <a:prstGeom prst="rect">
            <a:avLst/>
          </a:prstGeom>
        </p:spPr>
      </p:pic>
    </p:spTree>
    <p:extLst>
      <p:ext uri="{BB962C8B-B14F-4D97-AF65-F5344CB8AC3E}">
        <p14:creationId xmlns:p14="http://schemas.microsoft.com/office/powerpoint/2010/main" val="326313938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analytics</a:t>
            </a:r>
            <a:endParaRPr lang="en-US" dirty="0"/>
          </a:p>
        </p:txBody>
      </p:sp>
      <p:pic>
        <p:nvPicPr>
          <p:cNvPr id="4" name="Picture 3"/>
          <p:cNvPicPr>
            <a:picLocks noChangeAspect="1"/>
          </p:cNvPicPr>
          <p:nvPr/>
        </p:nvPicPr>
        <p:blipFill>
          <a:blip r:embed="rId2"/>
          <a:stretch>
            <a:fillRect/>
          </a:stretch>
        </p:blipFill>
        <p:spPr>
          <a:xfrm>
            <a:off x="384877" y="1351937"/>
            <a:ext cx="8159361" cy="5290486"/>
          </a:xfrm>
          <a:prstGeom prst="rect">
            <a:avLst/>
          </a:prstGeom>
        </p:spPr>
      </p:pic>
    </p:spTree>
    <p:extLst>
      <p:ext uri="{BB962C8B-B14F-4D97-AF65-F5344CB8AC3E}">
        <p14:creationId xmlns:p14="http://schemas.microsoft.com/office/powerpoint/2010/main" val="126469627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analytics</a:t>
            </a:r>
            <a:endParaRPr lang="en-US" dirty="0"/>
          </a:p>
        </p:txBody>
      </p:sp>
      <p:pic>
        <p:nvPicPr>
          <p:cNvPr id="4" name="Picture 3"/>
          <p:cNvPicPr>
            <a:picLocks noChangeAspect="1"/>
          </p:cNvPicPr>
          <p:nvPr/>
        </p:nvPicPr>
        <p:blipFill>
          <a:blip r:embed="rId2"/>
          <a:stretch>
            <a:fillRect/>
          </a:stretch>
        </p:blipFill>
        <p:spPr>
          <a:xfrm>
            <a:off x="25658" y="1466375"/>
            <a:ext cx="8877794" cy="4953602"/>
          </a:xfrm>
          <a:prstGeom prst="rect">
            <a:avLst/>
          </a:prstGeom>
        </p:spPr>
      </p:pic>
    </p:spTree>
    <p:extLst>
      <p:ext uri="{BB962C8B-B14F-4D97-AF65-F5344CB8AC3E}">
        <p14:creationId xmlns:p14="http://schemas.microsoft.com/office/powerpoint/2010/main" val="5264368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analytics</a:t>
            </a:r>
            <a:endParaRPr lang="en-US" dirty="0"/>
          </a:p>
        </p:txBody>
      </p:sp>
      <p:pic>
        <p:nvPicPr>
          <p:cNvPr id="4" name="Picture 3"/>
          <p:cNvPicPr>
            <a:picLocks noChangeAspect="1"/>
          </p:cNvPicPr>
          <p:nvPr/>
        </p:nvPicPr>
        <p:blipFill>
          <a:blip r:embed="rId2"/>
          <a:stretch>
            <a:fillRect/>
          </a:stretch>
        </p:blipFill>
        <p:spPr>
          <a:xfrm>
            <a:off x="12829" y="1458068"/>
            <a:ext cx="8890289" cy="3352307"/>
          </a:xfrm>
          <a:prstGeom prst="rect">
            <a:avLst/>
          </a:prstGeom>
        </p:spPr>
      </p:pic>
    </p:spTree>
    <p:extLst>
      <p:ext uri="{BB962C8B-B14F-4D97-AF65-F5344CB8AC3E}">
        <p14:creationId xmlns:p14="http://schemas.microsoft.com/office/powerpoint/2010/main" val="37044152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t>
            </a:r>
            <a:r>
              <a:rPr lang="en-US" dirty="0" err="1" smtClean="0"/>
              <a:t>aways</a:t>
            </a:r>
            <a:endParaRPr lang="en-US" dirty="0"/>
          </a:p>
        </p:txBody>
      </p:sp>
      <p:sp>
        <p:nvSpPr>
          <p:cNvPr id="4" name="Content Placeholder 2"/>
          <p:cNvSpPr>
            <a:spLocks noGrp="1"/>
          </p:cNvSpPr>
          <p:nvPr>
            <p:ph idx="1"/>
          </p:nvPr>
        </p:nvSpPr>
        <p:spPr>
          <a:xfrm>
            <a:off x="412767" y="1637682"/>
            <a:ext cx="8183880" cy="4864608"/>
          </a:xfrm>
        </p:spPr>
        <p:txBody>
          <a:bodyPr>
            <a:normAutofit fontScale="92500" lnSpcReduction="20000"/>
          </a:bodyPr>
          <a:lstStyle/>
          <a:p>
            <a:r>
              <a:rPr lang="en-US" dirty="0" err="1" smtClean="0"/>
              <a:t>NetFlow</a:t>
            </a:r>
            <a:r>
              <a:rPr lang="en-US" dirty="0" smtClean="0"/>
              <a:t> &amp; IPFIX</a:t>
            </a:r>
          </a:p>
          <a:p>
            <a:pPr lvl="1"/>
            <a:r>
              <a:rPr lang="en-US" dirty="0" smtClean="0"/>
              <a:t>Understand the who and what of your network</a:t>
            </a:r>
          </a:p>
          <a:p>
            <a:pPr lvl="1"/>
            <a:r>
              <a:rPr lang="en-US" dirty="0" smtClean="0"/>
              <a:t>You ‘likely’ have access to this information</a:t>
            </a:r>
          </a:p>
          <a:p>
            <a:r>
              <a:rPr lang="en-US" dirty="0" smtClean="0"/>
              <a:t>Security Analytics</a:t>
            </a:r>
          </a:p>
          <a:p>
            <a:pPr lvl="1"/>
            <a:r>
              <a:rPr lang="en-US" dirty="0" err="1" smtClean="0"/>
              <a:t>Stateful</a:t>
            </a:r>
            <a:r>
              <a:rPr lang="en-US" dirty="0" smtClean="0"/>
              <a:t> protocol parsing</a:t>
            </a:r>
          </a:p>
          <a:p>
            <a:pPr lvl="1"/>
            <a:r>
              <a:rPr lang="en-US" dirty="0" smtClean="0"/>
              <a:t>Correlated session metadata</a:t>
            </a:r>
          </a:p>
          <a:p>
            <a:pPr lvl="1"/>
            <a:r>
              <a:rPr lang="en-US" dirty="0" smtClean="0"/>
              <a:t>Artifact reconstruction</a:t>
            </a:r>
          </a:p>
          <a:p>
            <a:pPr lvl="1"/>
            <a:r>
              <a:rPr lang="en-US" dirty="0" smtClean="0"/>
              <a:t>Integrates with existing tools via REST</a:t>
            </a:r>
          </a:p>
          <a:p>
            <a:pPr lvl="2"/>
            <a:r>
              <a:rPr lang="en-US" dirty="0" smtClean="0"/>
              <a:t>Make your tools better</a:t>
            </a:r>
          </a:p>
          <a:p>
            <a:pPr lvl="1"/>
            <a:r>
              <a:rPr lang="en-US" dirty="0" smtClean="0"/>
              <a:t>Efficient workflow for IR and investigation</a:t>
            </a:r>
          </a:p>
          <a:p>
            <a:pPr lvl="1"/>
            <a:r>
              <a:rPr lang="en-US" dirty="0" smtClean="0"/>
              <a:t>Ties in with Cyber Threat feeds</a:t>
            </a:r>
          </a:p>
          <a:p>
            <a:pPr lvl="1"/>
            <a:r>
              <a:rPr lang="en-US" dirty="0" smtClean="0"/>
              <a:t>RAW Packets</a:t>
            </a:r>
          </a:p>
          <a:p>
            <a:r>
              <a:rPr lang="en-US" dirty="0" smtClean="0"/>
              <a:t>Flow records are much smaller than packets</a:t>
            </a:r>
          </a:p>
          <a:p>
            <a:pPr lvl="1"/>
            <a:r>
              <a:rPr lang="en-US" dirty="0" smtClean="0"/>
              <a:t>Provides historic look-back (you can keep them longer)</a:t>
            </a:r>
          </a:p>
          <a:p>
            <a:r>
              <a:rPr lang="en-US" dirty="0" smtClean="0"/>
              <a:t>RAW packets always useful, still needed</a:t>
            </a:r>
          </a:p>
          <a:p>
            <a:pPr lvl="1"/>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110453585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blue coat is doing today</a:t>
            </a:r>
            <a:endParaRPr lang="en-US" dirty="0"/>
          </a:p>
        </p:txBody>
      </p:sp>
      <p:sp>
        <p:nvSpPr>
          <p:cNvPr id="125" name="Text Box 13"/>
          <p:cNvSpPr txBox="1">
            <a:spLocks noChangeArrowheads="1"/>
          </p:cNvSpPr>
          <p:nvPr/>
        </p:nvSpPr>
        <p:spPr bwMode="auto">
          <a:xfrm>
            <a:off x="439602" y="5596735"/>
            <a:ext cx="1425297" cy="600164"/>
          </a:xfrm>
          <a:prstGeom prst="rect">
            <a:avLst/>
          </a:prstGeom>
          <a:noFill/>
          <a:ln w="9525">
            <a:noFill/>
            <a:miter lim="800000"/>
            <a:headEnd/>
            <a:tailEnd/>
          </a:ln>
        </p:spPr>
        <p:txBody>
          <a:bodyPr wrap="square">
            <a:spAutoFit/>
          </a:bodyPr>
          <a:lstStyle/>
          <a:p>
            <a:pPr algn="r"/>
            <a:r>
              <a:rPr lang="en-US" sz="1100" b="1" dirty="0" smtClean="0">
                <a:solidFill>
                  <a:srgbClr val="232323"/>
                </a:solidFill>
                <a:latin typeface="Arial"/>
              </a:rPr>
              <a:t>Security Analytics Platform with ThreatBLADES</a:t>
            </a:r>
          </a:p>
        </p:txBody>
      </p:sp>
      <p:sp>
        <p:nvSpPr>
          <p:cNvPr id="101" name="Text Box 13"/>
          <p:cNvSpPr txBox="1">
            <a:spLocks noChangeArrowheads="1"/>
          </p:cNvSpPr>
          <p:nvPr/>
        </p:nvSpPr>
        <p:spPr bwMode="auto">
          <a:xfrm>
            <a:off x="6315038" y="5596475"/>
            <a:ext cx="1469514" cy="430887"/>
          </a:xfrm>
          <a:prstGeom prst="rect">
            <a:avLst/>
          </a:prstGeom>
          <a:noFill/>
          <a:ln w="9525">
            <a:noFill/>
            <a:miter lim="800000"/>
            <a:headEnd/>
            <a:tailEnd/>
          </a:ln>
        </p:spPr>
        <p:txBody>
          <a:bodyPr wrap="square">
            <a:spAutoFit/>
          </a:bodyPr>
          <a:lstStyle/>
          <a:p>
            <a:pPr algn="ctr"/>
            <a:r>
              <a:rPr lang="en-US" sz="1100" b="1" dirty="0" smtClean="0">
                <a:solidFill>
                  <a:srgbClr val="232323"/>
                </a:solidFill>
                <a:latin typeface="Arial"/>
              </a:rPr>
              <a:t>Malware Analysis Appliance</a:t>
            </a:r>
          </a:p>
        </p:txBody>
      </p:sp>
      <p:pic>
        <p:nvPicPr>
          <p:cNvPr id="78" name="Picture 7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0292" y="3481629"/>
            <a:ext cx="752339" cy="704048"/>
          </a:xfrm>
          <a:prstGeom prst="rect">
            <a:avLst/>
          </a:prstGeom>
        </p:spPr>
      </p:pic>
      <p:grpSp>
        <p:nvGrpSpPr>
          <p:cNvPr id="4" name="Group 3"/>
          <p:cNvGrpSpPr/>
          <p:nvPr/>
        </p:nvGrpSpPr>
        <p:grpSpPr>
          <a:xfrm>
            <a:off x="1397656" y="4998640"/>
            <a:ext cx="1068250" cy="1022937"/>
            <a:chOff x="785812" y="1309879"/>
            <a:chExt cx="1068250" cy="1022937"/>
          </a:xfrm>
        </p:grpSpPr>
        <p:pic>
          <p:nvPicPr>
            <p:cNvPr id="58" name="Picture 3" descr="C:\Users\charles.tucker\Documents\Marcom\POV - Strike 2013\Icons\new-icons-nov2013\Security-Analytics-Platform.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53054" y="1721311"/>
              <a:ext cx="601008" cy="61150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5812" y="1309879"/>
              <a:ext cx="606222" cy="611505"/>
            </a:xfrm>
            <a:prstGeom prst="rect">
              <a:avLst/>
            </a:prstGeom>
          </p:spPr>
        </p:pic>
      </p:grpSp>
      <p:pic>
        <p:nvPicPr>
          <p:cNvPr id="61" name="Picture 2" descr="C:\Users\charles.tucker\Documents\Marcom\POV - Strike 2013\Icons\new-icons-nov2013\Malware-Analysis-Appliance.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34778" y="5047652"/>
            <a:ext cx="630034" cy="59517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descr="C:\Users\charles.tucker\Documents\Marcom\POV - Strike 2013\Icons\BlueCoat_Icons\BlueCoat_Icons\Products\ProxySG.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64812" y="2454975"/>
            <a:ext cx="739935" cy="739935"/>
          </a:xfrm>
          <a:prstGeom prst="rect">
            <a:avLst/>
          </a:prstGeom>
          <a:noFill/>
          <a:extLst>
            <a:ext uri="{909E8E84-426E-40dd-AFC4-6F175D3DCCD1}">
              <a14:hiddenFill xmlns:a14="http://schemas.microsoft.com/office/drawing/2010/main">
                <a:solidFill>
                  <a:srgbClr val="FFFFFF"/>
                </a:solidFill>
              </a14:hiddenFill>
            </a:ext>
          </a:extLst>
        </p:spPr>
      </p:pic>
      <p:sp>
        <p:nvSpPr>
          <p:cNvPr id="63" name="Text Box 13"/>
          <p:cNvSpPr txBox="1">
            <a:spLocks noChangeArrowheads="1"/>
          </p:cNvSpPr>
          <p:nvPr/>
        </p:nvSpPr>
        <p:spPr bwMode="auto">
          <a:xfrm>
            <a:off x="7344509" y="3084898"/>
            <a:ext cx="780538" cy="261610"/>
          </a:xfrm>
          <a:prstGeom prst="rect">
            <a:avLst/>
          </a:prstGeom>
          <a:noFill/>
          <a:ln w="9525">
            <a:noFill/>
            <a:miter lim="800000"/>
            <a:headEnd/>
            <a:tailEnd/>
          </a:ln>
        </p:spPr>
        <p:txBody>
          <a:bodyPr wrap="none">
            <a:spAutoFit/>
          </a:bodyPr>
          <a:lstStyle/>
          <a:p>
            <a:pPr algn="ctr"/>
            <a:r>
              <a:rPr lang="en-US" sz="1100" b="1" dirty="0" err="1" smtClean="0">
                <a:solidFill>
                  <a:srgbClr val="006991">
                    <a:lumMod val="50000"/>
                  </a:srgbClr>
                </a:solidFill>
                <a:latin typeface="Arial"/>
              </a:rPr>
              <a:t>ProxySG</a:t>
            </a:r>
            <a:endParaRPr lang="en-US" sz="1100" b="1" dirty="0">
              <a:solidFill>
                <a:srgbClr val="006991">
                  <a:lumMod val="50000"/>
                </a:srgbClr>
              </a:solidFill>
              <a:latin typeface="Arial"/>
            </a:endParaRPr>
          </a:p>
        </p:txBody>
      </p:sp>
      <p:sp>
        <p:nvSpPr>
          <p:cNvPr id="64" name="Text Box 13"/>
          <p:cNvSpPr txBox="1">
            <a:spLocks noChangeArrowheads="1"/>
          </p:cNvSpPr>
          <p:nvPr/>
        </p:nvSpPr>
        <p:spPr bwMode="auto">
          <a:xfrm>
            <a:off x="6911032" y="4059532"/>
            <a:ext cx="1330859" cy="430887"/>
          </a:xfrm>
          <a:prstGeom prst="rect">
            <a:avLst/>
          </a:prstGeom>
          <a:noFill/>
          <a:ln w="9525">
            <a:noFill/>
            <a:miter lim="800000"/>
            <a:headEnd/>
            <a:tailEnd/>
          </a:ln>
        </p:spPr>
        <p:txBody>
          <a:bodyPr wrap="square">
            <a:spAutoFit/>
          </a:bodyPr>
          <a:lstStyle/>
          <a:p>
            <a:pPr algn="ctr"/>
            <a:r>
              <a:rPr lang="en-US" sz="1100" b="1" dirty="0" smtClean="0">
                <a:solidFill>
                  <a:srgbClr val="006991">
                    <a:lumMod val="50000"/>
                  </a:srgbClr>
                </a:solidFill>
                <a:latin typeface="Arial"/>
              </a:rPr>
              <a:t>Content Analysis System</a:t>
            </a:r>
            <a:endParaRPr lang="en-US" sz="1100" b="1" dirty="0">
              <a:solidFill>
                <a:srgbClr val="006991">
                  <a:lumMod val="50000"/>
                </a:srgbClr>
              </a:solidFill>
              <a:latin typeface="Arial"/>
            </a:endParaRPr>
          </a:p>
        </p:txBody>
      </p:sp>
      <p:pic>
        <p:nvPicPr>
          <p:cNvPr id="65" name="Picture 3" descr="C:\Users\charles.tucker\Documents\Marcom\POV - Strike 2013\Icons\new-icons-nov2013\Security-Analytics-Platform.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3818" y="2449609"/>
            <a:ext cx="601008" cy="611505"/>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13"/>
          <p:cNvSpPr txBox="1">
            <a:spLocks noChangeArrowheads="1"/>
          </p:cNvSpPr>
          <p:nvPr/>
        </p:nvSpPr>
        <p:spPr bwMode="auto">
          <a:xfrm>
            <a:off x="531906" y="3001561"/>
            <a:ext cx="1425297" cy="430887"/>
          </a:xfrm>
          <a:prstGeom prst="rect">
            <a:avLst/>
          </a:prstGeom>
          <a:noFill/>
          <a:ln w="9525">
            <a:noFill/>
            <a:miter lim="800000"/>
            <a:headEnd/>
            <a:tailEnd/>
          </a:ln>
        </p:spPr>
        <p:txBody>
          <a:bodyPr wrap="square">
            <a:spAutoFit/>
          </a:bodyPr>
          <a:lstStyle/>
          <a:p>
            <a:pPr algn="ctr"/>
            <a:r>
              <a:rPr lang="en-US" sz="1100" b="1" dirty="0" smtClean="0">
                <a:solidFill>
                  <a:srgbClr val="232323"/>
                </a:solidFill>
                <a:latin typeface="Arial"/>
              </a:rPr>
              <a:t>Security Analytics Platform</a:t>
            </a:r>
          </a:p>
        </p:txBody>
      </p:sp>
      <p:sp>
        <p:nvSpPr>
          <p:cNvPr id="57" name="Oval 56"/>
          <p:cNvSpPr/>
          <p:nvPr/>
        </p:nvSpPr>
        <p:spPr>
          <a:xfrm>
            <a:off x="3861444" y="3196895"/>
            <a:ext cx="1213346" cy="12138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700" dirty="0"/>
          </a:p>
        </p:txBody>
      </p:sp>
      <p:pic>
        <p:nvPicPr>
          <p:cNvPr id="67" name="Picture 4" descr="C:\Users\Kurt\Desktop\BC_blk_V_Lrg23.png"/>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82001" y="3253037"/>
            <a:ext cx="1030568" cy="1189359"/>
          </a:xfrm>
          <a:prstGeom prst="rect">
            <a:avLst/>
          </a:prstGeom>
          <a:noFill/>
        </p:spPr>
      </p:pic>
      <p:sp>
        <p:nvSpPr>
          <p:cNvPr id="68" name="Oval 67"/>
          <p:cNvSpPr/>
          <p:nvPr/>
        </p:nvSpPr>
        <p:spPr>
          <a:xfrm>
            <a:off x="2601430" y="1931795"/>
            <a:ext cx="3733374" cy="3734833"/>
          </a:xfrm>
          <a:prstGeom prst="ellipse">
            <a:avLst/>
          </a:prstGeom>
          <a:noFill/>
          <a:ln w="803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042841" y="2219949"/>
            <a:ext cx="1524769" cy="1525365"/>
          </a:xfrm>
          <a:prstGeom prst="ellipse">
            <a:avLst/>
          </a:prstGeom>
          <a:solidFill>
            <a:schemeClr val="accent1"/>
          </a:solidFill>
          <a:ln w="1079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705733" y="4873160"/>
            <a:ext cx="1524769" cy="1525365"/>
          </a:xfrm>
          <a:prstGeom prst="ellipse">
            <a:avLst/>
          </a:prstGeom>
          <a:solidFill>
            <a:schemeClr val="accent1"/>
          </a:solidFill>
          <a:ln w="1079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397335" y="2219949"/>
            <a:ext cx="1524769" cy="1525365"/>
          </a:xfrm>
          <a:prstGeom prst="ellipse">
            <a:avLst/>
          </a:prstGeom>
          <a:solidFill>
            <a:schemeClr val="accent1"/>
          </a:solidFill>
          <a:ln w="1079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24"/>
          <p:cNvGrpSpPr/>
          <p:nvPr/>
        </p:nvGrpSpPr>
        <p:grpSpPr>
          <a:xfrm>
            <a:off x="4281611" y="4411032"/>
            <a:ext cx="158964" cy="418292"/>
            <a:chOff x="4143997" y="4552776"/>
            <a:chExt cx="155738" cy="435328"/>
          </a:xfrm>
        </p:grpSpPr>
        <p:sp>
          <p:nvSpPr>
            <p:cNvPr id="73" name="Chevron 20"/>
            <p:cNvSpPr/>
            <p:nvPr/>
          </p:nvSpPr>
          <p:spPr>
            <a:xfrm rot="16200000">
              <a:off x="4158314" y="4743941"/>
              <a:ext cx="127104" cy="155738"/>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Chevron 21"/>
            <p:cNvSpPr/>
            <p:nvPr/>
          </p:nvSpPr>
          <p:spPr>
            <a:xfrm rot="16200000">
              <a:off x="4158314" y="4641200"/>
              <a:ext cx="127104" cy="155738"/>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Chevron 22"/>
            <p:cNvSpPr/>
            <p:nvPr/>
          </p:nvSpPr>
          <p:spPr>
            <a:xfrm rot="16200000">
              <a:off x="4158314" y="4538459"/>
              <a:ext cx="127104" cy="155738"/>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23"/>
            <p:cNvSpPr/>
            <p:nvPr/>
          </p:nvSpPr>
          <p:spPr>
            <a:xfrm rot="16200000">
              <a:off x="4158314" y="4846683"/>
              <a:ext cx="127104" cy="155738"/>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7" name="Group 25"/>
          <p:cNvGrpSpPr/>
          <p:nvPr/>
        </p:nvGrpSpPr>
        <p:grpSpPr>
          <a:xfrm rot="10800000">
            <a:off x="4501840" y="4411032"/>
            <a:ext cx="158964" cy="418292"/>
            <a:chOff x="4143997" y="4552776"/>
            <a:chExt cx="155738" cy="435328"/>
          </a:xfrm>
          <a:solidFill>
            <a:schemeClr val="accent2">
              <a:lumMod val="75000"/>
            </a:schemeClr>
          </a:solidFill>
        </p:grpSpPr>
        <p:sp>
          <p:nvSpPr>
            <p:cNvPr id="80" name="Chevron 79"/>
            <p:cNvSpPr/>
            <p:nvPr/>
          </p:nvSpPr>
          <p:spPr>
            <a:xfrm rot="16200000">
              <a:off x="4158314" y="4743941"/>
              <a:ext cx="127104" cy="1557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Chevron 83"/>
            <p:cNvSpPr/>
            <p:nvPr/>
          </p:nvSpPr>
          <p:spPr>
            <a:xfrm rot="16200000">
              <a:off x="4158314" y="4641200"/>
              <a:ext cx="127104" cy="1557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Chevron 29"/>
            <p:cNvSpPr/>
            <p:nvPr/>
          </p:nvSpPr>
          <p:spPr>
            <a:xfrm rot="16200000">
              <a:off x="4158314" y="4538459"/>
              <a:ext cx="127104" cy="1557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Chevron 120"/>
            <p:cNvSpPr/>
            <p:nvPr/>
          </p:nvSpPr>
          <p:spPr>
            <a:xfrm rot="16200000">
              <a:off x="4158314" y="4846683"/>
              <a:ext cx="127104" cy="1557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2" name="Group 49"/>
          <p:cNvGrpSpPr/>
          <p:nvPr/>
        </p:nvGrpSpPr>
        <p:grpSpPr>
          <a:xfrm rot="14400000">
            <a:off x="5036601" y="3225618"/>
            <a:ext cx="379340" cy="418128"/>
            <a:chOff x="4210778" y="2919184"/>
            <a:chExt cx="371496" cy="409642"/>
          </a:xfrm>
        </p:grpSpPr>
        <p:grpSp>
          <p:nvGrpSpPr>
            <p:cNvPr id="124" name="Group 33"/>
            <p:cNvGrpSpPr/>
            <p:nvPr/>
          </p:nvGrpSpPr>
          <p:grpSpPr>
            <a:xfrm>
              <a:off x="4210778" y="2919184"/>
              <a:ext cx="155738" cy="409642"/>
              <a:chOff x="4143997" y="4552776"/>
              <a:chExt cx="155738" cy="435328"/>
            </a:xfrm>
          </p:grpSpPr>
          <p:sp>
            <p:nvSpPr>
              <p:cNvPr id="131" name="Chevron 130"/>
              <p:cNvSpPr/>
              <p:nvPr/>
            </p:nvSpPr>
            <p:spPr>
              <a:xfrm rot="16200000">
                <a:off x="4158314" y="4743941"/>
                <a:ext cx="127104" cy="155738"/>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Chevron 131"/>
              <p:cNvSpPr/>
              <p:nvPr/>
            </p:nvSpPr>
            <p:spPr>
              <a:xfrm rot="16200000">
                <a:off x="4158314" y="4641200"/>
                <a:ext cx="127104" cy="155738"/>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Chevron 132"/>
              <p:cNvSpPr/>
              <p:nvPr/>
            </p:nvSpPr>
            <p:spPr>
              <a:xfrm rot="16200000">
                <a:off x="4158314" y="4538459"/>
                <a:ext cx="127104" cy="155738"/>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Chevron 133"/>
              <p:cNvSpPr/>
              <p:nvPr/>
            </p:nvSpPr>
            <p:spPr>
              <a:xfrm rot="16200000">
                <a:off x="4158314" y="4846683"/>
                <a:ext cx="127104" cy="155738"/>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6" name="Group 44"/>
            <p:cNvGrpSpPr/>
            <p:nvPr/>
          </p:nvGrpSpPr>
          <p:grpSpPr>
            <a:xfrm rot="10800000">
              <a:off x="4426536" y="2919184"/>
              <a:ext cx="155738" cy="409642"/>
              <a:chOff x="4143997" y="4552776"/>
              <a:chExt cx="155738" cy="435328"/>
            </a:xfrm>
            <a:solidFill>
              <a:schemeClr val="accent2">
                <a:lumMod val="75000"/>
              </a:schemeClr>
            </a:solidFill>
          </p:grpSpPr>
          <p:sp>
            <p:nvSpPr>
              <p:cNvPr id="127" name="Chevron 126"/>
              <p:cNvSpPr/>
              <p:nvPr/>
            </p:nvSpPr>
            <p:spPr>
              <a:xfrm rot="16200000">
                <a:off x="4158314" y="4743941"/>
                <a:ext cx="127104" cy="1557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Chevron 127"/>
              <p:cNvSpPr/>
              <p:nvPr/>
            </p:nvSpPr>
            <p:spPr>
              <a:xfrm rot="16200000">
                <a:off x="4158314" y="4641200"/>
                <a:ext cx="127104" cy="1557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Chevron 128"/>
              <p:cNvSpPr/>
              <p:nvPr/>
            </p:nvSpPr>
            <p:spPr>
              <a:xfrm rot="16200000">
                <a:off x="4158314" y="4538459"/>
                <a:ext cx="127104" cy="1557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Chevron 129"/>
              <p:cNvSpPr/>
              <p:nvPr/>
            </p:nvSpPr>
            <p:spPr>
              <a:xfrm rot="16200000">
                <a:off x="4158314" y="4846683"/>
                <a:ext cx="127104" cy="1557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5" name="Group 50"/>
          <p:cNvGrpSpPr/>
          <p:nvPr/>
        </p:nvGrpSpPr>
        <p:grpSpPr>
          <a:xfrm rot="7200000">
            <a:off x="3547445" y="3230862"/>
            <a:ext cx="379340" cy="418128"/>
            <a:chOff x="4210778" y="2919184"/>
            <a:chExt cx="371496" cy="409642"/>
          </a:xfrm>
        </p:grpSpPr>
        <p:grpSp>
          <p:nvGrpSpPr>
            <p:cNvPr id="136" name="Group 51"/>
            <p:cNvGrpSpPr/>
            <p:nvPr/>
          </p:nvGrpSpPr>
          <p:grpSpPr>
            <a:xfrm>
              <a:off x="4210778" y="2919184"/>
              <a:ext cx="155738" cy="409642"/>
              <a:chOff x="4143997" y="4552776"/>
              <a:chExt cx="155738" cy="435328"/>
            </a:xfrm>
          </p:grpSpPr>
          <p:sp>
            <p:nvSpPr>
              <p:cNvPr id="142" name="Chevron 141"/>
              <p:cNvSpPr/>
              <p:nvPr/>
            </p:nvSpPr>
            <p:spPr>
              <a:xfrm rot="16200000">
                <a:off x="4158314" y="4743941"/>
                <a:ext cx="127104" cy="155738"/>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Chevron 142"/>
              <p:cNvSpPr/>
              <p:nvPr/>
            </p:nvSpPr>
            <p:spPr>
              <a:xfrm rot="16200000">
                <a:off x="4158314" y="4641200"/>
                <a:ext cx="127104" cy="155738"/>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Chevron 143"/>
              <p:cNvSpPr/>
              <p:nvPr/>
            </p:nvSpPr>
            <p:spPr>
              <a:xfrm rot="16200000">
                <a:off x="4158314" y="4538459"/>
                <a:ext cx="127104" cy="155738"/>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Chevron 144"/>
              <p:cNvSpPr/>
              <p:nvPr/>
            </p:nvSpPr>
            <p:spPr>
              <a:xfrm rot="16200000">
                <a:off x="4158314" y="4846683"/>
                <a:ext cx="127104" cy="155738"/>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7" name="Group 52"/>
            <p:cNvGrpSpPr/>
            <p:nvPr/>
          </p:nvGrpSpPr>
          <p:grpSpPr>
            <a:xfrm rot="10800000">
              <a:off x="4426536" y="2919184"/>
              <a:ext cx="155738" cy="409642"/>
              <a:chOff x="4143997" y="4552776"/>
              <a:chExt cx="155738" cy="435328"/>
            </a:xfrm>
            <a:solidFill>
              <a:schemeClr val="accent2">
                <a:lumMod val="75000"/>
              </a:schemeClr>
            </a:solidFill>
          </p:grpSpPr>
          <p:sp>
            <p:nvSpPr>
              <p:cNvPr id="138" name="Chevron 137"/>
              <p:cNvSpPr/>
              <p:nvPr/>
            </p:nvSpPr>
            <p:spPr>
              <a:xfrm rot="16200000">
                <a:off x="4158314" y="4743941"/>
                <a:ext cx="127104" cy="1557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Chevron 138"/>
              <p:cNvSpPr/>
              <p:nvPr/>
            </p:nvSpPr>
            <p:spPr>
              <a:xfrm rot="16200000">
                <a:off x="4158314" y="4641200"/>
                <a:ext cx="127104" cy="1557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Chevron 139"/>
              <p:cNvSpPr/>
              <p:nvPr/>
            </p:nvSpPr>
            <p:spPr>
              <a:xfrm rot="16200000">
                <a:off x="4158314" y="4538459"/>
                <a:ext cx="127104" cy="1557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Chevron 140"/>
              <p:cNvSpPr/>
              <p:nvPr/>
            </p:nvSpPr>
            <p:spPr>
              <a:xfrm rot="16200000">
                <a:off x="4158314" y="4846683"/>
                <a:ext cx="127104" cy="1557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46" name="Freeform 145"/>
          <p:cNvSpPr/>
          <p:nvPr/>
        </p:nvSpPr>
        <p:spPr>
          <a:xfrm rot="733220">
            <a:off x="2350300" y="3942241"/>
            <a:ext cx="1383295" cy="1560245"/>
          </a:xfrm>
          <a:custGeom>
            <a:avLst/>
            <a:gdLst>
              <a:gd name="connsiteX0" fmla="*/ 238328 w 1172183"/>
              <a:gd name="connsiteY0" fmla="*/ 0 h 1395919"/>
              <a:gd name="connsiteX1" fmla="*/ 749030 w 1172183"/>
              <a:gd name="connsiteY1" fmla="*/ 155643 h 1395919"/>
              <a:gd name="connsiteX2" fmla="*/ 1172183 w 1172183"/>
              <a:gd name="connsiteY2" fmla="*/ 617707 h 1395919"/>
              <a:gd name="connsiteX3" fmla="*/ 894945 w 1172183"/>
              <a:gd name="connsiteY3" fmla="*/ 1395919 h 1395919"/>
              <a:gd name="connsiteX4" fmla="*/ 0 w 1172183"/>
              <a:gd name="connsiteY4" fmla="*/ 447473 h 1395919"/>
              <a:gd name="connsiteX5" fmla="*/ 238328 w 1172183"/>
              <a:gd name="connsiteY5" fmla="*/ 0 h 1395919"/>
              <a:gd name="connsiteX0" fmla="*/ 238328 w 1172183"/>
              <a:gd name="connsiteY0" fmla="*/ 0 h 1395919"/>
              <a:gd name="connsiteX1" fmla="*/ 749030 w 1172183"/>
              <a:gd name="connsiteY1" fmla="*/ 155643 h 1395919"/>
              <a:gd name="connsiteX2" fmla="*/ 1172183 w 1172183"/>
              <a:gd name="connsiteY2" fmla="*/ 617707 h 1395919"/>
              <a:gd name="connsiteX3" fmla="*/ 894945 w 1172183"/>
              <a:gd name="connsiteY3" fmla="*/ 1395919 h 1395919"/>
              <a:gd name="connsiteX4" fmla="*/ 0 w 1172183"/>
              <a:gd name="connsiteY4" fmla="*/ 447473 h 1395919"/>
              <a:gd name="connsiteX5" fmla="*/ 238328 w 1172183"/>
              <a:gd name="connsiteY5" fmla="*/ 0 h 1395919"/>
              <a:gd name="connsiteX0" fmla="*/ 238328 w 1172183"/>
              <a:gd name="connsiteY0" fmla="*/ 0 h 1395919"/>
              <a:gd name="connsiteX1" fmla="*/ 749030 w 1172183"/>
              <a:gd name="connsiteY1" fmla="*/ 155643 h 1395919"/>
              <a:gd name="connsiteX2" fmla="*/ 1172183 w 1172183"/>
              <a:gd name="connsiteY2" fmla="*/ 617707 h 1395919"/>
              <a:gd name="connsiteX3" fmla="*/ 894945 w 1172183"/>
              <a:gd name="connsiteY3" fmla="*/ 1395919 h 1395919"/>
              <a:gd name="connsiteX4" fmla="*/ 0 w 1172183"/>
              <a:gd name="connsiteY4" fmla="*/ 447473 h 1395919"/>
              <a:gd name="connsiteX5" fmla="*/ 238328 w 1172183"/>
              <a:gd name="connsiteY5" fmla="*/ 0 h 1395919"/>
              <a:gd name="connsiteX0" fmla="*/ 238328 w 1172183"/>
              <a:gd name="connsiteY0" fmla="*/ 0 h 1395919"/>
              <a:gd name="connsiteX1" fmla="*/ 749030 w 1172183"/>
              <a:gd name="connsiteY1" fmla="*/ 155643 h 1395919"/>
              <a:gd name="connsiteX2" fmla="*/ 1172183 w 1172183"/>
              <a:gd name="connsiteY2" fmla="*/ 617707 h 1395919"/>
              <a:gd name="connsiteX3" fmla="*/ 894945 w 1172183"/>
              <a:gd name="connsiteY3" fmla="*/ 1395919 h 1395919"/>
              <a:gd name="connsiteX4" fmla="*/ 0 w 1172183"/>
              <a:gd name="connsiteY4" fmla="*/ 447473 h 1395919"/>
              <a:gd name="connsiteX5" fmla="*/ 238328 w 1172183"/>
              <a:gd name="connsiteY5" fmla="*/ 0 h 1395919"/>
              <a:gd name="connsiteX0" fmla="*/ 238328 w 1172183"/>
              <a:gd name="connsiteY0" fmla="*/ 0 h 1395919"/>
              <a:gd name="connsiteX1" fmla="*/ 749030 w 1172183"/>
              <a:gd name="connsiteY1" fmla="*/ 155643 h 1395919"/>
              <a:gd name="connsiteX2" fmla="*/ 1172183 w 1172183"/>
              <a:gd name="connsiteY2" fmla="*/ 617707 h 1395919"/>
              <a:gd name="connsiteX3" fmla="*/ 894945 w 1172183"/>
              <a:gd name="connsiteY3" fmla="*/ 1395919 h 1395919"/>
              <a:gd name="connsiteX4" fmla="*/ 0 w 1172183"/>
              <a:gd name="connsiteY4" fmla="*/ 447473 h 1395919"/>
              <a:gd name="connsiteX5" fmla="*/ 238328 w 1172183"/>
              <a:gd name="connsiteY5" fmla="*/ 0 h 1395919"/>
              <a:gd name="connsiteX0" fmla="*/ 228736 w 1172183"/>
              <a:gd name="connsiteY0" fmla="*/ 0 h 1546188"/>
              <a:gd name="connsiteX1" fmla="*/ 749030 w 1172183"/>
              <a:gd name="connsiteY1" fmla="*/ 305912 h 1546188"/>
              <a:gd name="connsiteX2" fmla="*/ 1172183 w 1172183"/>
              <a:gd name="connsiteY2" fmla="*/ 767976 h 1546188"/>
              <a:gd name="connsiteX3" fmla="*/ 894945 w 1172183"/>
              <a:gd name="connsiteY3" fmla="*/ 1546188 h 1546188"/>
              <a:gd name="connsiteX4" fmla="*/ 0 w 1172183"/>
              <a:gd name="connsiteY4" fmla="*/ 597742 h 1546188"/>
              <a:gd name="connsiteX5" fmla="*/ 228736 w 1172183"/>
              <a:gd name="connsiteY5" fmla="*/ 0 h 1546188"/>
              <a:gd name="connsiteX0" fmla="*/ 228736 w 1172183"/>
              <a:gd name="connsiteY0" fmla="*/ 0 h 1546188"/>
              <a:gd name="connsiteX1" fmla="*/ 749030 w 1172183"/>
              <a:gd name="connsiteY1" fmla="*/ 305912 h 1546188"/>
              <a:gd name="connsiteX2" fmla="*/ 1172183 w 1172183"/>
              <a:gd name="connsiteY2" fmla="*/ 767976 h 1546188"/>
              <a:gd name="connsiteX3" fmla="*/ 894945 w 1172183"/>
              <a:gd name="connsiteY3" fmla="*/ 1546188 h 1546188"/>
              <a:gd name="connsiteX4" fmla="*/ 0 w 1172183"/>
              <a:gd name="connsiteY4" fmla="*/ 597742 h 1546188"/>
              <a:gd name="connsiteX5" fmla="*/ 228736 w 1172183"/>
              <a:gd name="connsiteY5" fmla="*/ 0 h 1546188"/>
              <a:gd name="connsiteX0" fmla="*/ 222342 w 1165789"/>
              <a:gd name="connsiteY0" fmla="*/ 0 h 1546188"/>
              <a:gd name="connsiteX1" fmla="*/ 742636 w 1165789"/>
              <a:gd name="connsiteY1" fmla="*/ 305912 h 1546188"/>
              <a:gd name="connsiteX2" fmla="*/ 1165789 w 1165789"/>
              <a:gd name="connsiteY2" fmla="*/ 767976 h 1546188"/>
              <a:gd name="connsiteX3" fmla="*/ 888551 w 1165789"/>
              <a:gd name="connsiteY3" fmla="*/ 1546188 h 1546188"/>
              <a:gd name="connsiteX4" fmla="*/ 0 w 1165789"/>
              <a:gd name="connsiteY4" fmla="*/ 568967 h 1546188"/>
              <a:gd name="connsiteX5" fmla="*/ 222342 w 1165789"/>
              <a:gd name="connsiteY5" fmla="*/ 0 h 1546188"/>
              <a:gd name="connsiteX0" fmla="*/ 222342 w 1165789"/>
              <a:gd name="connsiteY0" fmla="*/ 0 h 1527005"/>
              <a:gd name="connsiteX1" fmla="*/ 742636 w 1165789"/>
              <a:gd name="connsiteY1" fmla="*/ 305912 h 1527005"/>
              <a:gd name="connsiteX2" fmla="*/ 1165789 w 1165789"/>
              <a:gd name="connsiteY2" fmla="*/ 767976 h 1527005"/>
              <a:gd name="connsiteX3" fmla="*/ 888551 w 1165789"/>
              <a:gd name="connsiteY3" fmla="*/ 1527005 h 1527005"/>
              <a:gd name="connsiteX4" fmla="*/ 0 w 1165789"/>
              <a:gd name="connsiteY4" fmla="*/ 568967 h 1527005"/>
              <a:gd name="connsiteX5" fmla="*/ 222342 w 1165789"/>
              <a:gd name="connsiteY5" fmla="*/ 0 h 1527005"/>
              <a:gd name="connsiteX0" fmla="*/ 222342 w 1210550"/>
              <a:gd name="connsiteY0" fmla="*/ 0 h 1527005"/>
              <a:gd name="connsiteX1" fmla="*/ 742636 w 1210550"/>
              <a:gd name="connsiteY1" fmla="*/ 305912 h 1527005"/>
              <a:gd name="connsiteX2" fmla="*/ 1210550 w 1210550"/>
              <a:gd name="connsiteY2" fmla="*/ 822329 h 1527005"/>
              <a:gd name="connsiteX3" fmla="*/ 888551 w 1210550"/>
              <a:gd name="connsiteY3" fmla="*/ 1527005 h 1527005"/>
              <a:gd name="connsiteX4" fmla="*/ 0 w 1210550"/>
              <a:gd name="connsiteY4" fmla="*/ 568967 h 1527005"/>
              <a:gd name="connsiteX5" fmla="*/ 222342 w 1210550"/>
              <a:gd name="connsiteY5" fmla="*/ 0 h 1527005"/>
              <a:gd name="connsiteX0" fmla="*/ 222342 w 1210550"/>
              <a:gd name="connsiteY0" fmla="*/ 0 h 1527005"/>
              <a:gd name="connsiteX1" fmla="*/ 691480 w 1210550"/>
              <a:gd name="connsiteY1" fmla="*/ 235573 h 1527005"/>
              <a:gd name="connsiteX2" fmla="*/ 1210550 w 1210550"/>
              <a:gd name="connsiteY2" fmla="*/ 822329 h 1527005"/>
              <a:gd name="connsiteX3" fmla="*/ 888551 w 1210550"/>
              <a:gd name="connsiteY3" fmla="*/ 1527005 h 1527005"/>
              <a:gd name="connsiteX4" fmla="*/ 0 w 1210550"/>
              <a:gd name="connsiteY4" fmla="*/ 568967 h 1527005"/>
              <a:gd name="connsiteX5" fmla="*/ 222342 w 1210550"/>
              <a:gd name="connsiteY5" fmla="*/ 0 h 1527005"/>
              <a:gd name="connsiteX0" fmla="*/ 212751 w 1210550"/>
              <a:gd name="connsiteY0" fmla="*/ 0 h 1479047"/>
              <a:gd name="connsiteX1" fmla="*/ 691480 w 1210550"/>
              <a:gd name="connsiteY1" fmla="*/ 187615 h 1479047"/>
              <a:gd name="connsiteX2" fmla="*/ 1210550 w 1210550"/>
              <a:gd name="connsiteY2" fmla="*/ 774371 h 1479047"/>
              <a:gd name="connsiteX3" fmla="*/ 888551 w 1210550"/>
              <a:gd name="connsiteY3" fmla="*/ 1479047 h 1479047"/>
              <a:gd name="connsiteX4" fmla="*/ 0 w 1210550"/>
              <a:gd name="connsiteY4" fmla="*/ 521009 h 1479047"/>
              <a:gd name="connsiteX5" fmla="*/ 212751 w 1210550"/>
              <a:gd name="connsiteY5" fmla="*/ 0 h 1479047"/>
              <a:gd name="connsiteX0" fmla="*/ 212751 w 1210550"/>
              <a:gd name="connsiteY0" fmla="*/ 0 h 1479047"/>
              <a:gd name="connsiteX1" fmla="*/ 691480 w 1210550"/>
              <a:gd name="connsiteY1" fmla="*/ 187615 h 1479047"/>
              <a:gd name="connsiteX2" fmla="*/ 1210550 w 1210550"/>
              <a:gd name="connsiteY2" fmla="*/ 774371 h 1479047"/>
              <a:gd name="connsiteX3" fmla="*/ 888551 w 1210550"/>
              <a:gd name="connsiteY3" fmla="*/ 1479047 h 1479047"/>
              <a:gd name="connsiteX4" fmla="*/ 0 w 1210550"/>
              <a:gd name="connsiteY4" fmla="*/ 521009 h 1479047"/>
              <a:gd name="connsiteX5" fmla="*/ 212751 w 1210550"/>
              <a:gd name="connsiteY5" fmla="*/ 0 h 1479047"/>
              <a:gd name="connsiteX0" fmla="*/ 212751 w 1210550"/>
              <a:gd name="connsiteY0" fmla="*/ 0 h 1479047"/>
              <a:gd name="connsiteX1" fmla="*/ 691480 w 1210550"/>
              <a:gd name="connsiteY1" fmla="*/ 187615 h 1479047"/>
              <a:gd name="connsiteX2" fmla="*/ 1210550 w 1210550"/>
              <a:gd name="connsiteY2" fmla="*/ 774371 h 1479047"/>
              <a:gd name="connsiteX3" fmla="*/ 888551 w 1210550"/>
              <a:gd name="connsiteY3" fmla="*/ 1479047 h 1479047"/>
              <a:gd name="connsiteX4" fmla="*/ 0 w 1210550"/>
              <a:gd name="connsiteY4" fmla="*/ 521009 h 1479047"/>
              <a:gd name="connsiteX5" fmla="*/ 212751 w 1210550"/>
              <a:gd name="connsiteY5" fmla="*/ 0 h 1479047"/>
              <a:gd name="connsiteX0" fmla="*/ 212751 w 1210550"/>
              <a:gd name="connsiteY0" fmla="*/ 0 h 1479047"/>
              <a:gd name="connsiteX1" fmla="*/ 691480 w 1210550"/>
              <a:gd name="connsiteY1" fmla="*/ 187615 h 1479047"/>
              <a:gd name="connsiteX2" fmla="*/ 1210550 w 1210550"/>
              <a:gd name="connsiteY2" fmla="*/ 774371 h 1479047"/>
              <a:gd name="connsiteX3" fmla="*/ 888551 w 1210550"/>
              <a:gd name="connsiteY3" fmla="*/ 1479047 h 1479047"/>
              <a:gd name="connsiteX4" fmla="*/ 0 w 1210550"/>
              <a:gd name="connsiteY4" fmla="*/ 521009 h 1479047"/>
              <a:gd name="connsiteX5" fmla="*/ 212751 w 1210550"/>
              <a:gd name="connsiteY5" fmla="*/ 0 h 1479047"/>
              <a:gd name="connsiteX0" fmla="*/ 212751 w 1210550"/>
              <a:gd name="connsiteY0" fmla="*/ 0 h 1479047"/>
              <a:gd name="connsiteX1" fmla="*/ 691480 w 1210550"/>
              <a:gd name="connsiteY1" fmla="*/ 187615 h 1479047"/>
              <a:gd name="connsiteX2" fmla="*/ 1210550 w 1210550"/>
              <a:gd name="connsiteY2" fmla="*/ 774371 h 1479047"/>
              <a:gd name="connsiteX3" fmla="*/ 888551 w 1210550"/>
              <a:gd name="connsiteY3" fmla="*/ 1479047 h 1479047"/>
              <a:gd name="connsiteX4" fmla="*/ 0 w 1210550"/>
              <a:gd name="connsiteY4" fmla="*/ 521009 h 1479047"/>
              <a:gd name="connsiteX5" fmla="*/ 212751 w 1210550"/>
              <a:gd name="connsiteY5" fmla="*/ 0 h 1479047"/>
              <a:gd name="connsiteX0" fmla="*/ 212751 w 1210550"/>
              <a:gd name="connsiteY0" fmla="*/ 0 h 1479047"/>
              <a:gd name="connsiteX1" fmla="*/ 774008 w 1210550"/>
              <a:gd name="connsiteY1" fmla="*/ 199517 h 1479047"/>
              <a:gd name="connsiteX2" fmla="*/ 1210550 w 1210550"/>
              <a:gd name="connsiteY2" fmla="*/ 774371 h 1479047"/>
              <a:gd name="connsiteX3" fmla="*/ 888551 w 1210550"/>
              <a:gd name="connsiteY3" fmla="*/ 1479047 h 1479047"/>
              <a:gd name="connsiteX4" fmla="*/ 0 w 1210550"/>
              <a:gd name="connsiteY4" fmla="*/ 521009 h 1479047"/>
              <a:gd name="connsiteX5" fmla="*/ 212751 w 1210550"/>
              <a:gd name="connsiteY5" fmla="*/ 0 h 1479047"/>
              <a:gd name="connsiteX0" fmla="*/ 212751 w 2192937"/>
              <a:gd name="connsiteY0" fmla="*/ 0 h 1479047"/>
              <a:gd name="connsiteX1" fmla="*/ 774008 w 2192937"/>
              <a:gd name="connsiteY1" fmla="*/ 199517 h 1479047"/>
              <a:gd name="connsiteX2" fmla="*/ 2192937 w 2192937"/>
              <a:gd name="connsiteY2" fmla="*/ 1387723 h 1479047"/>
              <a:gd name="connsiteX3" fmla="*/ 888551 w 2192937"/>
              <a:gd name="connsiteY3" fmla="*/ 1479047 h 1479047"/>
              <a:gd name="connsiteX4" fmla="*/ 0 w 2192937"/>
              <a:gd name="connsiteY4" fmla="*/ 521009 h 1479047"/>
              <a:gd name="connsiteX5" fmla="*/ 212751 w 2192937"/>
              <a:gd name="connsiteY5" fmla="*/ 0 h 1479047"/>
              <a:gd name="connsiteX0" fmla="*/ 212751 w 2192937"/>
              <a:gd name="connsiteY0" fmla="*/ 0 h 1820882"/>
              <a:gd name="connsiteX1" fmla="*/ 774008 w 2192937"/>
              <a:gd name="connsiteY1" fmla="*/ 199517 h 1820882"/>
              <a:gd name="connsiteX2" fmla="*/ 2192937 w 2192937"/>
              <a:gd name="connsiteY2" fmla="*/ 1387723 h 1820882"/>
              <a:gd name="connsiteX3" fmla="*/ 2147016 w 2192937"/>
              <a:gd name="connsiteY3" fmla="*/ 1820882 h 1820882"/>
              <a:gd name="connsiteX4" fmla="*/ 0 w 2192937"/>
              <a:gd name="connsiteY4" fmla="*/ 521009 h 1820882"/>
              <a:gd name="connsiteX5" fmla="*/ 212751 w 2192937"/>
              <a:gd name="connsiteY5" fmla="*/ 0 h 1820882"/>
              <a:gd name="connsiteX0" fmla="*/ 39540 w 2019726"/>
              <a:gd name="connsiteY0" fmla="*/ 0 h 1820882"/>
              <a:gd name="connsiteX1" fmla="*/ 600797 w 2019726"/>
              <a:gd name="connsiteY1" fmla="*/ 199517 h 1820882"/>
              <a:gd name="connsiteX2" fmla="*/ 2019726 w 2019726"/>
              <a:gd name="connsiteY2" fmla="*/ 1387723 h 1820882"/>
              <a:gd name="connsiteX3" fmla="*/ 1973805 w 2019726"/>
              <a:gd name="connsiteY3" fmla="*/ 1820882 h 1820882"/>
              <a:gd name="connsiteX4" fmla="*/ 0 w 2019726"/>
              <a:gd name="connsiteY4" fmla="*/ 515103 h 1820882"/>
              <a:gd name="connsiteX5" fmla="*/ 39540 w 2019726"/>
              <a:gd name="connsiteY5" fmla="*/ 0 h 1820882"/>
              <a:gd name="connsiteX0" fmla="*/ 68028 w 2048214"/>
              <a:gd name="connsiteY0" fmla="*/ 0 h 1820882"/>
              <a:gd name="connsiteX1" fmla="*/ 629285 w 2048214"/>
              <a:gd name="connsiteY1" fmla="*/ 199517 h 1820882"/>
              <a:gd name="connsiteX2" fmla="*/ 2048214 w 2048214"/>
              <a:gd name="connsiteY2" fmla="*/ 1387723 h 1820882"/>
              <a:gd name="connsiteX3" fmla="*/ 2002293 w 2048214"/>
              <a:gd name="connsiteY3" fmla="*/ 1820882 h 1820882"/>
              <a:gd name="connsiteX4" fmla="*/ 0 w 2048214"/>
              <a:gd name="connsiteY4" fmla="*/ 450197 h 1820882"/>
              <a:gd name="connsiteX5" fmla="*/ 68028 w 2048214"/>
              <a:gd name="connsiteY5" fmla="*/ 0 h 1820882"/>
              <a:gd name="connsiteX0" fmla="*/ 68028 w 2048214"/>
              <a:gd name="connsiteY0" fmla="*/ 0 h 1820882"/>
              <a:gd name="connsiteX1" fmla="*/ 518702 w 2048214"/>
              <a:gd name="connsiteY1" fmla="*/ 260055 h 1820882"/>
              <a:gd name="connsiteX2" fmla="*/ 2048214 w 2048214"/>
              <a:gd name="connsiteY2" fmla="*/ 1387723 h 1820882"/>
              <a:gd name="connsiteX3" fmla="*/ 2002293 w 2048214"/>
              <a:gd name="connsiteY3" fmla="*/ 1820882 h 1820882"/>
              <a:gd name="connsiteX4" fmla="*/ 0 w 2048214"/>
              <a:gd name="connsiteY4" fmla="*/ 450197 h 1820882"/>
              <a:gd name="connsiteX5" fmla="*/ 68028 w 2048214"/>
              <a:gd name="connsiteY5" fmla="*/ 0 h 1820882"/>
              <a:gd name="connsiteX0" fmla="*/ 68028 w 2048214"/>
              <a:gd name="connsiteY0" fmla="*/ 0 h 1853404"/>
              <a:gd name="connsiteX1" fmla="*/ 518702 w 2048214"/>
              <a:gd name="connsiteY1" fmla="*/ 260055 h 1853404"/>
              <a:gd name="connsiteX2" fmla="*/ 2048214 w 2048214"/>
              <a:gd name="connsiteY2" fmla="*/ 1387723 h 1853404"/>
              <a:gd name="connsiteX3" fmla="*/ 2002293 w 2048214"/>
              <a:gd name="connsiteY3" fmla="*/ 1820882 h 1853404"/>
              <a:gd name="connsiteX4" fmla="*/ 0 w 2048214"/>
              <a:gd name="connsiteY4" fmla="*/ 450197 h 1853404"/>
              <a:gd name="connsiteX5" fmla="*/ 68028 w 2048214"/>
              <a:gd name="connsiteY5" fmla="*/ 0 h 1853404"/>
              <a:gd name="connsiteX0" fmla="*/ 68028 w 2048214"/>
              <a:gd name="connsiteY0" fmla="*/ 0 h 1853404"/>
              <a:gd name="connsiteX1" fmla="*/ 518702 w 2048214"/>
              <a:gd name="connsiteY1" fmla="*/ 260055 h 1853404"/>
              <a:gd name="connsiteX2" fmla="*/ 2048214 w 2048214"/>
              <a:gd name="connsiteY2" fmla="*/ 1387723 h 1853404"/>
              <a:gd name="connsiteX3" fmla="*/ 2002293 w 2048214"/>
              <a:gd name="connsiteY3" fmla="*/ 1820882 h 1853404"/>
              <a:gd name="connsiteX4" fmla="*/ 0 w 2048214"/>
              <a:gd name="connsiteY4" fmla="*/ 450197 h 1853404"/>
              <a:gd name="connsiteX5" fmla="*/ 68028 w 2048214"/>
              <a:gd name="connsiteY5" fmla="*/ 0 h 1853404"/>
              <a:gd name="connsiteX0" fmla="*/ 68028 w 2048214"/>
              <a:gd name="connsiteY0" fmla="*/ 0 h 1853404"/>
              <a:gd name="connsiteX1" fmla="*/ 518702 w 2048214"/>
              <a:gd name="connsiteY1" fmla="*/ 260055 h 1853404"/>
              <a:gd name="connsiteX2" fmla="*/ 2048214 w 2048214"/>
              <a:gd name="connsiteY2" fmla="*/ 1387723 h 1853404"/>
              <a:gd name="connsiteX3" fmla="*/ 2002293 w 2048214"/>
              <a:gd name="connsiteY3" fmla="*/ 1820882 h 1853404"/>
              <a:gd name="connsiteX4" fmla="*/ 0 w 2048214"/>
              <a:gd name="connsiteY4" fmla="*/ 450197 h 1853404"/>
              <a:gd name="connsiteX5" fmla="*/ 68028 w 2048214"/>
              <a:gd name="connsiteY5" fmla="*/ 0 h 1853404"/>
              <a:gd name="connsiteX0" fmla="*/ 68028 w 2048214"/>
              <a:gd name="connsiteY0" fmla="*/ 0 h 1858887"/>
              <a:gd name="connsiteX1" fmla="*/ 518702 w 2048214"/>
              <a:gd name="connsiteY1" fmla="*/ 260055 h 1858887"/>
              <a:gd name="connsiteX2" fmla="*/ 2048214 w 2048214"/>
              <a:gd name="connsiteY2" fmla="*/ 1387723 h 1858887"/>
              <a:gd name="connsiteX3" fmla="*/ 2047091 w 2048214"/>
              <a:gd name="connsiteY3" fmla="*/ 1826364 h 1858887"/>
              <a:gd name="connsiteX4" fmla="*/ 0 w 2048214"/>
              <a:gd name="connsiteY4" fmla="*/ 450197 h 1858887"/>
              <a:gd name="connsiteX5" fmla="*/ 68028 w 2048214"/>
              <a:gd name="connsiteY5" fmla="*/ 0 h 1858887"/>
              <a:gd name="connsiteX0" fmla="*/ 68028 w 2048214"/>
              <a:gd name="connsiteY0" fmla="*/ 0 h 1826364"/>
              <a:gd name="connsiteX1" fmla="*/ 518702 w 2048214"/>
              <a:gd name="connsiteY1" fmla="*/ 260055 h 1826364"/>
              <a:gd name="connsiteX2" fmla="*/ 2048214 w 2048214"/>
              <a:gd name="connsiteY2" fmla="*/ 1387723 h 1826364"/>
              <a:gd name="connsiteX3" fmla="*/ 2047091 w 2048214"/>
              <a:gd name="connsiteY3" fmla="*/ 1826364 h 1826364"/>
              <a:gd name="connsiteX4" fmla="*/ 0 w 2048214"/>
              <a:gd name="connsiteY4" fmla="*/ 450197 h 1826364"/>
              <a:gd name="connsiteX5" fmla="*/ 68028 w 2048214"/>
              <a:gd name="connsiteY5" fmla="*/ 0 h 1826364"/>
              <a:gd name="connsiteX0" fmla="*/ 68028 w 2048214"/>
              <a:gd name="connsiteY0" fmla="*/ 0 h 1826364"/>
              <a:gd name="connsiteX1" fmla="*/ 518702 w 2048214"/>
              <a:gd name="connsiteY1" fmla="*/ 260055 h 1826364"/>
              <a:gd name="connsiteX2" fmla="*/ 2048214 w 2048214"/>
              <a:gd name="connsiteY2" fmla="*/ 1387723 h 1826364"/>
              <a:gd name="connsiteX3" fmla="*/ 2047091 w 2048214"/>
              <a:gd name="connsiteY3" fmla="*/ 1826364 h 1826364"/>
              <a:gd name="connsiteX4" fmla="*/ 0 w 2048214"/>
              <a:gd name="connsiteY4" fmla="*/ 450197 h 1826364"/>
              <a:gd name="connsiteX5" fmla="*/ 68028 w 2048214"/>
              <a:gd name="connsiteY5" fmla="*/ 0 h 1826364"/>
              <a:gd name="connsiteX0" fmla="*/ 68028 w 2048214"/>
              <a:gd name="connsiteY0" fmla="*/ 0 h 1826364"/>
              <a:gd name="connsiteX1" fmla="*/ 518702 w 2048214"/>
              <a:gd name="connsiteY1" fmla="*/ 260055 h 1826364"/>
              <a:gd name="connsiteX2" fmla="*/ 2048214 w 2048214"/>
              <a:gd name="connsiteY2" fmla="*/ 1387723 h 1826364"/>
              <a:gd name="connsiteX3" fmla="*/ 2047091 w 2048214"/>
              <a:gd name="connsiteY3" fmla="*/ 1826364 h 1826364"/>
              <a:gd name="connsiteX4" fmla="*/ 0 w 2048214"/>
              <a:gd name="connsiteY4" fmla="*/ 450197 h 1826364"/>
              <a:gd name="connsiteX5" fmla="*/ 68028 w 2048214"/>
              <a:gd name="connsiteY5" fmla="*/ 0 h 1826364"/>
              <a:gd name="connsiteX0" fmla="*/ 68028 w 2048214"/>
              <a:gd name="connsiteY0" fmla="*/ 0 h 1826364"/>
              <a:gd name="connsiteX1" fmla="*/ 569481 w 2048214"/>
              <a:gd name="connsiteY1" fmla="*/ 293365 h 1826364"/>
              <a:gd name="connsiteX2" fmla="*/ 2048214 w 2048214"/>
              <a:gd name="connsiteY2" fmla="*/ 1387723 h 1826364"/>
              <a:gd name="connsiteX3" fmla="*/ 2047091 w 2048214"/>
              <a:gd name="connsiteY3" fmla="*/ 1826364 h 1826364"/>
              <a:gd name="connsiteX4" fmla="*/ 0 w 2048214"/>
              <a:gd name="connsiteY4" fmla="*/ 450197 h 1826364"/>
              <a:gd name="connsiteX5" fmla="*/ 68028 w 2048214"/>
              <a:gd name="connsiteY5" fmla="*/ 0 h 1826364"/>
              <a:gd name="connsiteX0" fmla="*/ 115110 w 2048214"/>
              <a:gd name="connsiteY0" fmla="*/ 0 h 1844088"/>
              <a:gd name="connsiteX1" fmla="*/ 569481 w 2048214"/>
              <a:gd name="connsiteY1" fmla="*/ 311089 h 1844088"/>
              <a:gd name="connsiteX2" fmla="*/ 2048214 w 2048214"/>
              <a:gd name="connsiteY2" fmla="*/ 1405447 h 1844088"/>
              <a:gd name="connsiteX3" fmla="*/ 2047091 w 2048214"/>
              <a:gd name="connsiteY3" fmla="*/ 1844088 h 1844088"/>
              <a:gd name="connsiteX4" fmla="*/ 0 w 2048214"/>
              <a:gd name="connsiteY4" fmla="*/ 467921 h 1844088"/>
              <a:gd name="connsiteX5" fmla="*/ 115110 w 2048214"/>
              <a:gd name="connsiteY5" fmla="*/ 0 h 1844088"/>
              <a:gd name="connsiteX0" fmla="*/ 115110 w 2048214"/>
              <a:gd name="connsiteY0" fmla="*/ 0 h 1844088"/>
              <a:gd name="connsiteX1" fmla="*/ 567196 w 2048214"/>
              <a:gd name="connsiteY1" fmla="*/ 334292 h 1844088"/>
              <a:gd name="connsiteX2" fmla="*/ 2048214 w 2048214"/>
              <a:gd name="connsiteY2" fmla="*/ 1405447 h 1844088"/>
              <a:gd name="connsiteX3" fmla="*/ 2047091 w 2048214"/>
              <a:gd name="connsiteY3" fmla="*/ 1844088 h 1844088"/>
              <a:gd name="connsiteX4" fmla="*/ 0 w 2048214"/>
              <a:gd name="connsiteY4" fmla="*/ 467921 h 1844088"/>
              <a:gd name="connsiteX5" fmla="*/ 115110 w 2048214"/>
              <a:gd name="connsiteY5" fmla="*/ 0 h 1844088"/>
              <a:gd name="connsiteX0" fmla="*/ 115110 w 2048214"/>
              <a:gd name="connsiteY0" fmla="*/ 0 h 1844088"/>
              <a:gd name="connsiteX1" fmla="*/ 567196 w 2048214"/>
              <a:gd name="connsiteY1" fmla="*/ 334292 h 1844088"/>
              <a:gd name="connsiteX2" fmla="*/ 2048214 w 2048214"/>
              <a:gd name="connsiteY2" fmla="*/ 1405447 h 1844088"/>
              <a:gd name="connsiteX3" fmla="*/ 2047091 w 2048214"/>
              <a:gd name="connsiteY3" fmla="*/ 1844088 h 1844088"/>
              <a:gd name="connsiteX4" fmla="*/ 0 w 2048214"/>
              <a:gd name="connsiteY4" fmla="*/ 467921 h 1844088"/>
              <a:gd name="connsiteX5" fmla="*/ 115110 w 2048214"/>
              <a:gd name="connsiteY5" fmla="*/ 0 h 1844088"/>
              <a:gd name="connsiteX0" fmla="*/ 115110 w 2048214"/>
              <a:gd name="connsiteY0" fmla="*/ 0 h 1844088"/>
              <a:gd name="connsiteX1" fmla="*/ 567196 w 2048214"/>
              <a:gd name="connsiteY1" fmla="*/ 334292 h 1844088"/>
              <a:gd name="connsiteX2" fmla="*/ 2048214 w 2048214"/>
              <a:gd name="connsiteY2" fmla="*/ 1405447 h 1844088"/>
              <a:gd name="connsiteX3" fmla="*/ 2047091 w 2048214"/>
              <a:gd name="connsiteY3" fmla="*/ 1844088 h 1844088"/>
              <a:gd name="connsiteX4" fmla="*/ 0 w 2048214"/>
              <a:gd name="connsiteY4" fmla="*/ 467921 h 1844088"/>
              <a:gd name="connsiteX5" fmla="*/ 115110 w 2048214"/>
              <a:gd name="connsiteY5" fmla="*/ 0 h 1844088"/>
              <a:gd name="connsiteX0" fmla="*/ 115110 w 2048214"/>
              <a:gd name="connsiteY0" fmla="*/ 0 h 1844088"/>
              <a:gd name="connsiteX1" fmla="*/ 567196 w 2048214"/>
              <a:gd name="connsiteY1" fmla="*/ 334292 h 1844088"/>
              <a:gd name="connsiteX2" fmla="*/ 2048214 w 2048214"/>
              <a:gd name="connsiteY2" fmla="*/ 1405447 h 1844088"/>
              <a:gd name="connsiteX3" fmla="*/ 2047091 w 2048214"/>
              <a:gd name="connsiteY3" fmla="*/ 1844088 h 1844088"/>
              <a:gd name="connsiteX4" fmla="*/ 0 w 2048214"/>
              <a:gd name="connsiteY4" fmla="*/ 467921 h 1844088"/>
              <a:gd name="connsiteX5" fmla="*/ 115110 w 2048214"/>
              <a:gd name="connsiteY5" fmla="*/ 0 h 1844088"/>
              <a:gd name="connsiteX0" fmla="*/ 165886 w 2048214"/>
              <a:gd name="connsiteY0" fmla="*/ 1 h 1810780"/>
              <a:gd name="connsiteX1" fmla="*/ 567196 w 2048214"/>
              <a:gd name="connsiteY1" fmla="*/ 300984 h 1810780"/>
              <a:gd name="connsiteX2" fmla="*/ 2048214 w 2048214"/>
              <a:gd name="connsiteY2" fmla="*/ 1372139 h 1810780"/>
              <a:gd name="connsiteX3" fmla="*/ 2047091 w 2048214"/>
              <a:gd name="connsiteY3" fmla="*/ 1810780 h 1810780"/>
              <a:gd name="connsiteX4" fmla="*/ 0 w 2048214"/>
              <a:gd name="connsiteY4" fmla="*/ 434613 h 1810780"/>
              <a:gd name="connsiteX5" fmla="*/ 165886 w 2048214"/>
              <a:gd name="connsiteY5" fmla="*/ 1 h 1810780"/>
              <a:gd name="connsiteX0" fmla="*/ 165886 w 2048214"/>
              <a:gd name="connsiteY0" fmla="*/ 0 h 1810779"/>
              <a:gd name="connsiteX1" fmla="*/ 595577 w 2048214"/>
              <a:gd name="connsiteY1" fmla="*/ 331551 h 1810779"/>
              <a:gd name="connsiteX2" fmla="*/ 2048214 w 2048214"/>
              <a:gd name="connsiteY2" fmla="*/ 1372138 h 1810779"/>
              <a:gd name="connsiteX3" fmla="*/ 2047091 w 2048214"/>
              <a:gd name="connsiteY3" fmla="*/ 1810779 h 1810779"/>
              <a:gd name="connsiteX4" fmla="*/ 0 w 2048214"/>
              <a:gd name="connsiteY4" fmla="*/ 434612 h 1810779"/>
              <a:gd name="connsiteX5" fmla="*/ 165886 w 2048214"/>
              <a:gd name="connsiteY5" fmla="*/ 0 h 1810779"/>
              <a:gd name="connsiteX0" fmla="*/ 156318 w 2038646"/>
              <a:gd name="connsiteY0" fmla="*/ 0 h 1810779"/>
              <a:gd name="connsiteX1" fmla="*/ 586009 w 2038646"/>
              <a:gd name="connsiteY1" fmla="*/ 331551 h 1810779"/>
              <a:gd name="connsiteX2" fmla="*/ 2038646 w 2038646"/>
              <a:gd name="connsiteY2" fmla="*/ 1372138 h 1810779"/>
              <a:gd name="connsiteX3" fmla="*/ 2037523 w 2038646"/>
              <a:gd name="connsiteY3" fmla="*/ 1810779 h 1810779"/>
              <a:gd name="connsiteX4" fmla="*/ -1 w 2038646"/>
              <a:gd name="connsiteY4" fmla="*/ 479138 h 1810779"/>
              <a:gd name="connsiteX5" fmla="*/ 156318 w 2038646"/>
              <a:gd name="connsiteY5" fmla="*/ 0 h 18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8646" h="1810779">
                <a:moveTo>
                  <a:pt x="156318" y="0"/>
                </a:moveTo>
                <a:lnTo>
                  <a:pt x="586009" y="331551"/>
                </a:lnTo>
                <a:cubicBezTo>
                  <a:pt x="970916" y="1030779"/>
                  <a:pt x="1915930" y="1350964"/>
                  <a:pt x="2038646" y="1372138"/>
                </a:cubicBezTo>
                <a:cubicBezTo>
                  <a:pt x="2038272" y="1518352"/>
                  <a:pt x="2037897" y="1664565"/>
                  <a:pt x="2037523" y="1810779"/>
                </a:cubicBezTo>
                <a:cubicBezTo>
                  <a:pt x="1553552" y="1798780"/>
                  <a:pt x="546842" y="1360366"/>
                  <a:pt x="-1" y="479138"/>
                </a:cubicBezTo>
                <a:lnTo>
                  <a:pt x="156318" y="0"/>
                </a:lnTo>
                <a:close/>
              </a:path>
            </a:pathLst>
          </a:custGeom>
          <a:gradFill>
            <a:gsLst>
              <a:gs pos="0">
                <a:schemeClr val="bg2"/>
              </a:gs>
              <a:gs pos="72000">
                <a:schemeClr val="bg1">
                  <a:alpha val="0"/>
                </a:schemeClr>
              </a:gs>
              <a:gs pos="100000">
                <a:schemeClr val="bg1">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rot="15436331">
            <a:off x="5200925" y="3784527"/>
            <a:ext cx="1593447" cy="1721060"/>
          </a:xfrm>
          <a:custGeom>
            <a:avLst/>
            <a:gdLst>
              <a:gd name="connsiteX0" fmla="*/ 238328 w 1172183"/>
              <a:gd name="connsiteY0" fmla="*/ 0 h 1395919"/>
              <a:gd name="connsiteX1" fmla="*/ 749030 w 1172183"/>
              <a:gd name="connsiteY1" fmla="*/ 155643 h 1395919"/>
              <a:gd name="connsiteX2" fmla="*/ 1172183 w 1172183"/>
              <a:gd name="connsiteY2" fmla="*/ 617707 h 1395919"/>
              <a:gd name="connsiteX3" fmla="*/ 894945 w 1172183"/>
              <a:gd name="connsiteY3" fmla="*/ 1395919 h 1395919"/>
              <a:gd name="connsiteX4" fmla="*/ 0 w 1172183"/>
              <a:gd name="connsiteY4" fmla="*/ 447473 h 1395919"/>
              <a:gd name="connsiteX5" fmla="*/ 238328 w 1172183"/>
              <a:gd name="connsiteY5" fmla="*/ 0 h 1395919"/>
              <a:gd name="connsiteX0" fmla="*/ 238328 w 1172183"/>
              <a:gd name="connsiteY0" fmla="*/ 0 h 1395919"/>
              <a:gd name="connsiteX1" fmla="*/ 749030 w 1172183"/>
              <a:gd name="connsiteY1" fmla="*/ 155643 h 1395919"/>
              <a:gd name="connsiteX2" fmla="*/ 1172183 w 1172183"/>
              <a:gd name="connsiteY2" fmla="*/ 617707 h 1395919"/>
              <a:gd name="connsiteX3" fmla="*/ 894945 w 1172183"/>
              <a:gd name="connsiteY3" fmla="*/ 1395919 h 1395919"/>
              <a:gd name="connsiteX4" fmla="*/ 0 w 1172183"/>
              <a:gd name="connsiteY4" fmla="*/ 447473 h 1395919"/>
              <a:gd name="connsiteX5" fmla="*/ 238328 w 1172183"/>
              <a:gd name="connsiteY5" fmla="*/ 0 h 1395919"/>
              <a:gd name="connsiteX0" fmla="*/ 238328 w 1172183"/>
              <a:gd name="connsiteY0" fmla="*/ 0 h 1395919"/>
              <a:gd name="connsiteX1" fmla="*/ 749030 w 1172183"/>
              <a:gd name="connsiteY1" fmla="*/ 155643 h 1395919"/>
              <a:gd name="connsiteX2" fmla="*/ 1172183 w 1172183"/>
              <a:gd name="connsiteY2" fmla="*/ 617707 h 1395919"/>
              <a:gd name="connsiteX3" fmla="*/ 894945 w 1172183"/>
              <a:gd name="connsiteY3" fmla="*/ 1395919 h 1395919"/>
              <a:gd name="connsiteX4" fmla="*/ 0 w 1172183"/>
              <a:gd name="connsiteY4" fmla="*/ 447473 h 1395919"/>
              <a:gd name="connsiteX5" fmla="*/ 238328 w 1172183"/>
              <a:gd name="connsiteY5" fmla="*/ 0 h 1395919"/>
              <a:gd name="connsiteX0" fmla="*/ 238328 w 1172183"/>
              <a:gd name="connsiteY0" fmla="*/ 0 h 1395919"/>
              <a:gd name="connsiteX1" fmla="*/ 749030 w 1172183"/>
              <a:gd name="connsiteY1" fmla="*/ 155643 h 1395919"/>
              <a:gd name="connsiteX2" fmla="*/ 1172183 w 1172183"/>
              <a:gd name="connsiteY2" fmla="*/ 617707 h 1395919"/>
              <a:gd name="connsiteX3" fmla="*/ 894945 w 1172183"/>
              <a:gd name="connsiteY3" fmla="*/ 1395919 h 1395919"/>
              <a:gd name="connsiteX4" fmla="*/ 0 w 1172183"/>
              <a:gd name="connsiteY4" fmla="*/ 447473 h 1395919"/>
              <a:gd name="connsiteX5" fmla="*/ 238328 w 1172183"/>
              <a:gd name="connsiteY5" fmla="*/ 0 h 1395919"/>
              <a:gd name="connsiteX0" fmla="*/ 238328 w 1172183"/>
              <a:gd name="connsiteY0" fmla="*/ 0 h 1395919"/>
              <a:gd name="connsiteX1" fmla="*/ 749030 w 1172183"/>
              <a:gd name="connsiteY1" fmla="*/ 155643 h 1395919"/>
              <a:gd name="connsiteX2" fmla="*/ 1172183 w 1172183"/>
              <a:gd name="connsiteY2" fmla="*/ 617707 h 1395919"/>
              <a:gd name="connsiteX3" fmla="*/ 894945 w 1172183"/>
              <a:gd name="connsiteY3" fmla="*/ 1395919 h 1395919"/>
              <a:gd name="connsiteX4" fmla="*/ 0 w 1172183"/>
              <a:gd name="connsiteY4" fmla="*/ 447473 h 1395919"/>
              <a:gd name="connsiteX5" fmla="*/ 238328 w 1172183"/>
              <a:gd name="connsiteY5" fmla="*/ 0 h 1395919"/>
              <a:gd name="connsiteX0" fmla="*/ 228736 w 1172183"/>
              <a:gd name="connsiteY0" fmla="*/ 0 h 1546188"/>
              <a:gd name="connsiteX1" fmla="*/ 749030 w 1172183"/>
              <a:gd name="connsiteY1" fmla="*/ 305912 h 1546188"/>
              <a:gd name="connsiteX2" fmla="*/ 1172183 w 1172183"/>
              <a:gd name="connsiteY2" fmla="*/ 767976 h 1546188"/>
              <a:gd name="connsiteX3" fmla="*/ 894945 w 1172183"/>
              <a:gd name="connsiteY3" fmla="*/ 1546188 h 1546188"/>
              <a:gd name="connsiteX4" fmla="*/ 0 w 1172183"/>
              <a:gd name="connsiteY4" fmla="*/ 597742 h 1546188"/>
              <a:gd name="connsiteX5" fmla="*/ 228736 w 1172183"/>
              <a:gd name="connsiteY5" fmla="*/ 0 h 1546188"/>
              <a:gd name="connsiteX0" fmla="*/ 228736 w 1172183"/>
              <a:gd name="connsiteY0" fmla="*/ 0 h 1546188"/>
              <a:gd name="connsiteX1" fmla="*/ 749030 w 1172183"/>
              <a:gd name="connsiteY1" fmla="*/ 305912 h 1546188"/>
              <a:gd name="connsiteX2" fmla="*/ 1172183 w 1172183"/>
              <a:gd name="connsiteY2" fmla="*/ 767976 h 1546188"/>
              <a:gd name="connsiteX3" fmla="*/ 894945 w 1172183"/>
              <a:gd name="connsiteY3" fmla="*/ 1546188 h 1546188"/>
              <a:gd name="connsiteX4" fmla="*/ 0 w 1172183"/>
              <a:gd name="connsiteY4" fmla="*/ 597742 h 1546188"/>
              <a:gd name="connsiteX5" fmla="*/ 228736 w 1172183"/>
              <a:gd name="connsiteY5" fmla="*/ 0 h 1546188"/>
              <a:gd name="connsiteX0" fmla="*/ 222342 w 1165789"/>
              <a:gd name="connsiteY0" fmla="*/ 0 h 1546188"/>
              <a:gd name="connsiteX1" fmla="*/ 742636 w 1165789"/>
              <a:gd name="connsiteY1" fmla="*/ 305912 h 1546188"/>
              <a:gd name="connsiteX2" fmla="*/ 1165789 w 1165789"/>
              <a:gd name="connsiteY2" fmla="*/ 767976 h 1546188"/>
              <a:gd name="connsiteX3" fmla="*/ 888551 w 1165789"/>
              <a:gd name="connsiteY3" fmla="*/ 1546188 h 1546188"/>
              <a:gd name="connsiteX4" fmla="*/ 0 w 1165789"/>
              <a:gd name="connsiteY4" fmla="*/ 568967 h 1546188"/>
              <a:gd name="connsiteX5" fmla="*/ 222342 w 1165789"/>
              <a:gd name="connsiteY5" fmla="*/ 0 h 1546188"/>
              <a:gd name="connsiteX0" fmla="*/ 222342 w 1165789"/>
              <a:gd name="connsiteY0" fmla="*/ 0 h 1527005"/>
              <a:gd name="connsiteX1" fmla="*/ 742636 w 1165789"/>
              <a:gd name="connsiteY1" fmla="*/ 305912 h 1527005"/>
              <a:gd name="connsiteX2" fmla="*/ 1165789 w 1165789"/>
              <a:gd name="connsiteY2" fmla="*/ 767976 h 1527005"/>
              <a:gd name="connsiteX3" fmla="*/ 888551 w 1165789"/>
              <a:gd name="connsiteY3" fmla="*/ 1527005 h 1527005"/>
              <a:gd name="connsiteX4" fmla="*/ 0 w 1165789"/>
              <a:gd name="connsiteY4" fmla="*/ 568967 h 1527005"/>
              <a:gd name="connsiteX5" fmla="*/ 222342 w 1165789"/>
              <a:gd name="connsiteY5" fmla="*/ 0 h 1527005"/>
              <a:gd name="connsiteX0" fmla="*/ 222342 w 1210550"/>
              <a:gd name="connsiteY0" fmla="*/ 0 h 1527005"/>
              <a:gd name="connsiteX1" fmla="*/ 742636 w 1210550"/>
              <a:gd name="connsiteY1" fmla="*/ 305912 h 1527005"/>
              <a:gd name="connsiteX2" fmla="*/ 1210550 w 1210550"/>
              <a:gd name="connsiteY2" fmla="*/ 822329 h 1527005"/>
              <a:gd name="connsiteX3" fmla="*/ 888551 w 1210550"/>
              <a:gd name="connsiteY3" fmla="*/ 1527005 h 1527005"/>
              <a:gd name="connsiteX4" fmla="*/ 0 w 1210550"/>
              <a:gd name="connsiteY4" fmla="*/ 568967 h 1527005"/>
              <a:gd name="connsiteX5" fmla="*/ 222342 w 1210550"/>
              <a:gd name="connsiteY5" fmla="*/ 0 h 1527005"/>
              <a:gd name="connsiteX0" fmla="*/ 222342 w 1210550"/>
              <a:gd name="connsiteY0" fmla="*/ 0 h 1527005"/>
              <a:gd name="connsiteX1" fmla="*/ 691480 w 1210550"/>
              <a:gd name="connsiteY1" fmla="*/ 235573 h 1527005"/>
              <a:gd name="connsiteX2" fmla="*/ 1210550 w 1210550"/>
              <a:gd name="connsiteY2" fmla="*/ 822329 h 1527005"/>
              <a:gd name="connsiteX3" fmla="*/ 888551 w 1210550"/>
              <a:gd name="connsiteY3" fmla="*/ 1527005 h 1527005"/>
              <a:gd name="connsiteX4" fmla="*/ 0 w 1210550"/>
              <a:gd name="connsiteY4" fmla="*/ 568967 h 1527005"/>
              <a:gd name="connsiteX5" fmla="*/ 222342 w 1210550"/>
              <a:gd name="connsiteY5" fmla="*/ 0 h 1527005"/>
              <a:gd name="connsiteX0" fmla="*/ 212751 w 1210550"/>
              <a:gd name="connsiteY0" fmla="*/ 0 h 1479047"/>
              <a:gd name="connsiteX1" fmla="*/ 691480 w 1210550"/>
              <a:gd name="connsiteY1" fmla="*/ 187615 h 1479047"/>
              <a:gd name="connsiteX2" fmla="*/ 1210550 w 1210550"/>
              <a:gd name="connsiteY2" fmla="*/ 774371 h 1479047"/>
              <a:gd name="connsiteX3" fmla="*/ 888551 w 1210550"/>
              <a:gd name="connsiteY3" fmla="*/ 1479047 h 1479047"/>
              <a:gd name="connsiteX4" fmla="*/ 0 w 1210550"/>
              <a:gd name="connsiteY4" fmla="*/ 521009 h 1479047"/>
              <a:gd name="connsiteX5" fmla="*/ 212751 w 1210550"/>
              <a:gd name="connsiteY5" fmla="*/ 0 h 1479047"/>
              <a:gd name="connsiteX0" fmla="*/ 212751 w 1210550"/>
              <a:gd name="connsiteY0" fmla="*/ 0 h 1479047"/>
              <a:gd name="connsiteX1" fmla="*/ 691480 w 1210550"/>
              <a:gd name="connsiteY1" fmla="*/ 187615 h 1479047"/>
              <a:gd name="connsiteX2" fmla="*/ 1210550 w 1210550"/>
              <a:gd name="connsiteY2" fmla="*/ 774371 h 1479047"/>
              <a:gd name="connsiteX3" fmla="*/ 888551 w 1210550"/>
              <a:gd name="connsiteY3" fmla="*/ 1479047 h 1479047"/>
              <a:gd name="connsiteX4" fmla="*/ 0 w 1210550"/>
              <a:gd name="connsiteY4" fmla="*/ 521009 h 1479047"/>
              <a:gd name="connsiteX5" fmla="*/ 212751 w 1210550"/>
              <a:gd name="connsiteY5" fmla="*/ 0 h 1479047"/>
              <a:gd name="connsiteX0" fmla="*/ 212751 w 1210550"/>
              <a:gd name="connsiteY0" fmla="*/ 0 h 1479047"/>
              <a:gd name="connsiteX1" fmla="*/ 691480 w 1210550"/>
              <a:gd name="connsiteY1" fmla="*/ 187615 h 1479047"/>
              <a:gd name="connsiteX2" fmla="*/ 1210550 w 1210550"/>
              <a:gd name="connsiteY2" fmla="*/ 774371 h 1479047"/>
              <a:gd name="connsiteX3" fmla="*/ 888551 w 1210550"/>
              <a:gd name="connsiteY3" fmla="*/ 1479047 h 1479047"/>
              <a:gd name="connsiteX4" fmla="*/ 0 w 1210550"/>
              <a:gd name="connsiteY4" fmla="*/ 521009 h 1479047"/>
              <a:gd name="connsiteX5" fmla="*/ 212751 w 1210550"/>
              <a:gd name="connsiteY5" fmla="*/ 0 h 1479047"/>
              <a:gd name="connsiteX0" fmla="*/ 212751 w 1210550"/>
              <a:gd name="connsiteY0" fmla="*/ 0 h 1479047"/>
              <a:gd name="connsiteX1" fmla="*/ 691480 w 1210550"/>
              <a:gd name="connsiteY1" fmla="*/ 187615 h 1479047"/>
              <a:gd name="connsiteX2" fmla="*/ 1210550 w 1210550"/>
              <a:gd name="connsiteY2" fmla="*/ 774371 h 1479047"/>
              <a:gd name="connsiteX3" fmla="*/ 888551 w 1210550"/>
              <a:gd name="connsiteY3" fmla="*/ 1479047 h 1479047"/>
              <a:gd name="connsiteX4" fmla="*/ 0 w 1210550"/>
              <a:gd name="connsiteY4" fmla="*/ 521009 h 1479047"/>
              <a:gd name="connsiteX5" fmla="*/ 212751 w 1210550"/>
              <a:gd name="connsiteY5" fmla="*/ 0 h 1479047"/>
              <a:gd name="connsiteX0" fmla="*/ 212751 w 1210550"/>
              <a:gd name="connsiteY0" fmla="*/ 0 h 1479047"/>
              <a:gd name="connsiteX1" fmla="*/ 691480 w 1210550"/>
              <a:gd name="connsiteY1" fmla="*/ 187615 h 1479047"/>
              <a:gd name="connsiteX2" fmla="*/ 1210550 w 1210550"/>
              <a:gd name="connsiteY2" fmla="*/ 774371 h 1479047"/>
              <a:gd name="connsiteX3" fmla="*/ 888551 w 1210550"/>
              <a:gd name="connsiteY3" fmla="*/ 1479047 h 1479047"/>
              <a:gd name="connsiteX4" fmla="*/ 0 w 1210550"/>
              <a:gd name="connsiteY4" fmla="*/ 521009 h 1479047"/>
              <a:gd name="connsiteX5" fmla="*/ 212751 w 1210550"/>
              <a:gd name="connsiteY5" fmla="*/ 0 h 1479047"/>
              <a:gd name="connsiteX0" fmla="*/ 212751 w 1190193"/>
              <a:gd name="connsiteY0" fmla="*/ 0 h 1479047"/>
              <a:gd name="connsiteX1" fmla="*/ 691480 w 1190193"/>
              <a:gd name="connsiteY1" fmla="*/ 187615 h 1479047"/>
              <a:gd name="connsiteX2" fmla="*/ 1190193 w 1190193"/>
              <a:gd name="connsiteY2" fmla="*/ 851336 h 1479047"/>
              <a:gd name="connsiteX3" fmla="*/ 888551 w 1190193"/>
              <a:gd name="connsiteY3" fmla="*/ 1479047 h 1479047"/>
              <a:gd name="connsiteX4" fmla="*/ 0 w 1190193"/>
              <a:gd name="connsiteY4" fmla="*/ 521009 h 1479047"/>
              <a:gd name="connsiteX5" fmla="*/ 212751 w 1190193"/>
              <a:gd name="connsiteY5" fmla="*/ 0 h 1479047"/>
              <a:gd name="connsiteX0" fmla="*/ 212751 w 1190193"/>
              <a:gd name="connsiteY0" fmla="*/ 0 h 1479047"/>
              <a:gd name="connsiteX1" fmla="*/ 615958 w 1190193"/>
              <a:gd name="connsiteY1" fmla="*/ 194283 h 1479047"/>
              <a:gd name="connsiteX2" fmla="*/ 1190193 w 1190193"/>
              <a:gd name="connsiteY2" fmla="*/ 851336 h 1479047"/>
              <a:gd name="connsiteX3" fmla="*/ 888551 w 1190193"/>
              <a:gd name="connsiteY3" fmla="*/ 1479047 h 1479047"/>
              <a:gd name="connsiteX4" fmla="*/ 0 w 1190193"/>
              <a:gd name="connsiteY4" fmla="*/ 521009 h 1479047"/>
              <a:gd name="connsiteX5" fmla="*/ 212751 w 1190193"/>
              <a:gd name="connsiteY5" fmla="*/ 0 h 1479047"/>
              <a:gd name="connsiteX0" fmla="*/ 169798 w 1147240"/>
              <a:gd name="connsiteY0" fmla="*/ 0 h 1479047"/>
              <a:gd name="connsiteX1" fmla="*/ 573005 w 1147240"/>
              <a:gd name="connsiteY1" fmla="*/ 194283 h 1479047"/>
              <a:gd name="connsiteX2" fmla="*/ 1147240 w 1147240"/>
              <a:gd name="connsiteY2" fmla="*/ 851336 h 1479047"/>
              <a:gd name="connsiteX3" fmla="*/ 845598 w 1147240"/>
              <a:gd name="connsiteY3" fmla="*/ 1479047 h 1479047"/>
              <a:gd name="connsiteX4" fmla="*/ 0 w 1147240"/>
              <a:gd name="connsiteY4" fmla="*/ 506262 h 1479047"/>
              <a:gd name="connsiteX5" fmla="*/ 169798 w 1147240"/>
              <a:gd name="connsiteY5" fmla="*/ 0 h 1479047"/>
              <a:gd name="connsiteX0" fmla="*/ 169798 w 1147240"/>
              <a:gd name="connsiteY0" fmla="*/ 0 h 1444951"/>
              <a:gd name="connsiteX1" fmla="*/ 573005 w 1147240"/>
              <a:gd name="connsiteY1" fmla="*/ 194283 h 1444951"/>
              <a:gd name="connsiteX2" fmla="*/ 1147240 w 1147240"/>
              <a:gd name="connsiteY2" fmla="*/ 851336 h 1444951"/>
              <a:gd name="connsiteX3" fmla="*/ 900032 w 1147240"/>
              <a:gd name="connsiteY3" fmla="*/ 1444951 h 1444951"/>
              <a:gd name="connsiteX4" fmla="*/ 0 w 1147240"/>
              <a:gd name="connsiteY4" fmla="*/ 506262 h 1444951"/>
              <a:gd name="connsiteX5" fmla="*/ 169798 w 1147240"/>
              <a:gd name="connsiteY5" fmla="*/ 0 h 1444951"/>
              <a:gd name="connsiteX0" fmla="*/ 169798 w 1147240"/>
              <a:gd name="connsiteY0" fmla="*/ 0 h 1444951"/>
              <a:gd name="connsiteX1" fmla="*/ 573005 w 1147240"/>
              <a:gd name="connsiteY1" fmla="*/ 194283 h 1444951"/>
              <a:gd name="connsiteX2" fmla="*/ 1147240 w 1147240"/>
              <a:gd name="connsiteY2" fmla="*/ 851336 h 1444951"/>
              <a:gd name="connsiteX3" fmla="*/ 900032 w 1147240"/>
              <a:gd name="connsiteY3" fmla="*/ 1444951 h 1444951"/>
              <a:gd name="connsiteX4" fmla="*/ 0 w 1147240"/>
              <a:gd name="connsiteY4" fmla="*/ 506262 h 1444951"/>
              <a:gd name="connsiteX5" fmla="*/ 169798 w 1147240"/>
              <a:gd name="connsiteY5" fmla="*/ 0 h 1444951"/>
              <a:gd name="connsiteX0" fmla="*/ 169798 w 1147240"/>
              <a:gd name="connsiteY0" fmla="*/ 0 h 1444951"/>
              <a:gd name="connsiteX1" fmla="*/ 573005 w 1147240"/>
              <a:gd name="connsiteY1" fmla="*/ 194283 h 1444951"/>
              <a:gd name="connsiteX2" fmla="*/ 1147240 w 1147240"/>
              <a:gd name="connsiteY2" fmla="*/ 851336 h 1444951"/>
              <a:gd name="connsiteX3" fmla="*/ 900032 w 1147240"/>
              <a:gd name="connsiteY3" fmla="*/ 1444951 h 1444951"/>
              <a:gd name="connsiteX4" fmla="*/ 0 w 1147240"/>
              <a:gd name="connsiteY4" fmla="*/ 506262 h 1444951"/>
              <a:gd name="connsiteX5" fmla="*/ 169798 w 1147240"/>
              <a:gd name="connsiteY5" fmla="*/ 0 h 1444951"/>
              <a:gd name="connsiteX0" fmla="*/ 169798 w 1580773"/>
              <a:gd name="connsiteY0" fmla="*/ 0 h 1444951"/>
              <a:gd name="connsiteX1" fmla="*/ 573005 w 1580773"/>
              <a:gd name="connsiteY1" fmla="*/ 194283 h 1444951"/>
              <a:gd name="connsiteX2" fmla="*/ 1580773 w 1580773"/>
              <a:gd name="connsiteY2" fmla="*/ 1046573 h 1444951"/>
              <a:gd name="connsiteX3" fmla="*/ 900032 w 1580773"/>
              <a:gd name="connsiteY3" fmla="*/ 1444951 h 1444951"/>
              <a:gd name="connsiteX4" fmla="*/ 0 w 1580773"/>
              <a:gd name="connsiteY4" fmla="*/ 506262 h 1444951"/>
              <a:gd name="connsiteX5" fmla="*/ 169798 w 1580773"/>
              <a:gd name="connsiteY5" fmla="*/ 0 h 1444951"/>
              <a:gd name="connsiteX0" fmla="*/ 169798 w 1580773"/>
              <a:gd name="connsiteY0" fmla="*/ 0 h 1686129"/>
              <a:gd name="connsiteX1" fmla="*/ 573005 w 1580773"/>
              <a:gd name="connsiteY1" fmla="*/ 194283 h 1686129"/>
              <a:gd name="connsiteX2" fmla="*/ 1580773 w 1580773"/>
              <a:gd name="connsiteY2" fmla="*/ 1046573 h 1686129"/>
              <a:gd name="connsiteX3" fmla="*/ 1574871 w 1580773"/>
              <a:gd name="connsiteY3" fmla="*/ 1686129 h 1686129"/>
              <a:gd name="connsiteX4" fmla="*/ 0 w 1580773"/>
              <a:gd name="connsiteY4" fmla="*/ 506262 h 1686129"/>
              <a:gd name="connsiteX5" fmla="*/ 169798 w 1580773"/>
              <a:gd name="connsiteY5" fmla="*/ 0 h 1686129"/>
              <a:gd name="connsiteX0" fmla="*/ 169798 w 1580773"/>
              <a:gd name="connsiteY0" fmla="*/ 0 h 1686129"/>
              <a:gd name="connsiteX1" fmla="*/ 573005 w 1580773"/>
              <a:gd name="connsiteY1" fmla="*/ 194283 h 1686129"/>
              <a:gd name="connsiteX2" fmla="*/ 1580773 w 1580773"/>
              <a:gd name="connsiteY2" fmla="*/ 1046573 h 1686129"/>
              <a:gd name="connsiteX3" fmla="*/ 1574871 w 1580773"/>
              <a:gd name="connsiteY3" fmla="*/ 1686129 h 1686129"/>
              <a:gd name="connsiteX4" fmla="*/ 0 w 1580773"/>
              <a:gd name="connsiteY4" fmla="*/ 506262 h 1686129"/>
              <a:gd name="connsiteX5" fmla="*/ 169798 w 1580773"/>
              <a:gd name="connsiteY5" fmla="*/ 0 h 1686129"/>
              <a:gd name="connsiteX0" fmla="*/ 169798 w 1580773"/>
              <a:gd name="connsiteY0" fmla="*/ 0 h 1686129"/>
              <a:gd name="connsiteX1" fmla="*/ 573005 w 1580773"/>
              <a:gd name="connsiteY1" fmla="*/ 194283 h 1686129"/>
              <a:gd name="connsiteX2" fmla="*/ 1580773 w 1580773"/>
              <a:gd name="connsiteY2" fmla="*/ 1046573 h 1686129"/>
              <a:gd name="connsiteX3" fmla="*/ 1574871 w 1580773"/>
              <a:gd name="connsiteY3" fmla="*/ 1686129 h 1686129"/>
              <a:gd name="connsiteX4" fmla="*/ 0 w 1580773"/>
              <a:gd name="connsiteY4" fmla="*/ 506262 h 1686129"/>
              <a:gd name="connsiteX5" fmla="*/ 169798 w 1580773"/>
              <a:gd name="connsiteY5" fmla="*/ 0 h 1686129"/>
              <a:gd name="connsiteX0" fmla="*/ 169798 w 1580773"/>
              <a:gd name="connsiteY0" fmla="*/ 0 h 1686129"/>
              <a:gd name="connsiteX1" fmla="*/ 573005 w 1580773"/>
              <a:gd name="connsiteY1" fmla="*/ 194283 h 1686129"/>
              <a:gd name="connsiteX2" fmla="*/ 1580773 w 1580773"/>
              <a:gd name="connsiteY2" fmla="*/ 1046573 h 1686129"/>
              <a:gd name="connsiteX3" fmla="*/ 1574871 w 1580773"/>
              <a:gd name="connsiteY3" fmla="*/ 1686129 h 1686129"/>
              <a:gd name="connsiteX4" fmla="*/ 0 w 1580773"/>
              <a:gd name="connsiteY4" fmla="*/ 506262 h 1686129"/>
              <a:gd name="connsiteX5" fmla="*/ 169798 w 1580773"/>
              <a:gd name="connsiteY5" fmla="*/ 0 h 1686129"/>
              <a:gd name="connsiteX0" fmla="*/ 169798 w 1580773"/>
              <a:gd name="connsiteY0" fmla="*/ 0 h 1686129"/>
              <a:gd name="connsiteX1" fmla="*/ 573005 w 1580773"/>
              <a:gd name="connsiteY1" fmla="*/ 194283 h 1686129"/>
              <a:gd name="connsiteX2" fmla="*/ 1580773 w 1580773"/>
              <a:gd name="connsiteY2" fmla="*/ 1046573 h 1686129"/>
              <a:gd name="connsiteX3" fmla="*/ 1574871 w 1580773"/>
              <a:gd name="connsiteY3" fmla="*/ 1686129 h 1686129"/>
              <a:gd name="connsiteX4" fmla="*/ 0 w 1580773"/>
              <a:gd name="connsiteY4" fmla="*/ 506262 h 1686129"/>
              <a:gd name="connsiteX5" fmla="*/ 169798 w 1580773"/>
              <a:gd name="connsiteY5" fmla="*/ 0 h 1686129"/>
              <a:gd name="connsiteX0" fmla="*/ 169798 w 1580773"/>
              <a:gd name="connsiteY0" fmla="*/ 0 h 1686129"/>
              <a:gd name="connsiteX1" fmla="*/ 573005 w 1580773"/>
              <a:gd name="connsiteY1" fmla="*/ 194283 h 1686129"/>
              <a:gd name="connsiteX2" fmla="*/ 1580773 w 1580773"/>
              <a:gd name="connsiteY2" fmla="*/ 1046573 h 1686129"/>
              <a:gd name="connsiteX3" fmla="*/ 1574871 w 1580773"/>
              <a:gd name="connsiteY3" fmla="*/ 1686129 h 1686129"/>
              <a:gd name="connsiteX4" fmla="*/ 0 w 1580773"/>
              <a:gd name="connsiteY4" fmla="*/ 506262 h 1686129"/>
              <a:gd name="connsiteX5" fmla="*/ 169798 w 1580773"/>
              <a:gd name="connsiteY5" fmla="*/ 0 h 1686129"/>
              <a:gd name="connsiteX0" fmla="*/ 149521 w 1560496"/>
              <a:gd name="connsiteY0" fmla="*/ 0 h 1686129"/>
              <a:gd name="connsiteX1" fmla="*/ 552728 w 1560496"/>
              <a:gd name="connsiteY1" fmla="*/ 194283 h 1686129"/>
              <a:gd name="connsiteX2" fmla="*/ 1560496 w 1560496"/>
              <a:gd name="connsiteY2" fmla="*/ 1046573 h 1686129"/>
              <a:gd name="connsiteX3" fmla="*/ 1554594 w 1560496"/>
              <a:gd name="connsiteY3" fmla="*/ 1686129 h 1686129"/>
              <a:gd name="connsiteX4" fmla="*/ 0 w 1560496"/>
              <a:gd name="connsiteY4" fmla="*/ 505121 h 1686129"/>
              <a:gd name="connsiteX5" fmla="*/ 149521 w 1560496"/>
              <a:gd name="connsiteY5" fmla="*/ 0 h 1686129"/>
              <a:gd name="connsiteX0" fmla="*/ 149521 w 1560496"/>
              <a:gd name="connsiteY0" fmla="*/ 0 h 1686129"/>
              <a:gd name="connsiteX1" fmla="*/ 552728 w 1560496"/>
              <a:gd name="connsiteY1" fmla="*/ 194283 h 1686129"/>
              <a:gd name="connsiteX2" fmla="*/ 1560496 w 1560496"/>
              <a:gd name="connsiteY2" fmla="*/ 1046573 h 1686129"/>
              <a:gd name="connsiteX3" fmla="*/ 1554594 w 1560496"/>
              <a:gd name="connsiteY3" fmla="*/ 1686129 h 1686129"/>
              <a:gd name="connsiteX4" fmla="*/ 0 w 1560496"/>
              <a:gd name="connsiteY4" fmla="*/ 505121 h 1686129"/>
              <a:gd name="connsiteX5" fmla="*/ 149521 w 1560496"/>
              <a:gd name="connsiteY5" fmla="*/ 0 h 1686129"/>
              <a:gd name="connsiteX0" fmla="*/ 149521 w 1560496"/>
              <a:gd name="connsiteY0" fmla="*/ 0 h 1686129"/>
              <a:gd name="connsiteX1" fmla="*/ 552728 w 1560496"/>
              <a:gd name="connsiteY1" fmla="*/ 194283 h 1686129"/>
              <a:gd name="connsiteX2" fmla="*/ 1560496 w 1560496"/>
              <a:gd name="connsiteY2" fmla="*/ 1046573 h 1686129"/>
              <a:gd name="connsiteX3" fmla="*/ 1554594 w 1560496"/>
              <a:gd name="connsiteY3" fmla="*/ 1686129 h 1686129"/>
              <a:gd name="connsiteX4" fmla="*/ 0 w 1560496"/>
              <a:gd name="connsiteY4" fmla="*/ 505121 h 1686129"/>
              <a:gd name="connsiteX5" fmla="*/ 149521 w 1560496"/>
              <a:gd name="connsiteY5" fmla="*/ 0 h 1686129"/>
              <a:gd name="connsiteX0" fmla="*/ 149521 w 1560496"/>
              <a:gd name="connsiteY0" fmla="*/ 0 h 1686129"/>
              <a:gd name="connsiteX1" fmla="*/ 552728 w 1560496"/>
              <a:gd name="connsiteY1" fmla="*/ 194283 h 1686129"/>
              <a:gd name="connsiteX2" fmla="*/ 1560496 w 1560496"/>
              <a:gd name="connsiteY2" fmla="*/ 1046573 h 1686129"/>
              <a:gd name="connsiteX3" fmla="*/ 1554594 w 1560496"/>
              <a:gd name="connsiteY3" fmla="*/ 1686129 h 1686129"/>
              <a:gd name="connsiteX4" fmla="*/ 0 w 1560496"/>
              <a:gd name="connsiteY4" fmla="*/ 505121 h 1686129"/>
              <a:gd name="connsiteX5" fmla="*/ 149521 w 1560496"/>
              <a:gd name="connsiteY5" fmla="*/ 0 h 1686129"/>
              <a:gd name="connsiteX0" fmla="*/ 149521 w 1560496"/>
              <a:gd name="connsiteY0" fmla="*/ 0 h 1686129"/>
              <a:gd name="connsiteX1" fmla="*/ 552728 w 1560496"/>
              <a:gd name="connsiteY1" fmla="*/ 194283 h 1686129"/>
              <a:gd name="connsiteX2" fmla="*/ 1560496 w 1560496"/>
              <a:gd name="connsiteY2" fmla="*/ 1046573 h 1686129"/>
              <a:gd name="connsiteX3" fmla="*/ 1554594 w 1560496"/>
              <a:gd name="connsiteY3" fmla="*/ 1686129 h 1686129"/>
              <a:gd name="connsiteX4" fmla="*/ 0 w 1560496"/>
              <a:gd name="connsiteY4" fmla="*/ 505121 h 1686129"/>
              <a:gd name="connsiteX5" fmla="*/ 149521 w 1560496"/>
              <a:gd name="connsiteY5" fmla="*/ 0 h 168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0496" h="1686129">
                <a:moveTo>
                  <a:pt x="149521" y="0"/>
                </a:moveTo>
                <a:lnTo>
                  <a:pt x="552728" y="194283"/>
                </a:lnTo>
                <a:cubicBezTo>
                  <a:pt x="653292" y="502360"/>
                  <a:pt x="1132536" y="956018"/>
                  <a:pt x="1560496" y="1046573"/>
                </a:cubicBezTo>
                <a:cubicBezTo>
                  <a:pt x="1558529" y="1259758"/>
                  <a:pt x="1556561" y="1472944"/>
                  <a:pt x="1554594" y="1686129"/>
                </a:cubicBezTo>
                <a:cubicBezTo>
                  <a:pt x="679930" y="1557731"/>
                  <a:pt x="145652" y="824078"/>
                  <a:pt x="0" y="505121"/>
                </a:cubicBezTo>
                <a:lnTo>
                  <a:pt x="149521" y="0"/>
                </a:lnTo>
                <a:close/>
              </a:path>
            </a:pathLst>
          </a:custGeom>
          <a:gradFill>
            <a:gsLst>
              <a:gs pos="0">
                <a:schemeClr val="bg2"/>
              </a:gs>
              <a:gs pos="72000">
                <a:schemeClr val="bg1">
                  <a:alpha val="0"/>
                </a:schemeClr>
              </a:gs>
              <a:gs pos="100000">
                <a:schemeClr val="bg1">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3766628" y="3539345"/>
            <a:ext cx="1458349" cy="646332"/>
          </a:xfrm>
          <a:prstGeom prst="rect">
            <a:avLst/>
          </a:prstGeom>
        </p:spPr>
        <p:txBody>
          <a:bodyPr wrap="square">
            <a:spAutoFit/>
          </a:bodyPr>
          <a:lstStyle/>
          <a:p>
            <a:pPr algn="ctr"/>
            <a:r>
              <a:rPr lang="en-US" sz="1200" b="1" cap="all" dirty="0" smtClean="0"/>
              <a:t>Global </a:t>
            </a:r>
            <a:br>
              <a:rPr lang="en-US" sz="1200" b="1" cap="all" dirty="0" smtClean="0"/>
            </a:br>
            <a:r>
              <a:rPr lang="en-US" sz="1200" b="1" cap="all" dirty="0" smtClean="0"/>
              <a:t>Intelligence</a:t>
            </a:r>
            <a:br>
              <a:rPr lang="en-US" sz="1200" b="1" cap="all" dirty="0" smtClean="0"/>
            </a:br>
            <a:r>
              <a:rPr lang="en-US" sz="1200" b="1" cap="all" dirty="0" smtClean="0"/>
              <a:t>Network</a:t>
            </a:r>
            <a:endParaRPr lang="en-US" sz="1200" b="1" cap="all" dirty="0"/>
          </a:p>
        </p:txBody>
      </p:sp>
      <p:sp>
        <p:nvSpPr>
          <p:cNvPr id="149" name="TextBox 148"/>
          <p:cNvSpPr txBox="1"/>
          <p:nvPr/>
        </p:nvSpPr>
        <p:spPr>
          <a:xfrm rot="17734987">
            <a:off x="3227713" y="2381172"/>
            <a:ext cx="2961868" cy="2965566"/>
          </a:xfrm>
          <a:prstGeom prst="rect">
            <a:avLst/>
          </a:prstGeom>
          <a:noFill/>
        </p:spPr>
        <p:txBody>
          <a:bodyPr wrap="square" rtlCol="0">
            <a:prstTxWarp prst="textArchDown">
              <a:avLst/>
            </a:prstTxWarp>
            <a:spAutoFit/>
          </a:bodyPr>
          <a:lstStyle/>
          <a:p>
            <a:pPr algn="ctr"/>
            <a:r>
              <a:rPr lang="en-US" sz="1600" b="1" dirty="0" smtClean="0">
                <a:solidFill>
                  <a:schemeClr val="bg1"/>
                </a:solidFill>
              </a:rPr>
              <a:t>Unknown </a:t>
            </a:r>
            <a:br>
              <a:rPr lang="en-US" sz="1600" b="1" dirty="0" smtClean="0">
                <a:solidFill>
                  <a:schemeClr val="bg1"/>
                </a:solidFill>
              </a:rPr>
            </a:br>
            <a:r>
              <a:rPr lang="en-US" sz="1600" b="1" dirty="0" smtClean="0">
                <a:solidFill>
                  <a:schemeClr val="bg1"/>
                </a:solidFill>
              </a:rPr>
              <a:t>Event Escalation</a:t>
            </a:r>
            <a:endParaRPr lang="en-US" sz="1600" b="1" dirty="0">
              <a:solidFill>
                <a:schemeClr val="bg1"/>
              </a:solidFill>
            </a:endParaRPr>
          </a:p>
        </p:txBody>
      </p:sp>
      <p:sp>
        <p:nvSpPr>
          <p:cNvPr id="150" name="TextBox 149"/>
          <p:cNvSpPr txBox="1"/>
          <p:nvPr/>
        </p:nvSpPr>
        <p:spPr>
          <a:xfrm rot="2792667">
            <a:off x="2445730" y="2992150"/>
            <a:ext cx="2961868" cy="2263781"/>
          </a:xfrm>
          <a:prstGeom prst="rect">
            <a:avLst/>
          </a:prstGeom>
          <a:noFill/>
        </p:spPr>
        <p:txBody>
          <a:bodyPr wrap="square" rtlCol="0">
            <a:prstTxWarp prst="textArchDown">
              <a:avLst/>
            </a:prstTxWarp>
            <a:spAutoFit/>
          </a:bodyPr>
          <a:lstStyle/>
          <a:p>
            <a:pPr algn="ctr"/>
            <a:r>
              <a:rPr lang="en-US" sz="1600" b="1" dirty="0" smtClean="0">
                <a:solidFill>
                  <a:schemeClr val="bg1"/>
                </a:solidFill>
              </a:rPr>
              <a:t>Retrospective</a:t>
            </a:r>
          </a:p>
          <a:p>
            <a:pPr algn="ctr"/>
            <a:r>
              <a:rPr lang="en-US" sz="1600" b="1" dirty="0" smtClean="0">
                <a:solidFill>
                  <a:schemeClr val="bg1"/>
                </a:solidFill>
              </a:rPr>
              <a:t>Escalation</a:t>
            </a:r>
            <a:br>
              <a:rPr lang="en-US" sz="1600" b="1" dirty="0" smtClean="0">
                <a:solidFill>
                  <a:schemeClr val="bg1"/>
                </a:solidFill>
              </a:rPr>
            </a:br>
            <a:endParaRPr lang="en-US" sz="1600" b="1" dirty="0">
              <a:solidFill>
                <a:schemeClr val="bg1"/>
              </a:solidFill>
            </a:endParaRPr>
          </a:p>
        </p:txBody>
      </p:sp>
      <p:grpSp>
        <p:nvGrpSpPr>
          <p:cNvPr id="151" name="Group 172"/>
          <p:cNvGrpSpPr/>
          <p:nvPr/>
        </p:nvGrpSpPr>
        <p:grpSpPr>
          <a:xfrm>
            <a:off x="2855038" y="1699711"/>
            <a:ext cx="3230582" cy="2960860"/>
            <a:chOff x="4457440" y="1801488"/>
            <a:chExt cx="3230582" cy="2960860"/>
          </a:xfrm>
        </p:grpSpPr>
        <p:sp>
          <p:nvSpPr>
            <p:cNvPr id="152" name="Freeform 151"/>
            <p:cNvSpPr/>
            <p:nvPr/>
          </p:nvSpPr>
          <p:spPr>
            <a:xfrm rot="9375884">
              <a:off x="4945211" y="1801488"/>
              <a:ext cx="2130100" cy="1073609"/>
            </a:xfrm>
            <a:custGeom>
              <a:avLst/>
              <a:gdLst>
                <a:gd name="connsiteX0" fmla="*/ 238328 w 1172183"/>
                <a:gd name="connsiteY0" fmla="*/ 0 h 1395919"/>
                <a:gd name="connsiteX1" fmla="*/ 749030 w 1172183"/>
                <a:gd name="connsiteY1" fmla="*/ 155643 h 1395919"/>
                <a:gd name="connsiteX2" fmla="*/ 1172183 w 1172183"/>
                <a:gd name="connsiteY2" fmla="*/ 617707 h 1395919"/>
                <a:gd name="connsiteX3" fmla="*/ 894945 w 1172183"/>
                <a:gd name="connsiteY3" fmla="*/ 1395919 h 1395919"/>
                <a:gd name="connsiteX4" fmla="*/ 0 w 1172183"/>
                <a:gd name="connsiteY4" fmla="*/ 447473 h 1395919"/>
                <a:gd name="connsiteX5" fmla="*/ 238328 w 1172183"/>
                <a:gd name="connsiteY5" fmla="*/ 0 h 1395919"/>
                <a:gd name="connsiteX0" fmla="*/ 238328 w 1172183"/>
                <a:gd name="connsiteY0" fmla="*/ 0 h 1395919"/>
                <a:gd name="connsiteX1" fmla="*/ 749030 w 1172183"/>
                <a:gd name="connsiteY1" fmla="*/ 155643 h 1395919"/>
                <a:gd name="connsiteX2" fmla="*/ 1172183 w 1172183"/>
                <a:gd name="connsiteY2" fmla="*/ 617707 h 1395919"/>
                <a:gd name="connsiteX3" fmla="*/ 894945 w 1172183"/>
                <a:gd name="connsiteY3" fmla="*/ 1395919 h 1395919"/>
                <a:gd name="connsiteX4" fmla="*/ 0 w 1172183"/>
                <a:gd name="connsiteY4" fmla="*/ 447473 h 1395919"/>
                <a:gd name="connsiteX5" fmla="*/ 238328 w 1172183"/>
                <a:gd name="connsiteY5" fmla="*/ 0 h 1395919"/>
                <a:gd name="connsiteX0" fmla="*/ 238328 w 1172183"/>
                <a:gd name="connsiteY0" fmla="*/ 0 h 1395919"/>
                <a:gd name="connsiteX1" fmla="*/ 749030 w 1172183"/>
                <a:gd name="connsiteY1" fmla="*/ 155643 h 1395919"/>
                <a:gd name="connsiteX2" fmla="*/ 1172183 w 1172183"/>
                <a:gd name="connsiteY2" fmla="*/ 617707 h 1395919"/>
                <a:gd name="connsiteX3" fmla="*/ 894945 w 1172183"/>
                <a:gd name="connsiteY3" fmla="*/ 1395919 h 1395919"/>
                <a:gd name="connsiteX4" fmla="*/ 0 w 1172183"/>
                <a:gd name="connsiteY4" fmla="*/ 447473 h 1395919"/>
                <a:gd name="connsiteX5" fmla="*/ 238328 w 1172183"/>
                <a:gd name="connsiteY5" fmla="*/ 0 h 1395919"/>
                <a:gd name="connsiteX0" fmla="*/ 238328 w 1172183"/>
                <a:gd name="connsiteY0" fmla="*/ 0 h 1395919"/>
                <a:gd name="connsiteX1" fmla="*/ 749030 w 1172183"/>
                <a:gd name="connsiteY1" fmla="*/ 155643 h 1395919"/>
                <a:gd name="connsiteX2" fmla="*/ 1172183 w 1172183"/>
                <a:gd name="connsiteY2" fmla="*/ 617707 h 1395919"/>
                <a:gd name="connsiteX3" fmla="*/ 894945 w 1172183"/>
                <a:gd name="connsiteY3" fmla="*/ 1395919 h 1395919"/>
                <a:gd name="connsiteX4" fmla="*/ 0 w 1172183"/>
                <a:gd name="connsiteY4" fmla="*/ 447473 h 1395919"/>
                <a:gd name="connsiteX5" fmla="*/ 238328 w 1172183"/>
                <a:gd name="connsiteY5" fmla="*/ 0 h 1395919"/>
                <a:gd name="connsiteX0" fmla="*/ 238328 w 1172183"/>
                <a:gd name="connsiteY0" fmla="*/ 0 h 1395919"/>
                <a:gd name="connsiteX1" fmla="*/ 749030 w 1172183"/>
                <a:gd name="connsiteY1" fmla="*/ 155643 h 1395919"/>
                <a:gd name="connsiteX2" fmla="*/ 1172183 w 1172183"/>
                <a:gd name="connsiteY2" fmla="*/ 617707 h 1395919"/>
                <a:gd name="connsiteX3" fmla="*/ 894945 w 1172183"/>
                <a:gd name="connsiteY3" fmla="*/ 1395919 h 1395919"/>
                <a:gd name="connsiteX4" fmla="*/ 0 w 1172183"/>
                <a:gd name="connsiteY4" fmla="*/ 447473 h 1395919"/>
                <a:gd name="connsiteX5" fmla="*/ 238328 w 1172183"/>
                <a:gd name="connsiteY5" fmla="*/ 0 h 1395919"/>
                <a:gd name="connsiteX0" fmla="*/ 228736 w 1172183"/>
                <a:gd name="connsiteY0" fmla="*/ 0 h 1546188"/>
                <a:gd name="connsiteX1" fmla="*/ 749030 w 1172183"/>
                <a:gd name="connsiteY1" fmla="*/ 305912 h 1546188"/>
                <a:gd name="connsiteX2" fmla="*/ 1172183 w 1172183"/>
                <a:gd name="connsiteY2" fmla="*/ 767976 h 1546188"/>
                <a:gd name="connsiteX3" fmla="*/ 894945 w 1172183"/>
                <a:gd name="connsiteY3" fmla="*/ 1546188 h 1546188"/>
                <a:gd name="connsiteX4" fmla="*/ 0 w 1172183"/>
                <a:gd name="connsiteY4" fmla="*/ 597742 h 1546188"/>
                <a:gd name="connsiteX5" fmla="*/ 228736 w 1172183"/>
                <a:gd name="connsiteY5" fmla="*/ 0 h 1546188"/>
                <a:gd name="connsiteX0" fmla="*/ 228736 w 1172183"/>
                <a:gd name="connsiteY0" fmla="*/ 0 h 1546188"/>
                <a:gd name="connsiteX1" fmla="*/ 749030 w 1172183"/>
                <a:gd name="connsiteY1" fmla="*/ 305912 h 1546188"/>
                <a:gd name="connsiteX2" fmla="*/ 1172183 w 1172183"/>
                <a:gd name="connsiteY2" fmla="*/ 767976 h 1546188"/>
                <a:gd name="connsiteX3" fmla="*/ 894945 w 1172183"/>
                <a:gd name="connsiteY3" fmla="*/ 1546188 h 1546188"/>
                <a:gd name="connsiteX4" fmla="*/ 0 w 1172183"/>
                <a:gd name="connsiteY4" fmla="*/ 597742 h 1546188"/>
                <a:gd name="connsiteX5" fmla="*/ 228736 w 1172183"/>
                <a:gd name="connsiteY5" fmla="*/ 0 h 1546188"/>
                <a:gd name="connsiteX0" fmla="*/ 222342 w 1165789"/>
                <a:gd name="connsiteY0" fmla="*/ 0 h 1546188"/>
                <a:gd name="connsiteX1" fmla="*/ 742636 w 1165789"/>
                <a:gd name="connsiteY1" fmla="*/ 305912 h 1546188"/>
                <a:gd name="connsiteX2" fmla="*/ 1165789 w 1165789"/>
                <a:gd name="connsiteY2" fmla="*/ 767976 h 1546188"/>
                <a:gd name="connsiteX3" fmla="*/ 888551 w 1165789"/>
                <a:gd name="connsiteY3" fmla="*/ 1546188 h 1546188"/>
                <a:gd name="connsiteX4" fmla="*/ 0 w 1165789"/>
                <a:gd name="connsiteY4" fmla="*/ 568967 h 1546188"/>
                <a:gd name="connsiteX5" fmla="*/ 222342 w 1165789"/>
                <a:gd name="connsiteY5" fmla="*/ 0 h 1546188"/>
                <a:gd name="connsiteX0" fmla="*/ 222342 w 1165789"/>
                <a:gd name="connsiteY0" fmla="*/ 0 h 1527005"/>
                <a:gd name="connsiteX1" fmla="*/ 742636 w 1165789"/>
                <a:gd name="connsiteY1" fmla="*/ 305912 h 1527005"/>
                <a:gd name="connsiteX2" fmla="*/ 1165789 w 1165789"/>
                <a:gd name="connsiteY2" fmla="*/ 767976 h 1527005"/>
                <a:gd name="connsiteX3" fmla="*/ 888551 w 1165789"/>
                <a:gd name="connsiteY3" fmla="*/ 1527005 h 1527005"/>
                <a:gd name="connsiteX4" fmla="*/ 0 w 1165789"/>
                <a:gd name="connsiteY4" fmla="*/ 568967 h 1527005"/>
                <a:gd name="connsiteX5" fmla="*/ 222342 w 1165789"/>
                <a:gd name="connsiteY5" fmla="*/ 0 h 1527005"/>
                <a:gd name="connsiteX0" fmla="*/ 222342 w 1210550"/>
                <a:gd name="connsiteY0" fmla="*/ 0 h 1527005"/>
                <a:gd name="connsiteX1" fmla="*/ 742636 w 1210550"/>
                <a:gd name="connsiteY1" fmla="*/ 305912 h 1527005"/>
                <a:gd name="connsiteX2" fmla="*/ 1210550 w 1210550"/>
                <a:gd name="connsiteY2" fmla="*/ 822329 h 1527005"/>
                <a:gd name="connsiteX3" fmla="*/ 888551 w 1210550"/>
                <a:gd name="connsiteY3" fmla="*/ 1527005 h 1527005"/>
                <a:gd name="connsiteX4" fmla="*/ 0 w 1210550"/>
                <a:gd name="connsiteY4" fmla="*/ 568967 h 1527005"/>
                <a:gd name="connsiteX5" fmla="*/ 222342 w 1210550"/>
                <a:gd name="connsiteY5" fmla="*/ 0 h 1527005"/>
                <a:gd name="connsiteX0" fmla="*/ 222342 w 1210550"/>
                <a:gd name="connsiteY0" fmla="*/ 0 h 1527005"/>
                <a:gd name="connsiteX1" fmla="*/ 691480 w 1210550"/>
                <a:gd name="connsiteY1" fmla="*/ 235573 h 1527005"/>
                <a:gd name="connsiteX2" fmla="*/ 1210550 w 1210550"/>
                <a:gd name="connsiteY2" fmla="*/ 822329 h 1527005"/>
                <a:gd name="connsiteX3" fmla="*/ 888551 w 1210550"/>
                <a:gd name="connsiteY3" fmla="*/ 1527005 h 1527005"/>
                <a:gd name="connsiteX4" fmla="*/ 0 w 1210550"/>
                <a:gd name="connsiteY4" fmla="*/ 568967 h 1527005"/>
                <a:gd name="connsiteX5" fmla="*/ 222342 w 1210550"/>
                <a:gd name="connsiteY5" fmla="*/ 0 h 1527005"/>
                <a:gd name="connsiteX0" fmla="*/ 212751 w 1210550"/>
                <a:gd name="connsiteY0" fmla="*/ 0 h 1479047"/>
                <a:gd name="connsiteX1" fmla="*/ 691480 w 1210550"/>
                <a:gd name="connsiteY1" fmla="*/ 187615 h 1479047"/>
                <a:gd name="connsiteX2" fmla="*/ 1210550 w 1210550"/>
                <a:gd name="connsiteY2" fmla="*/ 774371 h 1479047"/>
                <a:gd name="connsiteX3" fmla="*/ 888551 w 1210550"/>
                <a:gd name="connsiteY3" fmla="*/ 1479047 h 1479047"/>
                <a:gd name="connsiteX4" fmla="*/ 0 w 1210550"/>
                <a:gd name="connsiteY4" fmla="*/ 521009 h 1479047"/>
                <a:gd name="connsiteX5" fmla="*/ 212751 w 1210550"/>
                <a:gd name="connsiteY5" fmla="*/ 0 h 1479047"/>
                <a:gd name="connsiteX0" fmla="*/ 212751 w 1210550"/>
                <a:gd name="connsiteY0" fmla="*/ 0 h 1479047"/>
                <a:gd name="connsiteX1" fmla="*/ 691480 w 1210550"/>
                <a:gd name="connsiteY1" fmla="*/ 187615 h 1479047"/>
                <a:gd name="connsiteX2" fmla="*/ 1210550 w 1210550"/>
                <a:gd name="connsiteY2" fmla="*/ 774371 h 1479047"/>
                <a:gd name="connsiteX3" fmla="*/ 888551 w 1210550"/>
                <a:gd name="connsiteY3" fmla="*/ 1479047 h 1479047"/>
                <a:gd name="connsiteX4" fmla="*/ 0 w 1210550"/>
                <a:gd name="connsiteY4" fmla="*/ 521009 h 1479047"/>
                <a:gd name="connsiteX5" fmla="*/ 212751 w 1210550"/>
                <a:gd name="connsiteY5" fmla="*/ 0 h 1479047"/>
                <a:gd name="connsiteX0" fmla="*/ 212751 w 1210550"/>
                <a:gd name="connsiteY0" fmla="*/ 0 h 1479047"/>
                <a:gd name="connsiteX1" fmla="*/ 691480 w 1210550"/>
                <a:gd name="connsiteY1" fmla="*/ 187615 h 1479047"/>
                <a:gd name="connsiteX2" fmla="*/ 1210550 w 1210550"/>
                <a:gd name="connsiteY2" fmla="*/ 774371 h 1479047"/>
                <a:gd name="connsiteX3" fmla="*/ 888551 w 1210550"/>
                <a:gd name="connsiteY3" fmla="*/ 1479047 h 1479047"/>
                <a:gd name="connsiteX4" fmla="*/ 0 w 1210550"/>
                <a:gd name="connsiteY4" fmla="*/ 521009 h 1479047"/>
                <a:gd name="connsiteX5" fmla="*/ 212751 w 1210550"/>
                <a:gd name="connsiteY5" fmla="*/ 0 h 1479047"/>
                <a:gd name="connsiteX0" fmla="*/ 212751 w 1210550"/>
                <a:gd name="connsiteY0" fmla="*/ 0 h 1479047"/>
                <a:gd name="connsiteX1" fmla="*/ 691480 w 1210550"/>
                <a:gd name="connsiteY1" fmla="*/ 187615 h 1479047"/>
                <a:gd name="connsiteX2" fmla="*/ 1210550 w 1210550"/>
                <a:gd name="connsiteY2" fmla="*/ 774371 h 1479047"/>
                <a:gd name="connsiteX3" fmla="*/ 888551 w 1210550"/>
                <a:gd name="connsiteY3" fmla="*/ 1479047 h 1479047"/>
                <a:gd name="connsiteX4" fmla="*/ 0 w 1210550"/>
                <a:gd name="connsiteY4" fmla="*/ 521009 h 1479047"/>
                <a:gd name="connsiteX5" fmla="*/ 212751 w 1210550"/>
                <a:gd name="connsiteY5" fmla="*/ 0 h 1479047"/>
                <a:gd name="connsiteX0" fmla="*/ 212751 w 1210550"/>
                <a:gd name="connsiteY0" fmla="*/ 0 h 1479047"/>
                <a:gd name="connsiteX1" fmla="*/ 691480 w 1210550"/>
                <a:gd name="connsiteY1" fmla="*/ 187615 h 1479047"/>
                <a:gd name="connsiteX2" fmla="*/ 1210550 w 1210550"/>
                <a:gd name="connsiteY2" fmla="*/ 774371 h 1479047"/>
                <a:gd name="connsiteX3" fmla="*/ 888551 w 1210550"/>
                <a:gd name="connsiteY3" fmla="*/ 1479047 h 1479047"/>
                <a:gd name="connsiteX4" fmla="*/ 0 w 1210550"/>
                <a:gd name="connsiteY4" fmla="*/ 521009 h 1479047"/>
                <a:gd name="connsiteX5" fmla="*/ 212751 w 1210550"/>
                <a:gd name="connsiteY5" fmla="*/ 0 h 1479047"/>
                <a:gd name="connsiteX0" fmla="*/ 212751 w 4128333"/>
                <a:gd name="connsiteY0" fmla="*/ 0 h 2426801"/>
                <a:gd name="connsiteX1" fmla="*/ 691480 w 4128333"/>
                <a:gd name="connsiteY1" fmla="*/ 187615 h 2426801"/>
                <a:gd name="connsiteX2" fmla="*/ 1210550 w 4128333"/>
                <a:gd name="connsiteY2" fmla="*/ 774371 h 2426801"/>
                <a:gd name="connsiteX3" fmla="*/ 4128334 w 4128333"/>
                <a:gd name="connsiteY3" fmla="*/ 2426801 h 2426801"/>
                <a:gd name="connsiteX4" fmla="*/ 0 w 4128333"/>
                <a:gd name="connsiteY4" fmla="*/ 521009 h 2426801"/>
                <a:gd name="connsiteX5" fmla="*/ 212751 w 4128333"/>
                <a:gd name="connsiteY5" fmla="*/ 0 h 2426801"/>
                <a:gd name="connsiteX0" fmla="*/ 212751 w 4128335"/>
                <a:gd name="connsiteY0" fmla="*/ 0 h 2426801"/>
                <a:gd name="connsiteX1" fmla="*/ 691480 w 4128335"/>
                <a:gd name="connsiteY1" fmla="*/ 187615 h 2426801"/>
                <a:gd name="connsiteX2" fmla="*/ 3962597 w 4128335"/>
                <a:gd name="connsiteY2" fmla="*/ 1722259 h 2426801"/>
                <a:gd name="connsiteX3" fmla="*/ 4128334 w 4128335"/>
                <a:gd name="connsiteY3" fmla="*/ 2426801 h 2426801"/>
                <a:gd name="connsiteX4" fmla="*/ 0 w 4128335"/>
                <a:gd name="connsiteY4" fmla="*/ 521009 h 2426801"/>
                <a:gd name="connsiteX5" fmla="*/ 212751 w 4128335"/>
                <a:gd name="connsiteY5" fmla="*/ 0 h 2426801"/>
                <a:gd name="connsiteX0" fmla="*/ 212751 w 4147229"/>
                <a:gd name="connsiteY0" fmla="*/ 0 h 2127804"/>
                <a:gd name="connsiteX1" fmla="*/ 691480 w 4147229"/>
                <a:gd name="connsiteY1" fmla="*/ 187615 h 2127804"/>
                <a:gd name="connsiteX2" fmla="*/ 3962597 w 4147229"/>
                <a:gd name="connsiteY2" fmla="*/ 1722259 h 2127804"/>
                <a:gd name="connsiteX3" fmla="*/ 4147229 w 4147229"/>
                <a:gd name="connsiteY3" fmla="*/ 2127803 h 2127804"/>
                <a:gd name="connsiteX4" fmla="*/ 0 w 4147229"/>
                <a:gd name="connsiteY4" fmla="*/ 521009 h 2127804"/>
                <a:gd name="connsiteX5" fmla="*/ 212751 w 4147229"/>
                <a:gd name="connsiteY5" fmla="*/ 0 h 2127804"/>
                <a:gd name="connsiteX0" fmla="*/ 58977 w 3993455"/>
                <a:gd name="connsiteY0" fmla="*/ 0 h 2127804"/>
                <a:gd name="connsiteX1" fmla="*/ 537706 w 3993455"/>
                <a:gd name="connsiteY1" fmla="*/ 187615 h 2127804"/>
                <a:gd name="connsiteX2" fmla="*/ 3808823 w 3993455"/>
                <a:gd name="connsiteY2" fmla="*/ 1722259 h 2127804"/>
                <a:gd name="connsiteX3" fmla="*/ 3993455 w 3993455"/>
                <a:gd name="connsiteY3" fmla="*/ 2127803 h 2127804"/>
                <a:gd name="connsiteX4" fmla="*/ 1 w 3993455"/>
                <a:gd name="connsiteY4" fmla="*/ 329311 h 2127804"/>
                <a:gd name="connsiteX5" fmla="*/ 58977 w 3993455"/>
                <a:gd name="connsiteY5" fmla="*/ 0 h 2127804"/>
                <a:gd name="connsiteX0" fmla="*/ 58975 w 3993453"/>
                <a:gd name="connsiteY0" fmla="*/ 0 h 2127804"/>
                <a:gd name="connsiteX1" fmla="*/ 353829 w 3993453"/>
                <a:gd name="connsiteY1" fmla="*/ 185669 h 2127804"/>
                <a:gd name="connsiteX2" fmla="*/ 3808821 w 3993453"/>
                <a:gd name="connsiteY2" fmla="*/ 1722259 h 2127804"/>
                <a:gd name="connsiteX3" fmla="*/ 3993453 w 3993453"/>
                <a:gd name="connsiteY3" fmla="*/ 2127803 h 2127804"/>
                <a:gd name="connsiteX4" fmla="*/ -1 w 3993453"/>
                <a:gd name="connsiteY4" fmla="*/ 329311 h 2127804"/>
                <a:gd name="connsiteX5" fmla="*/ 58975 w 3993453"/>
                <a:gd name="connsiteY5" fmla="*/ 0 h 2127804"/>
                <a:gd name="connsiteX0" fmla="*/ 58977 w 3993455"/>
                <a:gd name="connsiteY0" fmla="*/ 0 h 2272786"/>
                <a:gd name="connsiteX1" fmla="*/ 353831 w 3993455"/>
                <a:gd name="connsiteY1" fmla="*/ 185669 h 2272786"/>
                <a:gd name="connsiteX2" fmla="*/ 3808823 w 3993455"/>
                <a:gd name="connsiteY2" fmla="*/ 1722259 h 2272786"/>
                <a:gd name="connsiteX3" fmla="*/ 3993455 w 3993455"/>
                <a:gd name="connsiteY3" fmla="*/ 2127803 h 2272786"/>
                <a:gd name="connsiteX4" fmla="*/ 1 w 3993455"/>
                <a:gd name="connsiteY4" fmla="*/ 329311 h 2272786"/>
                <a:gd name="connsiteX5" fmla="*/ 58977 w 3993455"/>
                <a:gd name="connsiteY5" fmla="*/ 0 h 2272786"/>
                <a:gd name="connsiteX0" fmla="*/ 58975 w 3993453"/>
                <a:gd name="connsiteY0" fmla="*/ 0 h 2272786"/>
                <a:gd name="connsiteX1" fmla="*/ 353829 w 3993453"/>
                <a:gd name="connsiteY1" fmla="*/ 185669 h 2272786"/>
                <a:gd name="connsiteX2" fmla="*/ 3808821 w 3993453"/>
                <a:gd name="connsiteY2" fmla="*/ 1722259 h 2272786"/>
                <a:gd name="connsiteX3" fmla="*/ 3993453 w 3993453"/>
                <a:gd name="connsiteY3" fmla="*/ 2127803 h 2272786"/>
                <a:gd name="connsiteX4" fmla="*/ -1 w 3993453"/>
                <a:gd name="connsiteY4" fmla="*/ 329311 h 2272786"/>
                <a:gd name="connsiteX5" fmla="*/ 58975 w 3993453"/>
                <a:gd name="connsiteY5" fmla="*/ 0 h 2272786"/>
                <a:gd name="connsiteX0" fmla="*/ 58977 w 3993455"/>
                <a:gd name="connsiteY0" fmla="*/ 0 h 2272786"/>
                <a:gd name="connsiteX1" fmla="*/ 353831 w 3993455"/>
                <a:gd name="connsiteY1" fmla="*/ 185669 h 2272786"/>
                <a:gd name="connsiteX2" fmla="*/ 3808823 w 3993455"/>
                <a:gd name="connsiteY2" fmla="*/ 1722259 h 2272786"/>
                <a:gd name="connsiteX3" fmla="*/ 3993455 w 3993455"/>
                <a:gd name="connsiteY3" fmla="*/ 2127803 h 2272786"/>
                <a:gd name="connsiteX4" fmla="*/ 1 w 3993455"/>
                <a:gd name="connsiteY4" fmla="*/ 329311 h 2272786"/>
                <a:gd name="connsiteX5" fmla="*/ 58977 w 3993455"/>
                <a:gd name="connsiteY5" fmla="*/ 0 h 2272786"/>
                <a:gd name="connsiteX0" fmla="*/ 58975 w 3993453"/>
                <a:gd name="connsiteY0" fmla="*/ 0 h 2272786"/>
                <a:gd name="connsiteX1" fmla="*/ 353829 w 3993453"/>
                <a:gd name="connsiteY1" fmla="*/ 185669 h 2272786"/>
                <a:gd name="connsiteX2" fmla="*/ 3808821 w 3993453"/>
                <a:gd name="connsiteY2" fmla="*/ 1722259 h 2272786"/>
                <a:gd name="connsiteX3" fmla="*/ 3993453 w 3993453"/>
                <a:gd name="connsiteY3" fmla="*/ 2127803 h 2272786"/>
                <a:gd name="connsiteX4" fmla="*/ -1 w 3993453"/>
                <a:gd name="connsiteY4" fmla="*/ 329311 h 2272786"/>
                <a:gd name="connsiteX5" fmla="*/ 58975 w 3993453"/>
                <a:gd name="connsiteY5" fmla="*/ 0 h 227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3453" h="2272786">
                  <a:moveTo>
                    <a:pt x="58975" y="0"/>
                  </a:moveTo>
                  <a:lnTo>
                    <a:pt x="353829" y="185669"/>
                  </a:lnTo>
                  <a:cubicBezTo>
                    <a:pt x="966382" y="1347879"/>
                    <a:pt x="2444384" y="1815719"/>
                    <a:pt x="3808821" y="1722259"/>
                  </a:cubicBezTo>
                  <a:lnTo>
                    <a:pt x="3993453" y="2127803"/>
                  </a:lnTo>
                  <a:cubicBezTo>
                    <a:pt x="3503741" y="2227961"/>
                    <a:pt x="988789" y="2272786"/>
                    <a:pt x="-1" y="329311"/>
                  </a:cubicBezTo>
                  <a:lnTo>
                    <a:pt x="58975" y="0"/>
                  </a:lnTo>
                  <a:close/>
                </a:path>
              </a:pathLst>
            </a:custGeom>
            <a:gradFill>
              <a:gsLst>
                <a:gs pos="0">
                  <a:schemeClr val="bg2"/>
                </a:gs>
                <a:gs pos="72000">
                  <a:schemeClr val="bg1">
                    <a:alpha val="0"/>
                  </a:schemeClr>
                </a:gs>
                <a:gs pos="100000">
                  <a:schemeClr val="bg1">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4457440" y="2156318"/>
              <a:ext cx="3230582" cy="2606030"/>
            </a:xfrm>
            <a:prstGeom prst="rect">
              <a:avLst/>
            </a:prstGeom>
            <a:noFill/>
          </p:spPr>
          <p:txBody>
            <a:bodyPr wrap="square" rtlCol="0">
              <a:prstTxWarp prst="textArchUp">
                <a:avLst/>
              </a:prstTxWarp>
              <a:spAutoFit/>
            </a:bodyPr>
            <a:lstStyle/>
            <a:p>
              <a:pPr algn="ctr"/>
              <a:r>
                <a:rPr lang="en-US" sz="1600" b="1" dirty="0" smtClean="0">
                  <a:solidFill>
                    <a:schemeClr val="bg1"/>
                  </a:solidFill>
                </a:rPr>
                <a:t>Fortify &amp;</a:t>
              </a:r>
              <a:br>
                <a:rPr lang="en-US" sz="1600" b="1" dirty="0" smtClean="0">
                  <a:solidFill>
                    <a:schemeClr val="bg1"/>
                  </a:solidFill>
                </a:rPr>
              </a:br>
              <a:r>
                <a:rPr lang="en-US" sz="1600" b="1" dirty="0" err="1" smtClean="0">
                  <a:solidFill>
                    <a:schemeClr val="bg1"/>
                  </a:solidFill>
                </a:rPr>
                <a:t>Operationalize</a:t>
              </a:r>
              <a:r>
                <a:rPr lang="en-US" sz="1600" b="1" dirty="0" smtClean="0">
                  <a:solidFill>
                    <a:schemeClr val="bg1"/>
                  </a:solidFill>
                </a:rPr>
                <a:t>  </a:t>
              </a:r>
              <a:endParaRPr lang="en-US" sz="1600" b="1" dirty="0">
                <a:solidFill>
                  <a:schemeClr val="bg1"/>
                </a:solidFill>
              </a:endParaRPr>
            </a:p>
          </p:txBody>
        </p:sp>
      </p:grpSp>
      <p:sp>
        <p:nvSpPr>
          <p:cNvPr id="154" name="TextBox 153"/>
          <p:cNvSpPr txBox="1"/>
          <p:nvPr/>
        </p:nvSpPr>
        <p:spPr>
          <a:xfrm>
            <a:off x="5654399" y="2055172"/>
            <a:ext cx="952500" cy="1862048"/>
          </a:xfrm>
          <a:prstGeom prst="rect">
            <a:avLst/>
          </a:prstGeom>
          <a:noFill/>
        </p:spPr>
        <p:txBody>
          <a:bodyPr wrap="square" rtlCol="0">
            <a:spAutoFit/>
          </a:bodyPr>
          <a:lstStyle/>
          <a:p>
            <a:pPr algn="ctr"/>
            <a:r>
              <a:rPr lang="en-US" sz="11500" b="1" dirty="0" smtClean="0">
                <a:solidFill>
                  <a:srgbClr val="009ED6"/>
                </a:solidFill>
                <a:latin typeface="Arial" pitchFamily="34" charset="0"/>
                <a:cs typeface="Arial" pitchFamily="34" charset="0"/>
              </a:rPr>
              <a:t>1</a:t>
            </a:r>
            <a:endParaRPr lang="en-US" sz="11500" b="1" dirty="0">
              <a:solidFill>
                <a:srgbClr val="009ED6"/>
              </a:solidFill>
              <a:latin typeface="Arial" pitchFamily="34" charset="0"/>
              <a:cs typeface="Arial" pitchFamily="34" charset="0"/>
            </a:endParaRPr>
          </a:p>
        </p:txBody>
      </p:sp>
      <p:sp>
        <p:nvSpPr>
          <p:cNvPr id="155" name="Rectangle 154"/>
          <p:cNvSpPr/>
          <p:nvPr/>
        </p:nvSpPr>
        <p:spPr>
          <a:xfrm>
            <a:off x="5543109" y="2411688"/>
            <a:ext cx="1287532" cy="1238801"/>
          </a:xfrm>
          <a:prstGeom prst="rect">
            <a:avLst/>
          </a:prstGeom>
        </p:spPr>
        <p:txBody>
          <a:bodyPr wrap="none">
            <a:spAutoFit/>
          </a:bodyPr>
          <a:lstStyle/>
          <a:p>
            <a:pPr algn="ctr"/>
            <a:r>
              <a:rPr lang="en-US" sz="1600" b="1" dirty="0" smtClean="0">
                <a:solidFill>
                  <a:schemeClr val="bg1"/>
                </a:solidFill>
              </a:rPr>
              <a:t>Ongoing</a:t>
            </a:r>
            <a:br>
              <a:rPr lang="en-US" sz="1600" b="1" dirty="0" smtClean="0">
                <a:solidFill>
                  <a:schemeClr val="bg1"/>
                </a:solidFill>
              </a:rPr>
            </a:br>
            <a:r>
              <a:rPr lang="en-US" sz="1600" b="1" dirty="0" smtClean="0">
                <a:solidFill>
                  <a:schemeClr val="bg1"/>
                </a:solidFill>
              </a:rPr>
              <a:t>Operations</a:t>
            </a:r>
          </a:p>
          <a:p>
            <a:pPr algn="ctr"/>
            <a:r>
              <a:rPr lang="en-US" sz="1100" b="1" dirty="0" smtClean="0">
                <a:solidFill>
                  <a:schemeClr val="bg1"/>
                </a:solidFill>
              </a:rPr>
              <a:t>Detect &amp; Protect  </a:t>
            </a:r>
          </a:p>
          <a:p>
            <a:pPr algn="ctr"/>
            <a:r>
              <a:rPr lang="en-US" sz="1050" dirty="0" smtClean="0">
                <a:solidFill>
                  <a:schemeClr val="bg1"/>
                </a:solidFill>
              </a:rPr>
              <a:t>Block All</a:t>
            </a:r>
            <a:br>
              <a:rPr lang="en-US" sz="1050" dirty="0" smtClean="0">
                <a:solidFill>
                  <a:schemeClr val="bg1"/>
                </a:solidFill>
              </a:rPr>
            </a:br>
            <a:r>
              <a:rPr lang="en-US" sz="1050" dirty="0" smtClean="0">
                <a:solidFill>
                  <a:schemeClr val="bg1"/>
                </a:solidFill>
              </a:rPr>
              <a:t>Known Threats</a:t>
            </a:r>
            <a:endParaRPr lang="en-US" sz="1050" b="1" dirty="0" smtClean="0">
              <a:solidFill>
                <a:schemeClr val="bg1"/>
              </a:solidFill>
            </a:endParaRPr>
          </a:p>
          <a:p>
            <a:pPr algn="ctr"/>
            <a:endParaRPr lang="en-US" sz="1050" dirty="0" smtClean="0">
              <a:solidFill>
                <a:schemeClr val="bg1"/>
              </a:solidFill>
            </a:endParaRPr>
          </a:p>
        </p:txBody>
      </p:sp>
      <p:sp>
        <p:nvSpPr>
          <p:cNvPr id="156" name="TextBox 155"/>
          <p:cNvSpPr txBox="1"/>
          <p:nvPr/>
        </p:nvSpPr>
        <p:spPr>
          <a:xfrm>
            <a:off x="3964325" y="4676610"/>
            <a:ext cx="952500" cy="1862048"/>
          </a:xfrm>
          <a:prstGeom prst="rect">
            <a:avLst/>
          </a:prstGeom>
          <a:noFill/>
        </p:spPr>
        <p:txBody>
          <a:bodyPr wrap="square" rtlCol="0">
            <a:spAutoFit/>
          </a:bodyPr>
          <a:lstStyle/>
          <a:p>
            <a:pPr algn="ctr"/>
            <a:r>
              <a:rPr lang="en-US" sz="11500" b="1" dirty="0" smtClean="0">
                <a:solidFill>
                  <a:srgbClr val="009ED6"/>
                </a:solidFill>
                <a:latin typeface="Arial" pitchFamily="34" charset="0"/>
                <a:cs typeface="Arial" pitchFamily="34" charset="0"/>
              </a:rPr>
              <a:t>2</a:t>
            </a:r>
            <a:endParaRPr lang="en-US" sz="11500" b="1" dirty="0">
              <a:solidFill>
                <a:srgbClr val="009ED6"/>
              </a:solidFill>
              <a:latin typeface="Arial" pitchFamily="34" charset="0"/>
              <a:cs typeface="Arial" pitchFamily="34" charset="0"/>
            </a:endParaRPr>
          </a:p>
        </p:txBody>
      </p:sp>
      <p:sp>
        <p:nvSpPr>
          <p:cNvPr id="157" name="Rectangle 156"/>
          <p:cNvSpPr/>
          <p:nvPr/>
        </p:nvSpPr>
        <p:spPr>
          <a:xfrm>
            <a:off x="3718370" y="5089729"/>
            <a:ext cx="1506286" cy="1408078"/>
          </a:xfrm>
          <a:prstGeom prst="rect">
            <a:avLst/>
          </a:prstGeom>
        </p:spPr>
        <p:txBody>
          <a:bodyPr wrap="square" lIns="0" rIns="0">
            <a:spAutoFit/>
          </a:bodyPr>
          <a:lstStyle/>
          <a:p>
            <a:pPr algn="ctr"/>
            <a:r>
              <a:rPr lang="en-US" sz="1600" b="1" dirty="0" smtClean="0">
                <a:solidFill>
                  <a:schemeClr val="bg1"/>
                </a:solidFill>
              </a:rPr>
              <a:t>Incident Containment</a:t>
            </a:r>
            <a:br>
              <a:rPr lang="en-US" sz="1600" b="1" dirty="0" smtClean="0">
                <a:solidFill>
                  <a:schemeClr val="bg1"/>
                </a:solidFill>
              </a:rPr>
            </a:br>
            <a:r>
              <a:rPr lang="en-US" sz="1100" b="1" dirty="0" smtClean="0">
                <a:solidFill>
                  <a:schemeClr val="bg1"/>
                </a:solidFill>
              </a:rPr>
              <a:t>Analyze &amp; Mitigate</a:t>
            </a:r>
            <a:endParaRPr lang="en-US" sz="1100" dirty="0" smtClean="0">
              <a:solidFill>
                <a:schemeClr val="bg1"/>
              </a:solidFill>
            </a:endParaRPr>
          </a:p>
          <a:p>
            <a:pPr algn="ctr"/>
            <a:r>
              <a:rPr lang="en-US" sz="1000" dirty="0" smtClean="0">
                <a:solidFill>
                  <a:schemeClr val="bg1"/>
                </a:solidFill>
              </a:rPr>
              <a:t>Novel Threat</a:t>
            </a:r>
            <a:br>
              <a:rPr lang="en-US" sz="1000" dirty="0" smtClean="0">
                <a:solidFill>
                  <a:schemeClr val="bg1"/>
                </a:solidFill>
              </a:rPr>
            </a:br>
            <a:r>
              <a:rPr lang="en-US" sz="1000" dirty="0" smtClean="0">
                <a:solidFill>
                  <a:schemeClr val="bg1"/>
                </a:solidFill>
              </a:rPr>
              <a:t>Interpretation</a:t>
            </a:r>
          </a:p>
          <a:p>
            <a:pPr algn="ctr"/>
            <a:r>
              <a:rPr lang="en-US" sz="1200" b="1" cap="all" dirty="0" smtClean="0">
                <a:solidFill>
                  <a:schemeClr val="bg1"/>
                </a:solidFill>
              </a:rPr>
              <a:t/>
            </a:r>
            <a:br>
              <a:rPr lang="en-US" sz="1200" b="1" cap="all" dirty="0" smtClean="0">
                <a:solidFill>
                  <a:schemeClr val="bg1"/>
                </a:solidFill>
              </a:rPr>
            </a:br>
            <a:endParaRPr lang="en-US" sz="1000" dirty="0" smtClean="0">
              <a:solidFill>
                <a:schemeClr val="bg1"/>
              </a:solidFill>
            </a:endParaRPr>
          </a:p>
        </p:txBody>
      </p:sp>
      <p:sp>
        <p:nvSpPr>
          <p:cNvPr id="158" name="TextBox 157"/>
          <p:cNvSpPr txBox="1"/>
          <p:nvPr/>
        </p:nvSpPr>
        <p:spPr>
          <a:xfrm>
            <a:off x="2329628" y="2006012"/>
            <a:ext cx="952500" cy="1862048"/>
          </a:xfrm>
          <a:prstGeom prst="rect">
            <a:avLst/>
          </a:prstGeom>
          <a:noFill/>
        </p:spPr>
        <p:txBody>
          <a:bodyPr wrap="square" rtlCol="0">
            <a:spAutoFit/>
          </a:bodyPr>
          <a:lstStyle/>
          <a:p>
            <a:pPr algn="ctr"/>
            <a:r>
              <a:rPr lang="en-US" sz="11500" b="1" dirty="0" smtClean="0">
                <a:solidFill>
                  <a:srgbClr val="009ED6"/>
                </a:solidFill>
                <a:latin typeface="Arial" pitchFamily="34" charset="0"/>
                <a:cs typeface="Arial" pitchFamily="34" charset="0"/>
              </a:rPr>
              <a:t>3</a:t>
            </a:r>
            <a:endParaRPr lang="en-US" sz="11500" b="1" dirty="0">
              <a:solidFill>
                <a:srgbClr val="009ED6"/>
              </a:solidFill>
              <a:latin typeface="Arial" pitchFamily="34" charset="0"/>
              <a:cs typeface="Arial" pitchFamily="34" charset="0"/>
            </a:endParaRPr>
          </a:p>
        </p:txBody>
      </p:sp>
      <p:sp>
        <p:nvSpPr>
          <p:cNvPr id="159" name="Rectangle 158"/>
          <p:cNvSpPr/>
          <p:nvPr/>
        </p:nvSpPr>
        <p:spPr>
          <a:xfrm>
            <a:off x="1941198" y="2411687"/>
            <a:ext cx="1700340" cy="1677382"/>
          </a:xfrm>
          <a:prstGeom prst="rect">
            <a:avLst/>
          </a:prstGeom>
        </p:spPr>
        <p:txBody>
          <a:bodyPr wrap="square" lIns="0" rIns="0">
            <a:spAutoFit/>
          </a:bodyPr>
          <a:lstStyle/>
          <a:p>
            <a:pPr lvl="0" algn="ctr"/>
            <a:r>
              <a:rPr lang="en-US" sz="1600" b="1" dirty="0" smtClean="0">
                <a:solidFill>
                  <a:schemeClr val="bg1"/>
                </a:solidFill>
              </a:rPr>
              <a:t>Incident</a:t>
            </a:r>
            <a:br>
              <a:rPr lang="en-US" sz="1600" b="1" dirty="0" smtClean="0">
                <a:solidFill>
                  <a:schemeClr val="bg1"/>
                </a:solidFill>
              </a:rPr>
            </a:br>
            <a:r>
              <a:rPr lang="en-US" sz="1600" b="1" dirty="0" smtClean="0">
                <a:solidFill>
                  <a:schemeClr val="bg1"/>
                </a:solidFill>
              </a:rPr>
              <a:t>Resolution</a:t>
            </a:r>
            <a:r>
              <a:rPr lang="en-US" sz="1100" b="1" dirty="0" smtClean="0">
                <a:solidFill>
                  <a:schemeClr val="bg1"/>
                </a:solidFill>
              </a:rPr>
              <a:t/>
            </a:r>
            <a:br>
              <a:rPr lang="en-US" sz="1100" b="1" dirty="0" smtClean="0">
                <a:solidFill>
                  <a:schemeClr val="bg1"/>
                </a:solidFill>
              </a:rPr>
            </a:br>
            <a:r>
              <a:rPr lang="en-US" sz="1100" b="1" dirty="0" smtClean="0">
                <a:solidFill>
                  <a:schemeClr val="bg1"/>
                </a:solidFill>
              </a:rPr>
              <a:t>Investigate &amp; </a:t>
            </a:r>
            <a:br>
              <a:rPr lang="en-US" sz="1100" b="1" dirty="0" smtClean="0">
                <a:solidFill>
                  <a:schemeClr val="bg1"/>
                </a:solidFill>
              </a:rPr>
            </a:br>
            <a:r>
              <a:rPr lang="en-US" sz="1100" b="1" dirty="0" smtClean="0">
                <a:solidFill>
                  <a:schemeClr val="bg1"/>
                </a:solidFill>
              </a:rPr>
              <a:t>Remediate Breach</a:t>
            </a:r>
            <a:endParaRPr lang="en-US" sz="1050" dirty="0" smtClean="0">
              <a:solidFill>
                <a:schemeClr val="bg1"/>
              </a:solidFill>
            </a:endParaRPr>
          </a:p>
          <a:p>
            <a:pPr lvl="0" algn="ctr"/>
            <a:r>
              <a:rPr lang="en-US" sz="1000" dirty="0" smtClean="0">
                <a:solidFill>
                  <a:schemeClr val="bg1"/>
                </a:solidFill>
              </a:rPr>
              <a:t>Threat Profiling</a:t>
            </a:r>
            <a:br>
              <a:rPr lang="en-US" sz="1000" dirty="0" smtClean="0">
                <a:solidFill>
                  <a:schemeClr val="bg1"/>
                </a:solidFill>
              </a:rPr>
            </a:br>
            <a:r>
              <a:rPr lang="en-US" sz="1000" dirty="0" smtClean="0">
                <a:solidFill>
                  <a:schemeClr val="bg1"/>
                </a:solidFill>
              </a:rPr>
              <a:t>&amp; Eradication</a:t>
            </a:r>
          </a:p>
          <a:p>
            <a:pPr lvl="0" algn="ctr"/>
            <a:endParaRPr lang="en-US" sz="1100" b="1" dirty="0" smtClean="0">
              <a:solidFill>
                <a:schemeClr val="bg1"/>
              </a:solidFill>
            </a:endParaRPr>
          </a:p>
          <a:p>
            <a:pPr lvl="0" algn="ctr"/>
            <a:r>
              <a:rPr lang="en-US" sz="1100" b="1" dirty="0" smtClean="0">
                <a:solidFill>
                  <a:schemeClr val="bg1"/>
                </a:solidFill>
              </a:rPr>
              <a:t/>
            </a:r>
            <a:br>
              <a:rPr lang="en-US" sz="1100" b="1" dirty="0" smtClean="0">
                <a:solidFill>
                  <a:schemeClr val="bg1"/>
                </a:solidFill>
              </a:rPr>
            </a:br>
            <a:endParaRPr lang="en-US" sz="700" dirty="0">
              <a:solidFill>
                <a:schemeClr val="bg1"/>
              </a:solidFill>
            </a:endParaRPr>
          </a:p>
        </p:txBody>
      </p:sp>
      <p:pic>
        <p:nvPicPr>
          <p:cNvPr id="81" name="Picture 8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9309" y="1336139"/>
            <a:ext cx="943297" cy="824614"/>
          </a:xfrm>
          <a:prstGeom prst="rect">
            <a:avLst/>
          </a:prstGeom>
        </p:spPr>
      </p:pic>
      <p:sp>
        <p:nvSpPr>
          <p:cNvPr id="82" name="Text Box 13"/>
          <p:cNvSpPr txBox="1">
            <a:spLocks noChangeArrowheads="1"/>
          </p:cNvSpPr>
          <p:nvPr/>
        </p:nvSpPr>
        <p:spPr bwMode="auto">
          <a:xfrm>
            <a:off x="6776993" y="2049223"/>
            <a:ext cx="1175638" cy="430887"/>
          </a:xfrm>
          <a:prstGeom prst="rect">
            <a:avLst/>
          </a:prstGeom>
          <a:noFill/>
          <a:ln w="9525">
            <a:noFill/>
            <a:miter lim="800000"/>
            <a:headEnd/>
            <a:tailEnd/>
          </a:ln>
        </p:spPr>
        <p:txBody>
          <a:bodyPr wrap="square">
            <a:spAutoFit/>
          </a:bodyPr>
          <a:lstStyle/>
          <a:p>
            <a:pPr algn="ctr"/>
            <a:r>
              <a:rPr lang="en-US" sz="1100" b="1" dirty="0" smtClean="0">
                <a:solidFill>
                  <a:srgbClr val="006991">
                    <a:lumMod val="50000"/>
                  </a:srgbClr>
                </a:solidFill>
                <a:latin typeface="Arial"/>
              </a:rPr>
              <a:t>SSL Visibility Appliance</a:t>
            </a:r>
            <a:endParaRPr lang="en-US" sz="1100" b="1" dirty="0">
              <a:solidFill>
                <a:srgbClr val="006991">
                  <a:lumMod val="50000"/>
                </a:srgbClr>
              </a:solidFill>
              <a:latin typeface="Arial"/>
            </a:endParaRPr>
          </a:p>
        </p:txBody>
      </p:sp>
    </p:spTree>
    <p:extLst>
      <p:ext uri="{BB962C8B-B14F-4D97-AF65-F5344CB8AC3E}">
        <p14:creationId xmlns:p14="http://schemas.microsoft.com/office/powerpoint/2010/main" val="11235753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Representative </a:t>
            </a:r>
            <a:r>
              <a:rPr lang="en-US" dirty="0" err="1" smtClean="0"/>
              <a:t>netflow</a:t>
            </a:r>
            <a:r>
              <a:rPr lang="en-US" dirty="0" smtClean="0"/>
              <a:t> interface</a:t>
            </a:r>
            <a:br>
              <a:rPr lang="en-US" dirty="0" smtClean="0"/>
            </a:br>
            <a:r>
              <a:rPr lang="en-US" dirty="0" smtClean="0"/>
              <a:t>(</a:t>
            </a:r>
            <a:r>
              <a:rPr lang="en-US" dirty="0" err="1" smtClean="0"/>
              <a:t>mrtg</a:t>
            </a:r>
            <a:r>
              <a:rPr lang="en-US" dirty="0" smtClean="0"/>
              <a:t>)</a:t>
            </a:r>
            <a:endParaRPr lang="en-US" dirty="0"/>
          </a:p>
        </p:txBody>
      </p:sp>
      <p:sp>
        <p:nvSpPr>
          <p:cNvPr id="6" name="TextBox 5"/>
          <p:cNvSpPr txBox="1"/>
          <p:nvPr/>
        </p:nvSpPr>
        <p:spPr>
          <a:xfrm>
            <a:off x="2668629" y="5655072"/>
            <a:ext cx="4110395" cy="646331"/>
          </a:xfrm>
          <a:prstGeom prst="rect">
            <a:avLst/>
          </a:prstGeom>
          <a:noFill/>
        </p:spPr>
        <p:txBody>
          <a:bodyPr wrap="none" rtlCol="0">
            <a:spAutoFit/>
          </a:bodyPr>
          <a:lstStyle/>
          <a:p>
            <a:r>
              <a:rPr lang="en-US" dirty="0" smtClean="0"/>
              <a:t>Note:	Based on ‘well-known’ ports</a:t>
            </a:r>
          </a:p>
          <a:p>
            <a:r>
              <a:rPr lang="en-US" dirty="0"/>
              <a:t>	</a:t>
            </a:r>
            <a:r>
              <a:rPr lang="en-US" dirty="0" smtClean="0"/>
              <a:t>5 minute granularity reporting</a:t>
            </a:r>
            <a:endParaRPr lang="en-US" dirty="0"/>
          </a:p>
        </p:txBody>
      </p:sp>
      <p:pic>
        <p:nvPicPr>
          <p:cNvPr id="7" name="Picture 6"/>
          <p:cNvPicPr>
            <a:picLocks noChangeAspect="1"/>
          </p:cNvPicPr>
          <p:nvPr/>
        </p:nvPicPr>
        <p:blipFill>
          <a:blip r:embed="rId2"/>
          <a:stretch>
            <a:fillRect/>
          </a:stretch>
        </p:blipFill>
        <p:spPr>
          <a:xfrm>
            <a:off x="70556" y="1567743"/>
            <a:ext cx="8802924" cy="3865034"/>
          </a:xfrm>
          <a:prstGeom prst="rect">
            <a:avLst/>
          </a:prstGeom>
        </p:spPr>
      </p:pic>
    </p:spTree>
    <p:extLst>
      <p:ext uri="{BB962C8B-B14F-4D97-AF65-F5344CB8AC3E}">
        <p14:creationId xmlns:p14="http://schemas.microsoft.com/office/powerpoint/2010/main" val="248675731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Where can we go from here?</a:t>
            </a:r>
            <a:endParaRPr lang="en-US" dirty="0"/>
          </a:p>
        </p:txBody>
      </p:sp>
      <p:pic>
        <p:nvPicPr>
          <p:cNvPr id="64514" name="Picture 3" descr="STIX_Diagram_Horizontal_1.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5495" y="2886230"/>
            <a:ext cx="6960277" cy="379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0036" y="1357181"/>
            <a:ext cx="4884737"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32368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spTree>
    <p:extLst>
      <p:ext uri="{BB962C8B-B14F-4D97-AF65-F5344CB8AC3E}">
        <p14:creationId xmlns:p14="http://schemas.microsoft.com/office/powerpoint/2010/main" val="316886337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0427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Netflow</a:t>
            </a:r>
            <a:r>
              <a:rPr lang="en-US" dirty="0" smtClean="0"/>
              <a:t> v9 &amp; </a:t>
            </a:r>
            <a:r>
              <a:rPr lang="en-US" dirty="0" err="1" smtClean="0"/>
              <a:t>ipfix</a:t>
            </a:r>
            <a:endParaRPr lang="en-US" dirty="0"/>
          </a:p>
        </p:txBody>
      </p:sp>
      <p:sp>
        <p:nvSpPr>
          <p:cNvPr id="3" name="Content Placeholder 2"/>
          <p:cNvSpPr>
            <a:spLocks noGrp="1"/>
          </p:cNvSpPr>
          <p:nvPr>
            <p:ph idx="1"/>
          </p:nvPr>
        </p:nvSpPr>
        <p:spPr>
          <a:xfrm>
            <a:off x="412767" y="1637682"/>
            <a:ext cx="3525792" cy="4864608"/>
          </a:xfrm>
        </p:spPr>
        <p:txBody>
          <a:bodyPr>
            <a:normAutofit fontScale="92500" lnSpcReduction="20000"/>
          </a:bodyPr>
          <a:lstStyle/>
          <a:p>
            <a:r>
              <a:rPr lang="en-US" dirty="0" err="1" smtClean="0"/>
              <a:t>NetFlow</a:t>
            </a:r>
            <a:r>
              <a:rPr lang="en-US" dirty="0" smtClean="0"/>
              <a:t> v9</a:t>
            </a:r>
          </a:p>
          <a:p>
            <a:pPr lvl="1"/>
            <a:r>
              <a:rPr lang="en-US" dirty="0" smtClean="0"/>
              <a:t>Added support for IPv6</a:t>
            </a:r>
          </a:p>
          <a:p>
            <a:pPr lvl="1"/>
            <a:r>
              <a:rPr lang="en-US" dirty="0" smtClean="0"/>
              <a:t>Added ‘templates</a:t>
            </a:r>
            <a:r>
              <a:rPr lang="en-US" dirty="0"/>
              <a:t>’ </a:t>
            </a:r>
            <a:r>
              <a:rPr lang="en-US" dirty="0" smtClean="0"/>
              <a:t>concept</a:t>
            </a:r>
            <a:endParaRPr lang="en-US" dirty="0"/>
          </a:p>
          <a:p>
            <a:pPr lvl="2"/>
            <a:r>
              <a:rPr lang="en-US" dirty="0" smtClean="0"/>
              <a:t>Self</a:t>
            </a:r>
            <a:r>
              <a:rPr lang="en-US" dirty="0"/>
              <a:t>-describing</a:t>
            </a:r>
          </a:p>
          <a:p>
            <a:pPr lvl="2"/>
            <a:r>
              <a:rPr lang="en-US" dirty="0" smtClean="0"/>
              <a:t>Self</a:t>
            </a:r>
            <a:r>
              <a:rPr lang="en-US" dirty="0"/>
              <a:t>-</a:t>
            </a:r>
            <a:r>
              <a:rPr lang="en-US" dirty="0" smtClean="0"/>
              <a:t>contained</a:t>
            </a:r>
          </a:p>
          <a:p>
            <a:pPr lvl="1"/>
            <a:r>
              <a:rPr lang="en-US" dirty="0" smtClean="0"/>
              <a:t>Primarily for bandwidth monitoring</a:t>
            </a:r>
          </a:p>
          <a:p>
            <a:r>
              <a:rPr lang="en-US" dirty="0" smtClean="0"/>
              <a:t>IETF standardizes IPFIX (flow information export) as standard</a:t>
            </a:r>
          </a:p>
          <a:p>
            <a:pPr lvl="1"/>
            <a:r>
              <a:rPr lang="en-US" i="1" u="sng" dirty="0" smtClean="0"/>
              <a:t>Almost</a:t>
            </a:r>
            <a:r>
              <a:rPr lang="en-US" dirty="0" smtClean="0"/>
              <a:t> Identical to </a:t>
            </a:r>
            <a:r>
              <a:rPr lang="en-US" dirty="0" err="1" smtClean="0"/>
              <a:t>Netflow</a:t>
            </a:r>
            <a:r>
              <a:rPr lang="en-US" dirty="0" smtClean="0"/>
              <a:t> v9</a:t>
            </a:r>
          </a:p>
          <a:p>
            <a:pPr lvl="2"/>
            <a:r>
              <a:rPr lang="en-US" dirty="0"/>
              <a:t>Supports variable length fields</a:t>
            </a:r>
          </a:p>
          <a:p>
            <a:pPr lvl="2"/>
            <a:r>
              <a:rPr lang="en-US" dirty="0" smtClean="0"/>
              <a:t>Vendor can specify own ID</a:t>
            </a:r>
          </a:p>
          <a:p>
            <a:pPr lvl="4"/>
            <a:r>
              <a:rPr lang="en-US" dirty="0" smtClean="0"/>
              <a:t>Export anything</a:t>
            </a:r>
          </a:p>
          <a:p>
            <a:pPr lvl="4"/>
            <a:r>
              <a:rPr lang="en-US" dirty="0" smtClean="0"/>
              <a:t>Decode later</a:t>
            </a:r>
          </a:p>
          <a:p>
            <a:pPr lvl="1"/>
            <a:r>
              <a:rPr lang="en-US" dirty="0" smtClean="0"/>
              <a:t>Better application visibility</a:t>
            </a:r>
          </a:p>
          <a:p>
            <a:pPr lvl="1"/>
            <a:r>
              <a:rPr lang="en-US" dirty="0" smtClean="0"/>
              <a:t>More context</a:t>
            </a:r>
          </a:p>
          <a:p>
            <a:pPr lvl="2"/>
            <a:endParaRPr lang="en-US" dirty="0" smtClean="0"/>
          </a:p>
        </p:txBody>
      </p:sp>
      <p:pic>
        <p:nvPicPr>
          <p:cNvPr id="6" name="Picture 5"/>
          <p:cNvPicPr>
            <a:picLocks noChangeAspect="1"/>
          </p:cNvPicPr>
          <p:nvPr/>
        </p:nvPicPr>
        <p:blipFill>
          <a:blip r:embed="rId2"/>
          <a:stretch>
            <a:fillRect/>
          </a:stretch>
        </p:blipFill>
        <p:spPr>
          <a:xfrm>
            <a:off x="4057589" y="1819547"/>
            <a:ext cx="4787900" cy="3898900"/>
          </a:xfrm>
          <a:prstGeom prst="rect">
            <a:avLst/>
          </a:prstGeom>
        </p:spPr>
      </p:pic>
    </p:spTree>
    <p:extLst>
      <p:ext uri="{BB962C8B-B14F-4D97-AF65-F5344CB8AC3E}">
        <p14:creationId xmlns:p14="http://schemas.microsoft.com/office/powerpoint/2010/main" val="10001462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IPFIX Network flow reporting</a:t>
            </a:r>
            <a:endParaRPr lang="en-US" dirty="0"/>
          </a:p>
        </p:txBody>
      </p:sp>
      <p:sp>
        <p:nvSpPr>
          <p:cNvPr id="6" name="TextBox 5"/>
          <p:cNvSpPr txBox="1"/>
          <p:nvPr/>
        </p:nvSpPr>
        <p:spPr>
          <a:xfrm>
            <a:off x="2286404" y="5963297"/>
            <a:ext cx="4367489" cy="646331"/>
          </a:xfrm>
          <a:prstGeom prst="rect">
            <a:avLst/>
          </a:prstGeom>
          <a:noFill/>
        </p:spPr>
        <p:txBody>
          <a:bodyPr wrap="none" rtlCol="0">
            <a:spAutoFit/>
          </a:bodyPr>
          <a:lstStyle/>
          <a:p>
            <a:pPr algn="ctr"/>
            <a:r>
              <a:rPr lang="en-US" dirty="0" smtClean="0"/>
              <a:t>Cisco NBAR</a:t>
            </a:r>
          </a:p>
          <a:p>
            <a:pPr algn="ctr"/>
            <a:r>
              <a:rPr lang="en-US" dirty="0" smtClean="0"/>
              <a:t>(Network Based Application Recognition)</a:t>
            </a:r>
            <a:endParaRPr lang="en-US" dirty="0"/>
          </a:p>
        </p:txBody>
      </p:sp>
      <p:pic>
        <p:nvPicPr>
          <p:cNvPr id="7" name="Picture 6"/>
          <p:cNvPicPr>
            <a:picLocks noChangeAspect="1"/>
          </p:cNvPicPr>
          <p:nvPr/>
        </p:nvPicPr>
        <p:blipFill>
          <a:blip r:embed="rId2"/>
          <a:stretch>
            <a:fillRect/>
          </a:stretch>
        </p:blipFill>
        <p:spPr>
          <a:xfrm>
            <a:off x="1344938" y="1368251"/>
            <a:ext cx="6496739" cy="5428103"/>
          </a:xfrm>
          <a:prstGeom prst="rect">
            <a:avLst/>
          </a:prstGeom>
        </p:spPr>
      </p:pic>
    </p:spTree>
    <p:extLst>
      <p:ext uri="{BB962C8B-B14F-4D97-AF65-F5344CB8AC3E}">
        <p14:creationId xmlns:p14="http://schemas.microsoft.com/office/powerpoint/2010/main" val="6395149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flow reporting</a:t>
            </a:r>
            <a:endParaRPr lang="en-US" dirty="0"/>
          </a:p>
        </p:txBody>
      </p:sp>
      <p:sp>
        <p:nvSpPr>
          <p:cNvPr id="3" name="Content Placeholder 2"/>
          <p:cNvSpPr>
            <a:spLocks noGrp="1"/>
          </p:cNvSpPr>
          <p:nvPr>
            <p:ph idx="1"/>
          </p:nvPr>
        </p:nvSpPr>
        <p:spPr/>
        <p:txBody>
          <a:bodyPr>
            <a:normAutofit lnSpcReduction="10000"/>
          </a:bodyPr>
          <a:lstStyle/>
          <a:p>
            <a:r>
              <a:rPr lang="en-US" dirty="0" err="1" smtClean="0"/>
              <a:t>NetFlow</a:t>
            </a:r>
            <a:r>
              <a:rPr lang="en-US" dirty="0" smtClean="0"/>
              <a:t> &amp; IPFIX provide visibility</a:t>
            </a:r>
          </a:p>
          <a:p>
            <a:pPr lvl="1"/>
            <a:r>
              <a:rPr lang="en-US" dirty="0" smtClean="0"/>
              <a:t>A sensor in every L2/L3 switch</a:t>
            </a:r>
          </a:p>
          <a:p>
            <a:pPr lvl="2"/>
            <a:r>
              <a:rPr lang="en-US" dirty="0" smtClean="0"/>
              <a:t>Also useful for ‘east-west’ monitoring</a:t>
            </a:r>
          </a:p>
          <a:p>
            <a:pPr lvl="1"/>
            <a:r>
              <a:rPr lang="en-US" dirty="0" smtClean="0"/>
              <a:t>A good source of analytics</a:t>
            </a:r>
          </a:p>
          <a:p>
            <a:pPr lvl="2"/>
            <a:r>
              <a:rPr lang="en-US" dirty="0" smtClean="0"/>
              <a:t>Comparative reporting</a:t>
            </a:r>
          </a:p>
          <a:p>
            <a:pPr lvl="1"/>
            <a:r>
              <a:rPr lang="en-US" dirty="0" smtClean="0"/>
              <a:t>Lightweight storage</a:t>
            </a:r>
          </a:p>
          <a:p>
            <a:pPr lvl="2"/>
            <a:r>
              <a:rPr lang="en-US" dirty="0" smtClean="0"/>
              <a:t>Longer historical view</a:t>
            </a:r>
          </a:p>
          <a:p>
            <a:r>
              <a:rPr lang="en-US" dirty="0" smtClean="0"/>
              <a:t>Especially useful for…</a:t>
            </a:r>
          </a:p>
          <a:p>
            <a:pPr lvl="1"/>
            <a:r>
              <a:rPr lang="en-US" dirty="0" smtClean="0"/>
              <a:t>Monitoring ‘flat’ network architectures</a:t>
            </a:r>
          </a:p>
          <a:p>
            <a:pPr lvl="1"/>
            <a:r>
              <a:rPr lang="en-US" dirty="0" smtClean="0"/>
              <a:t>Visibility for insider activity monitoring</a:t>
            </a:r>
          </a:p>
          <a:p>
            <a:r>
              <a:rPr lang="en-US" dirty="0" smtClean="0"/>
              <a:t>But essentially the equivalent of a phone bill</a:t>
            </a:r>
          </a:p>
          <a:p>
            <a:pPr lvl="1"/>
            <a:r>
              <a:rPr lang="en-US" dirty="0" smtClean="0"/>
              <a:t>A conversation took place…</a:t>
            </a:r>
          </a:p>
          <a:p>
            <a:r>
              <a:rPr lang="en-US" dirty="0"/>
              <a:t>C</a:t>
            </a:r>
            <a:r>
              <a:rPr lang="en-US" dirty="0" smtClean="0"/>
              <a:t>ontext still needed at higher layers…</a:t>
            </a:r>
          </a:p>
          <a:p>
            <a:endParaRPr lang="en-US" dirty="0" smtClean="0"/>
          </a:p>
          <a:p>
            <a:endParaRPr lang="en-US" dirty="0" smtClean="0"/>
          </a:p>
        </p:txBody>
      </p:sp>
    </p:spTree>
    <p:extLst>
      <p:ext uri="{BB962C8B-B14F-4D97-AF65-F5344CB8AC3E}">
        <p14:creationId xmlns:p14="http://schemas.microsoft.com/office/powerpoint/2010/main" val="24152699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primer on flow data?</a:t>
            </a:r>
            <a:endParaRPr lang="en-US" dirty="0"/>
          </a:p>
        </p:txBody>
      </p:sp>
      <p:sp>
        <p:nvSpPr>
          <p:cNvPr id="3" name="Content Placeholder 2"/>
          <p:cNvSpPr>
            <a:spLocks noGrp="1"/>
          </p:cNvSpPr>
          <p:nvPr>
            <p:ph idx="1"/>
          </p:nvPr>
        </p:nvSpPr>
        <p:spPr>
          <a:xfrm>
            <a:off x="412768" y="1637682"/>
            <a:ext cx="3226280" cy="4864608"/>
          </a:xfrm>
        </p:spPr>
        <p:txBody>
          <a:bodyPr>
            <a:normAutofit fontScale="92500" lnSpcReduction="20000"/>
          </a:bodyPr>
          <a:lstStyle/>
          <a:p>
            <a:r>
              <a:rPr lang="en-US" dirty="0" smtClean="0"/>
              <a:t>Todays Typical Enterprise…</a:t>
            </a:r>
            <a:endParaRPr lang="en-US" dirty="0" smtClean="0"/>
          </a:p>
          <a:p>
            <a:pPr lvl="1"/>
            <a:r>
              <a:rPr lang="en-US" dirty="0" smtClean="0"/>
              <a:t>Is under attack from multiple sources, varying motivations</a:t>
            </a:r>
          </a:p>
          <a:p>
            <a:pPr lvl="1"/>
            <a:r>
              <a:rPr lang="en-US" dirty="0" smtClean="0"/>
              <a:t>Either has or is budgeting for current technology</a:t>
            </a:r>
          </a:p>
          <a:p>
            <a:pPr lvl="1"/>
            <a:r>
              <a:rPr lang="en-US" dirty="0"/>
              <a:t>Managing </a:t>
            </a:r>
            <a:r>
              <a:rPr lang="en-US" dirty="0" smtClean="0"/>
              <a:t>GRC</a:t>
            </a:r>
          </a:p>
          <a:p>
            <a:pPr lvl="1"/>
            <a:r>
              <a:rPr lang="en-US" dirty="0" smtClean="0"/>
              <a:t>Focused on passing audits and protecting assets</a:t>
            </a:r>
          </a:p>
          <a:p>
            <a:pPr lvl="1"/>
            <a:r>
              <a:rPr lang="en-US" dirty="0" smtClean="0"/>
              <a:t>Insufficient number of individuals focused on security</a:t>
            </a:r>
          </a:p>
          <a:p>
            <a:pPr lvl="1"/>
            <a:r>
              <a:rPr lang="en-US" dirty="0" smtClean="0"/>
              <a:t>Supporting multiple </a:t>
            </a:r>
            <a:r>
              <a:rPr lang="en-US" dirty="0" err="1" smtClean="0"/>
              <a:t>OSes</a:t>
            </a:r>
            <a:r>
              <a:rPr lang="en-US" dirty="0" smtClean="0"/>
              <a:t> and compute surfaces</a:t>
            </a:r>
          </a:p>
          <a:p>
            <a:r>
              <a:rPr lang="en-US" dirty="0" smtClean="0"/>
              <a:t>We need more context to stay in this fight!!!</a:t>
            </a:r>
          </a:p>
        </p:txBody>
      </p:sp>
      <p:sp>
        <p:nvSpPr>
          <p:cNvPr id="58" name="Freeform 94"/>
          <p:cNvSpPr>
            <a:spLocks/>
          </p:cNvSpPr>
          <p:nvPr/>
        </p:nvSpPr>
        <p:spPr bwMode="auto">
          <a:xfrm>
            <a:off x="6203809" y="6235305"/>
            <a:ext cx="51012" cy="0"/>
          </a:xfrm>
          <a:custGeom>
            <a:avLst/>
            <a:gdLst>
              <a:gd name="T0" fmla="*/ 0 w 38"/>
              <a:gd name="T1" fmla="*/ 38 w 38"/>
              <a:gd name="T2" fmla="*/ 0 w 38"/>
            </a:gdLst>
            <a:ahLst/>
            <a:cxnLst>
              <a:cxn ang="0">
                <a:pos x="T0" y="0"/>
              </a:cxn>
              <a:cxn ang="0">
                <a:pos x="T1" y="0"/>
              </a:cxn>
              <a:cxn ang="0">
                <a:pos x="T2" y="0"/>
              </a:cxn>
            </a:cxnLst>
            <a:rect l="0" t="0" r="r" b="b"/>
            <a:pathLst>
              <a:path w="38">
                <a:moveTo>
                  <a:pt x="0" y="0"/>
                </a:moveTo>
                <a:lnTo>
                  <a:pt x="3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59" name="Line 95"/>
          <p:cNvSpPr>
            <a:spLocks noChangeShapeType="1"/>
          </p:cNvSpPr>
          <p:nvPr/>
        </p:nvSpPr>
        <p:spPr bwMode="auto">
          <a:xfrm>
            <a:off x="6203809" y="6235305"/>
            <a:ext cx="510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grpSp>
        <p:nvGrpSpPr>
          <p:cNvPr id="69" name="Group 80"/>
          <p:cNvGrpSpPr>
            <a:grpSpLocks/>
          </p:cNvGrpSpPr>
          <p:nvPr/>
        </p:nvGrpSpPr>
        <p:grpSpPr bwMode="auto">
          <a:xfrm>
            <a:off x="4006493" y="1655763"/>
            <a:ext cx="4657725" cy="4659312"/>
            <a:chOff x="3623689" y="1656293"/>
            <a:chExt cx="4658215" cy="4658215"/>
          </a:xfrm>
        </p:grpSpPr>
        <p:sp>
          <p:nvSpPr>
            <p:cNvPr id="70" name="Freeform 76"/>
            <p:cNvSpPr>
              <a:spLocks/>
            </p:cNvSpPr>
            <p:nvPr/>
          </p:nvSpPr>
          <p:spPr bwMode="auto">
            <a:xfrm>
              <a:off x="3623689" y="2399068"/>
              <a:ext cx="1185987" cy="3167904"/>
            </a:xfrm>
            <a:custGeom>
              <a:avLst/>
              <a:gdLst>
                <a:gd name="T0" fmla="*/ 374 w 374"/>
                <a:gd name="T1" fmla="*/ 177 h 999"/>
                <a:gd name="T2" fmla="*/ 197 w 374"/>
                <a:gd name="T3" fmla="*/ 0 h 999"/>
                <a:gd name="T4" fmla="*/ 0 w 374"/>
                <a:gd name="T5" fmla="*/ 500 h 999"/>
                <a:gd name="T6" fmla="*/ 195 w 374"/>
                <a:gd name="T7" fmla="*/ 999 h 999"/>
                <a:gd name="T8" fmla="*/ 373 w 374"/>
                <a:gd name="T9" fmla="*/ 822 h 999"/>
                <a:gd name="T10" fmla="*/ 250 w 374"/>
                <a:gd name="T11" fmla="*/ 500 h 999"/>
                <a:gd name="T12" fmla="*/ 374 w 374"/>
                <a:gd name="T13" fmla="*/ 177 h 999"/>
              </a:gdLst>
              <a:ahLst/>
              <a:cxnLst>
                <a:cxn ang="0">
                  <a:pos x="T0" y="T1"/>
                </a:cxn>
                <a:cxn ang="0">
                  <a:pos x="T2" y="T3"/>
                </a:cxn>
                <a:cxn ang="0">
                  <a:pos x="T4" y="T5"/>
                </a:cxn>
                <a:cxn ang="0">
                  <a:pos x="T6" y="T7"/>
                </a:cxn>
                <a:cxn ang="0">
                  <a:pos x="T8" y="T9"/>
                </a:cxn>
                <a:cxn ang="0">
                  <a:pos x="T10" y="T11"/>
                </a:cxn>
                <a:cxn ang="0">
                  <a:pos x="T12" y="T13"/>
                </a:cxn>
              </a:cxnLst>
              <a:rect l="0" t="0" r="r" b="b"/>
              <a:pathLst>
                <a:path w="374" h="999">
                  <a:moveTo>
                    <a:pt x="374" y="177"/>
                  </a:moveTo>
                  <a:cubicBezTo>
                    <a:pt x="197" y="0"/>
                    <a:pt x="197" y="0"/>
                    <a:pt x="197" y="0"/>
                  </a:cubicBezTo>
                  <a:cubicBezTo>
                    <a:pt x="75" y="131"/>
                    <a:pt x="0" y="307"/>
                    <a:pt x="0" y="500"/>
                  </a:cubicBezTo>
                  <a:cubicBezTo>
                    <a:pt x="0" y="693"/>
                    <a:pt x="74" y="868"/>
                    <a:pt x="195" y="999"/>
                  </a:cubicBezTo>
                  <a:cubicBezTo>
                    <a:pt x="373" y="822"/>
                    <a:pt x="373" y="822"/>
                    <a:pt x="373" y="822"/>
                  </a:cubicBezTo>
                  <a:cubicBezTo>
                    <a:pt x="297" y="736"/>
                    <a:pt x="250" y="624"/>
                    <a:pt x="250" y="500"/>
                  </a:cubicBezTo>
                  <a:cubicBezTo>
                    <a:pt x="250" y="376"/>
                    <a:pt x="297" y="263"/>
                    <a:pt x="374" y="177"/>
                  </a:cubicBezTo>
                  <a:close/>
                </a:path>
              </a:pathLst>
            </a:custGeom>
            <a:solidFill>
              <a:schemeClr val="accent1">
                <a:lumMod val="50000"/>
              </a:schemeClr>
            </a:solidFill>
            <a:ln>
              <a:noFill/>
            </a:ln>
            <a:extLst/>
          </p:spPr>
          <p:txBody>
            <a:bodyPr/>
            <a:lstStyle/>
            <a:p>
              <a:pPr>
                <a:defRPr/>
              </a:pPr>
              <a:endParaRPr lang="en-US">
                <a:solidFill>
                  <a:srgbClr val="232323"/>
                </a:solidFill>
              </a:endParaRPr>
            </a:p>
          </p:txBody>
        </p:sp>
        <p:sp>
          <p:nvSpPr>
            <p:cNvPr id="71" name="Freeform 77"/>
            <p:cNvSpPr>
              <a:spLocks/>
            </p:cNvSpPr>
            <p:nvPr/>
          </p:nvSpPr>
          <p:spPr bwMode="auto">
            <a:xfrm>
              <a:off x="7089566" y="2392720"/>
              <a:ext cx="1192338" cy="3179013"/>
            </a:xfrm>
            <a:custGeom>
              <a:avLst/>
              <a:gdLst>
                <a:gd name="T0" fmla="*/ 1 w 376"/>
                <a:gd name="T1" fmla="*/ 825 h 1003"/>
                <a:gd name="T2" fmla="*/ 179 w 376"/>
                <a:gd name="T3" fmla="*/ 1003 h 1003"/>
                <a:gd name="T4" fmla="*/ 376 w 376"/>
                <a:gd name="T5" fmla="*/ 502 h 1003"/>
                <a:gd name="T6" fmla="*/ 177 w 376"/>
                <a:gd name="T7" fmla="*/ 0 h 1003"/>
                <a:gd name="T8" fmla="*/ 0 w 376"/>
                <a:gd name="T9" fmla="*/ 177 h 1003"/>
                <a:gd name="T10" fmla="*/ 125 w 376"/>
                <a:gd name="T11" fmla="*/ 502 h 1003"/>
                <a:gd name="T12" fmla="*/ 1 w 376"/>
                <a:gd name="T13" fmla="*/ 825 h 1003"/>
              </a:gdLst>
              <a:ahLst/>
              <a:cxnLst>
                <a:cxn ang="0">
                  <a:pos x="T0" y="T1"/>
                </a:cxn>
                <a:cxn ang="0">
                  <a:pos x="T2" y="T3"/>
                </a:cxn>
                <a:cxn ang="0">
                  <a:pos x="T4" y="T5"/>
                </a:cxn>
                <a:cxn ang="0">
                  <a:pos x="T6" y="T7"/>
                </a:cxn>
                <a:cxn ang="0">
                  <a:pos x="T8" y="T9"/>
                </a:cxn>
                <a:cxn ang="0">
                  <a:pos x="T10" y="T11"/>
                </a:cxn>
                <a:cxn ang="0">
                  <a:pos x="T12" y="T13"/>
                </a:cxn>
              </a:cxnLst>
              <a:rect l="0" t="0" r="r" b="b"/>
              <a:pathLst>
                <a:path w="376" h="1003">
                  <a:moveTo>
                    <a:pt x="1" y="825"/>
                  </a:moveTo>
                  <a:cubicBezTo>
                    <a:pt x="179" y="1003"/>
                    <a:pt x="179" y="1003"/>
                    <a:pt x="179" y="1003"/>
                  </a:cubicBezTo>
                  <a:cubicBezTo>
                    <a:pt x="301" y="872"/>
                    <a:pt x="376" y="696"/>
                    <a:pt x="376" y="502"/>
                  </a:cubicBezTo>
                  <a:cubicBezTo>
                    <a:pt x="376" y="308"/>
                    <a:pt x="300" y="131"/>
                    <a:pt x="177" y="0"/>
                  </a:cubicBezTo>
                  <a:cubicBezTo>
                    <a:pt x="0" y="177"/>
                    <a:pt x="0" y="177"/>
                    <a:pt x="0" y="177"/>
                  </a:cubicBezTo>
                  <a:cubicBezTo>
                    <a:pt x="78" y="263"/>
                    <a:pt x="125" y="377"/>
                    <a:pt x="125" y="502"/>
                  </a:cubicBezTo>
                  <a:cubicBezTo>
                    <a:pt x="125" y="627"/>
                    <a:pt x="78" y="740"/>
                    <a:pt x="1" y="825"/>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232323"/>
                </a:solidFill>
              </a:endParaRPr>
            </a:p>
          </p:txBody>
        </p:sp>
        <p:sp>
          <p:nvSpPr>
            <p:cNvPr id="72" name="Freeform 78"/>
            <p:cNvSpPr>
              <a:spLocks/>
            </p:cNvSpPr>
            <p:nvPr/>
          </p:nvSpPr>
          <p:spPr bwMode="auto">
            <a:xfrm>
              <a:off x="4366717" y="1656293"/>
              <a:ext cx="3167395" cy="1187170"/>
            </a:xfrm>
            <a:custGeom>
              <a:avLst/>
              <a:gdLst>
                <a:gd name="T0" fmla="*/ 822 w 999"/>
                <a:gd name="T1" fmla="*/ 373 h 374"/>
                <a:gd name="T2" fmla="*/ 999 w 999"/>
                <a:gd name="T3" fmla="*/ 195 h 374"/>
                <a:gd name="T4" fmla="*/ 500 w 999"/>
                <a:gd name="T5" fmla="*/ 0 h 374"/>
                <a:gd name="T6" fmla="*/ 0 w 999"/>
                <a:gd name="T7" fmla="*/ 197 h 374"/>
                <a:gd name="T8" fmla="*/ 177 w 999"/>
                <a:gd name="T9" fmla="*/ 374 h 374"/>
                <a:gd name="T10" fmla="*/ 500 w 999"/>
                <a:gd name="T11" fmla="*/ 251 h 374"/>
                <a:gd name="T12" fmla="*/ 822 w 999"/>
                <a:gd name="T13" fmla="*/ 373 h 374"/>
              </a:gdLst>
              <a:ahLst/>
              <a:cxnLst>
                <a:cxn ang="0">
                  <a:pos x="T0" y="T1"/>
                </a:cxn>
                <a:cxn ang="0">
                  <a:pos x="T2" y="T3"/>
                </a:cxn>
                <a:cxn ang="0">
                  <a:pos x="T4" y="T5"/>
                </a:cxn>
                <a:cxn ang="0">
                  <a:pos x="T6" y="T7"/>
                </a:cxn>
                <a:cxn ang="0">
                  <a:pos x="T8" y="T9"/>
                </a:cxn>
                <a:cxn ang="0">
                  <a:pos x="T10" y="T11"/>
                </a:cxn>
                <a:cxn ang="0">
                  <a:pos x="T12" y="T13"/>
                </a:cxn>
              </a:cxnLst>
              <a:rect l="0" t="0" r="r" b="b"/>
              <a:pathLst>
                <a:path w="999" h="374">
                  <a:moveTo>
                    <a:pt x="822" y="373"/>
                  </a:moveTo>
                  <a:cubicBezTo>
                    <a:pt x="999" y="195"/>
                    <a:pt x="999" y="195"/>
                    <a:pt x="999" y="195"/>
                  </a:cubicBezTo>
                  <a:cubicBezTo>
                    <a:pt x="868" y="74"/>
                    <a:pt x="693" y="0"/>
                    <a:pt x="500" y="0"/>
                  </a:cubicBezTo>
                  <a:cubicBezTo>
                    <a:pt x="307" y="0"/>
                    <a:pt x="131" y="75"/>
                    <a:pt x="0" y="197"/>
                  </a:cubicBezTo>
                  <a:cubicBezTo>
                    <a:pt x="177" y="374"/>
                    <a:pt x="177" y="374"/>
                    <a:pt x="177" y="374"/>
                  </a:cubicBezTo>
                  <a:cubicBezTo>
                    <a:pt x="263" y="297"/>
                    <a:pt x="376" y="251"/>
                    <a:pt x="500" y="251"/>
                  </a:cubicBezTo>
                  <a:cubicBezTo>
                    <a:pt x="624" y="251"/>
                    <a:pt x="736" y="297"/>
                    <a:pt x="822" y="37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232323"/>
                </a:solidFill>
              </a:endParaRPr>
            </a:p>
          </p:txBody>
        </p:sp>
        <p:sp>
          <p:nvSpPr>
            <p:cNvPr id="73" name="Freeform 79"/>
            <p:cNvSpPr>
              <a:spLocks/>
            </p:cNvSpPr>
            <p:nvPr/>
          </p:nvSpPr>
          <p:spPr bwMode="auto">
            <a:xfrm>
              <a:off x="4358778" y="5122577"/>
              <a:ext cx="3180098" cy="1191931"/>
            </a:xfrm>
            <a:custGeom>
              <a:avLst/>
              <a:gdLst>
                <a:gd name="T0" fmla="*/ 177 w 1003"/>
                <a:gd name="T1" fmla="*/ 0 h 376"/>
                <a:gd name="T2" fmla="*/ 0 w 1003"/>
                <a:gd name="T3" fmla="*/ 177 h 376"/>
                <a:gd name="T4" fmla="*/ 502 w 1003"/>
                <a:gd name="T5" fmla="*/ 376 h 376"/>
                <a:gd name="T6" fmla="*/ 1003 w 1003"/>
                <a:gd name="T7" fmla="*/ 179 h 376"/>
                <a:gd name="T8" fmla="*/ 825 w 1003"/>
                <a:gd name="T9" fmla="*/ 1 h 376"/>
                <a:gd name="T10" fmla="*/ 502 w 1003"/>
                <a:gd name="T11" fmla="*/ 125 h 376"/>
                <a:gd name="T12" fmla="*/ 177 w 1003"/>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1003" h="376">
                  <a:moveTo>
                    <a:pt x="177" y="0"/>
                  </a:moveTo>
                  <a:cubicBezTo>
                    <a:pt x="0" y="177"/>
                    <a:pt x="0" y="177"/>
                    <a:pt x="0" y="177"/>
                  </a:cubicBezTo>
                  <a:cubicBezTo>
                    <a:pt x="131" y="300"/>
                    <a:pt x="308" y="376"/>
                    <a:pt x="502" y="376"/>
                  </a:cubicBezTo>
                  <a:cubicBezTo>
                    <a:pt x="696" y="376"/>
                    <a:pt x="872" y="301"/>
                    <a:pt x="1003" y="179"/>
                  </a:cubicBezTo>
                  <a:cubicBezTo>
                    <a:pt x="825" y="1"/>
                    <a:pt x="825" y="1"/>
                    <a:pt x="825" y="1"/>
                  </a:cubicBezTo>
                  <a:cubicBezTo>
                    <a:pt x="740" y="78"/>
                    <a:pt x="626" y="125"/>
                    <a:pt x="502" y="125"/>
                  </a:cubicBezTo>
                  <a:cubicBezTo>
                    <a:pt x="377" y="125"/>
                    <a:pt x="263" y="78"/>
                    <a:pt x="177" y="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232323"/>
                </a:solidFill>
              </a:endParaRPr>
            </a:p>
          </p:txBody>
        </p:sp>
        <p:sp>
          <p:nvSpPr>
            <p:cNvPr id="74" name="TextBox 73"/>
            <p:cNvSpPr txBox="1"/>
            <p:nvPr/>
          </p:nvSpPr>
          <p:spPr>
            <a:xfrm>
              <a:off x="4992604" y="1881788"/>
              <a:ext cx="1905000" cy="793680"/>
            </a:xfrm>
            <a:prstGeom prst="rect">
              <a:avLst/>
            </a:prstGeom>
            <a:noFill/>
          </p:spPr>
          <p:txBody>
            <a:bodyPr spcFirstLastPara="1">
              <a:prstTxWarp prst="textArchUp">
                <a:avLst/>
              </a:prstTxWarp>
              <a:spAutoFit/>
            </a:bodyPr>
            <a:lstStyle/>
            <a:p>
              <a:pPr algn="ctr">
                <a:defRPr/>
              </a:pPr>
              <a:r>
                <a:rPr lang="en-US" dirty="0">
                  <a:solidFill>
                    <a:prstClr val="white"/>
                  </a:solidFill>
                </a:rPr>
                <a:t>Nation States</a:t>
              </a:r>
            </a:p>
          </p:txBody>
        </p:sp>
        <p:sp>
          <p:nvSpPr>
            <p:cNvPr id="75" name="TextBox 74"/>
            <p:cNvSpPr txBox="1"/>
            <p:nvPr/>
          </p:nvSpPr>
          <p:spPr>
            <a:xfrm>
              <a:off x="4992604" y="5384798"/>
              <a:ext cx="1905000" cy="743127"/>
            </a:xfrm>
            <a:prstGeom prst="rect">
              <a:avLst/>
            </a:prstGeom>
            <a:noFill/>
          </p:spPr>
          <p:txBody>
            <a:bodyPr spcFirstLastPara="1">
              <a:prstTxWarp prst="textArchDown">
                <a:avLst/>
              </a:prstTxWarp>
              <a:spAutoFit/>
            </a:bodyPr>
            <a:lstStyle/>
            <a:p>
              <a:pPr algn="ctr">
                <a:defRPr/>
              </a:pPr>
              <a:r>
                <a:rPr lang="en-US" dirty="0">
                  <a:solidFill>
                    <a:prstClr val="white"/>
                  </a:solidFill>
                </a:rPr>
                <a:t>Cybercriminals</a:t>
              </a:r>
            </a:p>
          </p:txBody>
        </p:sp>
        <p:sp>
          <p:nvSpPr>
            <p:cNvPr id="76" name="TextBox 75"/>
            <p:cNvSpPr txBox="1"/>
            <p:nvPr/>
          </p:nvSpPr>
          <p:spPr>
            <a:xfrm rot="16200000">
              <a:off x="3277554" y="3590607"/>
              <a:ext cx="1905000" cy="774206"/>
            </a:xfrm>
            <a:prstGeom prst="rect">
              <a:avLst/>
            </a:prstGeom>
            <a:noFill/>
          </p:spPr>
          <p:txBody>
            <a:bodyPr spcFirstLastPara="1">
              <a:prstTxWarp prst="textArchUp">
                <a:avLst/>
              </a:prstTxWarp>
              <a:spAutoFit/>
            </a:bodyPr>
            <a:lstStyle/>
            <a:p>
              <a:pPr algn="ctr">
                <a:defRPr/>
              </a:pPr>
              <a:r>
                <a:rPr lang="en-US" dirty="0">
                  <a:solidFill>
                    <a:prstClr val="white"/>
                  </a:solidFill>
                </a:rPr>
                <a:t>Inside Threats</a:t>
              </a:r>
            </a:p>
          </p:txBody>
        </p:sp>
        <p:sp>
          <p:nvSpPr>
            <p:cNvPr id="77" name="TextBox 76"/>
            <p:cNvSpPr txBox="1"/>
            <p:nvPr/>
          </p:nvSpPr>
          <p:spPr>
            <a:xfrm rot="5400000">
              <a:off x="6499834" y="3366440"/>
              <a:ext cx="1905000" cy="1222537"/>
            </a:xfrm>
            <a:prstGeom prst="rect">
              <a:avLst/>
            </a:prstGeom>
            <a:noFill/>
          </p:spPr>
          <p:txBody>
            <a:bodyPr spcFirstLastPara="1">
              <a:prstTxWarp prst="textArchUp">
                <a:avLst/>
              </a:prstTxWarp>
              <a:spAutoFit/>
            </a:bodyPr>
            <a:lstStyle/>
            <a:p>
              <a:pPr algn="ctr">
                <a:defRPr/>
              </a:pPr>
              <a:r>
                <a:rPr lang="en-US" dirty="0" err="1">
                  <a:solidFill>
                    <a:prstClr val="white"/>
                  </a:solidFill>
                </a:rPr>
                <a:t>Hacktivists</a:t>
              </a:r>
              <a:endParaRPr lang="en-US" dirty="0">
                <a:solidFill>
                  <a:prstClr val="white"/>
                </a:solidFill>
              </a:endParaRPr>
            </a:p>
          </p:txBody>
        </p:sp>
      </p:grpSp>
      <p:sp>
        <p:nvSpPr>
          <p:cNvPr id="78" name="Oval 77"/>
          <p:cNvSpPr/>
          <p:nvPr/>
        </p:nvSpPr>
        <p:spPr>
          <a:xfrm>
            <a:off x="4516080" y="2165350"/>
            <a:ext cx="3638550" cy="3638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79" name="Group 79"/>
          <p:cNvGrpSpPr>
            <a:grpSpLocks/>
          </p:cNvGrpSpPr>
          <p:nvPr/>
        </p:nvGrpSpPr>
        <p:grpSpPr bwMode="auto">
          <a:xfrm>
            <a:off x="2372955" y="1701800"/>
            <a:ext cx="7097713" cy="4930775"/>
            <a:chOff x="1991047" y="1701690"/>
            <a:chExt cx="7097355" cy="4930232"/>
          </a:xfrm>
        </p:grpSpPr>
        <p:sp>
          <p:nvSpPr>
            <p:cNvPr id="80" name="Freeform 80"/>
            <p:cNvSpPr>
              <a:spLocks noEditPoints="1"/>
            </p:cNvSpPr>
            <p:nvPr/>
          </p:nvSpPr>
          <p:spPr bwMode="auto">
            <a:xfrm>
              <a:off x="4030882" y="2063600"/>
              <a:ext cx="3841556" cy="3846089"/>
            </a:xfrm>
            <a:custGeom>
              <a:avLst/>
              <a:gdLst>
                <a:gd name="T0" fmla="*/ 1212 w 1212"/>
                <a:gd name="T1" fmla="*/ 606 h 1213"/>
                <a:gd name="T2" fmla="*/ 1066 w 1212"/>
                <a:gd name="T3" fmla="*/ 211 h 1213"/>
                <a:gd name="T4" fmla="*/ 1071 w 1212"/>
                <a:gd name="T5" fmla="*/ 184 h 1213"/>
                <a:gd name="T6" fmla="*/ 1066 w 1212"/>
                <a:gd name="T7" fmla="*/ 150 h 1213"/>
                <a:gd name="T8" fmla="*/ 1032 w 1212"/>
                <a:gd name="T9" fmla="*/ 145 h 1213"/>
                <a:gd name="T10" fmla="*/ 1005 w 1212"/>
                <a:gd name="T11" fmla="*/ 150 h 1213"/>
                <a:gd name="T12" fmla="*/ 606 w 1212"/>
                <a:gd name="T13" fmla="*/ 0 h 1213"/>
                <a:gd name="T14" fmla="*/ 214 w 1212"/>
                <a:gd name="T15" fmla="*/ 144 h 1213"/>
                <a:gd name="T16" fmla="*/ 185 w 1212"/>
                <a:gd name="T17" fmla="*/ 138 h 1213"/>
                <a:gd name="T18" fmla="*/ 151 w 1212"/>
                <a:gd name="T19" fmla="*/ 143 h 1213"/>
                <a:gd name="T20" fmla="*/ 146 w 1212"/>
                <a:gd name="T21" fmla="*/ 177 h 1213"/>
                <a:gd name="T22" fmla="*/ 152 w 1212"/>
                <a:gd name="T23" fmla="*/ 205 h 1213"/>
                <a:gd name="T24" fmla="*/ 0 w 1212"/>
                <a:gd name="T25" fmla="*/ 606 h 1213"/>
                <a:gd name="T26" fmla="*/ 144 w 1212"/>
                <a:gd name="T27" fmla="*/ 998 h 1213"/>
                <a:gd name="T28" fmla="*/ 139 w 1212"/>
                <a:gd name="T29" fmla="*/ 1024 h 1213"/>
                <a:gd name="T30" fmla="*/ 144 w 1212"/>
                <a:gd name="T31" fmla="*/ 1058 h 1213"/>
                <a:gd name="T32" fmla="*/ 178 w 1212"/>
                <a:gd name="T33" fmla="*/ 1063 h 1213"/>
                <a:gd name="T34" fmla="*/ 203 w 1212"/>
                <a:gd name="T35" fmla="*/ 1059 h 1213"/>
                <a:gd name="T36" fmla="*/ 606 w 1212"/>
                <a:gd name="T37" fmla="*/ 1213 h 1213"/>
                <a:gd name="T38" fmla="*/ 1001 w 1212"/>
                <a:gd name="T39" fmla="*/ 1066 h 1213"/>
                <a:gd name="T40" fmla="*/ 1025 w 1212"/>
                <a:gd name="T41" fmla="*/ 1070 h 1213"/>
                <a:gd name="T42" fmla="*/ 1059 w 1212"/>
                <a:gd name="T43" fmla="*/ 1065 h 1213"/>
                <a:gd name="T44" fmla="*/ 1064 w 1212"/>
                <a:gd name="T45" fmla="*/ 1031 h 1213"/>
                <a:gd name="T46" fmla="*/ 1061 w 1212"/>
                <a:gd name="T47" fmla="*/ 1007 h 1213"/>
                <a:gd name="T48" fmla="*/ 1212 w 1212"/>
                <a:gd name="T49" fmla="*/ 606 h 1213"/>
                <a:gd name="T50" fmla="*/ 606 w 1212"/>
                <a:gd name="T51" fmla="*/ 1090 h 1213"/>
                <a:gd name="T52" fmla="*/ 122 w 1212"/>
                <a:gd name="T53" fmla="*/ 606 h 1213"/>
                <a:gd name="T54" fmla="*/ 606 w 1212"/>
                <a:gd name="T55" fmla="*/ 123 h 1213"/>
                <a:gd name="T56" fmla="*/ 1090 w 1212"/>
                <a:gd name="T57" fmla="*/ 606 h 1213"/>
                <a:gd name="T58" fmla="*/ 606 w 1212"/>
                <a:gd name="T59" fmla="*/ 1090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2" h="1213">
                  <a:moveTo>
                    <a:pt x="1212" y="606"/>
                  </a:moveTo>
                  <a:cubicBezTo>
                    <a:pt x="1212" y="455"/>
                    <a:pt x="1157" y="317"/>
                    <a:pt x="1066" y="211"/>
                  </a:cubicBezTo>
                  <a:cubicBezTo>
                    <a:pt x="1070" y="203"/>
                    <a:pt x="1072" y="194"/>
                    <a:pt x="1071" y="184"/>
                  </a:cubicBezTo>
                  <a:cubicBezTo>
                    <a:pt x="1066" y="150"/>
                    <a:pt x="1066" y="150"/>
                    <a:pt x="1066" y="150"/>
                  </a:cubicBezTo>
                  <a:cubicBezTo>
                    <a:pt x="1032" y="145"/>
                    <a:pt x="1032" y="145"/>
                    <a:pt x="1032" y="145"/>
                  </a:cubicBezTo>
                  <a:cubicBezTo>
                    <a:pt x="1022" y="144"/>
                    <a:pt x="1013" y="146"/>
                    <a:pt x="1005" y="150"/>
                  </a:cubicBezTo>
                  <a:cubicBezTo>
                    <a:pt x="898" y="57"/>
                    <a:pt x="759" y="0"/>
                    <a:pt x="606" y="0"/>
                  </a:cubicBezTo>
                  <a:cubicBezTo>
                    <a:pt x="456" y="0"/>
                    <a:pt x="320" y="54"/>
                    <a:pt x="214" y="144"/>
                  </a:cubicBezTo>
                  <a:cubicBezTo>
                    <a:pt x="206" y="139"/>
                    <a:pt x="196" y="137"/>
                    <a:pt x="185" y="138"/>
                  </a:cubicBezTo>
                  <a:cubicBezTo>
                    <a:pt x="151" y="143"/>
                    <a:pt x="151" y="143"/>
                    <a:pt x="151" y="143"/>
                  </a:cubicBezTo>
                  <a:cubicBezTo>
                    <a:pt x="146" y="177"/>
                    <a:pt x="146" y="177"/>
                    <a:pt x="146" y="177"/>
                  </a:cubicBezTo>
                  <a:cubicBezTo>
                    <a:pt x="145" y="188"/>
                    <a:pt x="147" y="197"/>
                    <a:pt x="152" y="205"/>
                  </a:cubicBezTo>
                  <a:cubicBezTo>
                    <a:pt x="57" y="312"/>
                    <a:pt x="0" y="453"/>
                    <a:pt x="0" y="606"/>
                  </a:cubicBezTo>
                  <a:cubicBezTo>
                    <a:pt x="0" y="756"/>
                    <a:pt x="54" y="893"/>
                    <a:pt x="144" y="998"/>
                  </a:cubicBezTo>
                  <a:cubicBezTo>
                    <a:pt x="140" y="1005"/>
                    <a:pt x="138" y="1014"/>
                    <a:pt x="139" y="1024"/>
                  </a:cubicBezTo>
                  <a:cubicBezTo>
                    <a:pt x="144" y="1058"/>
                    <a:pt x="144" y="1058"/>
                    <a:pt x="144" y="1058"/>
                  </a:cubicBezTo>
                  <a:cubicBezTo>
                    <a:pt x="178" y="1063"/>
                    <a:pt x="178" y="1063"/>
                    <a:pt x="178" y="1063"/>
                  </a:cubicBezTo>
                  <a:cubicBezTo>
                    <a:pt x="187" y="1064"/>
                    <a:pt x="196" y="1063"/>
                    <a:pt x="203" y="1059"/>
                  </a:cubicBezTo>
                  <a:cubicBezTo>
                    <a:pt x="310" y="1155"/>
                    <a:pt x="451" y="1213"/>
                    <a:pt x="606" y="1213"/>
                  </a:cubicBezTo>
                  <a:cubicBezTo>
                    <a:pt x="757" y="1213"/>
                    <a:pt x="895" y="1157"/>
                    <a:pt x="1001" y="1066"/>
                  </a:cubicBezTo>
                  <a:cubicBezTo>
                    <a:pt x="1008" y="1069"/>
                    <a:pt x="1016" y="1071"/>
                    <a:pt x="1025" y="1070"/>
                  </a:cubicBezTo>
                  <a:cubicBezTo>
                    <a:pt x="1059" y="1065"/>
                    <a:pt x="1059" y="1065"/>
                    <a:pt x="1059" y="1065"/>
                  </a:cubicBezTo>
                  <a:cubicBezTo>
                    <a:pt x="1064" y="1031"/>
                    <a:pt x="1064" y="1031"/>
                    <a:pt x="1064" y="1031"/>
                  </a:cubicBezTo>
                  <a:cubicBezTo>
                    <a:pt x="1065" y="1022"/>
                    <a:pt x="1064" y="1014"/>
                    <a:pt x="1061" y="1007"/>
                  </a:cubicBezTo>
                  <a:cubicBezTo>
                    <a:pt x="1155" y="900"/>
                    <a:pt x="1212" y="760"/>
                    <a:pt x="1212" y="606"/>
                  </a:cubicBezTo>
                  <a:close/>
                  <a:moveTo>
                    <a:pt x="606" y="1090"/>
                  </a:moveTo>
                  <a:cubicBezTo>
                    <a:pt x="339" y="1090"/>
                    <a:pt x="122" y="874"/>
                    <a:pt x="122" y="606"/>
                  </a:cubicBezTo>
                  <a:cubicBezTo>
                    <a:pt x="122" y="339"/>
                    <a:pt x="339" y="123"/>
                    <a:pt x="606" y="123"/>
                  </a:cubicBezTo>
                  <a:cubicBezTo>
                    <a:pt x="873" y="123"/>
                    <a:pt x="1090" y="339"/>
                    <a:pt x="1090" y="606"/>
                  </a:cubicBezTo>
                  <a:cubicBezTo>
                    <a:pt x="1090" y="874"/>
                    <a:pt x="873" y="1090"/>
                    <a:pt x="606" y="1090"/>
                  </a:cubicBezTo>
                  <a:close/>
                </a:path>
              </a:pathLst>
            </a:custGeom>
            <a:solidFill>
              <a:schemeClr val="bg2">
                <a:lumMod val="75000"/>
              </a:schemeClr>
            </a:solidFill>
            <a:ln>
              <a:noFill/>
            </a:ln>
            <a:effectLst>
              <a:outerShdw blurRad="50800" dist="38100" dir="2700000" algn="tl" rotWithShape="0">
                <a:prstClr val="black">
                  <a:alpha val="40000"/>
                </a:prstClr>
              </a:outerShdw>
            </a:effectLst>
            <a:extLst/>
          </p:spPr>
          <p:txBody>
            <a:bodyPr/>
            <a:lstStyle/>
            <a:p>
              <a:pPr>
                <a:defRPr/>
              </a:pPr>
              <a:endParaRPr lang="en-US" sz="1600">
                <a:solidFill>
                  <a:srgbClr val="232323"/>
                </a:solidFill>
              </a:endParaRPr>
            </a:p>
          </p:txBody>
        </p:sp>
        <p:sp>
          <p:nvSpPr>
            <p:cNvPr id="81" name="TextBox 80"/>
            <p:cNvSpPr txBox="1"/>
            <p:nvPr/>
          </p:nvSpPr>
          <p:spPr>
            <a:xfrm rot="4267996">
              <a:off x="4553176" y="1313110"/>
              <a:ext cx="4146646" cy="4923806"/>
            </a:xfrm>
            <a:prstGeom prst="rect">
              <a:avLst/>
            </a:prstGeom>
            <a:noFill/>
          </p:spPr>
          <p:txBody>
            <a:bodyPr spcFirstLastPara="1">
              <a:prstTxWarp prst="textArchDown">
                <a:avLst/>
              </a:prstTxWarp>
              <a:spAutoFit/>
            </a:bodyPr>
            <a:lstStyle/>
            <a:p>
              <a:pPr algn="ctr">
                <a:defRPr/>
              </a:pPr>
              <a:r>
                <a:rPr lang="en-US" sz="1600" dirty="0">
                  <a:solidFill>
                    <a:prstClr val="white"/>
                  </a:solidFill>
                </a:rPr>
                <a:t>Targeted Attacks</a:t>
              </a:r>
            </a:p>
          </p:txBody>
        </p:sp>
        <p:sp>
          <p:nvSpPr>
            <p:cNvPr id="82" name="TextBox 81"/>
            <p:cNvSpPr txBox="1"/>
            <p:nvPr/>
          </p:nvSpPr>
          <p:spPr>
            <a:xfrm>
              <a:off x="5453918" y="2269067"/>
              <a:ext cx="990600" cy="496711"/>
            </a:xfrm>
            <a:prstGeom prst="rect">
              <a:avLst/>
            </a:prstGeom>
            <a:noFill/>
          </p:spPr>
          <p:txBody>
            <a:bodyPr spcFirstLastPara="1">
              <a:prstTxWarp prst="textArchUp">
                <a:avLst/>
              </a:prstTxWarp>
              <a:spAutoFit/>
            </a:bodyPr>
            <a:lstStyle/>
            <a:p>
              <a:pPr algn="ctr">
                <a:defRPr/>
              </a:pPr>
              <a:r>
                <a:rPr lang="en-US" sz="1600" dirty="0">
                  <a:solidFill>
                    <a:prstClr val="white"/>
                  </a:solidFill>
                </a:rPr>
                <a:t>DDOS</a:t>
              </a:r>
            </a:p>
          </p:txBody>
        </p:sp>
        <p:sp>
          <p:nvSpPr>
            <p:cNvPr id="83" name="TextBox 48"/>
            <p:cNvSpPr txBox="1">
              <a:spLocks noChangeArrowheads="1"/>
            </p:cNvSpPr>
            <p:nvPr/>
          </p:nvSpPr>
          <p:spPr bwMode="auto">
            <a:xfrm rot="1738070">
              <a:off x="6294407" y="2322555"/>
              <a:ext cx="99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FFFFFF"/>
                  </a:solidFill>
                </a:rPr>
                <a:t>APTs</a:t>
              </a:r>
            </a:p>
          </p:txBody>
        </p:sp>
        <p:sp>
          <p:nvSpPr>
            <p:cNvPr id="84" name="TextBox 83"/>
            <p:cNvSpPr txBox="1"/>
            <p:nvPr/>
          </p:nvSpPr>
          <p:spPr>
            <a:xfrm rot="20750702">
              <a:off x="1991047" y="1893714"/>
              <a:ext cx="5674107" cy="4738208"/>
            </a:xfrm>
            <a:prstGeom prst="rect">
              <a:avLst/>
            </a:prstGeom>
            <a:noFill/>
          </p:spPr>
          <p:txBody>
            <a:bodyPr spcFirstLastPara="1">
              <a:prstTxWarp prst="textCircle">
                <a:avLst/>
              </a:prstTxWarp>
              <a:spAutoFit/>
            </a:bodyPr>
            <a:lstStyle/>
            <a:p>
              <a:pPr algn="ctr">
                <a:defRPr/>
              </a:pPr>
              <a:r>
                <a:rPr lang="en-US" sz="1600" dirty="0">
                  <a:solidFill>
                    <a:prstClr val="white"/>
                  </a:solidFill>
                </a:rPr>
                <a:t>Advanced Malware</a:t>
              </a:r>
            </a:p>
          </p:txBody>
        </p:sp>
        <p:sp>
          <p:nvSpPr>
            <p:cNvPr id="85" name="TextBox 84"/>
            <p:cNvSpPr txBox="1"/>
            <p:nvPr/>
          </p:nvSpPr>
          <p:spPr>
            <a:xfrm rot="19557391">
              <a:off x="4716587" y="3064699"/>
              <a:ext cx="2963783" cy="2598034"/>
            </a:xfrm>
            <a:prstGeom prst="rect">
              <a:avLst/>
            </a:prstGeom>
            <a:noFill/>
          </p:spPr>
          <p:txBody>
            <a:bodyPr spcFirstLastPara="1">
              <a:prstTxWarp prst="textArchDown">
                <a:avLst/>
              </a:prstTxWarp>
              <a:spAutoFit/>
            </a:bodyPr>
            <a:lstStyle/>
            <a:p>
              <a:pPr algn="ctr">
                <a:defRPr/>
              </a:pPr>
              <a:r>
                <a:rPr lang="en-US" sz="1600" dirty="0">
                  <a:solidFill>
                    <a:prstClr val="white"/>
                  </a:solidFill>
                </a:rPr>
                <a:t>Ransom and Fraud</a:t>
              </a:r>
            </a:p>
          </p:txBody>
        </p:sp>
        <p:sp>
          <p:nvSpPr>
            <p:cNvPr id="86" name="TextBox 85"/>
            <p:cNvSpPr txBox="1"/>
            <p:nvPr/>
          </p:nvSpPr>
          <p:spPr>
            <a:xfrm rot="1505018">
              <a:off x="4004334" y="2023859"/>
              <a:ext cx="4146646" cy="3750210"/>
            </a:xfrm>
            <a:prstGeom prst="rect">
              <a:avLst/>
            </a:prstGeom>
            <a:noFill/>
          </p:spPr>
          <p:txBody>
            <a:bodyPr spcFirstLastPara="1">
              <a:prstTxWarp prst="textArchDown">
                <a:avLst/>
              </a:prstTxWarp>
              <a:spAutoFit/>
            </a:bodyPr>
            <a:lstStyle/>
            <a:p>
              <a:pPr algn="ctr">
                <a:defRPr/>
              </a:pPr>
              <a:r>
                <a:rPr lang="en-US" sz="1600" dirty="0">
                  <a:solidFill>
                    <a:prstClr val="white"/>
                  </a:solidFill>
                </a:rPr>
                <a:t>Data Theft</a:t>
              </a:r>
            </a:p>
          </p:txBody>
        </p:sp>
        <p:sp>
          <p:nvSpPr>
            <p:cNvPr id="87" name="TextBox 86"/>
            <p:cNvSpPr txBox="1"/>
            <p:nvPr/>
          </p:nvSpPr>
          <p:spPr>
            <a:xfrm rot="13499709">
              <a:off x="4112828" y="2348259"/>
              <a:ext cx="4146646" cy="3873154"/>
            </a:xfrm>
            <a:prstGeom prst="rect">
              <a:avLst/>
            </a:prstGeom>
            <a:noFill/>
          </p:spPr>
          <p:txBody>
            <a:bodyPr spcFirstLastPara="1">
              <a:prstTxWarp prst="textCircle">
                <a:avLst>
                  <a:gd name="adj" fmla="val 16751224"/>
                </a:avLst>
              </a:prstTxWarp>
              <a:spAutoFit/>
            </a:bodyPr>
            <a:lstStyle/>
            <a:p>
              <a:pPr algn="ctr">
                <a:defRPr/>
              </a:pPr>
              <a:r>
                <a:rPr lang="en-US" sz="1600" dirty="0">
                  <a:solidFill>
                    <a:prstClr val="white"/>
                  </a:solidFill>
                </a:rPr>
                <a:t>Zero Day Threats</a:t>
              </a:r>
            </a:p>
          </p:txBody>
        </p:sp>
      </p:grpSp>
      <p:grpSp>
        <p:nvGrpSpPr>
          <p:cNvPr id="88" name="Group 77"/>
          <p:cNvGrpSpPr>
            <a:grpSpLocks/>
          </p:cNvGrpSpPr>
          <p:nvPr/>
        </p:nvGrpSpPr>
        <p:grpSpPr bwMode="auto">
          <a:xfrm>
            <a:off x="4885968" y="2535238"/>
            <a:ext cx="2895600" cy="2897187"/>
            <a:chOff x="4502978" y="2535582"/>
            <a:chExt cx="2896953" cy="2896953"/>
          </a:xfrm>
        </p:grpSpPr>
        <p:sp>
          <p:nvSpPr>
            <p:cNvPr id="89" name="Freeform 81"/>
            <p:cNvSpPr>
              <a:spLocks/>
            </p:cNvSpPr>
            <p:nvPr/>
          </p:nvSpPr>
          <p:spPr bwMode="auto">
            <a:xfrm>
              <a:off x="4502978" y="4009564"/>
              <a:ext cx="557107" cy="652419"/>
            </a:xfrm>
            <a:custGeom>
              <a:avLst/>
              <a:gdLst>
                <a:gd name="T0" fmla="*/ 0 w 176"/>
                <a:gd name="T1" fmla="*/ 0 h 206"/>
                <a:gd name="T2" fmla="*/ 2147483647 w 176"/>
                <a:gd name="T3" fmla="*/ 2147483647 h 206"/>
                <a:gd name="T4" fmla="*/ 2147483647 w 176"/>
                <a:gd name="T5" fmla="*/ 2147483647 h 206"/>
                <a:gd name="T6" fmla="*/ 2147483647 w 176"/>
                <a:gd name="T7" fmla="*/ 0 h 206"/>
                <a:gd name="T8" fmla="*/ 0 w 176"/>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206">
                  <a:moveTo>
                    <a:pt x="0" y="0"/>
                  </a:moveTo>
                  <a:cubicBezTo>
                    <a:pt x="1" y="74"/>
                    <a:pt x="20" y="144"/>
                    <a:pt x="53" y="206"/>
                  </a:cubicBezTo>
                  <a:cubicBezTo>
                    <a:pt x="176" y="136"/>
                    <a:pt x="176" y="136"/>
                    <a:pt x="176" y="136"/>
                  </a:cubicBezTo>
                  <a:cubicBezTo>
                    <a:pt x="155" y="95"/>
                    <a:pt x="143" y="49"/>
                    <a:pt x="142"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82"/>
            <p:cNvSpPr>
              <a:spLocks/>
            </p:cNvSpPr>
            <p:nvPr/>
          </p:nvSpPr>
          <p:spPr bwMode="auto">
            <a:xfrm>
              <a:off x="5278899" y="2535582"/>
              <a:ext cx="634968" cy="557107"/>
            </a:xfrm>
            <a:custGeom>
              <a:avLst/>
              <a:gdLst>
                <a:gd name="T0" fmla="*/ 2147483647 w 200"/>
                <a:gd name="T1" fmla="*/ 0 h 176"/>
                <a:gd name="T2" fmla="*/ 0 w 200"/>
                <a:gd name="T3" fmla="*/ 2147483647 h 176"/>
                <a:gd name="T4" fmla="*/ 2147483647 w 200"/>
                <a:gd name="T5" fmla="*/ 2147483647 h 176"/>
                <a:gd name="T6" fmla="*/ 2147483647 w 200"/>
                <a:gd name="T7" fmla="*/ 2147483647 h 176"/>
                <a:gd name="T8" fmla="*/ 2147483647 w 200"/>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176">
                  <a:moveTo>
                    <a:pt x="200" y="0"/>
                  </a:moveTo>
                  <a:cubicBezTo>
                    <a:pt x="128" y="2"/>
                    <a:pt x="60" y="21"/>
                    <a:pt x="0" y="52"/>
                  </a:cubicBezTo>
                  <a:cubicBezTo>
                    <a:pt x="68" y="176"/>
                    <a:pt x="68" y="176"/>
                    <a:pt x="68" y="176"/>
                  </a:cubicBezTo>
                  <a:cubicBezTo>
                    <a:pt x="108" y="156"/>
                    <a:pt x="153" y="144"/>
                    <a:pt x="200" y="142"/>
                  </a:cubicBezTo>
                  <a:lnTo>
                    <a:pt x="20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83"/>
            <p:cNvSpPr>
              <a:spLocks/>
            </p:cNvSpPr>
            <p:nvPr/>
          </p:nvSpPr>
          <p:spPr bwMode="auto">
            <a:xfrm>
              <a:off x="4502978" y="3264518"/>
              <a:ext cx="575901" cy="681952"/>
            </a:xfrm>
            <a:custGeom>
              <a:avLst/>
              <a:gdLst>
                <a:gd name="T0" fmla="*/ 2147483647 w 182"/>
                <a:gd name="T1" fmla="*/ 0 h 215"/>
                <a:gd name="T2" fmla="*/ 0 w 182"/>
                <a:gd name="T3" fmla="*/ 2147483647 h 215"/>
                <a:gd name="T4" fmla="*/ 2147483647 w 182"/>
                <a:gd name="T5" fmla="*/ 2147483647 h 215"/>
                <a:gd name="T6" fmla="*/ 2147483647 w 182"/>
                <a:gd name="T7" fmla="*/ 2147483647 h 215"/>
                <a:gd name="T8" fmla="*/ 2147483647 w 182"/>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215">
                  <a:moveTo>
                    <a:pt x="61" y="0"/>
                  </a:moveTo>
                  <a:cubicBezTo>
                    <a:pt x="24" y="63"/>
                    <a:pt x="2" y="137"/>
                    <a:pt x="0" y="215"/>
                  </a:cubicBezTo>
                  <a:cubicBezTo>
                    <a:pt x="142" y="215"/>
                    <a:pt x="142" y="215"/>
                    <a:pt x="142" y="215"/>
                  </a:cubicBezTo>
                  <a:cubicBezTo>
                    <a:pt x="144" y="163"/>
                    <a:pt x="158" y="115"/>
                    <a:pt x="182" y="73"/>
                  </a:cubicBezTo>
                  <a:lnTo>
                    <a:pt x="6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84"/>
            <p:cNvSpPr>
              <a:spLocks/>
            </p:cNvSpPr>
            <p:nvPr/>
          </p:nvSpPr>
          <p:spPr bwMode="auto">
            <a:xfrm>
              <a:off x="6833428" y="3290025"/>
              <a:ext cx="566503" cy="656446"/>
            </a:xfrm>
            <a:custGeom>
              <a:avLst/>
              <a:gdLst>
                <a:gd name="T0" fmla="*/ 2147483647 w 179"/>
                <a:gd name="T1" fmla="*/ 2147483647 h 207"/>
                <a:gd name="T2" fmla="*/ 2147483647 w 179"/>
                <a:gd name="T3" fmla="*/ 0 h 207"/>
                <a:gd name="T4" fmla="*/ 0 w 179"/>
                <a:gd name="T5" fmla="*/ 2147483647 h 207"/>
                <a:gd name="T6" fmla="*/ 2147483647 w 179"/>
                <a:gd name="T7" fmla="*/ 2147483647 h 207"/>
                <a:gd name="T8" fmla="*/ 2147483647 w 179"/>
                <a:gd name="T9" fmla="*/ 214748364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207">
                  <a:moveTo>
                    <a:pt x="179" y="207"/>
                  </a:moveTo>
                  <a:cubicBezTo>
                    <a:pt x="177" y="132"/>
                    <a:pt x="157" y="62"/>
                    <a:pt x="123" y="0"/>
                  </a:cubicBezTo>
                  <a:cubicBezTo>
                    <a:pt x="0" y="70"/>
                    <a:pt x="0" y="70"/>
                    <a:pt x="0" y="70"/>
                  </a:cubicBezTo>
                  <a:cubicBezTo>
                    <a:pt x="23" y="111"/>
                    <a:pt x="36" y="158"/>
                    <a:pt x="38" y="207"/>
                  </a:cubicBezTo>
                  <a:lnTo>
                    <a:pt x="179" y="20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85"/>
            <p:cNvSpPr>
              <a:spLocks/>
            </p:cNvSpPr>
            <p:nvPr/>
          </p:nvSpPr>
          <p:spPr bwMode="auto">
            <a:xfrm>
              <a:off x="4727162" y="2731576"/>
              <a:ext cx="714170" cy="710143"/>
            </a:xfrm>
            <a:custGeom>
              <a:avLst/>
              <a:gdLst>
                <a:gd name="T0" fmla="*/ 2147483647 w 225"/>
                <a:gd name="T1" fmla="*/ 2147483647 h 224"/>
                <a:gd name="T2" fmla="*/ 2147483647 w 225"/>
                <a:gd name="T3" fmla="*/ 0 h 224"/>
                <a:gd name="T4" fmla="*/ 0 w 225"/>
                <a:gd name="T5" fmla="*/ 2147483647 h 224"/>
                <a:gd name="T6" fmla="*/ 2147483647 w 225"/>
                <a:gd name="T7" fmla="*/ 2147483647 h 224"/>
                <a:gd name="T8" fmla="*/ 2147483647 w 225"/>
                <a:gd name="T9" fmla="*/ 2147483647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224">
                  <a:moveTo>
                    <a:pt x="225" y="124"/>
                  </a:moveTo>
                  <a:cubicBezTo>
                    <a:pt x="157" y="0"/>
                    <a:pt x="157" y="0"/>
                    <a:pt x="157" y="0"/>
                  </a:cubicBezTo>
                  <a:cubicBezTo>
                    <a:pt x="93" y="37"/>
                    <a:pt x="39" y="89"/>
                    <a:pt x="0" y="151"/>
                  </a:cubicBezTo>
                  <a:cubicBezTo>
                    <a:pt x="121" y="224"/>
                    <a:pt x="121" y="224"/>
                    <a:pt x="121" y="224"/>
                  </a:cubicBezTo>
                  <a:cubicBezTo>
                    <a:pt x="148" y="183"/>
                    <a:pt x="183" y="149"/>
                    <a:pt x="225"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86"/>
            <p:cNvSpPr>
              <a:spLocks/>
            </p:cNvSpPr>
            <p:nvPr/>
          </p:nvSpPr>
          <p:spPr bwMode="auto">
            <a:xfrm>
              <a:off x="5976961" y="2535582"/>
              <a:ext cx="668528" cy="563819"/>
            </a:xfrm>
            <a:custGeom>
              <a:avLst/>
              <a:gdLst>
                <a:gd name="T0" fmla="*/ 2147483647 w 211"/>
                <a:gd name="T1" fmla="*/ 2147483647 h 178"/>
                <a:gd name="T2" fmla="*/ 0 w 211"/>
                <a:gd name="T3" fmla="*/ 0 h 178"/>
                <a:gd name="T4" fmla="*/ 0 w 211"/>
                <a:gd name="T5" fmla="*/ 2147483647 h 178"/>
                <a:gd name="T6" fmla="*/ 2147483647 w 211"/>
                <a:gd name="T7" fmla="*/ 2147483647 h 178"/>
                <a:gd name="T8" fmla="*/ 2147483647 w 211"/>
                <a:gd name="T9" fmla="*/ 2147483647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178">
                  <a:moveTo>
                    <a:pt x="211" y="56"/>
                  </a:moveTo>
                  <a:cubicBezTo>
                    <a:pt x="148" y="22"/>
                    <a:pt x="76" y="2"/>
                    <a:pt x="0" y="0"/>
                  </a:cubicBezTo>
                  <a:cubicBezTo>
                    <a:pt x="0" y="142"/>
                    <a:pt x="0" y="142"/>
                    <a:pt x="0" y="142"/>
                  </a:cubicBezTo>
                  <a:cubicBezTo>
                    <a:pt x="50" y="143"/>
                    <a:pt x="98" y="156"/>
                    <a:pt x="140" y="178"/>
                  </a:cubicBezTo>
                  <a:lnTo>
                    <a:pt x="211" y="5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87"/>
            <p:cNvSpPr>
              <a:spLocks/>
            </p:cNvSpPr>
            <p:nvPr/>
          </p:nvSpPr>
          <p:spPr bwMode="auto">
            <a:xfrm>
              <a:off x="6475000" y="2743657"/>
              <a:ext cx="716855" cy="714170"/>
            </a:xfrm>
            <a:custGeom>
              <a:avLst/>
              <a:gdLst>
                <a:gd name="T0" fmla="*/ 2147483647 w 226"/>
                <a:gd name="T1" fmla="*/ 2147483647 h 225"/>
                <a:gd name="T2" fmla="*/ 2147483647 w 226"/>
                <a:gd name="T3" fmla="*/ 2147483647 h 225"/>
                <a:gd name="T4" fmla="*/ 2147483647 w 226"/>
                <a:gd name="T5" fmla="*/ 0 h 225"/>
                <a:gd name="T6" fmla="*/ 0 w 226"/>
                <a:gd name="T7" fmla="*/ 2147483647 h 225"/>
                <a:gd name="T8" fmla="*/ 2147483647 w 226"/>
                <a:gd name="T9" fmla="*/ 2147483647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25">
                  <a:moveTo>
                    <a:pt x="103" y="225"/>
                  </a:moveTo>
                  <a:cubicBezTo>
                    <a:pt x="226" y="155"/>
                    <a:pt x="226" y="155"/>
                    <a:pt x="226" y="155"/>
                  </a:cubicBezTo>
                  <a:cubicBezTo>
                    <a:pt x="188" y="92"/>
                    <a:pt x="135" y="38"/>
                    <a:pt x="71" y="0"/>
                  </a:cubicBezTo>
                  <a:cubicBezTo>
                    <a:pt x="0" y="122"/>
                    <a:pt x="0" y="122"/>
                    <a:pt x="0" y="122"/>
                  </a:cubicBezTo>
                  <a:cubicBezTo>
                    <a:pt x="42" y="148"/>
                    <a:pt x="77" y="183"/>
                    <a:pt x="103" y="22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88"/>
            <p:cNvSpPr>
              <a:spLocks/>
            </p:cNvSpPr>
            <p:nvPr/>
          </p:nvSpPr>
          <p:spPr bwMode="auto">
            <a:xfrm>
              <a:off x="4701657" y="4498207"/>
              <a:ext cx="710143" cy="719540"/>
            </a:xfrm>
            <a:custGeom>
              <a:avLst/>
              <a:gdLst>
                <a:gd name="T0" fmla="*/ 2147483647 w 224"/>
                <a:gd name="T1" fmla="*/ 0 h 227"/>
                <a:gd name="T2" fmla="*/ 0 w 224"/>
                <a:gd name="T3" fmla="*/ 2147483647 h 227"/>
                <a:gd name="T4" fmla="*/ 2147483647 w 224"/>
                <a:gd name="T5" fmla="*/ 2147483647 h 227"/>
                <a:gd name="T6" fmla="*/ 2147483647 w 224"/>
                <a:gd name="T7" fmla="*/ 2147483647 h 227"/>
                <a:gd name="T8" fmla="*/ 2147483647 w 224"/>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 h="227">
                  <a:moveTo>
                    <a:pt x="123" y="0"/>
                  </a:moveTo>
                  <a:cubicBezTo>
                    <a:pt x="0" y="69"/>
                    <a:pt x="0" y="69"/>
                    <a:pt x="0" y="69"/>
                  </a:cubicBezTo>
                  <a:cubicBezTo>
                    <a:pt x="37" y="133"/>
                    <a:pt x="90" y="187"/>
                    <a:pt x="153" y="227"/>
                  </a:cubicBezTo>
                  <a:cubicBezTo>
                    <a:pt x="224" y="104"/>
                    <a:pt x="224" y="104"/>
                    <a:pt x="224" y="104"/>
                  </a:cubicBezTo>
                  <a:cubicBezTo>
                    <a:pt x="183" y="78"/>
                    <a:pt x="148" y="42"/>
                    <a:pt x="12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89"/>
            <p:cNvSpPr>
              <a:spLocks/>
            </p:cNvSpPr>
            <p:nvPr/>
          </p:nvSpPr>
          <p:spPr bwMode="auto">
            <a:xfrm>
              <a:off x="6458891" y="4526398"/>
              <a:ext cx="719540" cy="716855"/>
            </a:xfrm>
            <a:custGeom>
              <a:avLst/>
              <a:gdLst>
                <a:gd name="T0" fmla="*/ 0 w 227"/>
                <a:gd name="T1" fmla="*/ 2147483647 h 226"/>
                <a:gd name="T2" fmla="*/ 2147483647 w 227"/>
                <a:gd name="T3" fmla="*/ 2147483647 h 226"/>
                <a:gd name="T4" fmla="*/ 2147483647 w 227"/>
                <a:gd name="T5" fmla="*/ 2147483647 h 226"/>
                <a:gd name="T6" fmla="*/ 2147483647 w 227"/>
                <a:gd name="T7" fmla="*/ 0 h 226"/>
                <a:gd name="T8" fmla="*/ 0 w 227"/>
                <a:gd name="T9" fmla="*/ 2147483647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226">
                  <a:moveTo>
                    <a:pt x="0" y="102"/>
                  </a:moveTo>
                  <a:cubicBezTo>
                    <a:pt x="68" y="226"/>
                    <a:pt x="68" y="226"/>
                    <a:pt x="68" y="226"/>
                  </a:cubicBezTo>
                  <a:cubicBezTo>
                    <a:pt x="133" y="188"/>
                    <a:pt x="188" y="136"/>
                    <a:pt x="227" y="73"/>
                  </a:cubicBezTo>
                  <a:cubicBezTo>
                    <a:pt x="106" y="0"/>
                    <a:pt x="106" y="0"/>
                    <a:pt x="106" y="0"/>
                  </a:cubicBezTo>
                  <a:cubicBezTo>
                    <a:pt x="79" y="41"/>
                    <a:pt x="43" y="76"/>
                    <a:pt x="0" y="10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90"/>
            <p:cNvSpPr>
              <a:spLocks/>
            </p:cNvSpPr>
            <p:nvPr/>
          </p:nvSpPr>
          <p:spPr bwMode="auto">
            <a:xfrm>
              <a:off x="6826715" y="4009565"/>
              <a:ext cx="573216" cy="691349"/>
            </a:xfrm>
            <a:custGeom>
              <a:avLst/>
              <a:gdLst>
                <a:gd name="T0" fmla="*/ 2147483647 w 181"/>
                <a:gd name="T1" fmla="*/ 2147483647 h 218"/>
                <a:gd name="T2" fmla="*/ 2147483647 w 181"/>
                <a:gd name="T3" fmla="*/ 0 h 218"/>
                <a:gd name="T4" fmla="*/ 2147483647 w 181"/>
                <a:gd name="T5" fmla="*/ 0 h 218"/>
                <a:gd name="T6" fmla="*/ 0 w 181"/>
                <a:gd name="T7" fmla="*/ 2147483647 h 218"/>
                <a:gd name="T8" fmla="*/ 2147483647 w 181"/>
                <a:gd name="T9" fmla="*/ 2147483647 h 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218">
                  <a:moveTo>
                    <a:pt x="122" y="218"/>
                  </a:moveTo>
                  <a:cubicBezTo>
                    <a:pt x="158" y="154"/>
                    <a:pt x="180" y="79"/>
                    <a:pt x="181" y="0"/>
                  </a:cubicBezTo>
                  <a:cubicBezTo>
                    <a:pt x="40" y="0"/>
                    <a:pt x="40" y="0"/>
                    <a:pt x="40" y="0"/>
                  </a:cubicBezTo>
                  <a:cubicBezTo>
                    <a:pt x="39" y="53"/>
                    <a:pt x="24" y="102"/>
                    <a:pt x="0" y="146"/>
                  </a:cubicBezTo>
                  <a:lnTo>
                    <a:pt x="122" y="2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91"/>
            <p:cNvSpPr>
              <a:spLocks/>
            </p:cNvSpPr>
            <p:nvPr/>
          </p:nvSpPr>
          <p:spPr bwMode="auto">
            <a:xfrm>
              <a:off x="5976961" y="4878113"/>
              <a:ext cx="643022" cy="554422"/>
            </a:xfrm>
            <a:custGeom>
              <a:avLst/>
              <a:gdLst>
                <a:gd name="T0" fmla="*/ 0 w 203"/>
                <a:gd name="T1" fmla="*/ 2147483647 h 175"/>
                <a:gd name="T2" fmla="*/ 2147483647 w 203"/>
                <a:gd name="T3" fmla="*/ 2147483647 h 175"/>
                <a:gd name="T4" fmla="*/ 2147483647 w 203"/>
                <a:gd name="T5" fmla="*/ 0 h 175"/>
                <a:gd name="T6" fmla="*/ 0 w 203"/>
                <a:gd name="T7" fmla="*/ 2147483647 h 175"/>
                <a:gd name="T8" fmla="*/ 0 w 203"/>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175">
                  <a:moveTo>
                    <a:pt x="0" y="175"/>
                  </a:moveTo>
                  <a:cubicBezTo>
                    <a:pt x="73" y="174"/>
                    <a:pt x="142" y="156"/>
                    <a:pt x="203" y="124"/>
                  </a:cubicBezTo>
                  <a:cubicBezTo>
                    <a:pt x="135" y="0"/>
                    <a:pt x="135" y="0"/>
                    <a:pt x="135" y="0"/>
                  </a:cubicBezTo>
                  <a:cubicBezTo>
                    <a:pt x="94" y="21"/>
                    <a:pt x="48" y="33"/>
                    <a:pt x="0" y="34"/>
                  </a:cubicBezTo>
                  <a:lnTo>
                    <a:pt x="0" y="1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92"/>
            <p:cNvSpPr>
              <a:spLocks/>
            </p:cNvSpPr>
            <p:nvPr/>
          </p:nvSpPr>
          <p:spPr bwMode="auto">
            <a:xfrm>
              <a:off x="5241312" y="4862004"/>
              <a:ext cx="672555" cy="570531"/>
            </a:xfrm>
            <a:custGeom>
              <a:avLst/>
              <a:gdLst>
                <a:gd name="T0" fmla="*/ 0 w 212"/>
                <a:gd name="T1" fmla="*/ 2147483647 h 180"/>
                <a:gd name="T2" fmla="*/ 2147483647 w 212"/>
                <a:gd name="T3" fmla="*/ 2147483647 h 180"/>
                <a:gd name="T4" fmla="*/ 2147483647 w 212"/>
                <a:gd name="T5" fmla="*/ 2147483647 h 180"/>
                <a:gd name="T6" fmla="*/ 2147483647 w 212"/>
                <a:gd name="T7" fmla="*/ 0 h 180"/>
                <a:gd name="T8" fmla="*/ 0 w 212"/>
                <a:gd name="T9" fmla="*/ 2147483647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80">
                  <a:moveTo>
                    <a:pt x="0" y="122"/>
                  </a:moveTo>
                  <a:cubicBezTo>
                    <a:pt x="63" y="157"/>
                    <a:pt x="135" y="178"/>
                    <a:pt x="212" y="180"/>
                  </a:cubicBezTo>
                  <a:cubicBezTo>
                    <a:pt x="212" y="39"/>
                    <a:pt x="212" y="39"/>
                    <a:pt x="212" y="39"/>
                  </a:cubicBezTo>
                  <a:cubicBezTo>
                    <a:pt x="161" y="37"/>
                    <a:pt x="113" y="23"/>
                    <a:pt x="71" y="0"/>
                  </a:cubicBezTo>
                  <a:lnTo>
                    <a:pt x="0" y="12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TextBox 53"/>
            <p:cNvSpPr txBox="1">
              <a:spLocks noChangeArrowheads="1"/>
            </p:cNvSpPr>
            <p:nvPr/>
          </p:nvSpPr>
          <p:spPr bwMode="auto">
            <a:xfrm rot="-596050">
              <a:off x="5312936" y="2687535"/>
              <a:ext cx="6395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900">
                  <a:solidFill>
                    <a:srgbClr val="FFFFFF"/>
                  </a:solidFill>
                </a:rPr>
                <a:t>IPs</a:t>
              </a:r>
            </a:p>
          </p:txBody>
        </p:sp>
        <p:sp>
          <p:nvSpPr>
            <p:cNvPr id="102" name="TextBox 54"/>
            <p:cNvSpPr txBox="1">
              <a:spLocks noChangeArrowheads="1"/>
            </p:cNvSpPr>
            <p:nvPr/>
          </p:nvSpPr>
          <p:spPr bwMode="auto">
            <a:xfrm rot="4724845">
              <a:off x="6735541" y="3398193"/>
              <a:ext cx="6934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solidFill>
                    <a:srgbClr val="FFFFFF"/>
                  </a:solidFill>
                </a:rPr>
                <a:t>Email Security</a:t>
              </a:r>
            </a:p>
            <a:p>
              <a:pPr algn="ctr" eaLnBrk="1" hangingPunct="1"/>
              <a:endParaRPr lang="en-US" sz="1000">
                <a:solidFill>
                  <a:srgbClr val="FFFFFF"/>
                </a:solidFill>
              </a:endParaRPr>
            </a:p>
          </p:txBody>
        </p:sp>
        <p:sp>
          <p:nvSpPr>
            <p:cNvPr id="103" name="TextBox 55"/>
            <p:cNvSpPr txBox="1">
              <a:spLocks noChangeArrowheads="1"/>
            </p:cNvSpPr>
            <p:nvPr/>
          </p:nvSpPr>
          <p:spPr bwMode="auto">
            <a:xfrm rot="2789889">
              <a:off x="6502995" y="2897661"/>
              <a:ext cx="6847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solidFill>
                    <a:srgbClr val="FFFFFF"/>
                  </a:solidFill>
                </a:rPr>
                <a:t>Web Gateway</a:t>
              </a:r>
            </a:p>
          </p:txBody>
        </p:sp>
        <p:sp>
          <p:nvSpPr>
            <p:cNvPr id="104" name="TextBox 56"/>
            <p:cNvSpPr txBox="1">
              <a:spLocks noChangeArrowheads="1"/>
            </p:cNvSpPr>
            <p:nvPr/>
          </p:nvSpPr>
          <p:spPr bwMode="auto">
            <a:xfrm rot="-4444321">
              <a:off x="6814098" y="4109726"/>
              <a:ext cx="639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solidFill>
                    <a:srgbClr val="FFFFFF"/>
                  </a:solidFill>
                </a:rPr>
                <a:t>Host Firewall</a:t>
              </a:r>
            </a:p>
          </p:txBody>
        </p:sp>
        <p:sp>
          <p:nvSpPr>
            <p:cNvPr id="105" name="TextBox 57"/>
            <p:cNvSpPr txBox="1">
              <a:spLocks noChangeArrowheads="1"/>
            </p:cNvSpPr>
            <p:nvPr/>
          </p:nvSpPr>
          <p:spPr bwMode="auto">
            <a:xfrm rot="-2551107">
              <a:off x="6483304" y="4676650"/>
              <a:ext cx="639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solidFill>
                    <a:srgbClr val="FFFFFF"/>
                  </a:solidFill>
                </a:rPr>
                <a:t>Anti</a:t>
              </a:r>
              <a:br>
                <a:rPr lang="en-US" sz="1000">
                  <a:solidFill>
                    <a:srgbClr val="FFFFFF"/>
                  </a:solidFill>
                </a:rPr>
              </a:br>
              <a:r>
                <a:rPr lang="en-US" sz="1000">
                  <a:solidFill>
                    <a:srgbClr val="FFFFFF"/>
                  </a:solidFill>
                </a:rPr>
                <a:t>Spam</a:t>
              </a:r>
            </a:p>
          </p:txBody>
        </p:sp>
        <p:sp>
          <p:nvSpPr>
            <p:cNvPr id="106" name="TextBox 58"/>
            <p:cNvSpPr txBox="1">
              <a:spLocks noChangeArrowheads="1"/>
            </p:cNvSpPr>
            <p:nvPr/>
          </p:nvSpPr>
          <p:spPr bwMode="auto">
            <a:xfrm rot="-501887">
              <a:off x="5914826" y="5057872"/>
              <a:ext cx="6395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solidFill>
                    <a:srgbClr val="FFFFFF"/>
                  </a:solidFill>
                </a:rPr>
                <a:t>NAC</a:t>
              </a:r>
            </a:p>
          </p:txBody>
        </p:sp>
        <p:sp>
          <p:nvSpPr>
            <p:cNvPr id="107" name="TextBox 59"/>
            <p:cNvSpPr txBox="1">
              <a:spLocks noChangeArrowheads="1"/>
            </p:cNvSpPr>
            <p:nvPr/>
          </p:nvSpPr>
          <p:spPr bwMode="auto">
            <a:xfrm rot="763539">
              <a:off x="5957842" y="2659306"/>
              <a:ext cx="6395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solidFill>
                    <a:srgbClr val="FFFFFF"/>
                  </a:solidFill>
                </a:rPr>
                <a:t>SIEM</a:t>
              </a:r>
            </a:p>
          </p:txBody>
        </p:sp>
        <p:sp>
          <p:nvSpPr>
            <p:cNvPr id="108" name="TextBox 60"/>
            <p:cNvSpPr txBox="1">
              <a:spLocks noChangeArrowheads="1"/>
            </p:cNvSpPr>
            <p:nvPr/>
          </p:nvSpPr>
          <p:spPr bwMode="auto">
            <a:xfrm rot="1028971">
              <a:off x="5301578" y="5034460"/>
              <a:ext cx="6395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solidFill>
                    <a:srgbClr val="FFFFFF"/>
                  </a:solidFill>
                </a:rPr>
                <a:t>VPN</a:t>
              </a:r>
            </a:p>
          </p:txBody>
        </p:sp>
        <p:sp>
          <p:nvSpPr>
            <p:cNvPr id="109" name="TextBox 61"/>
            <p:cNvSpPr txBox="1">
              <a:spLocks noChangeArrowheads="1"/>
            </p:cNvSpPr>
            <p:nvPr/>
          </p:nvSpPr>
          <p:spPr bwMode="auto">
            <a:xfrm rot="2752150">
              <a:off x="4654499" y="4725509"/>
              <a:ext cx="81327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900">
                  <a:solidFill>
                    <a:srgbClr val="FFFFFF"/>
                  </a:solidFill>
                </a:rPr>
                <a:t>Encryption</a:t>
              </a:r>
            </a:p>
          </p:txBody>
        </p:sp>
        <p:sp>
          <p:nvSpPr>
            <p:cNvPr id="110" name="TextBox 62"/>
            <p:cNvSpPr txBox="1">
              <a:spLocks noChangeArrowheads="1"/>
            </p:cNvSpPr>
            <p:nvPr/>
          </p:nvSpPr>
          <p:spPr bwMode="auto">
            <a:xfrm rot="4538378">
              <a:off x="4357660" y="4167834"/>
              <a:ext cx="8132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solidFill>
                    <a:srgbClr val="FFFFFF"/>
                  </a:solidFill>
                </a:rPr>
                <a:t>DLP</a:t>
              </a:r>
            </a:p>
          </p:txBody>
        </p:sp>
        <p:sp>
          <p:nvSpPr>
            <p:cNvPr id="111" name="TextBox 63"/>
            <p:cNvSpPr txBox="1">
              <a:spLocks noChangeArrowheads="1"/>
            </p:cNvSpPr>
            <p:nvPr/>
          </p:nvSpPr>
          <p:spPr bwMode="auto">
            <a:xfrm rot="-2625335">
              <a:off x="4680396" y="2902472"/>
              <a:ext cx="8312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solidFill>
                    <a:srgbClr val="FFFFFF"/>
                  </a:solidFill>
                </a:rPr>
                <a:t>Next Gen Firewall</a:t>
              </a:r>
            </a:p>
          </p:txBody>
        </p:sp>
        <p:sp>
          <p:nvSpPr>
            <p:cNvPr id="112" name="TextBox 64"/>
            <p:cNvSpPr txBox="1">
              <a:spLocks noChangeArrowheads="1"/>
            </p:cNvSpPr>
            <p:nvPr/>
          </p:nvSpPr>
          <p:spPr bwMode="auto">
            <a:xfrm rot="-4465056">
              <a:off x="4338806" y="3453566"/>
              <a:ext cx="8312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solidFill>
                    <a:srgbClr val="FFFFFF"/>
                  </a:solidFill>
                </a:rPr>
                <a:t>URL Filtering</a:t>
              </a:r>
            </a:p>
          </p:txBody>
        </p:sp>
      </p:grpSp>
      <p:grpSp>
        <p:nvGrpSpPr>
          <p:cNvPr id="113" name="Group 72"/>
          <p:cNvGrpSpPr>
            <a:grpSpLocks/>
          </p:cNvGrpSpPr>
          <p:nvPr/>
        </p:nvGrpSpPr>
        <p:grpSpPr bwMode="auto">
          <a:xfrm>
            <a:off x="5413018" y="3276600"/>
            <a:ext cx="1820862" cy="1420813"/>
            <a:chOff x="5030091" y="3276600"/>
            <a:chExt cx="1821141" cy="1420286"/>
          </a:xfrm>
        </p:grpSpPr>
        <p:sp>
          <p:nvSpPr>
            <p:cNvPr id="114" name="Freeform 96"/>
            <p:cNvSpPr>
              <a:spLocks/>
            </p:cNvSpPr>
            <p:nvPr/>
          </p:nvSpPr>
          <p:spPr bwMode="auto">
            <a:xfrm>
              <a:off x="5209505" y="3276600"/>
              <a:ext cx="709722" cy="1042601"/>
            </a:xfrm>
            <a:custGeom>
              <a:avLst/>
              <a:gdLst>
                <a:gd name="T0" fmla="*/ 15 w 224"/>
                <a:gd name="T1" fmla="*/ 166 h 329"/>
                <a:gd name="T2" fmla="*/ 34 w 224"/>
                <a:gd name="T3" fmla="*/ 329 h 329"/>
                <a:gd name="T4" fmla="*/ 224 w 224"/>
                <a:gd name="T5" fmla="*/ 220 h 329"/>
                <a:gd name="T6" fmla="*/ 224 w 224"/>
                <a:gd name="T7" fmla="*/ 0 h 329"/>
                <a:gd name="T8" fmla="*/ 119 w 224"/>
                <a:gd name="T9" fmla="*/ 30 h 329"/>
                <a:gd name="T10" fmla="*/ 15 w 224"/>
                <a:gd name="T11" fmla="*/ 166 h 329"/>
              </a:gdLst>
              <a:ahLst/>
              <a:cxnLst>
                <a:cxn ang="0">
                  <a:pos x="T0" y="T1"/>
                </a:cxn>
                <a:cxn ang="0">
                  <a:pos x="T2" y="T3"/>
                </a:cxn>
                <a:cxn ang="0">
                  <a:pos x="T4" y="T5"/>
                </a:cxn>
                <a:cxn ang="0">
                  <a:pos x="T6" y="T7"/>
                </a:cxn>
                <a:cxn ang="0">
                  <a:pos x="T8" y="T9"/>
                </a:cxn>
                <a:cxn ang="0">
                  <a:pos x="T10" y="T11"/>
                </a:cxn>
              </a:cxnLst>
              <a:rect l="0" t="0" r="r" b="b"/>
              <a:pathLst>
                <a:path w="224" h="329">
                  <a:moveTo>
                    <a:pt x="15" y="166"/>
                  </a:moveTo>
                  <a:cubicBezTo>
                    <a:pt x="0" y="221"/>
                    <a:pt x="7" y="279"/>
                    <a:pt x="34" y="329"/>
                  </a:cubicBezTo>
                  <a:cubicBezTo>
                    <a:pt x="224" y="220"/>
                    <a:pt x="224" y="220"/>
                    <a:pt x="224" y="220"/>
                  </a:cubicBezTo>
                  <a:cubicBezTo>
                    <a:pt x="224" y="0"/>
                    <a:pt x="224" y="0"/>
                    <a:pt x="224" y="0"/>
                  </a:cubicBezTo>
                  <a:cubicBezTo>
                    <a:pt x="185" y="1"/>
                    <a:pt x="153" y="11"/>
                    <a:pt x="119" y="30"/>
                  </a:cubicBezTo>
                  <a:cubicBezTo>
                    <a:pt x="67" y="60"/>
                    <a:pt x="30" y="108"/>
                    <a:pt x="15" y="166"/>
                  </a:cubicBezTo>
                  <a:close/>
                </a:path>
              </a:pathLst>
            </a:custGeom>
            <a:solidFill>
              <a:schemeClr val="accent2">
                <a:lumMod val="75000"/>
              </a:schemeClr>
            </a:solidFill>
            <a:ln>
              <a:noFill/>
            </a:ln>
            <a:extLst/>
          </p:spPr>
          <p:txBody>
            <a:bodyPr/>
            <a:lstStyle/>
            <a:p>
              <a:pPr>
                <a:defRPr/>
              </a:pPr>
              <a:endParaRPr lang="en-US">
                <a:solidFill>
                  <a:srgbClr val="232323"/>
                </a:solidFill>
              </a:endParaRPr>
            </a:p>
          </p:txBody>
        </p:sp>
        <p:sp>
          <p:nvSpPr>
            <p:cNvPr id="115" name="Freeform 97"/>
            <p:cNvSpPr>
              <a:spLocks/>
            </p:cNvSpPr>
            <p:nvPr/>
          </p:nvSpPr>
          <p:spPr bwMode="auto">
            <a:xfrm>
              <a:off x="5966860" y="3276600"/>
              <a:ext cx="685905" cy="1042601"/>
            </a:xfrm>
            <a:custGeom>
              <a:avLst/>
              <a:gdLst>
                <a:gd name="T0" fmla="*/ 0 w 216"/>
                <a:gd name="T1" fmla="*/ 0 h 329"/>
                <a:gd name="T2" fmla="*/ 0 w 216"/>
                <a:gd name="T3" fmla="*/ 220 h 329"/>
                <a:gd name="T4" fmla="*/ 190 w 216"/>
                <a:gd name="T5" fmla="*/ 329 h 329"/>
                <a:gd name="T6" fmla="*/ 216 w 216"/>
                <a:gd name="T7" fmla="*/ 224 h 329"/>
                <a:gd name="T8" fmla="*/ 0 w 216"/>
                <a:gd name="T9" fmla="*/ 0 h 329"/>
              </a:gdLst>
              <a:ahLst/>
              <a:cxnLst>
                <a:cxn ang="0">
                  <a:pos x="T0" y="T1"/>
                </a:cxn>
                <a:cxn ang="0">
                  <a:pos x="T2" y="T3"/>
                </a:cxn>
                <a:cxn ang="0">
                  <a:pos x="T4" y="T5"/>
                </a:cxn>
                <a:cxn ang="0">
                  <a:pos x="T6" y="T7"/>
                </a:cxn>
                <a:cxn ang="0">
                  <a:pos x="T8" y="T9"/>
                </a:cxn>
              </a:cxnLst>
              <a:rect l="0" t="0" r="r" b="b"/>
              <a:pathLst>
                <a:path w="216" h="329">
                  <a:moveTo>
                    <a:pt x="0" y="0"/>
                  </a:moveTo>
                  <a:cubicBezTo>
                    <a:pt x="0" y="220"/>
                    <a:pt x="0" y="220"/>
                    <a:pt x="0" y="220"/>
                  </a:cubicBezTo>
                  <a:cubicBezTo>
                    <a:pt x="190" y="329"/>
                    <a:pt x="190" y="329"/>
                    <a:pt x="190" y="329"/>
                  </a:cubicBezTo>
                  <a:cubicBezTo>
                    <a:pt x="208" y="296"/>
                    <a:pt x="216" y="263"/>
                    <a:pt x="216" y="224"/>
                  </a:cubicBezTo>
                  <a:cubicBezTo>
                    <a:pt x="216" y="103"/>
                    <a:pt x="120" y="4"/>
                    <a:pt x="0" y="0"/>
                  </a:cubicBezTo>
                  <a:close/>
                </a:path>
              </a:pathLst>
            </a:custGeom>
            <a:solidFill>
              <a:schemeClr val="accent2">
                <a:lumMod val="75000"/>
              </a:schemeClr>
            </a:solidFill>
            <a:ln>
              <a:noFill/>
            </a:ln>
            <a:extLst/>
          </p:spPr>
          <p:txBody>
            <a:bodyPr/>
            <a:lstStyle/>
            <a:p>
              <a:pPr>
                <a:defRPr/>
              </a:pPr>
              <a:endParaRPr lang="en-US">
                <a:solidFill>
                  <a:srgbClr val="232323"/>
                </a:solidFill>
              </a:endParaRPr>
            </a:p>
          </p:txBody>
        </p:sp>
        <p:sp>
          <p:nvSpPr>
            <p:cNvPr id="116" name="Freeform 98"/>
            <p:cNvSpPr>
              <a:spLocks/>
            </p:cNvSpPr>
            <p:nvPr/>
          </p:nvSpPr>
          <p:spPr bwMode="auto">
            <a:xfrm>
              <a:off x="5339700" y="4016101"/>
              <a:ext cx="1205098" cy="680785"/>
            </a:xfrm>
            <a:custGeom>
              <a:avLst/>
              <a:gdLst>
                <a:gd name="T0" fmla="*/ 0 w 380"/>
                <a:gd name="T1" fmla="*/ 110 h 215"/>
                <a:gd name="T2" fmla="*/ 78 w 380"/>
                <a:gd name="T3" fmla="*/ 185 h 215"/>
                <a:gd name="T4" fmla="*/ 190 w 380"/>
                <a:gd name="T5" fmla="*/ 215 h 215"/>
                <a:gd name="T6" fmla="*/ 380 w 380"/>
                <a:gd name="T7" fmla="*/ 110 h 215"/>
                <a:gd name="T8" fmla="*/ 190 w 380"/>
                <a:gd name="T9" fmla="*/ 0 h 215"/>
                <a:gd name="T10" fmla="*/ 0 w 380"/>
                <a:gd name="T11" fmla="*/ 110 h 215"/>
              </a:gdLst>
              <a:ahLst/>
              <a:cxnLst>
                <a:cxn ang="0">
                  <a:pos x="T0" y="T1"/>
                </a:cxn>
                <a:cxn ang="0">
                  <a:pos x="T2" y="T3"/>
                </a:cxn>
                <a:cxn ang="0">
                  <a:pos x="T4" y="T5"/>
                </a:cxn>
                <a:cxn ang="0">
                  <a:pos x="T6" y="T7"/>
                </a:cxn>
                <a:cxn ang="0">
                  <a:pos x="T8" y="T9"/>
                </a:cxn>
                <a:cxn ang="0">
                  <a:pos x="T10" y="T11"/>
                </a:cxn>
              </a:cxnLst>
              <a:rect l="0" t="0" r="r" b="b"/>
              <a:pathLst>
                <a:path w="380" h="215">
                  <a:moveTo>
                    <a:pt x="0" y="110"/>
                  </a:moveTo>
                  <a:cubicBezTo>
                    <a:pt x="20" y="142"/>
                    <a:pt x="45" y="166"/>
                    <a:pt x="78" y="185"/>
                  </a:cubicBezTo>
                  <a:cubicBezTo>
                    <a:pt x="112" y="205"/>
                    <a:pt x="151" y="215"/>
                    <a:pt x="190" y="215"/>
                  </a:cubicBezTo>
                  <a:cubicBezTo>
                    <a:pt x="267" y="215"/>
                    <a:pt x="339" y="175"/>
                    <a:pt x="380" y="110"/>
                  </a:cubicBezTo>
                  <a:cubicBezTo>
                    <a:pt x="190" y="0"/>
                    <a:pt x="190" y="0"/>
                    <a:pt x="190" y="0"/>
                  </a:cubicBezTo>
                  <a:lnTo>
                    <a:pt x="0" y="110"/>
                  </a:lnTo>
                  <a:close/>
                </a:path>
              </a:pathLst>
            </a:custGeom>
            <a:solidFill>
              <a:schemeClr val="accent2">
                <a:lumMod val="75000"/>
              </a:schemeClr>
            </a:solidFill>
            <a:ln>
              <a:noFill/>
            </a:ln>
            <a:extLst/>
          </p:spPr>
          <p:txBody>
            <a:bodyPr/>
            <a:lstStyle/>
            <a:p>
              <a:pPr>
                <a:defRPr/>
              </a:pPr>
              <a:endParaRPr lang="en-US">
                <a:solidFill>
                  <a:srgbClr val="232323"/>
                </a:solidFill>
              </a:endParaRPr>
            </a:p>
          </p:txBody>
        </p:sp>
        <p:sp>
          <p:nvSpPr>
            <p:cNvPr id="117" name="TextBox 68"/>
            <p:cNvSpPr txBox="1">
              <a:spLocks noChangeArrowheads="1"/>
            </p:cNvSpPr>
            <p:nvPr/>
          </p:nvSpPr>
          <p:spPr bwMode="auto">
            <a:xfrm>
              <a:off x="5030091" y="3723970"/>
              <a:ext cx="10785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solidFill>
                    <a:srgbClr val="FFFFFF"/>
                  </a:solidFill>
                </a:rPr>
                <a:t>Integrity</a:t>
              </a:r>
            </a:p>
          </p:txBody>
        </p:sp>
        <p:sp>
          <p:nvSpPr>
            <p:cNvPr id="118" name="TextBox 69"/>
            <p:cNvSpPr txBox="1">
              <a:spLocks noChangeArrowheads="1"/>
            </p:cNvSpPr>
            <p:nvPr/>
          </p:nvSpPr>
          <p:spPr bwMode="auto">
            <a:xfrm>
              <a:off x="5396011" y="4260958"/>
              <a:ext cx="10785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solidFill>
                    <a:srgbClr val="FFFFFF"/>
                  </a:solidFill>
                </a:rPr>
                <a:t>Confidentiality</a:t>
              </a:r>
            </a:p>
          </p:txBody>
        </p:sp>
        <p:sp>
          <p:nvSpPr>
            <p:cNvPr id="119" name="TextBox 70"/>
            <p:cNvSpPr txBox="1">
              <a:spLocks noChangeArrowheads="1"/>
            </p:cNvSpPr>
            <p:nvPr/>
          </p:nvSpPr>
          <p:spPr bwMode="auto">
            <a:xfrm>
              <a:off x="5772694" y="3723970"/>
              <a:ext cx="10785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solidFill>
                    <a:srgbClr val="FFFFFF"/>
                  </a:solidFill>
                </a:rPr>
                <a:t>Availability</a:t>
              </a:r>
            </a:p>
          </p:txBody>
        </p:sp>
      </p:grpSp>
      <p:grpSp>
        <p:nvGrpSpPr>
          <p:cNvPr id="120" name="Group 78"/>
          <p:cNvGrpSpPr>
            <a:grpSpLocks/>
          </p:cNvGrpSpPr>
          <p:nvPr/>
        </p:nvGrpSpPr>
        <p:grpSpPr bwMode="auto">
          <a:xfrm>
            <a:off x="5257443" y="2987675"/>
            <a:ext cx="2068512" cy="1997075"/>
            <a:chOff x="4874855" y="2987979"/>
            <a:chExt cx="2068652" cy="1997529"/>
          </a:xfrm>
        </p:grpSpPr>
        <p:grpSp>
          <p:nvGrpSpPr>
            <p:cNvPr id="121" name="Group 76"/>
            <p:cNvGrpSpPr>
              <a:grpSpLocks/>
            </p:cNvGrpSpPr>
            <p:nvPr/>
          </p:nvGrpSpPr>
          <p:grpSpPr bwMode="auto">
            <a:xfrm>
              <a:off x="4945978" y="2987979"/>
              <a:ext cx="1997529" cy="1997529"/>
              <a:chOff x="4945978" y="2987979"/>
              <a:chExt cx="1997529" cy="1997529"/>
            </a:xfrm>
          </p:grpSpPr>
          <p:sp>
            <p:nvSpPr>
              <p:cNvPr id="123" name="Freeform 99"/>
              <p:cNvSpPr>
                <a:spLocks/>
              </p:cNvSpPr>
              <p:nvPr/>
            </p:nvSpPr>
            <p:spPr bwMode="auto">
              <a:xfrm>
                <a:off x="5320972" y="2987979"/>
                <a:ext cx="1201819" cy="441425"/>
              </a:xfrm>
              <a:custGeom>
                <a:avLst/>
                <a:gdLst>
                  <a:gd name="T0" fmla="*/ 362 w 379"/>
                  <a:gd name="T1" fmla="*/ 76 h 139"/>
                  <a:gd name="T2" fmla="*/ 360 w 379"/>
                  <a:gd name="T3" fmla="*/ 75 h 139"/>
                  <a:gd name="T4" fmla="*/ 358 w 379"/>
                  <a:gd name="T5" fmla="*/ 74 h 139"/>
                  <a:gd name="T6" fmla="*/ 0 w 379"/>
                  <a:gd name="T7" fmla="*/ 103 h 139"/>
                  <a:gd name="T8" fmla="*/ 36 w 379"/>
                  <a:gd name="T9" fmla="*/ 139 h 139"/>
                  <a:gd name="T10" fmla="*/ 330 w 379"/>
                  <a:gd name="T11" fmla="*/ 116 h 139"/>
                  <a:gd name="T12" fmla="*/ 331 w 379"/>
                  <a:gd name="T13" fmla="*/ 117 h 139"/>
                  <a:gd name="T14" fmla="*/ 379 w 379"/>
                  <a:gd name="T15" fmla="*/ 122 h 139"/>
                  <a:gd name="T16" fmla="*/ 362 w 379"/>
                  <a:gd name="T17" fmla="*/ 7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39">
                    <a:moveTo>
                      <a:pt x="362" y="76"/>
                    </a:moveTo>
                    <a:cubicBezTo>
                      <a:pt x="361" y="76"/>
                      <a:pt x="360" y="76"/>
                      <a:pt x="360" y="75"/>
                    </a:cubicBezTo>
                    <a:cubicBezTo>
                      <a:pt x="359" y="75"/>
                      <a:pt x="359" y="74"/>
                      <a:pt x="358" y="74"/>
                    </a:cubicBezTo>
                    <a:cubicBezTo>
                      <a:pt x="248" y="0"/>
                      <a:pt x="99" y="10"/>
                      <a:pt x="0" y="103"/>
                    </a:cubicBezTo>
                    <a:cubicBezTo>
                      <a:pt x="36" y="139"/>
                      <a:pt x="36" y="139"/>
                      <a:pt x="36" y="139"/>
                    </a:cubicBezTo>
                    <a:cubicBezTo>
                      <a:pt x="118" y="63"/>
                      <a:pt x="239" y="56"/>
                      <a:pt x="330" y="116"/>
                    </a:cubicBezTo>
                    <a:cubicBezTo>
                      <a:pt x="330" y="116"/>
                      <a:pt x="331" y="117"/>
                      <a:pt x="331" y="117"/>
                    </a:cubicBezTo>
                    <a:cubicBezTo>
                      <a:pt x="332" y="117"/>
                      <a:pt x="378" y="122"/>
                      <a:pt x="379" y="122"/>
                    </a:cubicBezTo>
                    <a:lnTo>
                      <a:pt x="362" y="76"/>
                    </a:lnTo>
                    <a:close/>
                  </a:path>
                </a:pathLst>
              </a:custGeom>
              <a:solidFill>
                <a:schemeClr val="tx1">
                  <a:lumMod val="75000"/>
                  <a:lumOff val="25000"/>
                </a:schemeClr>
              </a:solidFill>
              <a:ln>
                <a:noFill/>
              </a:ln>
              <a:extLst/>
            </p:spPr>
            <p:txBody>
              <a:bodyPr/>
              <a:lstStyle/>
              <a:p>
                <a:pPr>
                  <a:defRPr/>
                </a:pPr>
                <a:endParaRPr lang="en-US">
                  <a:solidFill>
                    <a:srgbClr val="232323"/>
                  </a:solidFill>
                </a:endParaRPr>
              </a:p>
            </p:txBody>
          </p:sp>
          <p:sp>
            <p:nvSpPr>
              <p:cNvPr id="124" name="Freeform 100"/>
              <p:cNvSpPr>
                <a:spLocks/>
              </p:cNvSpPr>
              <p:nvPr/>
            </p:nvSpPr>
            <p:spPr bwMode="auto">
              <a:xfrm>
                <a:off x="5365425" y="4536144"/>
                <a:ext cx="1217695" cy="449364"/>
              </a:xfrm>
              <a:custGeom>
                <a:avLst/>
                <a:gdLst>
                  <a:gd name="T0" fmla="*/ 348 w 384"/>
                  <a:gd name="T1" fmla="*/ 0 h 142"/>
                  <a:gd name="T2" fmla="*/ 49 w 384"/>
                  <a:gd name="T3" fmla="*/ 24 h 142"/>
                  <a:gd name="T4" fmla="*/ 47 w 384"/>
                  <a:gd name="T5" fmla="*/ 23 h 142"/>
                  <a:gd name="T6" fmla="*/ 0 w 384"/>
                  <a:gd name="T7" fmla="*/ 19 h 142"/>
                  <a:gd name="T8" fmla="*/ 17 w 384"/>
                  <a:gd name="T9" fmla="*/ 64 h 142"/>
                  <a:gd name="T10" fmla="*/ 19 w 384"/>
                  <a:gd name="T11" fmla="*/ 65 h 142"/>
                  <a:gd name="T12" fmla="*/ 20 w 384"/>
                  <a:gd name="T13" fmla="*/ 66 h 142"/>
                  <a:gd name="T14" fmla="*/ 384 w 384"/>
                  <a:gd name="T15" fmla="*/ 36 h 142"/>
                  <a:gd name="T16" fmla="*/ 348 w 384"/>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42">
                    <a:moveTo>
                      <a:pt x="348" y="0"/>
                    </a:moveTo>
                    <a:cubicBezTo>
                      <a:pt x="265" y="78"/>
                      <a:pt x="140" y="87"/>
                      <a:pt x="49" y="24"/>
                    </a:cubicBezTo>
                    <a:cubicBezTo>
                      <a:pt x="48" y="24"/>
                      <a:pt x="48" y="24"/>
                      <a:pt x="47" y="23"/>
                    </a:cubicBezTo>
                    <a:cubicBezTo>
                      <a:pt x="47" y="23"/>
                      <a:pt x="1" y="19"/>
                      <a:pt x="0" y="19"/>
                    </a:cubicBezTo>
                    <a:cubicBezTo>
                      <a:pt x="17" y="64"/>
                      <a:pt x="17" y="64"/>
                      <a:pt x="17" y="64"/>
                    </a:cubicBezTo>
                    <a:cubicBezTo>
                      <a:pt x="17" y="64"/>
                      <a:pt x="18" y="65"/>
                      <a:pt x="19" y="65"/>
                    </a:cubicBezTo>
                    <a:cubicBezTo>
                      <a:pt x="19" y="66"/>
                      <a:pt x="20" y="66"/>
                      <a:pt x="20" y="66"/>
                    </a:cubicBezTo>
                    <a:cubicBezTo>
                      <a:pt x="131" y="142"/>
                      <a:pt x="284" y="132"/>
                      <a:pt x="384" y="36"/>
                    </a:cubicBezTo>
                    <a:lnTo>
                      <a:pt x="348" y="0"/>
                    </a:lnTo>
                    <a:close/>
                  </a:path>
                </a:pathLst>
              </a:custGeom>
              <a:solidFill>
                <a:schemeClr val="tx1">
                  <a:lumMod val="75000"/>
                  <a:lumOff val="25000"/>
                </a:schemeClr>
              </a:solidFill>
              <a:ln>
                <a:noFill/>
              </a:ln>
              <a:extLst/>
            </p:spPr>
            <p:txBody>
              <a:bodyPr/>
              <a:lstStyle/>
              <a:p>
                <a:pPr>
                  <a:defRPr/>
                </a:pPr>
                <a:endParaRPr lang="en-US">
                  <a:solidFill>
                    <a:srgbClr val="232323"/>
                  </a:solidFill>
                </a:endParaRPr>
              </a:p>
            </p:txBody>
          </p:sp>
          <p:sp>
            <p:nvSpPr>
              <p:cNvPr id="125" name="Freeform 101"/>
              <p:cNvSpPr>
                <a:spLocks/>
              </p:cNvSpPr>
              <p:nvPr/>
            </p:nvSpPr>
            <p:spPr bwMode="auto">
              <a:xfrm>
                <a:off x="6495802" y="3353187"/>
                <a:ext cx="447705" cy="1205187"/>
              </a:xfrm>
              <a:custGeom>
                <a:avLst/>
                <a:gdLst>
                  <a:gd name="T0" fmla="*/ 35 w 141"/>
                  <a:gd name="T1" fmla="*/ 0 h 380"/>
                  <a:gd name="T2" fmla="*/ 0 w 141"/>
                  <a:gd name="T3" fmla="*/ 35 h 380"/>
                  <a:gd name="T4" fmla="*/ 26 w 141"/>
                  <a:gd name="T5" fmla="*/ 331 h 380"/>
                  <a:gd name="T6" fmla="*/ 25 w 141"/>
                  <a:gd name="T7" fmla="*/ 333 h 380"/>
                  <a:gd name="T8" fmla="*/ 21 w 141"/>
                  <a:gd name="T9" fmla="*/ 380 h 380"/>
                  <a:gd name="T10" fmla="*/ 65 w 141"/>
                  <a:gd name="T11" fmla="*/ 363 h 380"/>
                  <a:gd name="T12" fmla="*/ 67 w 141"/>
                  <a:gd name="T13" fmla="*/ 361 h 380"/>
                  <a:gd name="T14" fmla="*/ 68 w 141"/>
                  <a:gd name="T15" fmla="*/ 360 h 380"/>
                  <a:gd name="T16" fmla="*/ 35 w 141"/>
                  <a:gd name="T17"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80">
                    <a:moveTo>
                      <a:pt x="35" y="0"/>
                    </a:moveTo>
                    <a:cubicBezTo>
                      <a:pt x="0" y="35"/>
                      <a:pt x="0" y="35"/>
                      <a:pt x="0" y="35"/>
                    </a:cubicBezTo>
                    <a:cubicBezTo>
                      <a:pt x="77" y="117"/>
                      <a:pt x="86" y="240"/>
                      <a:pt x="26" y="331"/>
                    </a:cubicBezTo>
                    <a:cubicBezTo>
                      <a:pt x="25" y="332"/>
                      <a:pt x="25" y="332"/>
                      <a:pt x="25" y="333"/>
                    </a:cubicBezTo>
                    <a:cubicBezTo>
                      <a:pt x="24" y="333"/>
                      <a:pt x="21" y="379"/>
                      <a:pt x="21" y="380"/>
                    </a:cubicBezTo>
                    <a:cubicBezTo>
                      <a:pt x="65" y="363"/>
                      <a:pt x="65" y="363"/>
                      <a:pt x="65" y="363"/>
                    </a:cubicBezTo>
                    <a:cubicBezTo>
                      <a:pt x="66" y="362"/>
                      <a:pt x="66" y="362"/>
                      <a:pt x="67" y="361"/>
                    </a:cubicBezTo>
                    <a:cubicBezTo>
                      <a:pt x="67" y="361"/>
                      <a:pt x="67" y="360"/>
                      <a:pt x="68" y="360"/>
                    </a:cubicBezTo>
                    <a:cubicBezTo>
                      <a:pt x="141" y="249"/>
                      <a:pt x="130" y="99"/>
                      <a:pt x="35" y="0"/>
                    </a:cubicBezTo>
                    <a:close/>
                  </a:path>
                </a:pathLst>
              </a:custGeom>
              <a:solidFill>
                <a:schemeClr val="tx1">
                  <a:lumMod val="75000"/>
                  <a:lumOff val="25000"/>
                </a:schemeClr>
              </a:solidFill>
              <a:ln>
                <a:noFill/>
              </a:ln>
              <a:extLst/>
            </p:spPr>
            <p:txBody>
              <a:bodyPr/>
              <a:lstStyle/>
              <a:p>
                <a:pPr>
                  <a:defRPr/>
                </a:pPr>
                <a:endParaRPr lang="en-US">
                  <a:solidFill>
                    <a:srgbClr val="232323"/>
                  </a:solidFill>
                </a:endParaRPr>
              </a:p>
            </p:txBody>
          </p:sp>
          <p:sp>
            <p:nvSpPr>
              <p:cNvPr id="126" name="Freeform 102"/>
              <p:cNvSpPr>
                <a:spLocks/>
              </p:cNvSpPr>
              <p:nvPr/>
            </p:nvSpPr>
            <p:spPr bwMode="auto">
              <a:xfrm>
                <a:off x="4946297" y="3400823"/>
                <a:ext cx="441355" cy="1214714"/>
              </a:xfrm>
              <a:custGeom>
                <a:avLst/>
                <a:gdLst>
                  <a:gd name="T0" fmla="*/ 118 w 139"/>
                  <a:gd name="T1" fmla="*/ 49 h 383"/>
                  <a:gd name="T2" fmla="*/ 119 w 139"/>
                  <a:gd name="T3" fmla="*/ 48 h 383"/>
                  <a:gd name="T4" fmla="*/ 121 w 139"/>
                  <a:gd name="T5" fmla="*/ 46 h 383"/>
                  <a:gd name="T6" fmla="*/ 123 w 139"/>
                  <a:gd name="T7" fmla="*/ 0 h 383"/>
                  <a:gd name="T8" fmla="*/ 78 w 139"/>
                  <a:gd name="T9" fmla="*/ 19 h 383"/>
                  <a:gd name="T10" fmla="*/ 76 w 139"/>
                  <a:gd name="T11" fmla="*/ 21 h 383"/>
                  <a:gd name="T12" fmla="*/ 104 w 139"/>
                  <a:gd name="T13" fmla="*/ 383 h 383"/>
                  <a:gd name="T14" fmla="*/ 139 w 139"/>
                  <a:gd name="T15" fmla="*/ 347 h 383"/>
                  <a:gd name="T16" fmla="*/ 118 w 139"/>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383">
                    <a:moveTo>
                      <a:pt x="118" y="49"/>
                    </a:moveTo>
                    <a:cubicBezTo>
                      <a:pt x="119" y="49"/>
                      <a:pt x="119" y="48"/>
                      <a:pt x="119" y="48"/>
                    </a:cubicBezTo>
                    <a:cubicBezTo>
                      <a:pt x="120" y="47"/>
                      <a:pt x="120" y="46"/>
                      <a:pt x="121" y="46"/>
                    </a:cubicBezTo>
                    <a:cubicBezTo>
                      <a:pt x="123" y="0"/>
                      <a:pt x="123" y="0"/>
                      <a:pt x="123" y="0"/>
                    </a:cubicBezTo>
                    <a:cubicBezTo>
                      <a:pt x="122" y="1"/>
                      <a:pt x="78" y="18"/>
                      <a:pt x="78" y="19"/>
                    </a:cubicBezTo>
                    <a:cubicBezTo>
                      <a:pt x="77" y="19"/>
                      <a:pt x="77" y="20"/>
                      <a:pt x="76" y="21"/>
                    </a:cubicBezTo>
                    <a:cubicBezTo>
                      <a:pt x="0" y="131"/>
                      <a:pt x="9" y="282"/>
                      <a:pt x="104" y="383"/>
                    </a:cubicBezTo>
                    <a:cubicBezTo>
                      <a:pt x="139" y="347"/>
                      <a:pt x="139" y="347"/>
                      <a:pt x="139" y="347"/>
                    </a:cubicBezTo>
                    <a:cubicBezTo>
                      <a:pt x="63" y="264"/>
                      <a:pt x="56" y="140"/>
                      <a:pt x="118" y="49"/>
                    </a:cubicBezTo>
                    <a:close/>
                  </a:path>
                </a:pathLst>
              </a:custGeom>
              <a:solidFill>
                <a:schemeClr val="tx1">
                  <a:lumMod val="75000"/>
                  <a:lumOff val="25000"/>
                </a:schemeClr>
              </a:solidFill>
              <a:ln>
                <a:noFill/>
              </a:ln>
              <a:extLst/>
            </p:spPr>
            <p:txBody>
              <a:bodyPr/>
              <a:lstStyle/>
              <a:p>
                <a:pPr>
                  <a:defRPr/>
                </a:pPr>
                <a:endParaRPr lang="en-US">
                  <a:solidFill>
                    <a:srgbClr val="232323"/>
                  </a:solidFill>
                </a:endParaRPr>
              </a:p>
            </p:txBody>
          </p:sp>
          <p:sp>
            <p:nvSpPr>
              <p:cNvPr id="127" name="TextBox 126"/>
              <p:cNvSpPr txBox="1"/>
              <p:nvPr/>
            </p:nvSpPr>
            <p:spPr>
              <a:xfrm rot="16039845">
                <a:off x="5188913" y="3075651"/>
                <a:ext cx="1680334" cy="1828800"/>
              </a:xfrm>
              <a:prstGeom prst="rect">
                <a:avLst/>
              </a:prstGeom>
              <a:noFill/>
            </p:spPr>
            <p:txBody>
              <a:bodyPr spcFirstLastPara="1">
                <a:prstTxWarp prst="textArchUp">
                  <a:avLst>
                    <a:gd name="adj" fmla="val 13360576"/>
                  </a:avLst>
                </a:prstTxWarp>
                <a:spAutoFit/>
              </a:bodyPr>
              <a:lstStyle/>
              <a:p>
                <a:pPr algn="ctr">
                  <a:defRPr/>
                </a:pPr>
                <a:r>
                  <a:rPr lang="en-US" sz="800" dirty="0">
                    <a:solidFill>
                      <a:prstClr val="white"/>
                    </a:solidFill>
                  </a:rPr>
                  <a:t>Adv. Threat Protection</a:t>
                </a:r>
              </a:p>
            </p:txBody>
          </p:sp>
          <p:sp>
            <p:nvSpPr>
              <p:cNvPr id="128" name="TextBox 127"/>
              <p:cNvSpPr txBox="1"/>
              <p:nvPr/>
            </p:nvSpPr>
            <p:spPr>
              <a:xfrm rot="21427565">
                <a:off x="5108591" y="3151134"/>
                <a:ext cx="1680334" cy="1828800"/>
              </a:xfrm>
              <a:prstGeom prst="rect">
                <a:avLst/>
              </a:prstGeom>
              <a:noFill/>
            </p:spPr>
            <p:txBody>
              <a:bodyPr spcFirstLastPara="1">
                <a:prstTxWarp prst="textArchUp">
                  <a:avLst>
                    <a:gd name="adj" fmla="val 13360576"/>
                  </a:avLst>
                </a:prstTxWarp>
                <a:spAutoFit/>
              </a:bodyPr>
              <a:lstStyle/>
              <a:p>
                <a:pPr algn="ctr">
                  <a:defRPr/>
                </a:pPr>
                <a:r>
                  <a:rPr lang="en-US" sz="800" dirty="0">
                    <a:solidFill>
                      <a:srgbClr val="FFFFFF"/>
                    </a:solidFill>
                  </a:rPr>
                  <a:t>Today’s Security Gap</a:t>
                </a:r>
              </a:p>
            </p:txBody>
          </p:sp>
          <p:sp>
            <p:nvSpPr>
              <p:cNvPr id="129" name="TextBox 128"/>
              <p:cNvSpPr txBox="1"/>
              <p:nvPr/>
            </p:nvSpPr>
            <p:spPr>
              <a:xfrm>
                <a:off x="5105321" y="3007028"/>
                <a:ext cx="1680334" cy="1828800"/>
              </a:xfrm>
              <a:prstGeom prst="rect">
                <a:avLst/>
              </a:prstGeom>
              <a:noFill/>
            </p:spPr>
            <p:txBody>
              <a:bodyPr spcFirstLastPara="1">
                <a:prstTxWarp prst="textArchDown">
                  <a:avLst/>
                </a:prstTxWarp>
                <a:spAutoFit/>
              </a:bodyPr>
              <a:lstStyle/>
              <a:p>
                <a:pPr algn="ctr">
                  <a:defRPr/>
                </a:pPr>
                <a:r>
                  <a:rPr lang="en-US" sz="800" dirty="0">
                    <a:solidFill>
                      <a:srgbClr val="FFFFFF"/>
                    </a:solidFill>
                  </a:rPr>
                  <a:t>Visibility</a:t>
                </a:r>
              </a:p>
            </p:txBody>
          </p:sp>
        </p:grpSp>
        <p:sp>
          <p:nvSpPr>
            <p:cNvPr id="122" name="TextBox 121"/>
            <p:cNvSpPr txBox="1"/>
            <p:nvPr/>
          </p:nvSpPr>
          <p:spPr>
            <a:xfrm rot="5400000">
              <a:off x="4987188" y="3011867"/>
              <a:ext cx="1680334" cy="1905000"/>
            </a:xfrm>
            <a:prstGeom prst="rect">
              <a:avLst/>
            </a:prstGeom>
            <a:noFill/>
          </p:spPr>
          <p:txBody>
            <a:bodyPr spcFirstLastPara="1">
              <a:prstTxWarp prst="textArchUp">
                <a:avLst>
                  <a:gd name="adj" fmla="val 13360576"/>
                </a:avLst>
              </a:prstTxWarp>
              <a:spAutoFit/>
            </a:bodyPr>
            <a:lstStyle/>
            <a:p>
              <a:pPr algn="ctr">
                <a:defRPr/>
              </a:pPr>
              <a:r>
                <a:rPr lang="en-US" sz="800" dirty="0">
                  <a:solidFill>
                    <a:prstClr val="white"/>
                  </a:solidFill>
                </a:rPr>
                <a:t>Context</a:t>
              </a:r>
            </a:p>
          </p:txBody>
        </p:sp>
      </p:grpSp>
      <p:sp>
        <p:nvSpPr>
          <p:cNvPr id="130" name="AutoShape 74"/>
          <p:cNvSpPr>
            <a:spLocks noChangeAspect="1" noChangeArrowheads="1" noTextEdit="1"/>
          </p:cNvSpPr>
          <p:nvPr/>
        </p:nvSpPr>
        <p:spPr bwMode="auto">
          <a:xfrm>
            <a:off x="4003318" y="1654175"/>
            <a:ext cx="46609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1" name="Freeform 93"/>
          <p:cNvSpPr>
            <a:spLocks/>
          </p:cNvSpPr>
          <p:nvPr/>
        </p:nvSpPr>
        <p:spPr bwMode="auto">
          <a:xfrm>
            <a:off x="6314718" y="4741863"/>
            <a:ext cx="50800" cy="0"/>
          </a:xfrm>
          <a:custGeom>
            <a:avLst/>
            <a:gdLst>
              <a:gd name="T0" fmla="*/ 2147483647 w 16"/>
              <a:gd name="T1" fmla="*/ 2147483647 w 16"/>
              <a:gd name="T2" fmla="*/ 0 w 16"/>
              <a:gd name="T3" fmla="*/ 0 60000 65536"/>
              <a:gd name="T4" fmla="*/ 0 60000 65536"/>
              <a:gd name="T5" fmla="*/ 0 60000 65536"/>
            </a:gdLst>
            <a:ahLst/>
            <a:cxnLst>
              <a:cxn ang="T3">
                <a:pos x="T0" y="0"/>
              </a:cxn>
              <a:cxn ang="T4">
                <a:pos x="T1" y="0"/>
              </a:cxn>
              <a:cxn ang="T5">
                <a:pos x="T2" y="0"/>
              </a:cxn>
            </a:cxnLst>
            <a:rect l="0" t="0" r="r" b="b"/>
            <a:pathLst>
              <a:path w="16">
                <a:moveTo>
                  <a:pt x="16" y="0"/>
                </a:moveTo>
                <a:cubicBezTo>
                  <a:pt x="13" y="0"/>
                  <a:pt x="9" y="0"/>
                  <a:pt x="6" y="0"/>
                </a:cubicBezTo>
                <a:cubicBezTo>
                  <a:pt x="4" y="0"/>
                  <a:pt x="2"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94"/>
          <p:cNvSpPr>
            <a:spLocks/>
          </p:cNvSpPr>
          <p:nvPr/>
        </p:nvSpPr>
        <p:spPr bwMode="auto">
          <a:xfrm>
            <a:off x="6314718" y="6235700"/>
            <a:ext cx="50800" cy="0"/>
          </a:xfrm>
          <a:custGeom>
            <a:avLst/>
            <a:gdLst>
              <a:gd name="T0" fmla="*/ 0 w 38"/>
              <a:gd name="T1" fmla="*/ 2147483647 w 38"/>
              <a:gd name="T2" fmla="*/ 0 w 38"/>
              <a:gd name="T3" fmla="*/ 0 60000 65536"/>
              <a:gd name="T4" fmla="*/ 0 60000 65536"/>
              <a:gd name="T5" fmla="*/ 0 60000 65536"/>
            </a:gdLst>
            <a:ahLst/>
            <a:cxnLst>
              <a:cxn ang="T3">
                <a:pos x="T0" y="0"/>
              </a:cxn>
              <a:cxn ang="T4">
                <a:pos x="T1" y="0"/>
              </a:cxn>
              <a:cxn ang="T5">
                <a:pos x="T2" y="0"/>
              </a:cxn>
            </a:cxnLst>
            <a:rect l="0" t="0" r="r" b="b"/>
            <a:pathLst>
              <a:path w="38">
                <a:moveTo>
                  <a:pt x="0" y="0"/>
                </a:moveTo>
                <a:lnTo>
                  <a:pt x="3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Line 95"/>
          <p:cNvSpPr>
            <a:spLocks noChangeShapeType="1"/>
          </p:cNvSpPr>
          <p:nvPr/>
        </p:nvSpPr>
        <p:spPr bwMode="auto">
          <a:xfrm>
            <a:off x="6314718" y="6235700"/>
            <a:ext cx="50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446339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1000"/>
                                        <p:tgtEl>
                                          <p:spTgt spid="1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3"/>
                                        </p:tgtEl>
                                        <p:attrNameLst>
                                          <p:attrName>style.visibility</p:attrName>
                                        </p:attrNameLst>
                                      </p:cBhvr>
                                      <p:to>
                                        <p:strVal val="visible"/>
                                      </p:to>
                                    </p:set>
                                    <p:animEffect transition="in" filter="fade">
                                      <p:cBhvr>
                                        <p:cTn id="2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37348" y="1429000"/>
            <a:ext cx="3291191" cy="3664586"/>
            <a:chOff x="451498" y="1429000"/>
            <a:chExt cx="3291191" cy="3664586"/>
          </a:xfrm>
        </p:grpSpPr>
        <p:sp>
          <p:nvSpPr>
            <p:cNvPr id="37" name="TextBox 36"/>
            <p:cNvSpPr txBox="1"/>
            <p:nvPr/>
          </p:nvSpPr>
          <p:spPr>
            <a:xfrm>
              <a:off x="451498" y="1429000"/>
              <a:ext cx="3291191" cy="707886"/>
            </a:xfrm>
            <a:prstGeom prst="rect">
              <a:avLst/>
            </a:prstGeom>
            <a:noFill/>
          </p:spPr>
          <p:txBody>
            <a:bodyPr wrap="square" rtlCol="0">
              <a:spAutoFit/>
            </a:bodyPr>
            <a:lstStyle/>
            <a:p>
              <a:pPr algn="ctr"/>
              <a:r>
                <a:rPr lang="en-US" sz="2000" b="1" dirty="0" smtClean="0">
                  <a:solidFill>
                    <a:srgbClr val="232323"/>
                  </a:solidFill>
                  <a:latin typeface="Arial"/>
                </a:rPr>
                <a:t>Initial Attack to Compromise</a:t>
              </a:r>
              <a:endParaRPr lang="en-US" sz="2000" b="1" dirty="0">
                <a:solidFill>
                  <a:srgbClr val="232323"/>
                </a:solidFill>
                <a:latin typeface="Arial"/>
              </a:endParaRPr>
            </a:p>
          </p:txBody>
        </p:sp>
        <p:grpSp>
          <p:nvGrpSpPr>
            <p:cNvPr id="10" name="Group 9"/>
            <p:cNvGrpSpPr/>
            <p:nvPr/>
          </p:nvGrpSpPr>
          <p:grpSpPr>
            <a:xfrm>
              <a:off x="766039" y="2340861"/>
              <a:ext cx="2752725" cy="2752725"/>
              <a:chOff x="766039" y="2340861"/>
              <a:chExt cx="2752725" cy="2752725"/>
            </a:xfrm>
          </p:grpSpPr>
          <p:sp>
            <p:nvSpPr>
              <p:cNvPr id="72" name="Oval 71"/>
              <p:cNvSpPr/>
              <p:nvPr/>
            </p:nvSpPr>
            <p:spPr>
              <a:xfrm>
                <a:off x="766039" y="2340861"/>
                <a:ext cx="2752725" cy="27527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73" name="Pie 72"/>
              <p:cNvSpPr/>
              <p:nvPr/>
            </p:nvSpPr>
            <p:spPr>
              <a:xfrm>
                <a:off x="885101" y="2459889"/>
                <a:ext cx="2514600" cy="2514600"/>
              </a:xfrm>
              <a:prstGeom prst="pie">
                <a:avLst>
                  <a:gd name="adj1" fmla="val 16129177"/>
                  <a:gd name="adj2" fmla="val 1343654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323"/>
                  </a:solidFill>
                  <a:latin typeface="Arial"/>
                </a:endParaRPr>
              </a:p>
            </p:txBody>
          </p:sp>
          <p:sp>
            <p:nvSpPr>
              <p:cNvPr id="74" name="Pie 73"/>
              <p:cNvSpPr/>
              <p:nvPr/>
            </p:nvSpPr>
            <p:spPr>
              <a:xfrm>
                <a:off x="892798" y="2459889"/>
                <a:ext cx="2514600" cy="2514600"/>
              </a:xfrm>
              <a:prstGeom prst="pie">
                <a:avLst>
                  <a:gd name="adj1" fmla="val 13417650"/>
                  <a:gd name="adj2" fmla="val 161321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323"/>
                  </a:solidFill>
                  <a:latin typeface="Arial"/>
                </a:endParaRPr>
              </a:p>
            </p:txBody>
          </p:sp>
          <p:sp>
            <p:nvSpPr>
              <p:cNvPr id="80" name="TextBox 79"/>
              <p:cNvSpPr txBox="1"/>
              <p:nvPr/>
            </p:nvSpPr>
            <p:spPr>
              <a:xfrm>
                <a:off x="1057695" y="3776080"/>
                <a:ext cx="2232209" cy="1077218"/>
              </a:xfrm>
              <a:prstGeom prst="rect">
                <a:avLst/>
              </a:prstGeom>
              <a:noFill/>
            </p:spPr>
            <p:txBody>
              <a:bodyPr wrap="square" rtlCol="0">
                <a:spAutoFit/>
              </a:bodyPr>
              <a:lstStyle/>
              <a:p>
                <a:pPr algn="ctr"/>
                <a:r>
                  <a:rPr lang="en-US" sz="1600" dirty="0" smtClean="0">
                    <a:solidFill>
                      <a:prstClr val="white"/>
                    </a:solidFill>
                    <a:latin typeface="Arial"/>
                  </a:rPr>
                  <a:t>Compromised in </a:t>
                </a:r>
                <a:br>
                  <a:rPr lang="en-US" sz="1600" dirty="0" smtClean="0">
                    <a:solidFill>
                      <a:prstClr val="white"/>
                    </a:solidFill>
                    <a:latin typeface="Arial"/>
                  </a:rPr>
                </a:br>
                <a:r>
                  <a:rPr lang="en-US" sz="1600" dirty="0" smtClean="0">
                    <a:solidFill>
                      <a:prstClr val="white"/>
                    </a:solidFill>
                    <a:latin typeface="Arial"/>
                  </a:rPr>
                  <a:t>Days or Less </a:t>
                </a:r>
                <a:r>
                  <a:rPr lang="en-US" sz="1600" b="1" dirty="0" smtClean="0">
                    <a:solidFill>
                      <a:prstClr val="white"/>
                    </a:solidFill>
                    <a:latin typeface="Arial"/>
                  </a:rPr>
                  <a:t/>
                </a:r>
                <a:br>
                  <a:rPr lang="en-US" sz="1600" b="1" dirty="0" smtClean="0">
                    <a:solidFill>
                      <a:prstClr val="white"/>
                    </a:solidFill>
                    <a:latin typeface="Arial"/>
                  </a:rPr>
                </a:br>
                <a:r>
                  <a:rPr lang="en-US" sz="3200" b="1" dirty="0" smtClean="0">
                    <a:solidFill>
                      <a:prstClr val="white"/>
                    </a:solidFill>
                    <a:latin typeface="Arial"/>
                  </a:rPr>
                  <a:t>90%</a:t>
                </a:r>
                <a:endParaRPr lang="en-US" sz="3200" b="1" dirty="0">
                  <a:solidFill>
                    <a:prstClr val="white"/>
                  </a:solidFill>
                  <a:latin typeface="Arial"/>
                </a:endParaRPr>
              </a:p>
            </p:txBody>
          </p:sp>
          <p:grpSp>
            <p:nvGrpSpPr>
              <p:cNvPr id="5" name="Group 80"/>
              <p:cNvGrpSpPr/>
              <p:nvPr/>
            </p:nvGrpSpPr>
            <p:grpSpPr>
              <a:xfrm rot="11309721">
                <a:off x="1230359" y="3245798"/>
                <a:ext cx="1011849" cy="524579"/>
                <a:chOff x="6489897" y="3603436"/>
                <a:chExt cx="1011849" cy="524579"/>
              </a:xfrm>
            </p:grpSpPr>
            <p:sp>
              <p:nvSpPr>
                <p:cNvPr id="82" name="Oval 81"/>
                <p:cNvSpPr/>
                <p:nvPr/>
              </p:nvSpPr>
              <p:spPr>
                <a:xfrm>
                  <a:off x="6489897" y="3603436"/>
                  <a:ext cx="224819" cy="224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83" name="Isosceles Triangle 82"/>
                <p:cNvSpPr/>
                <p:nvPr/>
              </p:nvSpPr>
              <p:spPr>
                <a:xfrm rot="7592466">
                  <a:off x="6900866" y="3527134"/>
                  <a:ext cx="217240" cy="98452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grpSp>
        </p:grpSp>
      </p:grpSp>
      <p:sp>
        <p:nvSpPr>
          <p:cNvPr id="55" name="Title 1"/>
          <p:cNvSpPr txBox="1">
            <a:spLocks/>
          </p:cNvSpPr>
          <p:nvPr/>
        </p:nvSpPr>
        <p:spPr>
          <a:xfrm>
            <a:off x="1906083" y="77209"/>
            <a:ext cx="6904301" cy="1143000"/>
          </a:xfrm>
          <a:prstGeom prst="rect">
            <a:avLst/>
          </a:prstGeom>
        </p:spPr>
        <p:txBody>
          <a:bodyPr vert="horz" lIns="0" tIns="45614" rIns="0" bIns="45614" rtlCol="0" anchor="ctr">
            <a:normAutofit/>
          </a:bodyPr>
          <a:lstStyle>
            <a:lvl1pPr algn="r" defTabSz="913164" rtl="0" eaLnBrk="1" latinLnBrk="0" hangingPunct="1">
              <a:spcBef>
                <a:spcPct val="0"/>
              </a:spcBef>
              <a:buNone/>
              <a:defRPr sz="2400" b="1" kern="1200" cap="all" baseline="0">
                <a:solidFill>
                  <a:schemeClr val="bg1"/>
                </a:solidFill>
                <a:latin typeface="+mj-lt"/>
                <a:ea typeface="+mj-ea"/>
                <a:cs typeface="+mj-cs"/>
              </a:defRPr>
            </a:lvl1pPr>
          </a:lstStyle>
          <a:p>
            <a:r>
              <a:rPr lang="en-US" dirty="0"/>
              <a:t>Time and the Window</a:t>
            </a:r>
            <a:br>
              <a:rPr lang="en-US" dirty="0"/>
            </a:br>
            <a:r>
              <a:rPr lang="en-US" dirty="0"/>
              <a:t>of Opportunity</a:t>
            </a:r>
            <a:endParaRPr lang="en-US" dirty="0">
              <a:solidFill>
                <a:prstClr val="white"/>
              </a:solidFill>
              <a:latin typeface="Arial"/>
            </a:endParaRPr>
          </a:p>
        </p:txBody>
      </p:sp>
      <p:grpSp>
        <p:nvGrpSpPr>
          <p:cNvPr id="13" name="Group 12"/>
          <p:cNvGrpSpPr/>
          <p:nvPr/>
        </p:nvGrpSpPr>
        <p:grpSpPr>
          <a:xfrm>
            <a:off x="4992641" y="1429000"/>
            <a:ext cx="3291191" cy="3664586"/>
            <a:chOff x="5064916" y="1429000"/>
            <a:chExt cx="3291191" cy="3664586"/>
          </a:xfrm>
        </p:grpSpPr>
        <p:sp>
          <p:nvSpPr>
            <p:cNvPr id="63" name="TextBox 62"/>
            <p:cNvSpPr txBox="1"/>
            <p:nvPr/>
          </p:nvSpPr>
          <p:spPr>
            <a:xfrm>
              <a:off x="5064916" y="1429000"/>
              <a:ext cx="3291191" cy="707886"/>
            </a:xfrm>
            <a:prstGeom prst="rect">
              <a:avLst/>
            </a:prstGeom>
            <a:noFill/>
          </p:spPr>
          <p:txBody>
            <a:bodyPr wrap="square" rtlCol="0">
              <a:spAutoFit/>
            </a:bodyPr>
            <a:lstStyle/>
            <a:p>
              <a:pPr algn="ctr"/>
              <a:r>
                <a:rPr lang="en-US" sz="2000" b="1" dirty="0" smtClean="0">
                  <a:solidFill>
                    <a:srgbClr val="232323"/>
                  </a:solidFill>
                  <a:latin typeface="Arial"/>
                </a:rPr>
                <a:t>Initial Compromise</a:t>
              </a:r>
              <a:br>
                <a:rPr lang="en-US" sz="2000" b="1" dirty="0" smtClean="0">
                  <a:solidFill>
                    <a:srgbClr val="232323"/>
                  </a:solidFill>
                  <a:latin typeface="Arial"/>
                </a:rPr>
              </a:br>
              <a:r>
                <a:rPr lang="en-US" sz="2000" b="1" dirty="0" smtClean="0">
                  <a:solidFill>
                    <a:srgbClr val="232323"/>
                  </a:solidFill>
                  <a:latin typeface="Arial"/>
                </a:rPr>
                <a:t>to Discovery</a:t>
              </a:r>
              <a:endParaRPr lang="en-US" sz="2000" b="1" dirty="0">
                <a:solidFill>
                  <a:srgbClr val="232323"/>
                </a:solidFill>
                <a:latin typeface="Arial"/>
              </a:endParaRPr>
            </a:p>
          </p:txBody>
        </p:sp>
        <p:grpSp>
          <p:nvGrpSpPr>
            <p:cNvPr id="11" name="Group 10"/>
            <p:cNvGrpSpPr/>
            <p:nvPr/>
          </p:nvGrpSpPr>
          <p:grpSpPr>
            <a:xfrm>
              <a:off x="5350129" y="2340861"/>
              <a:ext cx="2752725" cy="2752725"/>
              <a:chOff x="5350129" y="2340861"/>
              <a:chExt cx="2752725" cy="2752725"/>
            </a:xfrm>
          </p:grpSpPr>
          <p:sp>
            <p:nvSpPr>
              <p:cNvPr id="78" name="Oval 77"/>
              <p:cNvSpPr/>
              <p:nvPr/>
            </p:nvSpPr>
            <p:spPr>
              <a:xfrm>
                <a:off x="5350129" y="2340861"/>
                <a:ext cx="2752725" cy="27527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81" name="Pie 80"/>
              <p:cNvSpPr/>
              <p:nvPr/>
            </p:nvSpPr>
            <p:spPr>
              <a:xfrm>
                <a:off x="5469191" y="2459889"/>
                <a:ext cx="2514600" cy="2514600"/>
              </a:xfrm>
              <a:prstGeom prst="pie">
                <a:avLst>
                  <a:gd name="adj1" fmla="val 16129177"/>
                  <a:gd name="adj2" fmla="val 2159474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323"/>
                  </a:solidFill>
                  <a:latin typeface="Arial"/>
                </a:endParaRPr>
              </a:p>
            </p:txBody>
          </p:sp>
          <p:sp>
            <p:nvSpPr>
              <p:cNvPr id="84" name="Pie 83"/>
              <p:cNvSpPr/>
              <p:nvPr/>
            </p:nvSpPr>
            <p:spPr>
              <a:xfrm>
                <a:off x="5469191" y="2459889"/>
                <a:ext cx="2514600" cy="2514600"/>
              </a:xfrm>
              <a:prstGeom prst="pie">
                <a:avLst>
                  <a:gd name="adj1" fmla="val 21509730"/>
                  <a:gd name="adj2" fmla="val 1616812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323"/>
                  </a:solidFill>
                  <a:latin typeface="Arial"/>
                </a:endParaRPr>
              </a:p>
            </p:txBody>
          </p:sp>
          <p:sp>
            <p:nvSpPr>
              <p:cNvPr id="86" name="TextBox 85"/>
              <p:cNvSpPr txBox="1"/>
              <p:nvPr/>
            </p:nvSpPr>
            <p:spPr>
              <a:xfrm>
                <a:off x="5678071" y="3776080"/>
                <a:ext cx="2232209" cy="1077218"/>
              </a:xfrm>
              <a:prstGeom prst="rect">
                <a:avLst/>
              </a:prstGeom>
              <a:noFill/>
            </p:spPr>
            <p:txBody>
              <a:bodyPr wrap="square" rtlCol="0">
                <a:spAutoFit/>
              </a:bodyPr>
              <a:lstStyle/>
              <a:p>
                <a:pPr algn="ctr"/>
                <a:r>
                  <a:rPr lang="en-US" sz="1600" dirty="0" smtClean="0">
                    <a:solidFill>
                      <a:prstClr val="white"/>
                    </a:solidFill>
                    <a:latin typeface="Arial"/>
                  </a:rPr>
                  <a:t>Discovered in </a:t>
                </a:r>
                <a:br>
                  <a:rPr lang="en-US" sz="1600" dirty="0" smtClean="0">
                    <a:solidFill>
                      <a:prstClr val="white"/>
                    </a:solidFill>
                    <a:latin typeface="Arial"/>
                  </a:rPr>
                </a:br>
                <a:r>
                  <a:rPr lang="en-US" sz="1600" dirty="0" smtClean="0">
                    <a:solidFill>
                      <a:prstClr val="white"/>
                    </a:solidFill>
                    <a:latin typeface="Arial"/>
                  </a:rPr>
                  <a:t>Days or Less </a:t>
                </a:r>
                <a:r>
                  <a:rPr lang="en-US" sz="1600" b="1" dirty="0" smtClean="0">
                    <a:solidFill>
                      <a:prstClr val="white"/>
                    </a:solidFill>
                    <a:latin typeface="Arial"/>
                  </a:rPr>
                  <a:t/>
                </a:r>
                <a:br>
                  <a:rPr lang="en-US" sz="1600" b="1" dirty="0" smtClean="0">
                    <a:solidFill>
                      <a:prstClr val="white"/>
                    </a:solidFill>
                    <a:latin typeface="Arial"/>
                  </a:rPr>
                </a:br>
                <a:r>
                  <a:rPr lang="en-US" sz="3200" b="1" dirty="0" smtClean="0">
                    <a:solidFill>
                      <a:prstClr val="white"/>
                    </a:solidFill>
                    <a:latin typeface="Arial"/>
                  </a:rPr>
                  <a:t>25%</a:t>
                </a:r>
                <a:endParaRPr lang="en-US" sz="3200" b="1" dirty="0">
                  <a:solidFill>
                    <a:prstClr val="white"/>
                  </a:solidFill>
                  <a:latin typeface="Arial"/>
                </a:endParaRPr>
              </a:p>
            </p:txBody>
          </p:sp>
          <p:grpSp>
            <p:nvGrpSpPr>
              <p:cNvPr id="87" name="Group 80"/>
              <p:cNvGrpSpPr/>
              <p:nvPr/>
            </p:nvGrpSpPr>
            <p:grpSpPr>
              <a:xfrm rot="19360878">
                <a:off x="6650297" y="3310031"/>
                <a:ext cx="1019109" cy="532227"/>
                <a:chOff x="6544772" y="3647662"/>
                <a:chExt cx="1019109" cy="532227"/>
              </a:xfrm>
            </p:grpSpPr>
            <p:sp>
              <p:nvSpPr>
                <p:cNvPr id="88" name="Oval 87"/>
                <p:cNvSpPr/>
                <p:nvPr/>
              </p:nvSpPr>
              <p:spPr>
                <a:xfrm>
                  <a:off x="6544772" y="3647662"/>
                  <a:ext cx="224819" cy="224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90" name="Isosceles Triangle 89"/>
                <p:cNvSpPr/>
                <p:nvPr/>
              </p:nvSpPr>
              <p:spPr>
                <a:xfrm rot="7592466">
                  <a:off x="6963001" y="3579008"/>
                  <a:ext cx="217240" cy="98452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grpSp>
        </p:grpSp>
      </p:grpSp>
      <p:sp>
        <p:nvSpPr>
          <p:cNvPr id="93" name="TextBox 92"/>
          <p:cNvSpPr txBox="1"/>
          <p:nvPr/>
        </p:nvSpPr>
        <p:spPr>
          <a:xfrm>
            <a:off x="5092094" y="6256845"/>
            <a:ext cx="3471333" cy="307777"/>
          </a:xfrm>
          <a:prstGeom prst="rect">
            <a:avLst/>
          </a:prstGeom>
          <a:noFill/>
        </p:spPr>
        <p:txBody>
          <a:bodyPr wrap="square" rtlCol="0">
            <a:spAutoFit/>
          </a:bodyPr>
          <a:lstStyle/>
          <a:p>
            <a:pPr algn="ctr"/>
            <a:r>
              <a:rPr lang="en-US" sz="1400" i="1" dirty="0" smtClean="0">
                <a:solidFill>
                  <a:srgbClr val="006991"/>
                </a:solidFill>
                <a:latin typeface="Arial"/>
              </a:rPr>
              <a:t>Verizon 2014 Breach Investigation Report</a:t>
            </a:r>
            <a:endParaRPr lang="en-US" sz="1400" i="1" dirty="0">
              <a:solidFill>
                <a:srgbClr val="006991"/>
              </a:solidFill>
              <a:latin typeface="Arial"/>
            </a:endParaRPr>
          </a:p>
        </p:txBody>
      </p:sp>
      <p:sp>
        <p:nvSpPr>
          <p:cNvPr id="9" name="Rectangle 8"/>
          <p:cNvSpPr/>
          <p:nvPr/>
        </p:nvSpPr>
        <p:spPr>
          <a:xfrm>
            <a:off x="1040191" y="5238061"/>
            <a:ext cx="6773334" cy="1015663"/>
          </a:xfrm>
          <a:prstGeom prst="rect">
            <a:avLst/>
          </a:prstGeom>
        </p:spPr>
        <p:txBody>
          <a:bodyPr wrap="square">
            <a:spAutoFit/>
          </a:bodyPr>
          <a:lstStyle/>
          <a:p>
            <a:pPr algn="ctr"/>
            <a:r>
              <a:rPr lang="en-US" sz="2000" i="1" dirty="0" smtClean="0">
                <a:cs typeface="Arial"/>
              </a:rPr>
              <a:t>“…bad </a:t>
            </a:r>
            <a:r>
              <a:rPr lang="en-US" sz="2000" i="1" dirty="0">
                <a:cs typeface="Arial"/>
              </a:rPr>
              <a:t>guys seldom need days to get their job done, while the good guys rarely manage </a:t>
            </a:r>
            <a:r>
              <a:rPr lang="en-US" sz="2000" i="1" dirty="0" smtClean="0">
                <a:cs typeface="Arial"/>
              </a:rPr>
              <a:t>to get </a:t>
            </a:r>
            <a:r>
              <a:rPr lang="en-US" sz="2000" i="1" dirty="0">
                <a:cs typeface="Arial"/>
              </a:rPr>
              <a:t>the theirs done in a </a:t>
            </a:r>
            <a:r>
              <a:rPr lang="en-US" sz="2000" i="1" dirty="0" smtClean="0">
                <a:cs typeface="Arial"/>
              </a:rPr>
              <a:t>month </a:t>
            </a:r>
            <a:r>
              <a:rPr lang="en-US" sz="2000" i="1" dirty="0">
                <a:cs typeface="Arial"/>
              </a:rPr>
              <a:t>of Sundays.”</a:t>
            </a:r>
          </a:p>
        </p:txBody>
      </p:sp>
    </p:spTree>
    <p:extLst>
      <p:ext uri="{BB962C8B-B14F-4D97-AF65-F5344CB8AC3E}">
        <p14:creationId xmlns:p14="http://schemas.microsoft.com/office/powerpoint/2010/main" val="420783810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Light Standard v2">
  <a:themeElements>
    <a:clrScheme name="Custom 6">
      <a:dk1>
        <a:srgbClr val="232323"/>
      </a:dk1>
      <a:lt1>
        <a:sysClr val="window" lastClr="FFFFFF"/>
      </a:lt1>
      <a:dk2>
        <a:srgbClr val="10DCE6"/>
      </a:dk2>
      <a:lt2>
        <a:srgbClr val="00AEEF"/>
      </a:lt2>
      <a:accent1>
        <a:srgbClr val="006991"/>
      </a:accent1>
      <a:accent2>
        <a:srgbClr val="57E80E"/>
      </a:accent2>
      <a:accent3>
        <a:srgbClr val="EC008C"/>
      </a:accent3>
      <a:accent4>
        <a:srgbClr val="FFDA00"/>
      </a:accent4>
      <a:accent5>
        <a:srgbClr val="B3B4B6"/>
      </a:accent5>
      <a:accent6>
        <a:srgbClr val="80C142"/>
      </a:accent6>
      <a:hlink>
        <a:srgbClr val="00AEEF"/>
      </a:hlink>
      <a:folHlink>
        <a:srgbClr val="EC00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19088</TotalTime>
  <Words>2730</Words>
  <Application>Microsoft Macintosh PowerPoint</Application>
  <PresentationFormat>On-screen Show (4:3)</PresentationFormat>
  <Paragraphs>622</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Light Standard v2</vt:lpstr>
      <vt:lpstr>Network security analytics today </vt:lpstr>
      <vt:lpstr>Brief history of network ‘analysis’</vt:lpstr>
      <vt:lpstr>netflow</vt:lpstr>
      <vt:lpstr>Representative netflow interface (mrtg)</vt:lpstr>
      <vt:lpstr>Netflow v9 &amp; ipfix</vt:lpstr>
      <vt:lpstr>IPFIX Network flow reporting</vt:lpstr>
      <vt:lpstr>Network flow reporting</vt:lpstr>
      <vt:lpstr>Why the primer on flow data?</vt:lpstr>
      <vt:lpstr>PowerPoint Presentation</vt:lpstr>
      <vt:lpstr>PowerPoint Presentation</vt:lpstr>
      <vt:lpstr>PowerPoint Presentation</vt:lpstr>
      <vt:lpstr>PowerPoint Presentation</vt:lpstr>
      <vt:lpstr>DPI and protocol parsing</vt:lpstr>
      <vt:lpstr>Benefits of advanced parsers</vt:lpstr>
      <vt:lpstr>Correlation of sessions over time (all protocol layers</vt:lpstr>
      <vt:lpstr>Deep Context  via extracted metadata</vt:lpstr>
      <vt:lpstr>Drill interesting Context</vt:lpstr>
      <vt:lpstr>Correlated Context</vt:lpstr>
      <vt:lpstr>Example flow record</vt:lpstr>
      <vt:lpstr>DPI parsers offer  improved analytics</vt:lpstr>
      <vt:lpstr>investigation</vt:lpstr>
      <vt:lpstr>investigation</vt:lpstr>
      <vt:lpstr>Investigation</vt:lpstr>
      <vt:lpstr>investigation</vt:lpstr>
      <vt:lpstr>investigation</vt:lpstr>
      <vt:lpstr>But so far we’ve talked about analysis…</vt:lpstr>
      <vt:lpstr>Multi-dimensional analysis</vt:lpstr>
      <vt:lpstr>Multi-dimensional analysis</vt:lpstr>
      <vt:lpstr>Multi-dimensional analysis</vt:lpstr>
      <vt:lpstr>Multi-dimensional analysis</vt:lpstr>
      <vt:lpstr>Sample analytics</vt:lpstr>
      <vt:lpstr>Sample analytics</vt:lpstr>
      <vt:lpstr>Sample analytics</vt:lpstr>
      <vt:lpstr>Sample analytics</vt:lpstr>
      <vt:lpstr>Sample analytics</vt:lpstr>
      <vt:lpstr>Sample analytics</vt:lpstr>
      <vt:lpstr>Sample analytics</vt:lpstr>
      <vt:lpstr>Key take-aways</vt:lpstr>
      <vt:lpstr>What blue coat is doing today</vt:lpstr>
      <vt:lpstr>Where can we go from here?</vt:lpstr>
      <vt:lpstr>Q&amp;A</vt:lpstr>
      <vt:lpstr>PowerPoint Presentation</vt:lpstr>
    </vt:vector>
  </TitlesOfParts>
  <Company>BlueCoat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Charles Tucker</dc:creator>
  <cp:lastModifiedBy>Aubrey Merchant-Dest</cp:lastModifiedBy>
  <cp:revision>97</cp:revision>
  <cp:lastPrinted>2013-05-08T20:30:55Z</cp:lastPrinted>
  <dcterms:created xsi:type="dcterms:W3CDTF">2013-10-29T00:21:55Z</dcterms:created>
  <dcterms:modified xsi:type="dcterms:W3CDTF">2014-06-25T02:07:13Z</dcterms:modified>
</cp:coreProperties>
</file>