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9" r:id="rId11"/>
    <p:sldId id="270" r:id="rId12"/>
    <p:sldId id="271" r:id="rId13"/>
    <p:sldId id="289" r:id="rId14"/>
    <p:sldId id="272" r:id="rId15"/>
    <p:sldId id="273" r:id="rId16"/>
    <p:sldId id="274" r:id="rId17"/>
    <p:sldId id="275" r:id="rId18"/>
    <p:sldId id="277" r:id="rId19"/>
    <p:sldId id="278" r:id="rId20"/>
    <p:sldId id="279" r:id="rId21"/>
    <p:sldId id="280" r:id="rId22"/>
    <p:sldId id="276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59" r:id="rId3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5" autoAdjust="0"/>
    <p:restoredTop sz="94660"/>
  </p:normalViewPr>
  <p:slideViewPr>
    <p:cSldViewPr snapToGrid="0">
      <p:cViewPr>
        <p:scale>
          <a:sx n="81" d="100"/>
          <a:sy n="81" d="100"/>
        </p:scale>
        <p:origin x="-8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984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469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40"/>
            <a:ext cx="7886700" cy="2166346"/>
          </a:xfrm>
        </p:spPr>
        <p:txBody>
          <a:bodyPr anchor="b">
            <a:normAutofit/>
          </a:bodyPr>
          <a:lstStyle>
            <a:lvl1pPr algn="ctr"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Presentation Title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03943"/>
            <a:ext cx="7886700" cy="95358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Authors</a:t>
            </a:r>
          </a:p>
        </p:txBody>
      </p:sp>
    </p:spTree>
    <p:extLst>
      <p:ext uri="{BB962C8B-B14F-4D97-AF65-F5344CB8AC3E}">
        <p14:creationId xmlns:p14="http://schemas.microsoft.com/office/powerpoint/2010/main" val="761848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788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036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96703F-BA18-49B1-8C7E-EBC5A8D47E31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2807DB-4BCF-40FE-BF69-77B28E6B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83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96703F-BA18-49B1-8C7E-EBC5A8D47E31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2807DB-4BCF-40FE-BF69-77B28E6B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27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70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8" r:id="rId6"/>
    <p:sldLayoutId id="2147483669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36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Cyber Dialogue - </a:t>
            </a:r>
            <a:r>
              <a:rPr lang="en-US" b="1" dirty="0" err="1" smtClean="0"/>
              <a:t>Techspeak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568"/>
            <a:ext cx="8229600" cy="4396155"/>
          </a:xfrm>
        </p:spPr>
        <p:txBody>
          <a:bodyPr>
            <a:noAutofit/>
          </a:bodyPr>
          <a:lstStyle/>
          <a:p>
            <a:r>
              <a:rPr lang="en-US" sz="3200" dirty="0" smtClean="0"/>
              <a:t>“The APT slipped through the DMZ and the IDS missed it”</a:t>
            </a:r>
          </a:p>
          <a:p>
            <a:r>
              <a:rPr lang="en-US" sz="3200" dirty="0" smtClean="0"/>
              <a:t>“CERT, part of DHS NCCIC released some IOCs using STIX and TAXII”</a:t>
            </a:r>
          </a:p>
          <a:p>
            <a:r>
              <a:rPr lang="en-US" sz="3200" dirty="0" smtClean="0"/>
              <a:t>“Stuxnet was targeted by USB into an ICS utilizing Siemens PLCs”  </a:t>
            </a:r>
          </a:p>
          <a:p>
            <a:r>
              <a:rPr lang="en-US" sz="3200" dirty="0" smtClean="0"/>
              <a:t>Is your management going to understand this?  Understandable dialogue critical.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13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Board &amp; C-Suite Preparation/Proactive Efforts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the “Tone at the Top”</a:t>
            </a:r>
          </a:p>
          <a:p>
            <a:r>
              <a:rPr lang="en-US" dirty="0" smtClean="0"/>
              <a:t>Set the organizational priorities</a:t>
            </a:r>
          </a:p>
          <a:p>
            <a:r>
              <a:rPr lang="en-US" dirty="0" smtClean="0"/>
              <a:t>Consider a technical board member/committee creation and outside expertise</a:t>
            </a:r>
          </a:p>
          <a:p>
            <a:r>
              <a:rPr lang="en-US" dirty="0" smtClean="0"/>
              <a:t>Hire and validate right people and partners</a:t>
            </a:r>
          </a:p>
          <a:p>
            <a:r>
              <a:rPr lang="en-US" dirty="0" smtClean="0"/>
              <a:t>Detailed risk, resilience and plan review</a:t>
            </a:r>
          </a:p>
          <a:p>
            <a:r>
              <a:rPr lang="en-US" dirty="0" smtClean="0"/>
              <a:t>Exercise full response plan across the enterprise</a:t>
            </a:r>
          </a:p>
          <a:p>
            <a:r>
              <a:rPr lang="en-US" dirty="0" smtClean="0"/>
              <a:t>Work with all levels of the organization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4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People – Critical at all Levels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Industry shortage means marginal employees, turnover, and rapid obsolescence</a:t>
            </a:r>
          </a:p>
          <a:p>
            <a:r>
              <a:rPr lang="en-US" dirty="0" smtClean="0"/>
              <a:t>Validate through outside expertise</a:t>
            </a:r>
          </a:p>
          <a:p>
            <a:r>
              <a:rPr lang="en-US" dirty="0" smtClean="0"/>
              <a:t>Finding, training, retaining and motivating</a:t>
            </a:r>
          </a:p>
          <a:p>
            <a:r>
              <a:rPr lang="en-US" dirty="0" smtClean="0"/>
              <a:t>Standing guard 24/7 difficult and boring</a:t>
            </a:r>
          </a:p>
          <a:p>
            <a:r>
              <a:rPr lang="en-US" dirty="0" smtClean="0"/>
              <a:t>Trusted can turn malicious for outside reasons</a:t>
            </a:r>
          </a:p>
          <a:p>
            <a:r>
              <a:rPr lang="en-US" dirty="0" smtClean="0"/>
              <a:t>360 degree communications for team success</a:t>
            </a:r>
          </a:p>
          <a:p>
            <a:r>
              <a:rPr lang="en-US" dirty="0" smtClean="0"/>
              <a:t>Entire organization – this is not just an IT 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17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</a:t>
            </a:r>
            <a:r>
              <a:rPr lang="en-US" dirty="0" smtClean="0"/>
              <a:t>IT </a:t>
            </a:r>
            <a:r>
              <a:rPr lang="en-US" dirty="0" smtClean="0"/>
              <a:t>pros do to work with board and C-suite?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1055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Communicate in clear, concise </a:t>
            </a:r>
            <a:r>
              <a:rPr lang="en-US" dirty="0" smtClean="0"/>
              <a:t>terms (non-tech)</a:t>
            </a:r>
            <a:endParaRPr lang="en-US" dirty="0" smtClean="0"/>
          </a:p>
          <a:p>
            <a:r>
              <a:rPr lang="en-US" dirty="0" smtClean="0"/>
              <a:t>Write it down</a:t>
            </a:r>
            <a:r>
              <a:rPr lang="en-US" dirty="0" smtClean="0"/>
              <a:t>! </a:t>
            </a:r>
            <a:endParaRPr lang="en-US" dirty="0" smtClean="0"/>
          </a:p>
          <a:p>
            <a:r>
              <a:rPr lang="en-US" dirty="0" smtClean="0"/>
              <a:t>Analyze impact on entire organization</a:t>
            </a:r>
          </a:p>
          <a:p>
            <a:r>
              <a:rPr lang="en-US" dirty="0" smtClean="0"/>
              <a:t>Suggest proactive measures</a:t>
            </a:r>
          </a:p>
          <a:p>
            <a:r>
              <a:rPr lang="en-US" dirty="0" smtClean="0"/>
              <a:t>Identify threat reduction areas – e.g. elimination of legacy technology</a:t>
            </a:r>
          </a:p>
          <a:p>
            <a:r>
              <a:rPr lang="en-US" dirty="0" smtClean="0"/>
              <a:t>Involve and train the entire organization on defense</a:t>
            </a:r>
          </a:p>
          <a:p>
            <a:r>
              <a:rPr lang="en-US" dirty="0" smtClean="0"/>
              <a:t>Design cross-organizational incident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656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Planning and Prevention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778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1735 : “An ounce or prevention is worth a pound of cure”  - common sense applies</a:t>
            </a:r>
          </a:p>
          <a:p>
            <a:r>
              <a:rPr lang="en-US" dirty="0" smtClean="0"/>
              <a:t>Cyber hygiene - attending to the basics</a:t>
            </a:r>
          </a:p>
          <a:p>
            <a:r>
              <a:rPr lang="en-US" dirty="0" smtClean="0"/>
              <a:t>SANS Top 20 Controls - excellent</a:t>
            </a:r>
          </a:p>
          <a:p>
            <a:r>
              <a:rPr lang="en-US" dirty="0" smtClean="0"/>
              <a:t>“Defense in Depth” &amp; “Kill Chain” efforts</a:t>
            </a:r>
          </a:p>
          <a:p>
            <a:r>
              <a:rPr lang="en-US" dirty="0" smtClean="0"/>
              <a:t>Prioritized approach – Tower of London</a:t>
            </a:r>
          </a:p>
          <a:p>
            <a:r>
              <a:rPr lang="en-US" dirty="0" smtClean="0"/>
              <a:t>Outside validation – avoid myopic view</a:t>
            </a:r>
          </a:p>
          <a:p>
            <a:r>
              <a:rPr lang="en-US" dirty="0" smtClean="0"/>
              <a:t>Strategic budgeting  - pay not, pay later</a:t>
            </a:r>
          </a:p>
          <a:p>
            <a:r>
              <a:rPr lang="en-US" dirty="0" smtClean="0"/>
              <a:t>Continual reassessment /examination</a:t>
            </a:r>
          </a:p>
          <a:p>
            <a:r>
              <a:rPr lang="en-US" dirty="0" smtClean="0"/>
              <a:t>Push the attackers to someone else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30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92" y="365126"/>
            <a:ext cx="8464062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Partners – Who will stand with you?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068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Proactive effort:  Worst time to engage is in the middle of a crisis</a:t>
            </a:r>
          </a:p>
          <a:p>
            <a:r>
              <a:rPr lang="en-US" dirty="0" smtClean="0"/>
              <a:t>Reality:  You can’t staff to an unknown level or timeframe – outside services vital</a:t>
            </a:r>
          </a:p>
          <a:p>
            <a:r>
              <a:rPr lang="en-US" dirty="0" smtClean="0"/>
              <a:t>Great partners will help on the prevention and preparation plus incident response</a:t>
            </a:r>
          </a:p>
          <a:p>
            <a:r>
              <a:rPr lang="en-US" dirty="0" smtClean="0"/>
              <a:t>Broad set of offerings – choose carefully</a:t>
            </a:r>
          </a:p>
          <a:p>
            <a:r>
              <a:rPr lang="en-US" dirty="0" smtClean="0"/>
              <a:t>Exercise and integrate ahead of </a:t>
            </a:r>
            <a:r>
              <a:rPr lang="en-US" dirty="0" smtClean="0"/>
              <a:t>time</a:t>
            </a:r>
          </a:p>
          <a:p>
            <a:r>
              <a:rPr lang="en-US" dirty="0" smtClean="0"/>
              <a:t>Set service level agreements/expectations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34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Enterprise ready to respond?</a:t>
            </a:r>
            <a:endParaRPr lang="en-US" b="1" dirty="0"/>
          </a:p>
        </p:txBody>
      </p:sp>
      <p:pic>
        <p:nvPicPr>
          <p:cNvPr id="2050" name="Picture 2" descr="C:\Users\user\Pictures\Picasa\Screen Captures\Fullscreen capture 2272014 90052 AM.b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43773"/>
            <a:ext cx="8229600" cy="534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91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242888"/>
            <a:ext cx="8486775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Breached – now what?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Preparation will reflect response</a:t>
            </a:r>
          </a:p>
          <a:p>
            <a:r>
              <a:rPr lang="en-US" dirty="0" smtClean="0"/>
              <a:t>Immediate actions</a:t>
            </a:r>
          </a:p>
          <a:p>
            <a:r>
              <a:rPr lang="en-US" dirty="0" smtClean="0"/>
              <a:t>Mobilizing outside partners</a:t>
            </a:r>
          </a:p>
          <a:p>
            <a:r>
              <a:rPr lang="en-US" dirty="0" smtClean="0"/>
              <a:t>Ramping incident response</a:t>
            </a:r>
          </a:p>
          <a:p>
            <a:r>
              <a:rPr lang="en-US" dirty="0" smtClean="0"/>
              <a:t>Cross organizational involvement</a:t>
            </a:r>
          </a:p>
          <a:p>
            <a:r>
              <a:rPr lang="en-US" dirty="0" smtClean="0"/>
              <a:t>Documenting throughout </a:t>
            </a:r>
          </a:p>
          <a:p>
            <a:r>
              <a:rPr lang="en-US" dirty="0" smtClean="0"/>
              <a:t>Disclosures and insurance claims</a:t>
            </a:r>
          </a:p>
          <a:p>
            <a:r>
              <a:rPr lang="en-US" dirty="0" smtClean="0"/>
              <a:t>Reset to normal operations</a:t>
            </a:r>
          </a:p>
          <a:p>
            <a:r>
              <a:rPr lang="en-US" dirty="0" smtClean="0"/>
              <a:t>Post incident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54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Sharing – underutilized defense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US-CERT and other governments trying</a:t>
            </a:r>
          </a:p>
          <a:p>
            <a:r>
              <a:rPr lang="en-US" dirty="0" smtClean="0"/>
              <a:t>Classified programs unknown quality but worth pursuing for large organizations</a:t>
            </a:r>
          </a:p>
          <a:p>
            <a:r>
              <a:rPr lang="en-US" dirty="0" smtClean="0"/>
              <a:t>ISACs – Information Sharing and Analysis Centers – sector specific</a:t>
            </a:r>
          </a:p>
          <a:p>
            <a:r>
              <a:rPr lang="en-US" dirty="0" smtClean="0"/>
              <a:t>Fusion Centers – some are trying cyber</a:t>
            </a:r>
          </a:p>
          <a:p>
            <a:r>
              <a:rPr lang="en-US" dirty="0" smtClean="0"/>
              <a:t>GRN – Global Risk Network – NYU hosted</a:t>
            </a:r>
          </a:p>
          <a:p>
            <a:r>
              <a:rPr lang="en-US" dirty="0" smtClean="0"/>
              <a:t>Worth the effort – share the risk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25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Security for Board of Directors and Senior Management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63415" y="4103943"/>
            <a:ext cx="8581293" cy="95358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Peter O’Dell</a:t>
            </a:r>
          </a:p>
          <a:p>
            <a:r>
              <a:rPr lang="en-US" sz="2800" b="1" dirty="0" smtClean="0"/>
              <a:t>Author:  Cyber 24-7: Risks, Leadership, Sharing</a:t>
            </a:r>
          </a:p>
        </p:txBody>
      </p:sp>
    </p:spTree>
    <p:extLst>
      <p:ext uri="{BB962C8B-B14F-4D97-AF65-F5344CB8AC3E}">
        <p14:creationId xmlns:p14="http://schemas.microsoft.com/office/powerpoint/2010/main" val="194081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Picasa\Screen Captures\Fullscreen capture 2172014 83325 PM.b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1" y="1524000"/>
            <a:ext cx="9087454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Scared of Sharing?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72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Sharing - Standards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DHS: TAXII and STIX</a:t>
            </a:r>
          </a:p>
          <a:p>
            <a:r>
              <a:rPr lang="en-US" dirty="0" smtClean="0"/>
              <a:t>RSA/IETF:  MILE and IODEF</a:t>
            </a:r>
          </a:p>
          <a:p>
            <a:r>
              <a:rPr lang="en-US" dirty="0" smtClean="0"/>
              <a:t>Mandiant (FireEye):  OpenIOC</a:t>
            </a:r>
          </a:p>
          <a:p>
            <a:r>
              <a:rPr lang="en-US" dirty="0" smtClean="0"/>
              <a:t>Issues:</a:t>
            </a:r>
          </a:p>
          <a:p>
            <a:pPr lvl="1"/>
            <a:r>
              <a:rPr lang="en-US" dirty="0" smtClean="0"/>
              <a:t>Maturity model</a:t>
            </a:r>
          </a:p>
          <a:p>
            <a:pPr lvl="1"/>
            <a:r>
              <a:rPr lang="en-US" dirty="0" smtClean="0"/>
              <a:t>Volume  use important</a:t>
            </a:r>
          </a:p>
          <a:p>
            <a:pPr lvl="1"/>
            <a:r>
              <a:rPr lang="en-US" dirty="0" smtClean="0"/>
              <a:t>Real time</a:t>
            </a:r>
          </a:p>
          <a:p>
            <a:pPr lvl="1"/>
            <a:r>
              <a:rPr lang="en-US" dirty="0" smtClean="0"/>
              <a:t>Machine to Machine (M2M)</a:t>
            </a:r>
          </a:p>
          <a:p>
            <a:pPr lvl="1"/>
            <a:r>
              <a:rPr lang="en-US" dirty="0" smtClean="0"/>
              <a:t>Market adoption/incorporation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01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Highly </a:t>
            </a:r>
            <a:r>
              <a:rPr lang="en-US" b="1" dirty="0"/>
              <a:t>L</a:t>
            </a:r>
            <a:r>
              <a:rPr lang="en-US" b="1" dirty="0" smtClean="0"/>
              <a:t>everaged </a:t>
            </a:r>
            <a:r>
              <a:rPr lang="en-US" b="1" dirty="0"/>
              <a:t>A</a:t>
            </a:r>
            <a:r>
              <a:rPr lang="en-US" b="1" dirty="0" smtClean="0"/>
              <a:t>reas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</a:p>
          <a:p>
            <a:r>
              <a:rPr lang="en-US" dirty="0" smtClean="0"/>
              <a:t>BYOD – Bring your own devices</a:t>
            </a:r>
          </a:p>
          <a:p>
            <a:r>
              <a:rPr lang="en-US" dirty="0" smtClean="0"/>
              <a:t>Encryption</a:t>
            </a:r>
          </a:p>
          <a:p>
            <a:r>
              <a:rPr lang="en-US" dirty="0" smtClean="0"/>
              <a:t>Cloud</a:t>
            </a:r>
          </a:p>
          <a:p>
            <a:r>
              <a:rPr lang="en-US" dirty="0" smtClean="0"/>
              <a:t>ICS – Industrial Control Systems</a:t>
            </a:r>
          </a:p>
          <a:p>
            <a:r>
              <a:rPr lang="en-US" dirty="0" smtClean="0"/>
              <a:t>Payment collection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Promising efforts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European format credit cards (chip vs stripe)</a:t>
            </a:r>
          </a:p>
          <a:p>
            <a:r>
              <a:rPr lang="en-US" dirty="0" smtClean="0"/>
              <a:t>M2M sharing of threat indicators - OpenIOC</a:t>
            </a:r>
          </a:p>
          <a:p>
            <a:r>
              <a:rPr lang="en-US" dirty="0" smtClean="0"/>
              <a:t>Serious global sharing initiative – likely private sector based</a:t>
            </a:r>
          </a:p>
          <a:p>
            <a:r>
              <a:rPr lang="en-US" dirty="0" smtClean="0"/>
              <a:t>Better software creation and testing</a:t>
            </a:r>
          </a:p>
          <a:p>
            <a:r>
              <a:rPr lang="en-US" dirty="0" smtClean="0"/>
              <a:t>International law enforcement improvements</a:t>
            </a:r>
          </a:p>
          <a:p>
            <a:r>
              <a:rPr lang="en-US" dirty="0" smtClean="0"/>
              <a:t>Cloud – good security implications</a:t>
            </a:r>
          </a:p>
          <a:p>
            <a:r>
              <a:rPr lang="en-US" dirty="0" smtClean="0"/>
              <a:t>IOT – devices will help detect attacks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21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Conclusions  for the C-Suite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Board responsibility to lead continuously</a:t>
            </a:r>
          </a:p>
          <a:p>
            <a:r>
              <a:rPr lang="en-US" dirty="0" smtClean="0"/>
              <a:t>Growing threats, no easy fixes or panaceas</a:t>
            </a:r>
          </a:p>
          <a:p>
            <a:r>
              <a:rPr lang="en-US" dirty="0" smtClean="0"/>
              <a:t>Shortage of talented defenders – choose wisely</a:t>
            </a:r>
          </a:p>
          <a:p>
            <a:r>
              <a:rPr lang="en-US" dirty="0" smtClean="0"/>
              <a:t>People, partners, planning, prevention critical</a:t>
            </a:r>
          </a:p>
          <a:p>
            <a:r>
              <a:rPr lang="en-US" dirty="0" smtClean="0"/>
              <a:t>Continual learning and adapting required</a:t>
            </a:r>
          </a:p>
          <a:p>
            <a:r>
              <a:rPr lang="en-US" dirty="0" smtClean="0"/>
              <a:t>Far bigger than just the IT organization</a:t>
            </a:r>
          </a:p>
          <a:p>
            <a:r>
              <a:rPr lang="en-US" dirty="0" smtClean="0"/>
              <a:t>Recommended: National Association of Corporate Directors (www.nacdonline.com)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37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Book – Available Now!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Cyber 24/7: Risks, Leadership and Sharing: </a:t>
            </a:r>
            <a:r>
              <a:rPr lang="en-US" sz="2800" b="1" dirty="0"/>
              <a:t>Sound advice for board members, the C-Suite and non-technical </a:t>
            </a:r>
            <a:r>
              <a:rPr lang="en-US" sz="2800" b="1" dirty="0" smtClean="0"/>
              <a:t>executives</a:t>
            </a:r>
          </a:p>
          <a:p>
            <a:pPr marL="0" indent="0">
              <a:buNone/>
            </a:pPr>
            <a:endParaRPr lang="en-US" sz="2800" b="1" dirty="0" smtClean="0"/>
          </a:p>
          <a:p>
            <a:r>
              <a:rPr lang="en-US" sz="2800" b="1" dirty="0" smtClean="0"/>
              <a:t>Kindle and softcover</a:t>
            </a:r>
          </a:p>
          <a:p>
            <a:r>
              <a:rPr lang="en-US" sz="2800" b="1" dirty="0" smtClean="0"/>
              <a:t>Easy to read</a:t>
            </a:r>
          </a:p>
          <a:p>
            <a:r>
              <a:rPr lang="en-US" sz="2800" b="1" dirty="0" smtClean="0"/>
              <a:t>Comprehensive look at issues</a:t>
            </a:r>
          </a:p>
          <a:p>
            <a:pPr marL="0" indent="0">
              <a:buNone/>
            </a:pPr>
            <a:endParaRPr lang="en-US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500" y="3059722"/>
            <a:ext cx="2543194" cy="379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185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/>
              <a:t>Questions?</a:t>
            </a:r>
            <a:endParaRPr lang="en-US" sz="80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Pete O’Dell</a:t>
            </a:r>
          </a:p>
          <a:p>
            <a:r>
              <a:rPr lang="en-US" dirty="0" smtClean="0"/>
              <a:t>peterlodell@gmail.com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173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89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people keep all their money  at home?  How many of your organizations keep all your data on site?</a:t>
            </a:r>
          </a:p>
          <a:p>
            <a:r>
              <a:rPr lang="en-US" dirty="0" smtClean="0"/>
              <a:t>How many 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031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 Polling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Know of major breach?</a:t>
            </a:r>
          </a:p>
          <a:p>
            <a:r>
              <a:rPr lang="en-US" dirty="0" smtClean="0"/>
              <a:t>Thinks they are secure?</a:t>
            </a:r>
          </a:p>
          <a:p>
            <a:r>
              <a:rPr lang="en-US" dirty="0" smtClean="0"/>
              <a:t>Discussions w/board?</a:t>
            </a:r>
          </a:p>
          <a:p>
            <a:r>
              <a:rPr lang="en-US" dirty="0" smtClean="0"/>
              <a:t>Sharing today?</a:t>
            </a:r>
          </a:p>
          <a:p>
            <a:r>
              <a:rPr lang="en-US" dirty="0" smtClean="0"/>
              <a:t>Utilizing ISACs?</a:t>
            </a:r>
          </a:p>
          <a:p>
            <a:r>
              <a:rPr lang="en-US" dirty="0" smtClean="0"/>
              <a:t>CERT alerts?</a:t>
            </a:r>
          </a:p>
          <a:p>
            <a:r>
              <a:rPr lang="en-US" dirty="0" smtClean="0"/>
              <a:t>Software all up to date?</a:t>
            </a:r>
          </a:p>
          <a:p>
            <a:r>
              <a:rPr lang="en-US" dirty="0" smtClean="0"/>
              <a:t>Background checks?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Outside validation?</a:t>
            </a:r>
          </a:p>
          <a:p>
            <a:r>
              <a:rPr lang="en-US" dirty="0" smtClean="0"/>
              <a:t>Full exercises?</a:t>
            </a:r>
          </a:p>
          <a:p>
            <a:r>
              <a:rPr lang="en-US" dirty="0" smtClean="0"/>
              <a:t>Strong plan?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008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– Pete O’Dell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b="1" dirty="0" smtClean="0"/>
              <a:t>Author:  </a:t>
            </a:r>
            <a:r>
              <a:rPr lang="en-US" dirty="0" smtClean="0"/>
              <a:t>Cyber 24-7:  Risks, Leadership and Sharing , Sound advice for Boards, the C-Suite, and non-technical executives</a:t>
            </a:r>
          </a:p>
          <a:p>
            <a:r>
              <a:rPr lang="en-US" b="1" dirty="0" smtClean="0"/>
              <a:t>Background:  </a:t>
            </a:r>
            <a:r>
              <a:rPr lang="en-US" dirty="0" smtClean="0"/>
              <a:t>Technology and manufacturing, CIO, COO, CEO, board member, entrepreneur, consultant</a:t>
            </a:r>
          </a:p>
          <a:p>
            <a:r>
              <a:rPr lang="en-US" b="1" dirty="0"/>
              <a:t>www.swanisland.net</a:t>
            </a:r>
            <a:r>
              <a:rPr lang="en-US" sz="3500" b="1" dirty="0" smtClean="0"/>
              <a:t> </a:t>
            </a:r>
            <a:r>
              <a:rPr lang="en-US" dirty="0" smtClean="0"/>
              <a:t>– TIES Azure based situational awareness/cyber-intelligence capability, Microsoft CityNext</a:t>
            </a:r>
          </a:p>
          <a:p>
            <a:r>
              <a:rPr lang="en-US" dirty="0" smtClean="0"/>
              <a:t>Fellow:  National Cybersecurity Institute</a:t>
            </a:r>
          </a:p>
        </p:txBody>
      </p:sp>
    </p:spTree>
    <p:extLst>
      <p:ext uri="{BB962C8B-B14F-4D97-AF65-F5344CB8AC3E}">
        <p14:creationId xmlns:p14="http://schemas.microsoft.com/office/powerpoint/2010/main" val="314821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5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Today’s Cyber Situation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Victims of our own success</a:t>
            </a:r>
          </a:p>
          <a:p>
            <a:r>
              <a:rPr lang="en-US" dirty="0" smtClean="0"/>
              <a:t>Opportunity expands the attack surface:</a:t>
            </a:r>
          </a:p>
          <a:p>
            <a:pPr lvl="1"/>
            <a:r>
              <a:rPr lang="en-US" dirty="0" smtClean="0"/>
              <a:t>Clouds linked to legacy systems</a:t>
            </a:r>
          </a:p>
          <a:p>
            <a:pPr lvl="1"/>
            <a:r>
              <a:rPr lang="en-US" dirty="0" smtClean="0"/>
              <a:t>Internet of Things (IOT) means more entry points</a:t>
            </a:r>
          </a:p>
          <a:p>
            <a:pPr lvl="1"/>
            <a:r>
              <a:rPr lang="en-US" dirty="0" smtClean="0"/>
              <a:t>Bring Your Own Devices (BYOD)</a:t>
            </a:r>
          </a:p>
          <a:p>
            <a:r>
              <a:rPr lang="en-US" dirty="0" smtClean="0"/>
              <a:t>We’re not doing all we can:</a:t>
            </a:r>
          </a:p>
          <a:p>
            <a:pPr lvl="1"/>
            <a:r>
              <a:rPr lang="en-US" dirty="0" smtClean="0"/>
              <a:t>Boards and C-Suite largely delegating/ignoring</a:t>
            </a:r>
          </a:p>
          <a:p>
            <a:pPr lvl="1"/>
            <a:r>
              <a:rPr lang="en-US" dirty="0" smtClean="0"/>
              <a:t>Poor info sharing even at basic levels, not real-time</a:t>
            </a:r>
          </a:p>
          <a:p>
            <a:pPr lvl="1"/>
            <a:r>
              <a:rPr lang="en-US" dirty="0" smtClean="0"/>
              <a:t>Eliminating/upgrading legacy systems</a:t>
            </a:r>
          </a:p>
          <a:p>
            <a:pPr lvl="1"/>
            <a:r>
              <a:rPr lang="en-US" dirty="0" smtClean="0"/>
              <a:t>“Tone at the Top” by the board and C-Suite</a:t>
            </a:r>
          </a:p>
          <a:p>
            <a:pPr lvl="1"/>
            <a:r>
              <a:rPr lang="en-US" dirty="0" smtClean="0"/>
              <a:t>Government – no legislation since 2002, poor grades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4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Picasa\Screen Captures\Fullscreen capture 312014 90251 AM.b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0729"/>
            <a:ext cx="8610600" cy="637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12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Carnegie Mellon CYLAB Research 2012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7" y="1595438"/>
            <a:ext cx="8917848" cy="472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50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Cyber is </a:t>
            </a:r>
            <a:r>
              <a:rPr lang="en-US" b="1" i="1" u="sng" dirty="0" smtClean="0"/>
              <a:t>not</a:t>
            </a:r>
            <a:r>
              <a:rPr lang="en-US" b="1" dirty="0" smtClean="0"/>
              <a:t> a Normal Risk!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Cyber defies conventional metrics</a:t>
            </a:r>
          </a:p>
          <a:p>
            <a:pPr lvl="1"/>
            <a:r>
              <a:rPr lang="en-US" dirty="0" smtClean="0"/>
              <a:t>Non-quantifiable </a:t>
            </a:r>
          </a:p>
          <a:p>
            <a:pPr lvl="1"/>
            <a:r>
              <a:rPr lang="en-US" dirty="0" smtClean="0"/>
              <a:t>Non-predictable </a:t>
            </a:r>
          </a:p>
          <a:p>
            <a:pPr lvl="1"/>
            <a:r>
              <a:rPr lang="en-US" dirty="0" smtClean="0"/>
              <a:t>Global, not local</a:t>
            </a:r>
          </a:p>
          <a:p>
            <a:pPr lvl="1"/>
            <a:r>
              <a:rPr lang="en-US" dirty="0" smtClean="0"/>
              <a:t>Can put the entire organization at complete risk</a:t>
            </a:r>
            <a:endParaRPr lang="en-US" dirty="0"/>
          </a:p>
          <a:p>
            <a:r>
              <a:rPr lang="en-US" dirty="0" smtClean="0"/>
              <a:t>Examples of normal risks:</a:t>
            </a:r>
          </a:p>
          <a:p>
            <a:pPr lvl="1"/>
            <a:r>
              <a:rPr lang="en-US" dirty="0" smtClean="0"/>
              <a:t>Weather - business interruption</a:t>
            </a:r>
          </a:p>
          <a:p>
            <a:pPr lvl="1"/>
            <a:r>
              <a:rPr lang="en-US" dirty="0" smtClean="0"/>
              <a:t>Employee and customer lawsuits</a:t>
            </a:r>
          </a:p>
          <a:p>
            <a:pPr lvl="1"/>
            <a:r>
              <a:rPr lang="en-US" dirty="0" smtClean="0"/>
              <a:t>Theft of a trailer full of cell phones</a:t>
            </a:r>
          </a:p>
        </p:txBody>
      </p:sp>
    </p:spTree>
    <p:extLst>
      <p:ext uri="{BB962C8B-B14F-4D97-AF65-F5344CB8AC3E}">
        <p14:creationId xmlns:p14="http://schemas.microsoft.com/office/powerpoint/2010/main" val="45307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Simple Risk Metaphors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8122"/>
            <a:ext cx="8229600" cy="474784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Medieval Fire:  </a:t>
            </a:r>
          </a:p>
          <a:p>
            <a:pPr lvl="1"/>
            <a:r>
              <a:rPr lang="en-US" dirty="0" smtClean="0"/>
              <a:t>Concentrated building w/legacy materials </a:t>
            </a:r>
          </a:p>
          <a:p>
            <a:pPr lvl="1"/>
            <a:r>
              <a:rPr lang="en-US" dirty="0" smtClean="0"/>
              <a:t>No automated controls, manual watch/warning</a:t>
            </a:r>
          </a:p>
          <a:p>
            <a:pPr lvl="1"/>
            <a:r>
              <a:rPr lang="en-US" dirty="0" smtClean="0"/>
              <a:t>Interconnections allowed rapid spread</a:t>
            </a:r>
          </a:p>
          <a:p>
            <a:pPr lvl="1"/>
            <a:r>
              <a:rPr lang="en-US" dirty="0" smtClean="0"/>
              <a:t>Malicious or inadvertent  spark had same impact</a:t>
            </a:r>
            <a:endParaRPr lang="en-US" dirty="0"/>
          </a:p>
          <a:p>
            <a:r>
              <a:rPr lang="en-US" b="1" dirty="0" smtClean="0"/>
              <a:t>Wolves, Elk, and Buffalo – Yellowstone:</a:t>
            </a:r>
          </a:p>
          <a:p>
            <a:pPr lvl="1"/>
            <a:r>
              <a:rPr lang="en-US" dirty="0" smtClean="0"/>
              <a:t>Buffalo communicate threat info and circle herd</a:t>
            </a:r>
          </a:p>
          <a:p>
            <a:pPr lvl="1"/>
            <a:r>
              <a:rPr lang="en-US" dirty="0" smtClean="0"/>
              <a:t>Elk scatter – every elk for themselves</a:t>
            </a:r>
          </a:p>
          <a:p>
            <a:pPr lvl="1"/>
            <a:r>
              <a:rPr lang="en-US" dirty="0" smtClean="0"/>
              <a:t>Who would you eat if you were a wolf?</a:t>
            </a:r>
            <a:endParaRPr lang="en-US" dirty="0"/>
          </a:p>
          <a:p>
            <a:r>
              <a:rPr lang="en-US" b="1" dirty="0" smtClean="0"/>
              <a:t>Titanic &amp; Costa Concordia: </a:t>
            </a:r>
          </a:p>
          <a:p>
            <a:pPr lvl="1"/>
            <a:r>
              <a:rPr lang="en-US" dirty="0" smtClean="0"/>
              <a:t>Huge, valuable assets</a:t>
            </a:r>
          </a:p>
          <a:p>
            <a:pPr lvl="1"/>
            <a:r>
              <a:rPr lang="en-US" dirty="0" smtClean="0"/>
              <a:t>Known threat and risk picture</a:t>
            </a:r>
          </a:p>
          <a:p>
            <a:pPr lvl="1"/>
            <a:r>
              <a:rPr lang="en-US" dirty="0" smtClean="0"/>
              <a:t>Total preventable loss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1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Cyber Pressure at all levels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343400" cy="4560277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u="sng" dirty="0" smtClean="0"/>
              <a:t>Board, management:</a:t>
            </a:r>
          </a:p>
          <a:p>
            <a:pPr lvl="1"/>
            <a:r>
              <a:rPr lang="en-US" sz="2800" dirty="0" smtClean="0"/>
              <a:t>Are we safe?</a:t>
            </a:r>
          </a:p>
          <a:p>
            <a:pPr lvl="1"/>
            <a:r>
              <a:rPr lang="en-US" sz="2800" dirty="0" smtClean="0"/>
              <a:t>Are we prepared?</a:t>
            </a:r>
          </a:p>
          <a:p>
            <a:pPr lvl="1"/>
            <a:r>
              <a:rPr lang="en-US" sz="2800" dirty="0" smtClean="0"/>
              <a:t>Can we count on our people?</a:t>
            </a:r>
          </a:p>
          <a:p>
            <a:pPr lvl="1"/>
            <a:r>
              <a:rPr lang="en-US" sz="2800" dirty="0" smtClean="0"/>
              <a:t>Can we afford it?</a:t>
            </a:r>
          </a:p>
          <a:p>
            <a:pPr lvl="1"/>
            <a:r>
              <a:rPr lang="en-US" sz="2800" dirty="0" smtClean="0"/>
              <a:t>What is our strategy?</a:t>
            </a:r>
          </a:p>
          <a:p>
            <a:pPr lvl="1"/>
            <a:r>
              <a:rPr lang="en-US" sz="2800" dirty="0" smtClean="0"/>
              <a:t>I don’t understand!</a:t>
            </a:r>
          </a:p>
          <a:p>
            <a:pPr lvl="1"/>
            <a:r>
              <a:rPr lang="en-US" sz="2800" dirty="0" smtClean="0"/>
              <a:t>I don’t want liability!</a:t>
            </a:r>
          </a:p>
          <a:p>
            <a:pPr lvl="1"/>
            <a:r>
              <a:rPr lang="en-US" sz="2800" dirty="0" smtClean="0"/>
              <a:t>We can’t stop!</a:t>
            </a:r>
          </a:p>
          <a:p>
            <a:pPr lvl="1"/>
            <a:r>
              <a:rPr lang="en-US" sz="2800" dirty="0" smtClean="0"/>
              <a:t>We don’t like bad news!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35722"/>
            <a:ext cx="4267200" cy="4642339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u="sng" dirty="0"/>
              <a:t>CIO, CISO, </a:t>
            </a:r>
            <a:r>
              <a:rPr lang="en-US" sz="3200" b="1" u="sng" dirty="0" smtClean="0"/>
              <a:t>IT team:</a:t>
            </a:r>
            <a:endParaRPr lang="en-US" sz="3200" b="1" u="sng" dirty="0"/>
          </a:p>
          <a:p>
            <a:pPr lvl="1"/>
            <a:r>
              <a:rPr lang="en-US" sz="2800" dirty="0"/>
              <a:t>Rogue IT projects</a:t>
            </a:r>
          </a:p>
          <a:p>
            <a:pPr lvl="1"/>
            <a:r>
              <a:rPr lang="en-US" sz="2800" dirty="0"/>
              <a:t>SAAS w/credit card</a:t>
            </a:r>
          </a:p>
          <a:p>
            <a:pPr lvl="1"/>
            <a:r>
              <a:rPr lang="en-US" sz="2800" dirty="0"/>
              <a:t>BYOD</a:t>
            </a:r>
          </a:p>
          <a:p>
            <a:pPr lvl="1"/>
            <a:r>
              <a:rPr lang="en-US" sz="2800" dirty="0"/>
              <a:t>USB sticks</a:t>
            </a:r>
          </a:p>
          <a:p>
            <a:pPr lvl="1"/>
            <a:r>
              <a:rPr lang="en-US" sz="2800" dirty="0"/>
              <a:t>Data </a:t>
            </a:r>
            <a:r>
              <a:rPr lang="en-US" sz="2800" dirty="0" smtClean="0"/>
              <a:t>everywhere</a:t>
            </a:r>
          </a:p>
          <a:p>
            <a:pPr lvl="1"/>
            <a:r>
              <a:rPr lang="en-US" sz="2800" dirty="0" smtClean="0"/>
              <a:t>Budget constraints</a:t>
            </a:r>
          </a:p>
          <a:p>
            <a:pPr lvl="1"/>
            <a:r>
              <a:rPr lang="en-US" sz="2800" dirty="0" smtClean="0"/>
              <a:t>Legacy systems </a:t>
            </a:r>
          </a:p>
          <a:p>
            <a:pPr lvl="1"/>
            <a:r>
              <a:rPr lang="en-US" sz="2800" dirty="0" smtClean="0"/>
              <a:t>New demands  - cloud and IOT</a:t>
            </a:r>
          </a:p>
          <a:p>
            <a:pPr lvl="1"/>
            <a:r>
              <a:rPr lang="en-US" sz="2800" dirty="0" smtClean="0"/>
              <a:t>Nobody likes to deliver bad news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4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1100</Words>
  <Application>Microsoft Office PowerPoint</Application>
  <PresentationFormat>On-screen Show (4:3)</PresentationFormat>
  <Paragraphs>188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PowerPoint Presentation</vt:lpstr>
      <vt:lpstr>Cyber Security for Board of Directors and Senior Management</vt:lpstr>
      <vt:lpstr>Introduction – Pete O’Dell</vt:lpstr>
      <vt:lpstr>Today’s Cyber Situation</vt:lpstr>
      <vt:lpstr>PowerPoint Presentation</vt:lpstr>
      <vt:lpstr>Carnegie Mellon CYLAB Research 2012</vt:lpstr>
      <vt:lpstr>Cyber is not a Normal Risk! </vt:lpstr>
      <vt:lpstr>Simple Risk Metaphors</vt:lpstr>
      <vt:lpstr>Cyber Pressure at all levels</vt:lpstr>
      <vt:lpstr>Cyber Dialogue - Techspeak</vt:lpstr>
      <vt:lpstr>Board &amp; C-Suite Preparation/Proactive Efforts</vt:lpstr>
      <vt:lpstr>People – Critical at all Levels</vt:lpstr>
      <vt:lpstr>What can IT pros do to work with board and C-suite?</vt:lpstr>
      <vt:lpstr>Planning and Prevention </vt:lpstr>
      <vt:lpstr>Partners – Who will stand with you?</vt:lpstr>
      <vt:lpstr>Enterprise ready to respond?</vt:lpstr>
      <vt:lpstr>PowerPoint Presentation</vt:lpstr>
      <vt:lpstr>Breached – now what?</vt:lpstr>
      <vt:lpstr>Sharing – underutilized defense</vt:lpstr>
      <vt:lpstr>Scared of Sharing?</vt:lpstr>
      <vt:lpstr>Sharing - Standards</vt:lpstr>
      <vt:lpstr>Highly Leveraged Areas</vt:lpstr>
      <vt:lpstr>Promising efforts</vt:lpstr>
      <vt:lpstr>Conclusions  for the C-Suite</vt:lpstr>
      <vt:lpstr>Book – Available Now!</vt:lpstr>
      <vt:lpstr>Questions?</vt:lpstr>
      <vt:lpstr>PowerPoint Presentation</vt:lpstr>
      <vt:lpstr>Thoughts</vt:lpstr>
      <vt:lpstr>Audience Polling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2014-03-06T19:08:34Z</dcterms:created>
  <dcterms:modified xsi:type="dcterms:W3CDTF">2014-05-29T20:37:36Z</dcterms:modified>
</cp:coreProperties>
</file>