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427" r:id="rId2"/>
    <p:sldId id="398" r:id="rId3"/>
    <p:sldId id="359" r:id="rId4"/>
    <p:sldId id="429" r:id="rId5"/>
    <p:sldId id="430" r:id="rId6"/>
    <p:sldId id="431" r:id="rId7"/>
    <p:sldId id="432" r:id="rId8"/>
    <p:sldId id="433" r:id="rId9"/>
    <p:sldId id="434" r:id="rId10"/>
    <p:sldId id="362" r:id="rId11"/>
    <p:sldId id="368" r:id="rId12"/>
    <p:sldId id="435" r:id="rId13"/>
    <p:sldId id="365" r:id="rId14"/>
    <p:sldId id="428" r:id="rId15"/>
    <p:sldId id="366" r:id="rId16"/>
    <p:sldId id="370" r:id="rId17"/>
    <p:sldId id="438" r:id="rId18"/>
    <p:sldId id="448" r:id="rId19"/>
    <p:sldId id="388" r:id="rId20"/>
    <p:sldId id="440" r:id="rId21"/>
    <p:sldId id="441" r:id="rId22"/>
    <p:sldId id="444" r:id="rId23"/>
    <p:sldId id="451" r:id="rId24"/>
    <p:sldId id="446" r:id="rId25"/>
    <p:sldId id="447" r:id="rId26"/>
    <p:sldId id="449" r:id="rId27"/>
    <p:sldId id="426" r:id="rId28"/>
    <p:sldId id="452" r:id="rId29"/>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1pPr>
    <a:lvl2pPr marL="4302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2pPr>
    <a:lvl3pPr marL="6461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3pPr>
    <a:lvl4pPr marL="862013" indent="-214313"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4pPr>
    <a:lvl5pPr marL="10779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4" autoAdjust="0"/>
    <p:restoredTop sz="94660"/>
  </p:normalViewPr>
  <p:slideViewPr>
    <p:cSldViewPr>
      <p:cViewPr varScale="1">
        <p:scale>
          <a:sx n="60" d="100"/>
          <a:sy n="60" d="100"/>
        </p:scale>
        <p:origin x="1310" y="3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ea typeface="+mn-ea"/>
            </a:endParaRPr>
          </a:p>
        </p:txBody>
      </p:sp>
      <p:sp>
        <p:nvSpPr>
          <p:cNvPr id="43011" name="Rectangle 2"/>
          <p:cNvSpPr>
            <a:spLocks noGrp="1" noRot="1" noChangeAspect="1" noChangeArrowheads="1"/>
          </p:cNvSpPr>
          <p:nvPr>
            <p:ph type="sldImg"/>
          </p:nvPr>
        </p:nvSpPr>
        <p:spPr bwMode="auto">
          <a:xfrm>
            <a:off x="1371600" y="763588"/>
            <a:ext cx="5026025" cy="3768725"/>
          </a:xfrm>
          <a:prstGeom prst="rect">
            <a:avLst/>
          </a:prstGeom>
          <a:noFill/>
          <a:ln w="9525">
            <a:noFill/>
            <a:round/>
            <a:headEnd/>
            <a:tailEnd/>
          </a:ln>
        </p:spPr>
      </p:sp>
      <p:sp>
        <p:nvSpPr>
          <p:cNvPr id="2051" name="Rectangle 3"/>
          <p:cNvSpPr>
            <a:spLocks noGrp="1" noChangeArrowheads="1"/>
          </p:cNvSpPr>
          <p:nvPr>
            <p:ph type="body"/>
          </p:nvPr>
        </p:nvSpPr>
        <p:spPr bwMode="auto">
          <a:xfrm>
            <a:off x="777875" y="4776788"/>
            <a:ext cx="6215063" cy="45227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3370263"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3" name="Rectangle 5"/>
          <p:cNvSpPr>
            <a:spLocks noGrp="1" noChangeArrowheads="1"/>
          </p:cNvSpPr>
          <p:nvPr>
            <p:ph type="dt"/>
          </p:nvPr>
        </p:nvSpPr>
        <p:spPr bwMode="auto">
          <a:xfrm>
            <a:off x="4398963" y="0"/>
            <a:ext cx="3370262"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4" name="Rectangle 6"/>
          <p:cNvSpPr>
            <a:spLocks noGrp="1" noChangeArrowheads="1"/>
          </p:cNvSpPr>
          <p:nvPr>
            <p:ph type="ftr"/>
          </p:nvPr>
        </p:nvSpPr>
        <p:spPr bwMode="auto">
          <a:xfrm>
            <a:off x="0" y="9555163"/>
            <a:ext cx="3370263"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5" name="Rectangle 7"/>
          <p:cNvSpPr>
            <a:spLocks noGrp="1" noChangeArrowheads="1"/>
          </p:cNvSpPr>
          <p:nvPr>
            <p:ph type="sldNum"/>
          </p:nvPr>
        </p:nvSpPr>
        <p:spPr bwMode="auto">
          <a:xfrm>
            <a:off x="4398963" y="9555163"/>
            <a:ext cx="3370262"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fld id="{F25FFB41-63E7-4078-B298-AFCF2C177F57}" type="slidenum">
              <a:rPr lang="en-US"/>
              <a:pPr>
                <a:defRPr/>
              </a:pPr>
              <a:t>‹#›</a:t>
            </a:fld>
            <a:endParaRPr lang="en-US"/>
          </a:p>
        </p:txBody>
      </p:sp>
    </p:spTree>
    <p:extLst>
      <p:ext uri="{BB962C8B-B14F-4D97-AF65-F5344CB8AC3E}">
        <p14:creationId xmlns:p14="http://schemas.microsoft.com/office/powerpoint/2010/main" val="27232896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CBE26F-1B74-43C6-AEED-697C18613F51}" type="slidenum">
              <a:rPr lang="en-US"/>
              <a:pPr/>
              <a:t>2</a:t>
            </a:fld>
            <a:endParaRPr lang="en-US"/>
          </a:p>
        </p:txBody>
      </p:sp>
      <p:sp>
        <p:nvSpPr>
          <p:cNvPr id="154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pPr defTabSz="457085"/>
            <a:endParaRPr lang="en-US">
              <a:solidFill>
                <a:srgbClr val="FFFFFF"/>
              </a:solidFill>
            </a:endParaRPr>
          </a:p>
        </p:txBody>
      </p:sp>
      <p:sp>
        <p:nvSpPr>
          <p:cNvPr id="154626" name="Rectangle 2"/>
          <p:cNvSpPr txBox="1">
            <a:spLocks noGrp="1" noChangeArrowheads="1"/>
          </p:cNvSpPr>
          <p:nvPr>
            <p:ph type="body"/>
          </p:nvPr>
        </p:nvSpPr>
        <p:spPr bwMode="auto">
          <a:xfrm>
            <a:off x="777875" y="4776788"/>
            <a:ext cx="6215063" cy="452278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818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12</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0923EDAB-5D50-4501-9A9C-54FB34A61E6D}" type="slidenum">
              <a:rPr lang="en-US" smtClean="0">
                <a:solidFill>
                  <a:srgbClr val="000000"/>
                </a:solidFill>
                <a:latin typeface="Times New Roman" pitchFamily="16" charset="0"/>
              </a:rPr>
              <a:pPr eaLnBrk="1"/>
              <a:t>13</a:t>
            </a:fld>
            <a:endParaRPr lang="en-US" smtClean="0">
              <a:solidFill>
                <a:srgbClr val="000000"/>
              </a:solidFill>
              <a:latin typeface="Times New Roman" pitchFamily="16" charset="0"/>
            </a:endParaRPr>
          </a:p>
        </p:txBody>
      </p:sp>
      <p:sp>
        <p:nvSpPr>
          <p:cNvPr id="124931"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4932"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298570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0287B638-9FE7-4B7B-AF14-7E349A5A9FA0}" type="slidenum">
              <a:rPr lang="en-US" smtClean="0">
                <a:solidFill>
                  <a:srgbClr val="000000"/>
                </a:solidFill>
                <a:latin typeface="Times New Roman" pitchFamily="16" charset="0"/>
              </a:rPr>
              <a:pPr eaLnBrk="1"/>
              <a:t>16</a:t>
            </a:fld>
            <a:endParaRPr lang="en-US" smtClean="0">
              <a:solidFill>
                <a:srgbClr val="000000"/>
              </a:solidFill>
              <a:latin typeface="Times New Roman" pitchFamily="16" charset="0"/>
            </a:endParaRPr>
          </a:p>
        </p:txBody>
      </p:sp>
      <p:sp>
        <p:nvSpPr>
          <p:cNvPr id="129027"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9028"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411298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BE29A886-ED0C-43AE-894F-A802AD97FD2A}" type="slidenum">
              <a:rPr lang="en-US" smtClean="0">
                <a:solidFill>
                  <a:srgbClr val="000000"/>
                </a:solidFill>
                <a:latin typeface="Times New Roman" pitchFamily="16" charset="0"/>
              </a:rPr>
              <a:pPr eaLnBrk="1"/>
              <a:t>17</a:t>
            </a:fld>
            <a:endParaRPr lang="en-US" smtClean="0">
              <a:solidFill>
                <a:srgbClr val="000000"/>
              </a:solidFill>
              <a:latin typeface="Times New Roman" pitchFamily="16" charset="0"/>
            </a:endParaRPr>
          </a:p>
        </p:txBody>
      </p:sp>
      <p:sp>
        <p:nvSpPr>
          <p:cNvPr id="13824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3824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00671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18</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22</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26</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CBE26F-1B74-43C6-AEED-697C18613F51}" type="slidenum">
              <a:rPr lang="en-US"/>
              <a:pPr/>
              <a:t>28</a:t>
            </a:fld>
            <a:endParaRPr lang="en-US"/>
          </a:p>
        </p:txBody>
      </p:sp>
      <p:sp>
        <p:nvSpPr>
          <p:cNvPr id="154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pPr defTabSz="457085"/>
            <a:endParaRPr lang="en-US">
              <a:solidFill>
                <a:srgbClr val="FFFFFF"/>
              </a:solidFill>
            </a:endParaRPr>
          </a:p>
        </p:txBody>
      </p:sp>
      <p:sp>
        <p:nvSpPr>
          <p:cNvPr id="154626" name="Rectangle 2"/>
          <p:cNvSpPr txBox="1">
            <a:spLocks noGrp="1" noChangeArrowheads="1"/>
          </p:cNvSpPr>
          <p:nvPr>
            <p:ph type="body"/>
          </p:nvPr>
        </p:nvSpPr>
        <p:spPr bwMode="auto">
          <a:xfrm>
            <a:off x="777875" y="4776788"/>
            <a:ext cx="6215063" cy="452278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81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6</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7</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8</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38A25BDC-DC2F-48C2-93BC-53F83A32439F}" type="slidenum">
              <a:rPr lang="en-US" smtClean="0">
                <a:solidFill>
                  <a:srgbClr val="000000"/>
                </a:solidFill>
                <a:latin typeface="Times New Roman" pitchFamily="16" charset="0"/>
              </a:rPr>
              <a:pPr eaLnBrk="1"/>
              <a:t>10</a:t>
            </a:fld>
            <a:endParaRPr lang="en-US" smtClean="0">
              <a:solidFill>
                <a:srgbClr val="000000"/>
              </a:solidFill>
              <a:latin typeface="Times New Roman" pitchFamily="16" charset="0"/>
            </a:endParaRPr>
          </a:p>
        </p:txBody>
      </p:sp>
      <p:sp>
        <p:nvSpPr>
          <p:cNvPr id="121859"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1860"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375210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47D507E-8DF7-414D-9065-E53C806FDD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82C0FC0-E94E-4951-8103-297ADDD346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D037BBE-C54F-4267-B447-6EE8C34323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1F98A7E-F032-4D22-BC5C-0B6B44A1F0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F433BF9-94B7-43E6-AEE0-FAA7EAC95E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4861598-FB35-420D-ACB2-F48552CF03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E0FFFF72-4A3A-49CE-A021-A30FED68CF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A59DA63-7AC4-4DF9-9340-EA1742C12A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A68248D-6776-450E-AE3E-0A038D4F0A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3503A61-6095-4D9B-AB4A-C053D2ED7A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17C73CE-56CC-4FD1-9D73-CCB3ADFA01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endParaRPr lang="en-US"/>
          </a:p>
        </p:txBody>
      </p:sp>
      <p:sp>
        <p:nvSpPr>
          <p:cNvPr id="1028" name="Rectangle 4"/>
          <p:cNvSpPr>
            <a:spLocks noGrp="1" noChangeArrowheads="1"/>
          </p:cNvSpPr>
          <p:nvPr>
            <p:ph type="ftr"/>
          </p:nvPr>
        </p:nvSpPr>
        <p:spPr bwMode="auto">
          <a:xfrm>
            <a:off x="3448050" y="6886575"/>
            <a:ext cx="3192463"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endParaRPr lang="en-US"/>
          </a:p>
        </p:txBody>
      </p:sp>
      <p:sp>
        <p:nvSpPr>
          <p:cNvPr id="1029" name="Rectangle 5"/>
          <p:cNvSpPr>
            <a:spLocks noGrp="1" noChangeArrowheads="1"/>
          </p:cNvSpPr>
          <p:nvPr>
            <p:ph type="sldNum"/>
          </p:nvPr>
        </p:nvSpPr>
        <p:spPr bwMode="auto">
          <a:xfrm>
            <a:off x="722788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fld id="{E07D2B9E-C054-4F64-BEEA-47222146F5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Lucida Sans Unicode" charset="0"/>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5pPr>
      <a:lvl6pPr marL="4572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6pPr>
      <a:lvl7pPr marL="9144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7pPr>
      <a:lvl8pPr marL="13716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8pPr>
      <a:lvl9pPr marL="18288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9pPr>
    </p:titleStyle>
    <p:bodyStyle>
      <a:lvl1pPr marL="430213"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Lucida Sans Unicode" charset="0"/>
          <a:cs typeface="+mn-cs"/>
        </a:defRPr>
      </a:lvl1pPr>
      <a:lvl2pPr marL="862013" indent="-285750"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Lucida Sans Unicode" charset="0"/>
          <a:cs typeface="+mn-cs"/>
        </a:defRPr>
      </a:lvl2pPr>
      <a:lvl3pPr marL="1293813"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Lucida Sans Unicode" charset="0"/>
          <a:cs typeface="+mn-cs"/>
        </a:defRPr>
      </a:lvl3pPr>
      <a:lvl4pPr marL="1725613" indent="-214313"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Lucida Sans Unicode" charset="0"/>
          <a:cs typeface="+mn-cs"/>
        </a:defRPr>
      </a:lvl4pPr>
      <a:lvl5pPr marL="2157413"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Lucida Sans Unicode" charset="0"/>
          <a:cs typeface="+mn-cs"/>
        </a:defRPr>
      </a:lvl5pPr>
      <a:lvl6pPr marL="26146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6pPr>
      <a:lvl7pPr marL="30718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7pPr>
      <a:lvl8pPr marL="35290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8pPr>
      <a:lvl9pPr marL="39862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study of Knowledge-sharing in CSIRTs using Anthropology </a:t>
            </a:r>
            <a:endParaRPr lang="en-US" dirty="0"/>
          </a:p>
        </p:txBody>
      </p:sp>
      <p:sp>
        <p:nvSpPr>
          <p:cNvPr id="4" name="Subtitle 3"/>
          <p:cNvSpPr>
            <a:spLocks noGrp="1"/>
          </p:cNvSpPr>
          <p:nvPr>
            <p:ph type="subTitle" idx="1"/>
          </p:nvPr>
        </p:nvSpPr>
        <p:spPr/>
        <p:txBody>
          <a:bodyPr/>
          <a:lstStyle/>
          <a:p>
            <a:pPr algn="l"/>
            <a:r>
              <a:rPr lang="en-US" dirty="0" smtClean="0"/>
              <a:t>Raj Rajagopalan                 Xinming Ou</a:t>
            </a:r>
          </a:p>
          <a:p>
            <a:pPr algn="l"/>
            <a:r>
              <a:rPr lang="en-US" dirty="0" smtClean="0"/>
              <a:t>Honeywell                    Kansas State U</a:t>
            </a:r>
          </a:p>
          <a:p>
            <a:endParaRPr lang="en-US" dirty="0" smtClean="0"/>
          </a:p>
          <a:p>
            <a:r>
              <a:rPr lang="en-US" dirty="0" smtClean="0"/>
              <a:t>FIRST 2014 </a:t>
            </a:r>
          </a:p>
          <a:p>
            <a:r>
              <a:rPr lang="en-US" dirty="0" smtClean="0"/>
              <a:t>(DRAFT)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 y="0"/>
            <a:ext cx="10071633" cy="75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itle 1"/>
          <p:cNvSpPr txBox="1">
            <a:spLocks/>
          </p:cNvSpPr>
          <p:nvPr/>
        </p:nvSpPr>
        <p:spPr bwMode="auto">
          <a:xfrm>
            <a:off x="773112" y="0"/>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Who we set out to observe</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24915414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2210" name="Picture 2" descr="C:\Users\Kitchen\Downloads\Becky_is_really_cool.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7" y="276108"/>
            <a:ext cx="10054178" cy="6170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1077912" y="5701889"/>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were actually doing</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3112300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buFont typeface="+mj-lt"/>
              <a:buAutoNum type="arabicPeriod"/>
            </a:pPr>
            <a:r>
              <a:rPr lang="en-US" sz="2799" dirty="0" smtClean="0"/>
              <a:t>Time for Reflection</a:t>
            </a:r>
            <a:br>
              <a:rPr lang="en-US" sz="2799" dirty="0" smtClean="0"/>
            </a:br>
            <a:r>
              <a:rPr lang="en-US" sz="2799" dirty="0" smtClean="0"/>
              <a:t/>
            </a:r>
            <a:br>
              <a:rPr lang="en-US" sz="2799" dirty="0" smtClean="0"/>
            </a:br>
            <a:r>
              <a:rPr lang="en-US" sz="2799" dirty="0" smtClean="0"/>
              <a:t>what was happening?</a:t>
            </a:r>
            <a:br>
              <a:rPr lang="en-US" sz="2799" dirty="0" smtClean="0"/>
            </a:br>
            <a:r>
              <a:rPr lang="en-US" sz="2799" dirty="0" smtClean="0"/>
              <a:t/>
            </a:r>
            <a:br>
              <a:rPr lang="en-US" sz="2799" dirty="0" smtClean="0"/>
            </a:br>
            <a:r>
              <a:rPr lang="en-US" sz="2799" dirty="0" smtClean="0"/>
              <a:t>Embedded researchers could not get time of day from the SOC staff</a:t>
            </a:r>
            <a:br>
              <a:rPr lang="en-US" sz="2799" dirty="0" smtClean="0"/>
            </a:br>
            <a:r>
              <a:rPr lang="en-US" sz="2799" dirty="0" smtClean="0"/>
              <a:t/>
            </a:r>
            <a:br>
              <a:rPr lang="en-US" sz="2799" dirty="0" smtClean="0"/>
            </a:br>
            <a:r>
              <a:rPr lang="en-US" sz="2799" dirty="0" smtClean="0"/>
              <a:t>SOC personnel were </a:t>
            </a:r>
            <a:r>
              <a:rPr lang="en-US" sz="2799" i="1" dirty="0" smtClean="0"/>
              <a:t>too busy and too suspicious</a:t>
            </a:r>
            <a:br>
              <a:rPr lang="en-US" sz="2799" i="1" dirty="0" smtClean="0"/>
            </a:br>
            <a:r>
              <a:rPr lang="en-US" sz="2799" i="1" dirty="0" smtClean="0"/>
              <a:t/>
            </a:r>
            <a:br>
              <a:rPr lang="en-US" sz="2799" i="1" dirty="0" smtClean="0"/>
            </a:br>
            <a:r>
              <a:rPr lang="en-US" sz="2799" dirty="0" smtClean="0"/>
              <a:t>SOC jobs are learned primarily via a master-apprentice model</a:t>
            </a:r>
            <a:br>
              <a:rPr lang="en-US" sz="2799" dirty="0" smtClean="0"/>
            </a:br>
            <a:r>
              <a:rPr lang="en-US" sz="2799" dirty="0" smtClean="0"/>
              <a:t/>
            </a:r>
            <a:br>
              <a:rPr lang="en-US" sz="2799" dirty="0" smtClean="0"/>
            </a:br>
            <a:r>
              <a:rPr lang="en-US" sz="2799" dirty="0" smtClean="0"/>
              <a:t>We were on the outside looking in!</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 y="0"/>
            <a:ext cx="10071633"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itle 1"/>
          <p:cNvSpPr txBox="1">
            <a:spLocks/>
          </p:cNvSpPr>
          <p:nvPr/>
        </p:nvSpPr>
        <p:spPr bwMode="auto">
          <a:xfrm>
            <a:off x="696912" y="475732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buFont typeface="+mj-lt"/>
              <a:buAutoNum type="arabicPeriod"/>
              <a:tabLst/>
              <a:defRPr/>
            </a:pPr>
            <a:r>
              <a:rPr lang="en-US" sz="2799" kern="0" dirty="0" smtClean="0">
                <a:latin typeface="+mj-lt"/>
                <a:cs typeface="+mj-cs"/>
              </a:rPr>
              <a:t>T</a:t>
            </a:r>
            <a:r>
              <a:rPr kumimoji="0" lang="en-US" sz="2799" b="0" i="0" u="none" strike="noStrike" kern="0" cap="none" spc="0" normalizeH="0" baseline="0" noProof="0" dirty="0" smtClean="0">
                <a:ln>
                  <a:noFill/>
                </a:ln>
                <a:effectLst/>
                <a:uLnTx/>
                <a:uFillTx/>
                <a:latin typeface="+mj-lt"/>
                <a:ea typeface="Lucida Sans Unicode" charset="0"/>
                <a:cs typeface="+mj-cs"/>
              </a:rPr>
              <a:t>he </a:t>
            </a:r>
            <a:r>
              <a:rPr kumimoji="0" lang="en-US" sz="2799" b="0" i="1" u="none" strike="noStrike" kern="0" cap="none" spc="0" normalizeH="0" baseline="0" noProof="0" dirty="0" smtClean="0">
                <a:ln>
                  <a:noFill/>
                </a:ln>
                <a:effectLst/>
                <a:uLnTx/>
                <a:uFillTx/>
                <a:latin typeface="+mj-lt"/>
                <a:ea typeface="Lucida Sans Unicode" charset="0"/>
                <a:cs typeface="+mj-cs"/>
              </a:rPr>
              <a:t>Professional </a:t>
            </a:r>
            <a:r>
              <a:rPr lang="en-US" sz="2799" i="1" kern="0" noProof="0" dirty="0" smtClean="0">
                <a:latin typeface="+mj-lt"/>
                <a:cs typeface="+mj-cs"/>
              </a:rPr>
              <a:t>O</a:t>
            </a:r>
            <a:r>
              <a:rPr kumimoji="0" lang="en-US" sz="2799" b="0" i="1" u="none" strike="noStrike" kern="0" cap="none" spc="0" normalizeH="0" baseline="0" noProof="0" dirty="0" smtClean="0">
                <a:ln>
                  <a:noFill/>
                </a:ln>
                <a:effectLst/>
                <a:uLnTx/>
                <a:uFillTx/>
                <a:latin typeface="+mj-lt"/>
                <a:ea typeface="Lucida Sans Unicode" charset="0"/>
                <a:cs typeface="+mj-cs"/>
              </a:rPr>
              <a:t>bserver</a:t>
            </a:r>
            <a:r>
              <a:rPr kumimoji="0" lang="en-US" sz="2799" b="0" i="0" u="none" strike="noStrike" kern="0" cap="none" spc="0" normalizeH="0" baseline="0" noProof="0" dirty="0" smtClean="0">
                <a:ln>
                  <a:noFill/>
                </a:ln>
                <a:effectLst/>
                <a:uLnTx/>
                <a:uFillTx/>
                <a:latin typeface="+mj-lt"/>
                <a:ea typeface="Lucida Sans Unicode" charset="0"/>
                <a:cs typeface="+mj-cs"/>
              </a:rPr>
              <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Dr. Mike Wesch, Socio-cultural Anthropologist</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to the rescue!</a:t>
            </a:r>
            <a:endParaRPr kumimoji="0" lang="en-US" sz="2799" b="0" i="0" u="none" strike="noStrike" kern="0" cap="none" spc="0" normalizeH="0" baseline="0" noProof="0" dirty="0">
              <a:ln>
                <a:noFill/>
              </a:ln>
              <a:effectLst/>
              <a:uLnTx/>
              <a:uFillTx/>
              <a:latin typeface="+mj-lt"/>
              <a:ea typeface="Lucida Sans Unicode" charset="0"/>
              <a:cs typeface="+mj-cs"/>
            </a:endParaRPr>
          </a:p>
        </p:txBody>
      </p:sp>
    </p:spTree>
    <p:extLst>
      <p:ext uri="{BB962C8B-B14F-4D97-AF65-F5344CB8AC3E}">
        <p14:creationId xmlns:p14="http://schemas.microsoft.com/office/powerpoint/2010/main" val="223153925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Introduction to Anthropology</a:t>
            </a:r>
            <a:br>
              <a:rPr lang="en-US" dirty="0" smtClean="0"/>
            </a:br>
            <a:r>
              <a:rPr lang="en-US" dirty="0" smtClean="0"/>
              <a:t/>
            </a:r>
            <a:br>
              <a:rPr lang="en-US" dirty="0" smtClean="0"/>
            </a:br>
            <a:r>
              <a:rPr lang="en-US" dirty="0" smtClean="0"/>
              <a:t>the study of </a:t>
            </a:r>
            <a:br>
              <a:rPr lang="en-US" dirty="0" smtClean="0"/>
            </a:br>
            <a:r>
              <a:rPr lang="en-US" dirty="0" smtClean="0"/>
              <a:t>all people</a:t>
            </a:r>
            <a:br>
              <a:rPr lang="en-US" dirty="0" smtClean="0"/>
            </a:br>
            <a:r>
              <a:rPr lang="en-US" dirty="0" smtClean="0"/>
              <a:t>in all times</a:t>
            </a:r>
            <a:br>
              <a:rPr lang="en-US" dirty="0" smtClean="0"/>
            </a:br>
            <a:r>
              <a:rPr lang="en-US" dirty="0" smtClean="0"/>
              <a:t>in all places</a:t>
            </a:r>
            <a:br>
              <a:rPr lang="en-US" dirty="0" smtClean="0"/>
            </a:br>
            <a:r>
              <a:rPr lang="en-US" dirty="0" smtClean="0"/>
              <a:t/>
            </a:r>
            <a:br>
              <a:rPr lang="en-US" dirty="0" smtClean="0"/>
            </a:br>
            <a:r>
              <a:rPr lang="en-US" sz="3600" i="1" dirty="0" smtClean="0"/>
              <a:t>See the big picture and the small picture at the same time.</a:t>
            </a:r>
            <a:endParaRPr lang="en-US" sz="2000"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C:\Users\Kitchen\Pictures\Flickr\Namibia 3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8373" y="7015"/>
            <a:ext cx="11279177" cy="75561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763712" y="6158501"/>
            <a:ext cx="8560967" cy="2802348"/>
          </a:xfrm>
          <a:prstGeom prst="rect">
            <a:avLst/>
          </a:prstGeom>
        </p:spPr>
        <p:txBody>
          <a:bodyPr/>
          <a:lstStyle/>
          <a:p>
            <a:pPr marL="514350" marR="0" lvl="0" indent="-514350" algn="ctr" defTabSz="457200" rtl="0" eaLnBrk="0" fontAlgn="base" latinLnBrk="0" hangingPunct="0">
              <a:lnSpc>
                <a:spcPct val="93000"/>
              </a:lnSpc>
              <a:spcBef>
                <a:spcPct val="0"/>
              </a:spcBef>
              <a:spcAft>
                <a:spcPct val="0"/>
              </a:spcAft>
              <a:buClr>
                <a:srgbClr val="FFFFFF"/>
              </a:buClr>
              <a:buSzPct val="45000"/>
              <a:buFont typeface="+mj-lt"/>
              <a:buAutoNum type="arabicPeriod"/>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a:t>
            </a:r>
            <a:r>
              <a:rPr lang="en-US" sz="2799" kern="0" dirty="0" smtClean="0">
                <a:solidFill>
                  <a:srgbClr val="FFFFFF"/>
                </a:solidFill>
                <a:latin typeface="+mj-lt"/>
                <a:cs typeface="+mj-cs"/>
              </a:rPr>
              <a:t>think Anthropologists do!</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995726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6934" y="0"/>
            <a:ext cx="5153691"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Picture 2" descr="Gogurt. "/>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5116512" cy="3757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DCIM\103MSDCF\DSC01666.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16512" y="3856037"/>
            <a:ext cx="5029200" cy="3703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itchen\Pictures\Flickr\4160767490_6f577244c7_b.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3752453"/>
            <a:ext cx="5116512" cy="38373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135312" y="4160837"/>
            <a:ext cx="8560967" cy="2802348"/>
          </a:xfrm>
          <a:prstGeom prst="rect">
            <a:avLst/>
          </a:prstGeom>
        </p:spPr>
        <p:txBody>
          <a:bodyPr/>
          <a:lstStyle/>
          <a:p>
            <a:pPr marL="514350" marR="0" lvl="0" indent="-514350" algn="ctr" defTabSz="457200" rtl="0" eaLnBrk="0" fontAlgn="base" latinLnBrk="0" hangingPunct="0">
              <a:lnSpc>
                <a:spcPct val="93000"/>
              </a:lnSpc>
              <a:spcBef>
                <a:spcPct val="0"/>
              </a:spcBef>
              <a:spcAft>
                <a:spcPct val="0"/>
              </a:spcAft>
              <a:buClr>
                <a:srgbClr val="FFFFFF"/>
              </a:buClr>
              <a:buSzPct val="45000"/>
              <a:buFont typeface="+mj-lt"/>
              <a:buAutoNum type="arabicPeriod"/>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Other things A</a:t>
            </a:r>
            <a:r>
              <a:rPr lang="en-US" sz="2799" kern="0" dirty="0" err="1" smtClean="0">
                <a:solidFill>
                  <a:srgbClr val="FFFFFF"/>
                </a:solidFill>
                <a:latin typeface="+mj-lt"/>
                <a:cs typeface="+mj-cs"/>
              </a:rPr>
              <a:t>nthropologists</a:t>
            </a:r>
            <a:r>
              <a:rPr lang="en-US" sz="2799" kern="0" dirty="0" smtClean="0">
                <a:solidFill>
                  <a:srgbClr val="FFFFFF"/>
                </a:solidFill>
                <a:latin typeface="+mj-lt"/>
                <a:cs typeface="+mj-cs"/>
              </a:rPr>
              <a:t> do!</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349008854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 y="0"/>
            <a:ext cx="10071633" cy="75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itle 1"/>
          <p:cNvSpPr txBox="1">
            <a:spLocks/>
          </p:cNvSpPr>
          <p:nvPr/>
        </p:nvSpPr>
        <p:spPr bwMode="auto">
          <a:xfrm>
            <a:off x="773112" y="0"/>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Anthropology teaches</a:t>
            </a:r>
            <a:r>
              <a:rPr kumimoji="0" lang="en-US" sz="2799" b="0" i="0" u="none" strike="noStrike" kern="0" cap="none" spc="0" normalizeH="0" noProof="0" dirty="0" smtClean="0">
                <a:ln>
                  <a:noFill/>
                </a:ln>
                <a:solidFill>
                  <a:srgbClr val="FFFFFF"/>
                </a:solidFill>
                <a:effectLst/>
                <a:uLnTx/>
                <a:uFillTx/>
                <a:latin typeface="+mj-lt"/>
                <a:ea typeface="Lucida Sans Unicode" charset="0"/>
                <a:cs typeface="+mj-cs"/>
              </a:rPr>
              <a:t> us</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
        <p:nvSpPr>
          <p:cNvPr id="4" name="Title 1"/>
          <p:cNvSpPr txBox="1">
            <a:spLocks/>
          </p:cNvSpPr>
          <p:nvPr/>
        </p:nvSpPr>
        <p:spPr bwMode="auto">
          <a:xfrm>
            <a:off x="696912" y="5320889"/>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1" u="none" strike="noStrike" kern="0" cap="none" spc="0" normalizeH="0" baseline="0" noProof="0" dirty="0" smtClean="0">
                <a:ln>
                  <a:noFill/>
                </a:ln>
                <a:solidFill>
                  <a:srgbClr val="FFFFFF"/>
                </a:solidFill>
                <a:effectLst/>
                <a:uLnTx/>
                <a:uFillTx/>
                <a:latin typeface="+mj-lt"/>
                <a:ea typeface="Lucida Sans Unicode" charset="0"/>
                <a:cs typeface="+mj-cs"/>
              </a:rPr>
              <a:t>Get rid of your familiar biases!</a:t>
            </a:r>
            <a:endParaRPr kumimoji="0" lang="en-US" sz="2799" b="0" i="1"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34930977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What does Anthropology tell us about studying the SOC?</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People know more than they can tell</a:t>
            </a:r>
            <a:br>
              <a:rPr lang="en-US" sz="2799" dirty="0" smtClean="0"/>
            </a:br>
            <a:r>
              <a:rPr lang="en-US" sz="2799" dirty="0" smtClean="0"/>
              <a:t/>
            </a:r>
            <a:br>
              <a:rPr lang="en-US" sz="2799" dirty="0" smtClean="0"/>
            </a:br>
            <a:r>
              <a:rPr lang="en-US" sz="2799" dirty="0" smtClean="0"/>
              <a:t>Knowledge is held in the community </a:t>
            </a:r>
            <a:br>
              <a:rPr lang="en-US" sz="2799" dirty="0" smtClean="0"/>
            </a:br>
            <a:r>
              <a:rPr lang="en-US" sz="2799" dirty="0" smtClean="0"/>
              <a:t/>
            </a:r>
            <a:br>
              <a:rPr lang="en-US" sz="2799" dirty="0" smtClean="0"/>
            </a:br>
            <a:r>
              <a:rPr lang="en-US" sz="2799" dirty="0" smtClean="0"/>
              <a:t>Converting tacit knowledge to explicit knowledge requires patient study. </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5512" y="52276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What Anthropology teaches us</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lang="en-US" sz="2799" b="1" kern="0" dirty="0" smtClean="0">
              <a:latin typeface="+mj-lt"/>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It is not enough to live there</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You have </a:t>
            </a:r>
            <a:r>
              <a:rPr lang="en-US" sz="2799" b="1" i="1" kern="0" dirty="0" smtClean="0">
                <a:latin typeface="+mj-lt"/>
                <a:cs typeface="+mj-cs"/>
              </a:rPr>
              <a:t>be</a:t>
            </a:r>
            <a:r>
              <a:rPr lang="en-US" sz="2799" b="1" kern="0" dirty="0" smtClean="0">
                <a:latin typeface="+mj-lt"/>
                <a:cs typeface="+mj-cs"/>
              </a:rPr>
              <a:t> one of them</a:t>
            </a:r>
            <a:endParaRPr kumimoji="0" lang="en-US" sz="2799" b="1" i="0" u="none" strike="noStrike" kern="0" cap="none" spc="0" normalizeH="0" baseline="0" noProof="0" dirty="0">
              <a:ln>
                <a:noFill/>
              </a:ln>
              <a:solidFill>
                <a:schemeClr val="tx1"/>
              </a:solidFill>
              <a:effectLst/>
              <a:uLnTx/>
              <a:uFillTx/>
              <a:latin typeface="+mj-lt"/>
              <a:ea typeface="Lucida Sans Unicode" charset="0"/>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00" y="2"/>
            <a:ext cx="10109717" cy="4999035"/>
          </a:xfrm>
          <a:prstGeom prst="rect">
            <a:avLst/>
          </a:prstGeom>
          <a:noFill/>
          <a:ln w="9525">
            <a:noFill/>
            <a:round/>
            <a:headEnd/>
            <a:tailEnd/>
          </a:ln>
          <a:effectLst/>
        </p:spPr>
      </p:pic>
    </p:spTree>
    <p:extLst>
      <p:ext uri="{BB962C8B-B14F-4D97-AF65-F5344CB8AC3E}">
        <p14:creationId xmlns:p14="http://schemas.microsoft.com/office/powerpoint/2010/main" val="59971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7526" y="390361"/>
            <a:ext cx="9065580" cy="1263120"/>
          </a:xfrm>
          <a:ln/>
        </p:spPr>
        <p:txBody>
          <a:bodyPr/>
          <a:lstStyle/>
          <a:p>
            <a:endParaRPr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9" y="2"/>
            <a:ext cx="10071633" cy="7559675"/>
          </a:xfrm>
          <a:prstGeom prst="rect">
            <a:avLst/>
          </a:prstGeom>
          <a:noFill/>
          <a:ln w="9525">
            <a:noFill/>
            <a:round/>
            <a:headEnd/>
            <a:tailEnd/>
          </a:ln>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6899" y="152402"/>
            <a:ext cx="10071633" cy="7559675"/>
          </a:xfrm>
          <a:prstGeom prst="rect">
            <a:avLst/>
          </a:prstGeom>
          <a:noFill/>
          <a:ln w="9525">
            <a:noFill/>
            <a:round/>
            <a:headEnd/>
            <a:tailEnd/>
          </a:ln>
          <a:effectLst/>
        </p:spPr>
      </p:pic>
      <p:sp>
        <p:nvSpPr>
          <p:cNvPr id="5" name="TextBox 4"/>
          <p:cNvSpPr txBox="1"/>
          <p:nvPr/>
        </p:nvSpPr>
        <p:spPr>
          <a:xfrm>
            <a:off x="512260" y="2865437"/>
            <a:ext cx="9253174" cy="3525196"/>
          </a:xfrm>
          <a:prstGeom prst="rect">
            <a:avLst/>
          </a:prstGeom>
          <a:noFill/>
        </p:spPr>
        <p:txBody>
          <a:bodyPr wrap="none" rtlCol="0">
            <a:spAutoFit/>
          </a:bodyPr>
          <a:lstStyle/>
          <a:p>
            <a:pPr algn="ctr"/>
            <a:r>
              <a:rPr lang="en-US" sz="3998" dirty="0" smtClean="0"/>
              <a:t>The Team</a:t>
            </a:r>
          </a:p>
          <a:p>
            <a:pPr algn="ctr"/>
            <a:endParaRPr lang="en-US" sz="3998" dirty="0" smtClean="0"/>
          </a:p>
          <a:p>
            <a:pPr algn="ctr"/>
            <a:r>
              <a:rPr lang="en-US" sz="3998" dirty="0" smtClean="0"/>
              <a:t>Kansas State: Sathya Chandran, </a:t>
            </a:r>
          </a:p>
          <a:p>
            <a:pPr algn="ctr"/>
            <a:r>
              <a:rPr lang="en-US" sz="3998" dirty="0" smtClean="0"/>
              <a:t>								Mike Wesch, Xinming Ou</a:t>
            </a:r>
          </a:p>
          <a:p>
            <a:pPr algn="ctr"/>
            <a:r>
              <a:rPr lang="en-US" sz="3998" dirty="0" smtClean="0"/>
              <a:t>Honeywell: Raj Rajagopalan</a:t>
            </a:r>
          </a:p>
          <a:p>
            <a:pPr algn="ctr"/>
            <a:r>
              <a:rPr lang="en-US" sz="3998" dirty="0" err="1" smtClean="0"/>
              <a:t>RedJack</a:t>
            </a:r>
            <a:r>
              <a:rPr lang="en-US" sz="3998" dirty="0" smtClean="0"/>
              <a:t>: John McHugh</a:t>
            </a:r>
            <a:endParaRPr lang="en-US" sz="3998" dirty="0"/>
          </a:p>
        </p:txBody>
      </p:sp>
    </p:spTree>
    <p:extLst>
      <p:ext uri="{BB962C8B-B14F-4D97-AF65-F5344CB8AC3E}">
        <p14:creationId xmlns:p14="http://schemas.microsoft.com/office/powerpoint/2010/main" val="8090839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5512" y="52276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Knowledge comes when the observer achieves the perspective of the observed</a:t>
            </a:r>
            <a:endParaRPr kumimoji="0" lang="en-US" sz="2799" b="1" i="0" u="none" strike="noStrike" kern="0" cap="none" spc="0" normalizeH="0" baseline="0" noProof="0" dirty="0">
              <a:ln>
                <a:noFill/>
              </a:ln>
              <a:solidFill>
                <a:schemeClr val="tx1"/>
              </a:solidFill>
              <a:effectLst/>
              <a:uLnTx/>
              <a:uFillTx/>
              <a:latin typeface="+mj-lt"/>
              <a:ea typeface="Lucida Sans Unicode" charset="0"/>
              <a:cs typeface="+mj-cs"/>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9" y="2"/>
            <a:ext cx="5850584" cy="4389435"/>
          </a:xfrm>
          <a:prstGeom prst="rect">
            <a:avLst/>
          </a:prstGeom>
          <a:noFill/>
          <a:ln w="9525">
            <a:noFill/>
            <a:round/>
            <a:headEnd/>
            <a:tailEnd/>
          </a:ln>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147" y="0"/>
            <a:ext cx="4206478" cy="5608637"/>
          </a:xfrm>
          <a:prstGeom prst="rect">
            <a:avLst/>
          </a:prstGeom>
        </p:spPr>
      </p:pic>
    </p:spTree>
    <p:extLst>
      <p:ext uri="{BB962C8B-B14F-4D97-AF65-F5344CB8AC3E}">
        <p14:creationId xmlns:p14="http://schemas.microsoft.com/office/powerpoint/2010/main" val="599712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5512" y="52276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Knowledge comes when the observer achieves the perspective of the observed</a:t>
            </a:r>
            <a:endParaRPr kumimoji="0" lang="en-US" sz="2799" b="1" i="0" u="none" strike="noStrike" kern="0" cap="none" spc="0" normalizeH="0" baseline="0" noProof="0" dirty="0">
              <a:ln>
                <a:noFill/>
              </a:ln>
              <a:solidFill>
                <a:schemeClr val="tx1"/>
              </a:solidFill>
              <a:effectLst/>
              <a:uLnTx/>
              <a:uFillTx/>
              <a:latin typeface="+mj-lt"/>
              <a:ea typeface="Lucida Sans Unicode" charset="0"/>
              <a:cs typeface="+mj-cs"/>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4512" y="579437"/>
            <a:ext cx="467333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964" y="503237"/>
            <a:ext cx="4527661" cy="3394708"/>
          </a:xfrm>
          <a:prstGeom prst="rect">
            <a:avLst/>
          </a:prstGeom>
        </p:spPr>
      </p:pic>
    </p:spTree>
    <p:extLst>
      <p:ext uri="{BB962C8B-B14F-4D97-AF65-F5344CB8AC3E}">
        <p14:creationId xmlns:p14="http://schemas.microsoft.com/office/powerpoint/2010/main" val="599712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did we put Anthropology into the SOC?</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Our Embeds </a:t>
            </a:r>
            <a:br>
              <a:rPr lang="en-US" sz="2799" dirty="0" smtClean="0"/>
            </a:br>
            <a:r>
              <a:rPr lang="en-US" sz="2799" dirty="0" smtClean="0"/>
              <a:t/>
            </a:r>
            <a:br>
              <a:rPr lang="en-US" sz="2799" dirty="0" smtClean="0"/>
            </a:br>
            <a:r>
              <a:rPr lang="en-US" sz="2799" dirty="0" smtClean="0"/>
              <a:t>1. Worked patiently on the sidelines </a:t>
            </a:r>
            <a:br>
              <a:rPr lang="en-US" sz="2799" dirty="0" smtClean="0"/>
            </a:br>
            <a:r>
              <a:rPr lang="en-US" sz="2799" dirty="0" smtClean="0"/>
              <a:t>2. Built tools for the SOC analysts </a:t>
            </a:r>
            <a:br>
              <a:rPr lang="en-US" sz="2799" dirty="0" smtClean="0"/>
            </a:br>
            <a:r>
              <a:rPr lang="en-US" sz="2799" dirty="0" smtClean="0"/>
              <a:t>3. Gained the trust of SOC analysts</a:t>
            </a:r>
            <a:br>
              <a:rPr lang="en-US" sz="2799" dirty="0" smtClean="0"/>
            </a:br>
            <a:r>
              <a:rPr lang="en-US" sz="2799" dirty="0" smtClean="0"/>
              <a:t>4. Co-created tools with the SOC analysts</a:t>
            </a:r>
            <a:br>
              <a:rPr lang="en-US" sz="2799" dirty="0" smtClean="0"/>
            </a:br>
            <a:r>
              <a:rPr lang="en-US" sz="2799" dirty="0" smtClean="0"/>
              <a:t/>
            </a:r>
            <a:br>
              <a:rPr lang="en-US" sz="2799" dirty="0" smtClean="0"/>
            </a:br>
            <a:r>
              <a:rPr lang="en-US" sz="2799" dirty="0" smtClean="0"/>
              <a:t>over the course of 18 months!</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to observe what is being said</a:t>
            </a:r>
            <a:br>
              <a:rPr lang="en-US" sz="2799" dirty="0" smtClean="0"/>
            </a:br>
            <a:r>
              <a:rPr lang="en-US" sz="2799" dirty="0" smtClean="0"/>
              <a:t>S-P-E-A-K-I-N-G</a:t>
            </a:r>
            <a:br>
              <a:rPr lang="en-US" sz="2799" dirty="0" smtClean="0"/>
            </a:br>
            <a:r>
              <a:rPr lang="en-US" sz="2799" dirty="0" smtClean="0"/>
              <a:t/>
            </a:r>
            <a:br>
              <a:rPr lang="en-US" sz="2799" dirty="0" smtClean="0"/>
            </a:br>
            <a:r>
              <a:rPr lang="en-US" sz="2799" dirty="0" smtClean="0"/>
              <a:t/>
            </a:r>
            <a:br>
              <a:rPr lang="en-US" sz="2799" dirty="0" smtClean="0"/>
            </a:br>
            <a:r>
              <a:rPr lang="en-US" sz="2800" b="1" dirty="0" smtClean="0"/>
              <a:t>S</a:t>
            </a:r>
            <a:r>
              <a:rPr lang="en-US" sz="2800" dirty="0" smtClean="0"/>
              <a:t>etting and Scene</a:t>
            </a:r>
            <a:br>
              <a:rPr lang="en-US" sz="2800" dirty="0" smtClean="0"/>
            </a:br>
            <a:r>
              <a:rPr lang="en-US" sz="2800" b="1" dirty="0" smtClean="0"/>
              <a:t>P</a:t>
            </a:r>
            <a:r>
              <a:rPr lang="en-US" sz="2800" dirty="0" smtClean="0"/>
              <a:t>articipants</a:t>
            </a:r>
            <a:br>
              <a:rPr lang="en-US" sz="2800" dirty="0" smtClean="0"/>
            </a:br>
            <a:r>
              <a:rPr lang="en-US" sz="2800" b="1" dirty="0" smtClean="0"/>
              <a:t>E</a:t>
            </a:r>
            <a:r>
              <a:rPr lang="en-US" sz="2800" dirty="0" smtClean="0"/>
              <a:t>nds</a:t>
            </a:r>
            <a:br>
              <a:rPr lang="en-US" sz="2800" dirty="0" smtClean="0"/>
            </a:br>
            <a:r>
              <a:rPr lang="en-US" sz="2800" b="1" dirty="0" smtClean="0"/>
              <a:t>A</a:t>
            </a:r>
            <a:r>
              <a:rPr lang="en-US" sz="2800" dirty="0" smtClean="0"/>
              <a:t>ct Sequence</a:t>
            </a:r>
            <a:br>
              <a:rPr lang="en-US" sz="2800" dirty="0" smtClean="0"/>
            </a:br>
            <a:r>
              <a:rPr lang="en-US" sz="2800" b="1" dirty="0" smtClean="0"/>
              <a:t>K</a:t>
            </a:r>
            <a:r>
              <a:rPr lang="en-US" sz="2800" dirty="0" smtClean="0"/>
              <a:t>ey (tone, manner, or spirit of the event)</a:t>
            </a:r>
            <a:br>
              <a:rPr lang="en-US" sz="2800" dirty="0" smtClean="0"/>
            </a:br>
            <a:r>
              <a:rPr lang="en-US" sz="2800" b="1" dirty="0" smtClean="0"/>
              <a:t>I</a:t>
            </a:r>
            <a:r>
              <a:rPr lang="en-US" sz="2800" dirty="0" smtClean="0"/>
              <a:t>nstrumentalities (forms and styles used)</a:t>
            </a:r>
            <a:br>
              <a:rPr lang="en-US" sz="2800" dirty="0" smtClean="0"/>
            </a:br>
            <a:r>
              <a:rPr lang="en-US" sz="2800" b="1" dirty="0" smtClean="0"/>
              <a:t>N</a:t>
            </a:r>
            <a:r>
              <a:rPr lang="en-US" sz="2800" dirty="0" smtClean="0"/>
              <a:t>orms (social rules governing the action)</a:t>
            </a:r>
            <a:br>
              <a:rPr lang="en-US" sz="2800" dirty="0" smtClean="0"/>
            </a:br>
            <a:r>
              <a:rPr lang="en-US" sz="2800" b="1" dirty="0" smtClean="0"/>
              <a:t>G</a:t>
            </a:r>
            <a:r>
              <a:rPr lang="en-US" sz="2800" dirty="0" smtClean="0"/>
              <a:t>enre </a:t>
            </a:r>
            <a:endParaRPr lang="en-US" sz="2800" dirty="0"/>
          </a:p>
        </p:txBody>
      </p:sp>
      <p:sp>
        <p:nvSpPr>
          <p:cNvPr id="4" name="Rectangle 3"/>
          <p:cNvSpPr/>
          <p:nvPr/>
        </p:nvSpPr>
        <p:spPr>
          <a:xfrm>
            <a:off x="2830512" y="6675437"/>
            <a:ext cx="5038725" cy="607602"/>
          </a:xfrm>
          <a:prstGeom prst="rect">
            <a:avLst/>
          </a:prstGeom>
        </p:spPr>
        <p:txBody>
          <a:bodyPr>
            <a:spAutoFit/>
          </a:bodyPr>
          <a:lstStyle/>
          <a:p>
            <a:r>
              <a:rPr lang="en-US" dirty="0" smtClean="0"/>
              <a:t>not what’s being said …</a:t>
            </a:r>
            <a:br>
              <a:rPr lang="en-US" dirty="0" smtClean="0"/>
            </a:br>
            <a:r>
              <a:rPr lang="en-US" dirty="0" smtClean="0"/>
              <a:t>it’s what </a:t>
            </a:r>
            <a:r>
              <a:rPr lang="en-US" i="1" dirty="0" smtClean="0">
                <a:solidFill>
                  <a:srgbClr val="FFFF00"/>
                </a:solidFill>
              </a:rPr>
              <a:t>what’s being said </a:t>
            </a:r>
            <a:r>
              <a:rPr lang="en-US" dirty="0" smtClean="0"/>
              <a:t>says</a:t>
            </a:r>
            <a:endParaRPr lang="en-US"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What we learned when we applied Anthropological techniques</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1. SOC analysts’ knowledge is very tacit</a:t>
            </a:r>
            <a:br>
              <a:rPr lang="en-US" sz="2799" dirty="0" smtClean="0"/>
            </a:br>
            <a:r>
              <a:rPr lang="en-US" sz="2799" dirty="0" smtClean="0"/>
              <a:t>2. Analysts are not always aware of their own knowledge. </a:t>
            </a:r>
            <a:br>
              <a:rPr lang="en-US" sz="2799" dirty="0" smtClean="0"/>
            </a:br>
            <a:r>
              <a:rPr lang="en-US" sz="2799" dirty="0" smtClean="0"/>
              <a:t>3. It is necessary but possible to become a SOC “insider”</a:t>
            </a:r>
            <a:br>
              <a:rPr lang="en-US" sz="2799" dirty="0" smtClean="0"/>
            </a:br>
            <a:r>
              <a:rPr lang="en-US" sz="2799" dirty="0" smtClean="0"/>
              <a:t>4. SOCs need to empower and incentivize knowledge sharing among analysts </a:t>
            </a:r>
            <a:br>
              <a:rPr lang="en-US" sz="2799" dirty="0" smtClean="0"/>
            </a:br>
            <a:r>
              <a:rPr lang="en-US" sz="2799" dirty="0" smtClean="0"/>
              <a:t>5. Tool co-creation is the best way to transfer technology into a SOC</a:t>
            </a:r>
            <a:br>
              <a:rPr lang="en-US" sz="2799" dirty="0" smtClean="0"/>
            </a:b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did Anthropology help?</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1. The SOC is a unique socio-cultural environment.</a:t>
            </a:r>
            <a:br>
              <a:rPr lang="en-US" sz="2799" dirty="0" smtClean="0"/>
            </a:br>
            <a:r>
              <a:rPr lang="en-US" sz="2799" dirty="0" smtClean="0"/>
              <a:t>2. SOC culture is closed and suspicious by necessity.</a:t>
            </a:r>
            <a:br>
              <a:rPr lang="en-US" sz="2799" dirty="0" smtClean="0"/>
            </a:br>
            <a:r>
              <a:rPr lang="en-US" sz="2799" dirty="0" smtClean="0"/>
              <a:t>3. A few hours or interviews of SOC staff is not likely to reveal much.</a:t>
            </a:r>
            <a:br>
              <a:rPr lang="en-US" sz="2799" dirty="0" smtClean="0"/>
            </a:br>
            <a:r>
              <a:rPr lang="en-US" sz="2799" dirty="0" smtClean="0"/>
              <a:t>4. We have a methodology to extract knowledge.</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Further work</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This work was limited to one SOC in a university environment. </a:t>
            </a:r>
            <a:br>
              <a:rPr lang="en-US" sz="2799" dirty="0" smtClean="0"/>
            </a:br>
            <a:r>
              <a:rPr lang="en-US" sz="2799" dirty="0" smtClean="0"/>
              <a:t>We have now expanded the study to include two corporate SOCs.</a:t>
            </a:r>
            <a:br>
              <a:rPr lang="en-US" sz="2799" dirty="0" smtClean="0"/>
            </a:br>
            <a:r>
              <a:rPr lang="en-US" sz="2799" dirty="0" smtClean="0"/>
              <a:t>We need to conduct the study at more SOCs.</a:t>
            </a:r>
            <a:br>
              <a:rPr lang="en-US" sz="2799" dirty="0" smtClean="0"/>
            </a:br>
            <a:r>
              <a:rPr lang="en-US" sz="2799" dirty="0" smtClean="0"/>
              <a:t>We would like to invite participation from the FIRST community in our study.</a:t>
            </a:r>
            <a:br>
              <a:rPr lang="en-US" sz="2799" dirty="0" smtClean="0"/>
            </a:br>
            <a:r>
              <a:rPr lang="en-US" sz="2799" dirty="0" smtClean="0"/>
              <a:t>Study participation can benefit both the SOC and the community. </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9296" y="-1080"/>
            <a:ext cx="12654946" cy="9488309"/>
          </a:xfrm>
          <a:prstGeom prst="rect">
            <a:avLst/>
          </a:prstGeom>
        </p:spPr>
      </p:pic>
      <p:sp>
        <p:nvSpPr>
          <p:cNvPr id="3" name="TextBox 2"/>
          <p:cNvSpPr txBox="1"/>
          <p:nvPr/>
        </p:nvSpPr>
        <p:spPr>
          <a:xfrm>
            <a:off x="375332" y="199941"/>
            <a:ext cx="9341020" cy="664477"/>
          </a:xfrm>
          <a:prstGeom prst="rect">
            <a:avLst/>
          </a:prstGeom>
          <a:noFill/>
        </p:spPr>
        <p:txBody>
          <a:bodyPr wrap="none" rtlCol="0">
            <a:spAutoFit/>
          </a:bodyPr>
          <a:lstStyle/>
          <a:p>
            <a:pPr algn="ctr"/>
            <a:r>
              <a:rPr lang="en-US" sz="3998" dirty="0" smtClean="0"/>
              <a:t>What we hope to achieve in the long run</a:t>
            </a:r>
            <a:endParaRPr lang="en-US" sz="3998" dirty="0"/>
          </a:p>
        </p:txBody>
      </p:sp>
      <p:sp>
        <p:nvSpPr>
          <p:cNvPr id="7" name="Content Placeholder 6"/>
          <p:cNvSpPr>
            <a:spLocks noGrp="1"/>
          </p:cNvSpPr>
          <p:nvPr>
            <p:ph idx="1"/>
          </p:nvPr>
        </p:nvSpPr>
        <p:spPr/>
        <p:txBody>
          <a:bodyPr/>
          <a:lstStyle/>
          <a:p>
            <a:r>
              <a:rPr lang="en-US" dirty="0" smtClean="0"/>
              <a:t>Deeper understanding of how security analysis works by converting tacit knowledge into explicit</a:t>
            </a:r>
          </a:p>
          <a:p>
            <a:r>
              <a:rPr lang="en-US" dirty="0" smtClean="0"/>
              <a:t>Learn to make our SOC/CIRT more effective</a:t>
            </a:r>
          </a:p>
          <a:p>
            <a:r>
              <a:rPr lang="en-US" dirty="0" smtClean="0"/>
              <a:t>Learn to train our analysts better</a:t>
            </a:r>
          </a:p>
          <a:p>
            <a:r>
              <a:rPr lang="en-US" dirty="0" smtClean="0"/>
              <a:t>Create a SOC/CIRT community that learns to observe itself and share better </a:t>
            </a:r>
            <a:endParaRPr lang="en-US" dirty="0"/>
          </a:p>
        </p:txBody>
      </p:sp>
    </p:spTree>
    <p:extLst>
      <p:ext uri="{BB962C8B-B14F-4D97-AF65-F5344CB8AC3E}">
        <p14:creationId xmlns:p14="http://schemas.microsoft.com/office/powerpoint/2010/main" val="2735677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7526" y="390361"/>
            <a:ext cx="9065580" cy="1263120"/>
          </a:xfrm>
          <a:ln/>
        </p:spPr>
        <p:txBody>
          <a:bodyPr/>
          <a:lstStyle/>
          <a:p>
            <a:endParaRPr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9" y="2"/>
            <a:ext cx="10071633" cy="7559675"/>
          </a:xfrm>
          <a:prstGeom prst="rect">
            <a:avLst/>
          </a:prstGeom>
          <a:noFill/>
          <a:ln w="9525">
            <a:noFill/>
            <a:round/>
            <a:headEnd/>
            <a:tailEnd/>
          </a:ln>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6899" y="152402"/>
            <a:ext cx="10071633" cy="7559675"/>
          </a:xfrm>
          <a:prstGeom prst="rect">
            <a:avLst/>
          </a:prstGeom>
          <a:noFill/>
          <a:ln w="9525">
            <a:noFill/>
            <a:round/>
            <a:headEnd/>
            <a:tailEnd/>
          </a:ln>
          <a:effectLst/>
        </p:spPr>
      </p:pic>
      <p:sp>
        <p:nvSpPr>
          <p:cNvPr id="5" name="TextBox 4"/>
          <p:cNvSpPr txBox="1"/>
          <p:nvPr/>
        </p:nvSpPr>
        <p:spPr>
          <a:xfrm>
            <a:off x="825789" y="2865437"/>
            <a:ext cx="8626079" cy="1236621"/>
          </a:xfrm>
          <a:prstGeom prst="rect">
            <a:avLst/>
          </a:prstGeom>
          <a:noFill/>
        </p:spPr>
        <p:txBody>
          <a:bodyPr wrap="none" rtlCol="0">
            <a:spAutoFit/>
          </a:bodyPr>
          <a:lstStyle/>
          <a:p>
            <a:pPr algn="ctr"/>
            <a:r>
              <a:rPr lang="en-US" sz="3998" dirty="0" smtClean="0"/>
              <a:t>How and when we share information </a:t>
            </a:r>
          </a:p>
          <a:p>
            <a:pPr algn="ctr"/>
            <a:r>
              <a:rPr lang="en-US" sz="3998" dirty="0" smtClean="0"/>
              <a:t>is not that different after all</a:t>
            </a:r>
            <a:endParaRPr lang="en-US" sz="3998" dirty="0"/>
          </a:p>
        </p:txBody>
      </p:sp>
    </p:spTree>
    <p:extLst>
      <p:ext uri="{BB962C8B-B14F-4D97-AF65-F5344CB8AC3E}">
        <p14:creationId xmlns:p14="http://schemas.microsoft.com/office/powerpoint/2010/main" val="8090839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SOCs and CSIRTs are our first line of defense</a:t>
            </a:r>
            <a:br>
              <a:rPr lang="en-US" dirty="0" smtClean="0"/>
            </a:br>
            <a:r>
              <a:rPr lang="en-US" dirty="0" smtClean="0"/>
              <a:t>and yet </a:t>
            </a:r>
            <a:br>
              <a:rPr lang="en-US" dirty="0" smtClean="0"/>
            </a:br>
            <a:r>
              <a:rPr lang="en-US" dirty="0" smtClean="0"/>
              <a:t>…</a:t>
            </a:r>
            <a:br>
              <a:rPr lang="en-US" dirty="0" smtClean="0"/>
            </a:br>
            <a:r>
              <a:rPr lang="en-US" dirty="0" smtClean="0"/>
              <a:t>we don’t know much </a:t>
            </a:r>
            <a:br>
              <a:rPr lang="en-US" dirty="0" smtClean="0"/>
            </a:br>
            <a:r>
              <a:rPr lang="en-US" dirty="0" smtClean="0"/>
              <a:t>about </a:t>
            </a:r>
            <a:br>
              <a:rPr lang="en-US" dirty="0" smtClean="0"/>
            </a:br>
            <a:r>
              <a:rPr lang="en-US" dirty="0" smtClean="0"/>
              <a:t>how they actually function</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For example, we don’t know</a:t>
            </a:r>
            <a:br>
              <a:rPr lang="en-US" dirty="0" smtClean="0"/>
            </a:br>
            <a:r>
              <a:rPr lang="en-US" dirty="0" smtClean="0"/>
              <a:t/>
            </a:r>
            <a:br>
              <a:rPr lang="en-US" dirty="0" smtClean="0"/>
            </a:br>
            <a:r>
              <a:rPr lang="en-US" dirty="0" smtClean="0"/>
              <a:t>how to make incident handling more automated </a:t>
            </a:r>
            <a:br>
              <a:rPr lang="en-US" dirty="0" smtClean="0"/>
            </a:br>
            <a:r>
              <a:rPr lang="en-US" dirty="0" smtClean="0"/>
              <a:t/>
            </a:r>
            <a:br>
              <a:rPr lang="en-US" dirty="0" smtClean="0"/>
            </a:br>
            <a:r>
              <a:rPr lang="en-US" dirty="0" smtClean="0"/>
              <a:t>how to train new analysts quickly</a:t>
            </a:r>
            <a:br>
              <a:rPr lang="en-US" dirty="0" smtClean="0"/>
            </a:br>
            <a:r>
              <a:rPr lang="en-US" dirty="0" smtClean="0"/>
              <a:t/>
            </a:r>
            <a:br>
              <a:rPr lang="en-US" dirty="0" smtClean="0"/>
            </a:br>
            <a:r>
              <a:rPr lang="en-US" dirty="0" smtClean="0"/>
              <a:t>how to share information effectively across teams</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To do this</a:t>
            </a:r>
            <a:br>
              <a:rPr lang="en-US" dirty="0" smtClean="0"/>
            </a:br>
            <a:r>
              <a:rPr lang="en-US" dirty="0" smtClean="0"/>
              <a:t/>
            </a:r>
            <a:br>
              <a:rPr lang="en-US" dirty="0" smtClean="0"/>
            </a:br>
            <a:r>
              <a:rPr lang="en-US" dirty="0" smtClean="0"/>
              <a:t>we have to know a SOC/CSIRT </a:t>
            </a:r>
            <a:r>
              <a:rPr lang="en-US" i="1" dirty="0" smtClean="0"/>
              <a:t>really </a:t>
            </a:r>
            <a:r>
              <a:rPr lang="en-US" dirty="0" smtClean="0"/>
              <a:t>works</a:t>
            </a:r>
            <a:br>
              <a:rPr lang="en-US" dirty="0" smtClean="0"/>
            </a:br>
            <a:r>
              <a:rPr lang="en-US" dirty="0" smtClean="0"/>
              <a:t/>
            </a:r>
            <a:br>
              <a:rPr lang="en-US" dirty="0" smtClean="0"/>
            </a:br>
            <a:r>
              <a:rPr lang="en-US" dirty="0" smtClean="0"/>
              <a:t>But don’t we know that already?</a:t>
            </a:r>
            <a:br>
              <a:rPr lang="en-US" dirty="0" smtClean="0"/>
            </a:br>
            <a:r>
              <a:rPr lang="en-US" dirty="0" smtClean="0"/>
              <a:t/>
            </a:r>
            <a:br>
              <a:rPr lang="en-US" dirty="0" smtClean="0"/>
            </a:br>
            <a:r>
              <a:rPr lang="en-US" dirty="0" smtClean="0"/>
              <a:t>But first a little story…</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2799" dirty="0" smtClean="0"/>
              <a:t>Back in 2006</a:t>
            </a:r>
            <a:br>
              <a:rPr lang="en-US" sz="2799" dirty="0" smtClean="0"/>
            </a:br>
            <a:r>
              <a:rPr lang="en-US" sz="2799" dirty="0" smtClean="0"/>
              <a:t/>
            </a:r>
            <a:br>
              <a:rPr lang="en-US" sz="2799" dirty="0" smtClean="0"/>
            </a:br>
            <a:r>
              <a:rPr lang="en-US" sz="2799" dirty="0" smtClean="0"/>
              <a:t>a group of intrepid security researchers</a:t>
            </a:r>
            <a:br>
              <a:rPr lang="en-US" sz="2799" dirty="0" smtClean="0"/>
            </a:br>
            <a:r>
              <a:rPr lang="en-US" sz="2799" dirty="0" smtClean="0"/>
              <a:t>were on a mission to find out </a:t>
            </a:r>
            <a:br>
              <a:rPr lang="en-US" sz="2799" dirty="0" smtClean="0"/>
            </a:br>
            <a:r>
              <a:rPr lang="en-US" sz="2799" dirty="0" smtClean="0"/>
              <a:t>how to build an effective IDS</a:t>
            </a:r>
            <a:br>
              <a:rPr lang="en-US" sz="2799" dirty="0" smtClean="0"/>
            </a:br>
            <a:r>
              <a:rPr lang="en-US" sz="2799" dirty="0" smtClean="0"/>
              <a:t/>
            </a:r>
            <a:br>
              <a:rPr lang="en-US" sz="2799" dirty="0" smtClean="0"/>
            </a:br>
            <a:r>
              <a:rPr lang="en-US" sz="2799" dirty="0" smtClean="0"/>
              <a:t>So they went to the nearest SOC/CSIRT</a:t>
            </a:r>
            <a:br>
              <a:rPr lang="en-US" sz="2799" dirty="0" smtClean="0"/>
            </a:br>
            <a:r>
              <a:rPr lang="en-US" sz="2799" dirty="0" smtClean="0"/>
              <a:t/>
            </a:r>
            <a:br>
              <a:rPr lang="en-US" sz="2799" dirty="0" smtClean="0"/>
            </a:br>
            <a:r>
              <a:rPr lang="en-US" sz="2799" dirty="0" smtClean="0"/>
              <a:t>which happened to be the one on campus</a:t>
            </a:r>
            <a:br>
              <a:rPr lang="en-US" sz="2799" dirty="0" smtClean="0"/>
            </a:br>
            <a:r>
              <a:rPr lang="en-US" sz="2799" dirty="0" smtClean="0"/>
              <a:t/>
            </a:r>
            <a:br>
              <a:rPr lang="en-US" sz="2799" dirty="0" smtClean="0"/>
            </a:br>
            <a:r>
              <a:rPr lang="en-US" sz="2799" dirty="0" smtClean="0"/>
              <a:t>What did they learn? </a:t>
            </a:r>
            <a:br>
              <a:rPr lang="en-US" sz="2799" dirty="0" smtClean="0"/>
            </a:br>
            <a:r>
              <a:rPr lang="en-US" sz="2799" dirty="0" smtClean="0"/>
              <a:t> </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2799" dirty="0" smtClean="0"/>
              <a:t>What we saw</a:t>
            </a:r>
            <a:br>
              <a:rPr lang="en-US" sz="2799" dirty="0" smtClean="0"/>
            </a:br>
            <a:r>
              <a:rPr lang="en-US" sz="2799" dirty="0" smtClean="0"/>
              <a:t/>
            </a:r>
            <a:br>
              <a:rPr lang="en-US" sz="2799" dirty="0" smtClean="0"/>
            </a:br>
            <a:r>
              <a:rPr lang="en-US" sz="2799" dirty="0" smtClean="0"/>
              <a:t>Some of us (Ou and graduate students) watched the SOC handle a malware incident affecting campus servers.</a:t>
            </a:r>
            <a:br>
              <a:rPr lang="en-US" sz="2799" dirty="0" smtClean="0"/>
            </a:br>
            <a:r>
              <a:rPr lang="en-US" sz="2799" dirty="0" smtClean="0"/>
              <a:t/>
            </a:r>
            <a:br>
              <a:rPr lang="en-US" sz="2799" dirty="0" smtClean="0"/>
            </a:br>
            <a:r>
              <a:rPr lang="en-US" sz="2799" dirty="0" smtClean="0"/>
              <a:t>What they discovered was not what they expected</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What we saw</a:t>
            </a:r>
            <a:br>
              <a:rPr lang="en-US" sz="2799" dirty="0" smtClean="0"/>
            </a:br>
            <a:r>
              <a:rPr lang="en-US" sz="2799" dirty="0" smtClean="0"/>
              <a:t/>
            </a:r>
            <a:br>
              <a:rPr lang="en-US" sz="2799" dirty="0" smtClean="0"/>
            </a:br>
            <a:r>
              <a:rPr lang="en-US" sz="2799" dirty="0" smtClean="0"/>
              <a:t>1. SOC analysts don’t use high tech tools!</a:t>
            </a:r>
            <a:br>
              <a:rPr lang="en-US" sz="2799" dirty="0" smtClean="0"/>
            </a:br>
            <a:r>
              <a:rPr lang="en-US" sz="2799" dirty="0" smtClean="0"/>
              <a:t>2. Most of the work is grubby manual work</a:t>
            </a:r>
            <a:br>
              <a:rPr lang="en-US" sz="2799" dirty="0" smtClean="0"/>
            </a:br>
            <a:r>
              <a:rPr lang="en-US" sz="2799" dirty="0" smtClean="0"/>
              <a:t>3. Most of the analysis is hit-and-miss</a:t>
            </a:r>
            <a:br>
              <a:rPr lang="en-US" sz="2799" dirty="0" smtClean="0"/>
            </a:br>
            <a:r>
              <a:rPr lang="en-US" sz="2799" dirty="0" smtClean="0"/>
              <a:t/>
            </a:r>
            <a:br>
              <a:rPr lang="en-US" sz="2799" dirty="0" smtClean="0"/>
            </a:br>
            <a:r>
              <a:rPr lang="en-US" sz="2799" dirty="0" smtClean="0"/>
              <a:t>What we learned</a:t>
            </a:r>
            <a:br>
              <a:rPr lang="en-US" sz="2799" dirty="0" smtClean="0"/>
            </a:br>
            <a:r>
              <a:rPr lang="en-US" sz="2799" dirty="0" smtClean="0"/>
              <a:t/>
            </a:r>
            <a:br>
              <a:rPr lang="en-US" sz="2799" dirty="0" smtClean="0"/>
            </a:br>
            <a:r>
              <a:rPr lang="en-US" sz="2799" dirty="0" smtClean="0"/>
              <a:t>Academic security research is well-separated from the practice of research.</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What we did</a:t>
            </a:r>
            <a:br>
              <a:rPr lang="en-US" sz="2799" dirty="0" smtClean="0"/>
            </a:br>
            <a:r>
              <a:rPr lang="en-US" sz="2799" dirty="0" smtClean="0"/>
              <a:t/>
            </a:r>
            <a:br>
              <a:rPr lang="en-US" sz="2799" dirty="0" smtClean="0"/>
            </a:br>
            <a:r>
              <a:rPr lang="en-US" sz="2799" dirty="0" smtClean="0"/>
              <a:t>Embedded ourselves in the SOC to observe it in action</a:t>
            </a:r>
            <a:br>
              <a:rPr lang="en-US" sz="2799" dirty="0" smtClean="0"/>
            </a:br>
            <a:r>
              <a:rPr lang="en-US" sz="2799" dirty="0" smtClean="0"/>
              <a:t/>
            </a:r>
            <a:br>
              <a:rPr lang="en-US" sz="2799" dirty="0" smtClean="0"/>
            </a:br>
            <a:r>
              <a:rPr lang="en-US" sz="2799" dirty="0" smtClean="0"/>
              <a:t>How did that work</a:t>
            </a:r>
            <a:br>
              <a:rPr lang="en-US" sz="2799" dirty="0" smtClean="0"/>
            </a:br>
            <a:r>
              <a:rPr lang="en-US" sz="2799" dirty="0" smtClean="0"/>
              <a:t/>
            </a:r>
            <a:br>
              <a:rPr lang="en-US" sz="2799" dirty="0" smtClean="0"/>
            </a:br>
            <a:r>
              <a:rPr lang="en-US" sz="2799" dirty="0" smtClean="0"/>
              <a:t>Not well.</a:t>
            </a:r>
            <a:br>
              <a:rPr lang="en-US" sz="2799" dirty="0" smtClean="0"/>
            </a:br>
            <a:r>
              <a:rPr lang="en-US" sz="2799" dirty="0" smtClean="0"/>
              <a:t/>
            </a:r>
            <a:br>
              <a:rPr lang="en-US" sz="2799" dirty="0" smtClean="0"/>
            </a:br>
            <a:r>
              <a:rPr lang="en-US" sz="2799" dirty="0" smtClean="0"/>
              <a:t>What was wrong?</a:t>
            </a:r>
            <a:endParaRPr lang="en-US" sz="2799" dirty="0"/>
          </a:p>
        </p:txBody>
      </p:sp>
    </p:spTree>
    <p:extLst>
      <p:ext uri="{BB962C8B-B14F-4D97-AF65-F5344CB8AC3E}">
        <p14:creationId xmlns:p14="http://schemas.microsoft.com/office/powerpoint/2010/main"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8109</TotalTime>
  <Words>266</Words>
  <Application>Microsoft Office PowerPoint</Application>
  <PresentationFormat>Custom</PresentationFormat>
  <Paragraphs>69</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Lucida Sans Unicode</vt:lpstr>
      <vt:lpstr>Symbol</vt:lpstr>
      <vt:lpstr>Times New Roman</vt:lpstr>
      <vt:lpstr>Wingdings</vt:lpstr>
      <vt:lpstr>Office Theme</vt:lpstr>
      <vt:lpstr>The study of Knowledge-sharing in CSIRTs using Anthropology </vt:lpstr>
      <vt:lpstr>PowerPoint Presentation</vt:lpstr>
      <vt:lpstr>SOCs and CSIRTs are our first line of defense and yet  … we don’t know much  about  how they actually function</vt:lpstr>
      <vt:lpstr>For example, we don’t know  how to make incident handling more automated   how to train new analysts quickly  how to share information effectively across teams</vt:lpstr>
      <vt:lpstr>To do this  we have to know a SOC/CSIRT really works  But don’t we know that already?  But first a little story…</vt:lpstr>
      <vt:lpstr>Back in 2006  a group of intrepid security researchers were on a mission to find out  how to build an effective IDS  So they went to the nearest SOC/CSIRT  which happened to be the one on campus  What did they learn?   </vt:lpstr>
      <vt:lpstr>What we saw  Some of us (Ou and graduate students) watched the SOC handle a malware incident affecting campus servers.  What they discovered was not what they expected</vt:lpstr>
      <vt:lpstr>What we saw  1. SOC analysts don’t use high tech tools! 2. Most of the work is grubby manual work 3. Most of the analysis is hit-and-miss  What we learned  Academic security research is well-separated from the practice of research.</vt:lpstr>
      <vt:lpstr>What we did  Embedded ourselves in the SOC to observe it in action  How did that work  Not well.  What was wrong?</vt:lpstr>
      <vt:lpstr>PowerPoint Presentation</vt:lpstr>
      <vt:lpstr>PowerPoint Presentation</vt:lpstr>
      <vt:lpstr>Time for Reflection  what was happening?  Embedded researchers could not get time of day from the SOC staff  SOC personnel were too busy and too suspicious  SOC jobs are learned primarily via a master-apprentice model  We were on the outside looking in!</vt:lpstr>
      <vt:lpstr>PowerPoint Presentation</vt:lpstr>
      <vt:lpstr>Introduction to Anthropology  the study of  all people in all times in all places  See the big picture and the small picture at the same time.</vt:lpstr>
      <vt:lpstr>PowerPoint Presentation</vt:lpstr>
      <vt:lpstr>PowerPoint Presentation</vt:lpstr>
      <vt:lpstr>PowerPoint Presentation</vt:lpstr>
      <vt:lpstr>What does Anthropology tell us about studying the SOC?   People know more than they can tell  Knowledge is held in the community   Converting tacit knowledge to explicit knowledge requires patient study. </vt:lpstr>
      <vt:lpstr>PowerPoint Presentation</vt:lpstr>
      <vt:lpstr>PowerPoint Presentation</vt:lpstr>
      <vt:lpstr>PowerPoint Presentation</vt:lpstr>
      <vt:lpstr>How did we put Anthropology into the SOC?   Our Embeds   1. Worked patiently on the sidelines  2. Built tools for the SOC analysts  3. Gained the trust of SOC analysts 4. Co-created tools with the SOC analysts  over the course of 18 months!</vt:lpstr>
      <vt:lpstr>How to observe what is being said S-P-E-A-K-I-N-G   Setting and Scene Participants Ends Act Sequence Key (tone, manner, or spirit of the event) Instrumentalities (forms and styles used) Norms (social rules governing the action) Genre </vt:lpstr>
      <vt:lpstr>What we learned when we applied Anthropological techniques   1. SOC analysts’ knowledge is very tacit 2. Analysts are not always aware of their own knowledge.  3. It is necessary but possible to become a SOC “insider” 4. SOCs need to empower and incentivize knowledge sharing among analysts  5. Tool co-creation is the best way to transfer technology into a SOC </vt:lpstr>
      <vt:lpstr>How did Anthropology help?   1. The SOC is a unique socio-cultural environment. 2. SOC culture is closed and suspicious by necessity. 3. A few hours or interviews of SOC staff is not likely to reveal much. 4. We have a methodology to extract knowledge.</vt:lpstr>
      <vt:lpstr>Further work   This work was limited to one SOC in a university environment.  We have now expanded the study to include two corporate SOCs. We need to conduct the study at more SOCs. We would like to invite participation from the FIRST community in our study. Study participation can benefit both the SOC and the community.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Wesch</dc:creator>
  <cp:lastModifiedBy>Josh Crandall</cp:lastModifiedBy>
  <cp:revision>25</cp:revision>
  <dcterms:modified xsi:type="dcterms:W3CDTF">2014-06-23T16:03:18Z</dcterms:modified>
</cp:coreProperties>
</file>