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427" r:id="rId2"/>
    <p:sldId id="398" r:id="rId3"/>
    <p:sldId id="359" r:id="rId4"/>
    <p:sldId id="429" r:id="rId5"/>
    <p:sldId id="430" r:id="rId6"/>
    <p:sldId id="431" r:id="rId7"/>
    <p:sldId id="432" r:id="rId8"/>
    <p:sldId id="433" r:id="rId9"/>
    <p:sldId id="453" r:id="rId10"/>
    <p:sldId id="434" r:id="rId11"/>
    <p:sldId id="362" r:id="rId12"/>
    <p:sldId id="368" r:id="rId13"/>
    <p:sldId id="435" r:id="rId14"/>
    <p:sldId id="365" r:id="rId15"/>
    <p:sldId id="428" r:id="rId16"/>
    <p:sldId id="366" r:id="rId17"/>
    <p:sldId id="370" r:id="rId18"/>
    <p:sldId id="438" r:id="rId19"/>
    <p:sldId id="444" r:id="rId20"/>
    <p:sldId id="448" r:id="rId21"/>
    <p:sldId id="388" r:id="rId22"/>
    <p:sldId id="441" r:id="rId23"/>
    <p:sldId id="451" r:id="rId24"/>
    <p:sldId id="454" r:id="rId25"/>
    <p:sldId id="446" r:id="rId26"/>
    <p:sldId id="456" r:id="rId27"/>
    <p:sldId id="447" r:id="rId28"/>
    <p:sldId id="449" r:id="rId29"/>
    <p:sldId id="455" r:id="rId30"/>
    <p:sldId id="426" r:id="rId31"/>
    <p:sldId id="452" r:id="rId32"/>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kern="1200">
        <a:solidFill>
          <a:schemeClr val="bg1"/>
        </a:solidFill>
        <a:latin typeface="Arial" charset="0"/>
        <a:ea typeface="Lucida Sans Unicode" charset="0"/>
        <a:cs typeface="Lucida Sans Unicode" charset="0"/>
      </a:defRPr>
    </a:lvl1pPr>
    <a:lvl2pPr marL="430213" indent="-215900" algn="l" defTabSz="457200" rtl="0" fontAlgn="base" hangingPunct="0">
      <a:lnSpc>
        <a:spcPct val="93000"/>
      </a:lnSpc>
      <a:spcBef>
        <a:spcPct val="0"/>
      </a:spcBef>
      <a:spcAft>
        <a:spcPct val="0"/>
      </a:spcAft>
      <a:buClr>
        <a:srgbClr val="000000"/>
      </a:buClr>
      <a:buSzPct val="45000"/>
      <a:buFont typeface="Wingdings" charset="2"/>
      <a:defRPr kern="1200">
        <a:solidFill>
          <a:schemeClr val="bg1"/>
        </a:solidFill>
        <a:latin typeface="Arial" charset="0"/>
        <a:ea typeface="Lucida Sans Unicode" charset="0"/>
        <a:cs typeface="Lucida Sans Unicode" charset="0"/>
      </a:defRPr>
    </a:lvl2pPr>
    <a:lvl3pPr marL="646113" indent="-215900" algn="l" defTabSz="457200" rtl="0" fontAlgn="base" hangingPunct="0">
      <a:lnSpc>
        <a:spcPct val="93000"/>
      </a:lnSpc>
      <a:spcBef>
        <a:spcPct val="0"/>
      </a:spcBef>
      <a:spcAft>
        <a:spcPct val="0"/>
      </a:spcAft>
      <a:buClr>
        <a:srgbClr val="000000"/>
      </a:buClr>
      <a:buSzPct val="45000"/>
      <a:buFont typeface="Wingdings" charset="2"/>
      <a:defRPr kern="1200">
        <a:solidFill>
          <a:schemeClr val="bg1"/>
        </a:solidFill>
        <a:latin typeface="Arial" charset="0"/>
        <a:ea typeface="Lucida Sans Unicode" charset="0"/>
        <a:cs typeface="Lucida Sans Unicode" charset="0"/>
      </a:defRPr>
    </a:lvl3pPr>
    <a:lvl4pPr marL="862013" indent="-214313" algn="l" defTabSz="457200" rtl="0" fontAlgn="base" hangingPunct="0">
      <a:lnSpc>
        <a:spcPct val="93000"/>
      </a:lnSpc>
      <a:spcBef>
        <a:spcPct val="0"/>
      </a:spcBef>
      <a:spcAft>
        <a:spcPct val="0"/>
      </a:spcAft>
      <a:buClr>
        <a:srgbClr val="000000"/>
      </a:buClr>
      <a:buSzPct val="45000"/>
      <a:buFont typeface="Wingdings" charset="2"/>
      <a:defRPr kern="1200">
        <a:solidFill>
          <a:schemeClr val="bg1"/>
        </a:solidFill>
        <a:latin typeface="Arial" charset="0"/>
        <a:ea typeface="Lucida Sans Unicode" charset="0"/>
        <a:cs typeface="Lucida Sans Unicode" charset="0"/>
      </a:defRPr>
    </a:lvl4pPr>
    <a:lvl5pPr marL="1077913" indent="-215900" algn="l" defTabSz="457200" rtl="0" fontAlgn="base" hangingPunct="0">
      <a:lnSpc>
        <a:spcPct val="93000"/>
      </a:lnSpc>
      <a:spcBef>
        <a:spcPct val="0"/>
      </a:spcBef>
      <a:spcAft>
        <a:spcPct val="0"/>
      </a:spcAft>
      <a:buClr>
        <a:srgbClr val="000000"/>
      </a:buClr>
      <a:buSzPct val="45000"/>
      <a:buFont typeface="Wingdings" charset="2"/>
      <a:defRPr kern="1200">
        <a:solidFill>
          <a:schemeClr val="bg1"/>
        </a:solidFill>
        <a:latin typeface="Arial" charset="0"/>
        <a:ea typeface="Lucida Sans Unicode" charset="0"/>
        <a:cs typeface="Lucida Sans Unicode" charset="0"/>
      </a:defRPr>
    </a:lvl5pPr>
    <a:lvl6pPr marL="2286000" algn="l" defTabSz="914400" rtl="0" eaLnBrk="1" latinLnBrk="0" hangingPunct="1">
      <a:defRPr kern="1200">
        <a:solidFill>
          <a:schemeClr val="bg1"/>
        </a:solidFill>
        <a:latin typeface="Arial" charset="0"/>
        <a:ea typeface="Lucida Sans Unicode" charset="0"/>
        <a:cs typeface="Lucida Sans Unicode" charset="0"/>
      </a:defRPr>
    </a:lvl6pPr>
    <a:lvl7pPr marL="2743200" algn="l" defTabSz="914400" rtl="0" eaLnBrk="1" latinLnBrk="0" hangingPunct="1">
      <a:defRPr kern="1200">
        <a:solidFill>
          <a:schemeClr val="bg1"/>
        </a:solidFill>
        <a:latin typeface="Arial" charset="0"/>
        <a:ea typeface="Lucida Sans Unicode" charset="0"/>
        <a:cs typeface="Lucida Sans Unicode" charset="0"/>
      </a:defRPr>
    </a:lvl7pPr>
    <a:lvl8pPr marL="3200400" algn="l" defTabSz="914400" rtl="0" eaLnBrk="1" latinLnBrk="0" hangingPunct="1">
      <a:defRPr kern="1200">
        <a:solidFill>
          <a:schemeClr val="bg1"/>
        </a:solidFill>
        <a:latin typeface="Arial" charset="0"/>
        <a:ea typeface="Lucida Sans Unicode" charset="0"/>
        <a:cs typeface="Lucida Sans Unicode" charset="0"/>
      </a:defRPr>
    </a:lvl8pPr>
    <a:lvl9pPr marL="3657600" algn="l" defTabSz="914400" rtl="0" eaLnBrk="1" latinLnBrk="0" hangingPunct="1">
      <a:defRPr kern="1200">
        <a:solidFill>
          <a:schemeClr val="bg1"/>
        </a:solidFill>
        <a:latin typeface="Arial" charset="0"/>
        <a:ea typeface="Lucida Sans Unicode" charset="0"/>
        <a:cs typeface="Lucida Sans Unicode"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4" autoAdjust="0"/>
    <p:restoredTop sz="94660"/>
  </p:normalViewPr>
  <p:slideViewPr>
    <p:cSldViewPr>
      <p:cViewPr varScale="1">
        <p:scale>
          <a:sx n="78" d="100"/>
          <a:sy n="78" d="100"/>
        </p:scale>
        <p:origin x="-1554"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w="9360">
            <a:noFill/>
            <a:miter lim="800000"/>
            <a:headEnd/>
            <a:tailEnd/>
          </a:ln>
          <a:effectLst/>
        </p:spPr>
        <p:txBody>
          <a:bodyPr wrap="none" anchor="ctr"/>
          <a:lstStyle/>
          <a:p>
            <a:pPr>
              <a:defRPr/>
            </a:pPr>
            <a:endParaRPr lang="en-US">
              <a:ea typeface="+mn-ea"/>
            </a:endParaRPr>
          </a:p>
        </p:txBody>
      </p:sp>
      <p:sp>
        <p:nvSpPr>
          <p:cNvPr id="43011" name="Rectangle 2"/>
          <p:cNvSpPr>
            <a:spLocks noGrp="1" noRot="1" noChangeAspect="1" noChangeArrowheads="1"/>
          </p:cNvSpPr>
          <p:nvPr>
            <p:ph type="sldImg"/>
          </p:nvPr>
        </p:nvSpPr>
        <p:spPr bwMode="auto">
          <a:xfrm>
            <a:off x="1371600" y="763588"/>
            <a:ext cx="5026025" cy="3768725"/>
          </a:xfrm>
          <a:prstGeom prst="rect">
            <a:avLst/>
          </a:prstGeom>
          <a:noFill/>
          <a:ln w="9525">
            <a:noFill/>
            <a:round/>
            <a:headEnd/>
            <a:tailEnd/>
          </a:ln>
        </p:spPr>
      </p:sp>
      <p:sp>
        <p:nvSpPr>
          <p:cNvPr id="2051" name="Rectangle 3"/>
          <p:cNvSpPr>
            <a:spLocks noGrp="1" noChangeArrowheads="1"/>
          </p:cNvSpPr>
          <p:nvPr>
            <p:ph type="body"/>
          </p:nvPr>
        </p:nvSpPr>
        <p:spPr bwMode="auto">
          <a:xfrm>
            <a:off x="777875" y="4776788"/>
            <a:ext cx="6215063" cy="45227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2" name="Rectangle 4"/>
          <p:cNvSpPr>
            <a:spLocks noGrp="1" noChangeArrowheads="1"/>
          </p:cNvSpPr>
          <p:nvPr>
            <p:ph type="hdr"/>
          </p:nvPr>
        </p:nvSpPr>
        <p:spPr bwMode="auto">
          <a:xfrm>
            <a:off x="0" y="0"/>
            <a:ext cx="3370263" cy="5000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latin typeface="Times New Roman" pitchFamily="16" charset="0"/>
                <a:ea typeface="+mn-ea"/>
              </a:defRPr>
            </a:lvl1pPr>
          </a:lstStyle>
          <a:p>
            <a:pPr>
              <a:defRPr/>
            </a:pPr>
            <a:endParaRPr lang="en-US"/>
          </a:p>
        </p:txBody>
      </p:sp>
      <p:sp>
        <p:nvSpPr>
          <p:cNvPr id="2053" name="Rectangle 5"/>
          <p:cNvSpPr>
            <a:spLocks noGrp="1" noChangeArrowheads="1"/>
          </p:cNvSpPr>
          <p:nvPr>
            <p:ph type="dt"/>
          </p:nvPr>
        </p:nvSpPr>
        <p:spPr bwMode="auto">
          <a:xfrm>
            <a:off x="4398963" y="0"/>
            <a:ext cx="3370262" cy="5000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latin typeface="Times New Roman" pitchFamily="16" charset="0"/>
                <a:ea typeface="+mn-ea"/>
              </a:defRPr>
            </a:lvl1pPr>
          </a:lstStyle>
          <a:p>
            <a:pPr>
              <a:defRPr/>
            </a:pPr>
            <a:endParaRPr lang="en-US"/>
          </a:p>
        </p:txBody>
      </p:sp>
      <p:sp>
        <p:nvSpPr>
          <p:cNvPr id="2054" name="Rectangle 6"/>
          <p:cNvSpPr>
            <a:spLocks noGrp="1" noChangeArrowheads="1"/>
          </p:cNvSpPr>
          <p:nvPr>
            <p:ph type="ftr"/>
          </p:nvPr>
        </p:nvSpPr>
        <p:spPr bwMode="auto">
          <a:xfrm>
            <a:off x="0" y="9555163"/>
            <a:ext cx="3370263" cy="50006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latin typeface="Times New Roman" pitchFamily="16" charset="0"/>
                <a:ea typeface="+mn-ea"/>
              </a:defRPr>
            </a:lvl1pPr>
          </a:lstStyle>
          <a:p>
            <a:pPr>
              <a:defRPr/>
            </a:pPr>
            <a:endParaRPr lang="en-US"/>
          </a:p>
        </p:txBody>
      </p:sp>
      <p:sp>
        <p:nvSpPr>
          <p:cNvPr id="2055" name="Rectangle 7"/>
          <p:cNvSpPr>
            <a:spLocks noGrp="1" noChangeArrowheads="1"/>
          </p:cNvSpPr>
          <p:nvPr>
            <p:ph type="sldNum"/>
          </p:nvPr>
        </p:nvSpPr>
        <p:spPr bwMode="auto">
          <a:xfrm>
            <a:off x="4398963" y="9555163"/>
            <a:ext cx="3370262" cy="50006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latin typeface="Times New Roman" pitchFamily="16" charset="0"/>
                <a:ea typeface="+mn-ea"/>
              </a:defRPr>
            </a:lvl1pPr>
          </a:lstStyle>
          <a:p>
            <a:pPr>
              <a:defRPr/>
            </a:pPr>
            <a:fld id="{F25FFB41-63E7-4078-B298-AFCF2C177F57}" type="slidenum">
              <a:rPr lang="en-US"/>
              <a:pPr>
                <a:defRPr/>
              </a:pPr>
              <a:t>‹#›</a:t>
            </a:fld>
            <a:endParaRPr lang="en-US"/>
          </a:p>
        </p:txBody>
      </p:sp>
    </p:spTree>
    <p:extLst>
      <p:ext uri="{BB962C8B-B14F-4D97-AF65-F5344CB8AC3E}">
        <p14:creationId xmlns:p14="http://schemas.microsoft.com/office/powerpoint/2010/main" xmlns="" val="272328962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3CBE26F-1B74-43C6-AEED-697C18613F51}" type="slidenum">
              <a:rPr lang="en-US"/>
              <a:pPr/>
              <a:t>2</a:t>
            </a:fld>
            <a:endParaRPr lang="en-US"/>
          </a:p>
        </p:txBody>
      </p:sp>
      <p:sp>
        <p:nvSpPr>
          <p:cNvPr id="15462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p:spPr>
        <p:txBody>
          <a:bodyPr wrap="none" anchor="ctr"/>
          <a:lstStyle/>
          <a:p>
            <a:pPr defTabSz="457085"/>
            <a:endParaRPr lang="en-US">
              <a:solidFill>
                <a:srgbClr val="FFFFFF"/>
              </a:solidFill>
            </a:endParaRPr>
          </a:p>
        </p:txBody>
      </p:sp>
      <p:sp>
        <p:nvSpPr>
          <p:cNvPr id="154626" name="Rectangle 2"/>
          <p:cNvSpPr txBox="1">
            <a:spLocks noGrp="1" noChangeArrowheads="1"/>
          </p:cNvSpPr>
          <p:nvPr>
            <p:ph type="body"/>
          </p:nvPr>
        </p:nvSpPr>
        <p:spPr bwMode="auto">
          <a:xfrm>
            <a:off x="777875" y="4776788"/>
            <a:ext cx="6215063" cy="4522787"/>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238818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38A25BDC-DC2F-48C2-93BC-53F83A32439F}" type="slidenum">
              <a:rPr lang="en-US" smtClean="0">
                <a:solidFill>
                  <a:srgbClr val="000000"/>
                </a:solidFill>
                <a:latin typeface="Times New Roman" pitchFamily="16" charset="0"/>
              </a:rPr>
              <a:pPr eaLnBrk="1"/>
              <a:t>11</a:t>
            </a:fld>
            <a:endParaRPr lang="en-US" smtClean="0">
              <a:solidFill>
                <a:srgbClr val="000000"/>
              </a:solidFill>
              <a:latin typeface="Times New Roman" pitchFamily="16" charset="0"/>
            </a:endParaRPr>
          </a:p>
        </p:txBody>
      </p:sp>
      <p:sp>
        <p:nvSpPr>
          <p:cNvPr id="121859"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1860"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3752107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t>
            </a:r>
            <a:r>
              <a:rPr lang="en-US" baseline="0" dirty="0" smtClean="0"/>
              <a:t> just that we did  not  comprehend what we were observing, we could not – we simply did not have the ability.</a:t>
            </a:r>
            <a:endParaRPr lang="en-US" dirty="0"/>
          </a:p>
        </p:txBody>
      </p:sp>
      <p:sp>
        <p:nvSpPr>
          <p:cNvPr id="4" name="Slide Number Placeholder 3"/>
          <p:cNvSpPr>
            <a:spLocks noGrp="1"/>
          </p:cNvSpPr>
          <p:nvPr>
            <p:ph type="sldNum" idx="10"/>
          </p:nvPr>
        </p:nvSpPr>
        <p:spPr/>
        <p:txBody>
          <a:bodyPr/>
          <a:lstStyle/>
          <a:p>
            <a:pPr>
              <a:defRPr/>
            </a:pPr>
            <a:fld id="{F25FFB41-63E7-4078-B298-AFCF2C177F57}"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13</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0923EDAB-5D50-4501-9A9C-54FB34A61E6D}" type="slidenum">
              <a:rPr lang="en-US" smtClean="0">
                <a:solidFill>
                  <a:srgbClr val="000000"/>
                </a:solidFill>
                <a:latin typeface="Times New Roman" pitchFamily="16" charset="0"/>
              </a:rPr>
              <a:pPr eaLnBrk="1"/>
              <a:t>14</a:t>
            </a:fld>
            <a:endParaRPr lang="en-US" smtClean="0">
              <a:solidFill>
                <a:srgbClr val="000000"/>
              </a:solidFill>
              <a:latin typeface="Times New Roman" pitchFamily="16" charset="0"/>
            </a:endParaRPr>
          </a:p>
        </p:txBody>
      </p:sp>
      <p:sp>
        <p:nvSpPr>
          <p:cNvPr id="124931"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4932"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2985702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15</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0287B638-9FE7-4B7B-AF14-7E349A5A9FA0}" type="slidenum">
              <a:rPr lang="en-US" smtClean="0">
                <a:solidFill>
                  <a:srgbClr val="000000"/>
                </a:solidFill>
                <a:latin typeface="Times New Roman" pitchFamily="16" charset="0"/>
              </a:rPr>
              <a:pPr eaLnBrk="1"/>
              <a:t>17</a:t>
            </a:fld>
            <a:endParaRPr lang="en-US" smtClean="0">
              <a:solidFill>
                <a:srgbClr val="000000"/>
              </a:solidFill>
              <a:latin typeface="Times New Roman" pitchFamily="16" charset="0"/>
            </a:endParaRPr>
          </a:p>
        </p:txBody>
      </p:sp>
      <p:sp>
        <p:nvSpPr>
          <p:cNvPr id="129027"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9028"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4112988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BE29A886-ED0C-43AE-894F-A802AD97FD2A}" type="slidenum">
              <a:rPr lang="en-US" smtClean="0">
                <a:solidFill>
                  <a:srgbClr val="000000"/>
                </a:solidFill>
                <a:latin typeface="Times New Roman" pitchFamily="16" charset="0"/>
              </a:rPr>
              <a:pPr eaLnBrk="1"/>
              <a:t>18</a:t>
            </a:fld>
            <a:endParaRPr lang="en-US" smtClean="0">
              <a:solidFill>
                <a:srgbClr val="000000"/>
              </a:solidFill>
              <a:latin typeface="Times New Roman" pitchFamily="16" charset="0"/>
            </a:endParaRPr>
          </a:p>
        </p:txBody>
      </p:sp>
      <p:sp>
        <p:nvSpPr>
          <p:cNvPr id="13824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3824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006719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19</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20</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23</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3</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24</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25</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26</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27</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28</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29</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IEEE Magazine article</a:t>
            </a:r>
            <a:endParaRPr lang="en-US" dirty="0"/>
          </a:p>
        </p:txBody>
      </p:sp>
      <p:sp>
        <p:nvSpPr>
          <p:cNvPr id="4" name="Slide Number Placeholder 3"/>
          <p:cNvSpPr>
            <a:spLocks noGrp="1"/>
          </p:cNvSpPr>
          <p:nvPr>
            <p:ph type="sldNum" idx="10"/>
          </p:nvPr>
        </p:nvSpPr>
        <p:spPr/>
        <p:txBody>
          <a:bodyPr/>
          <a:lstStyle/>
          <a:p>
            <a:pPr>
              <a:defRPr/>
            </a:pPr>
            <a:fld id="{F25FFB41-63E7-4078-B298-AFCF2C177F57}"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3CBE26F-1B74-43C6-AEED-697C18613F51}" type="slidenum">
              <a:rPr lang="en-US"/>
              <a:pPr/>
              <a:t>31</a:t>
            </a:fld>
            <a:endParaRPr lang="en-US"/>
          </a:p>
        </p:txBody>
      </p:sp>
      <p:sp>
        <p:nvSpPr>
          <p:cNvPr id="15462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p:spPr>
        <p:txBody>
          <a:bodyPr wrap="none" anchor="ctr"/>
          <a:lstStyle/>
          <a:p>
            <a:pPr defTabSz="457085"/>
            <a:endParaRPr lang="en-US">
              <a:solidFill>
                <a:srgbClr val="FFFFFF"/>
              </a:solidFill>
            </a:endParaRPr>
          </a:p>
        </p:txBody>
      </p:sp>
      <p:sp>
        <p:nvSpPr>
          <p:cNvPr id="154626" name="Rectangle 2"/>
          <p:cNvSpPr txBox="1">
            <a:spLocks noGrp="1" noChangeArrowheads="1"/>
          </p:cNvSpPr>
          <p:nvPr>
            <p:ph type="body"/>
          </p:nvPr>
        </p:nvSpPr>
        <p:spPr bwMode="auto">
          <a:xfrm>
            <a:off x="777875" y="4776788"/>
            <a:ext cx="6215063" cy="4522787"/>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238818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4</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5</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6</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7</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8</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9</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10</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xmlns="" val="1417582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347D507E-8DF7-414D-9065-E53C806FDD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82C0FC0-E94E-4951-8103-297ADDD346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6950" cy="6453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8450"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D037BBE-C54F-4267-B447-6EE8C34323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1F98A7E-F032-4D22-BC5C-0B6B44A1F0A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F433BF9-94B7-43E6-AEE0-FAA7EAC95E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84861598-FB35-420D-ACB2-F48552CF03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E0FFFF72-4A3A-49CE-A021-A30FED68CF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9A59DA63-7AC4-4DF9-9340-EA1742C12A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4A68248D-6776-450E-AE3E-0A038D4F0A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23503A61-6095-4D9B-AB4A-C053D2ED7A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517C73CE-56CC-4FD1-9D73-CCB3ADFA016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7800" cy="125888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03238" y="1768475"/>
            <a:ext cx="9067800" cy="4986338"/>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44737" cy="517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FFFFFF"/>
                </a:solidFill>
                <a:latin typeface="Times New Roman" pitchFamily="16" charset="0"/>
                <a:ea typeface="+mn-ea"/>
              </a:defRPr>
            </a:lvl1pPr>
          </a:lstStyle>
          <a:p>
            <a:pPr>
              <a:defRPr/>
            </a:pPr>
            <a:endParaRPr lang="en-US"/>
          </a:p>
        </p:txBody>
      </p:sp>
      <p:sp>
        <p:nvSpPr>
          <p:cNvPr id="1028" name="Rectangle 4"/>
          <p:cNvSpPr>
            <a:spLocks noGrp="1" noChangeArrowheads="1"/>
          </p:cNvSpPr>
          <p:nvPr>
            <p:ph type="ftr"/>
          </p:nvPr>
        </p:nvSpPr>
        <p:spPr bwMode="auto">
          <a:xfrm>
            <a:off x="3448050" y="6886575"/>
            <a:ext cx="3192463" cy="517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FFFFFF"/>
                </a:solidFill>
                <a:latin typeface="Times New Roman" pitchFamily="16" charset="0"/>
                <a:ea typeface="+mn-ea"/>
              </a:defRPr>
            </a:lvl1pPr>
          </a:lstStyle>
          <a:p>
            <a:pPr>
              <a:defRPr/>
            </a:pPr>
            <a:endParaRPr lang="en-US"/>
          </a:p>
        </p:txBody>
      </p:sp>
      <p:sp>
        <p:nvSpPr>
          <p:cNvPr id="1029" name="Rectangle 5"/>
          <p:cNvSpPr>
            <a:spLocks noGrp="1" noChangeArrowheads="1"/>
          </p:cNvSpPr>
          <p:nvPr>
            <p:ph type="sldNum"/>
          </p:nvPr>
        </p:nvSpPr>
        <p:spPr bwMode="auto">
          <a:xfrm>
            <a:off x="7227888" y="6886575"/>
            <a:ext cx="2344737" cy="517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FFFFFF"/>
                </a:solidFill>
                <a:latin typeface="Times New Roman" pitchFamily="16" charset="0"/>
                <a:ea typeface="+mn-ea"/>
              </a:defRPr>
            </a:lvl1pPr>
          </a:lstStyle>
          <a:p>
            <a:pPr>
              <a:defRPr/>
            </a:pPr>
            <a:fld id="{E07D2B9E-C054-4F64-BEEA-47222146F5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Lucida Sans Unicode" charset="0"/>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Lucida Sans Unicode" charset="0"/>
          <a:cs typeface="Lucida Sans Unicode"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Lucida Sans Unicode" charset="0"/>
          <a:cs typeface="Lucida Sans Unicode"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Lucida Sans Unicode" charset="0"/>
          <a:cs typeface="Lucida Sans Unicode"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Lucida Sans Unicode" charset="0"/>
          <a:cs typeface="Lucida Sans Unicode" charset="0"/>
        </a:defRPr>
      </a:lvl5pPr>
      <a:lvl6pPr marL="4572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cs typeface="Lucida Sans Unicode" charset="0"/>
        </a:defRPr>
      </a:lvl6pPr>
      <a:lvl7pPr marL="9144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cs typeface="Lucida Sans Unicode" charset="0"/>
        </a:defRPr>
      </a:lvl7pPr>
      <a:lvl8pPr marL="13716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cs typeface="Lucida Sans Unicode" charset="0"/>
        </a:defRPr>
      </a:lvl8pPr>
      <a:lvl9pPr marL="18288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cs typeface="Lucida Sans Unicode" charset="0"/>
        </a:defRPr>
      </a:lvl9pPr>
    </p:titleStyle>
    <p:bodyStyle>
      <a:lvl1pPr marL="430213"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Lucida Sans Unicode" charset="0"/>
          <a:cs typeface="+mn-cs"/>
        </a:defRPr>
      </a:lvl1pPr>
      <a:lvl2pPr marL="862013" indent="-285750"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Lucida Sans Unicode" charset="0"/>
          <a:cs typeface="+mn-cs"/>
        </a:defRPr>
      </a:lvl2pPr>
      <a:lvl3pPr marL="1293813"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Lucida Sans Unicode" charset="0"/>
          <a:cs typeface="+mn-cs"/>
        </a:defRPr>
      </a:lvl3pPr>
      <a:lvl4pPr marL="1725613" indent="-214313"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Lucida Sans Unicode" charset="0"/>
          <a:cs typeface="+mn-cs"/>
        </a:defRPr>
      </a:lvl4pPr>
      <a:lvl5pPr marL="2157413"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Lucida Sans Unicode" charset="0"/>
          <a:cs typeface="+mn-cs"/>
        </a:defRPr>
      </a:lvl5pPr>
      <a:lvl6pPr marL="2614613"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cs typeface="+mn-cs"/>
        </a:defRPr>
      </a:lvl6pPr>
      <a:lvl7pPr marL="3071813"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cs typeface="+mn-cs"/>
        </a:defRPr>
      </a:lvl7pPr>
      <a:lvl8pPr marL="3529013"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cs typeface="+mn-cs"/>
        </a:defRPr>
      </a:lvl8pPr>
      <a:lvl9pPr marL="3986213"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Using Anthropology to study Security Incident Response</a:t>
            </a:r>
            <a:endParaRPr lang="en-US" b="1" dirty="0" smtClean="0"/>
          </a:p>
        </p:txBody>
      </p:sp>
      <p:sp>
        <p:nvSpPr>
          <p:cNvPr id="4" name="Subtitle 3"/>
          <p:cNvSpPr>
            <a:spLocks noGrp="1"/>
          </p:cNvSpPr>
          <p:nvPr>
            <p:ph type="subTitle" idx="1"/>
          </p:nvPr>
        </p:nvSpPr>
        <p:spPr/>
        <p:txBody>
          <a:bodyPr/>
          <a:lstStyle/>
          <a:p>
            <a:pPr algn="l"/>
            <a:r>
              <a:rPr lang="en-US" dirty="0" smtClean="0"/>
              <a:t>Raj Rajagopalan                 Xinming Ou</a:t>
            </a:r>
          </a:p>
          <a:p>
            <a:pPr algn="l"/>
            <a:r>
              <a:rPr lang="en-US" dirty="0" smtClean="0"/>
              <a:t>Honeywell                    Kansas State U</a:t>
            </a:r>
          </a:p>
          <a:p>
            <a:endParaRPr lang="en-US" dirty="0" smtClean="0"/>
          </a:p>
          <a:p>
            <a:r>
              <a:rPr lang="en-US" dirty="0" smtClean="0"/>
              <a:t>FIRST </a:t>
            </a:r>
            <a:r>
              <a:rPr lang="en-US" dirty="0" smtClean="0"/>
              <a:t>2014</a:t>
            </a:r>
          </a:p>
          <a:p>
            <a:r>
              <a:rPr lang="en-US" dirty="0" smtClean="0"/>
              <a:t>June 25, 2014 </a:t>
            </a: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3600" dirty="0" smtClean="0"/>
              <a:t>What we did</a:t>
            </a:r>
            <a:br>
              <a:rPr lang="en-US" sz="3600" dirty="0" smtClean="0"/>
            </a:br>
            <a:r>
              <a:rPr lang="en-US" sz="3600" dirty="0" smtClean="0"/>
              <a:t/>
            </a:r>
            <a:br>
              <a:rPr lang="en-US" sz="3600" dirty="0" smtClean="0"/>
            </a:br>
            <a:r>
              <a:rPr lang="en-US" sz="3600" dirty="0" smtClean="0"/>
              <a:t>We </a:t>
            </a:r>
            <a:r>
              <a:rPr lang="en-US" sz="3600" i="1" dirty="0" smtClean="0"/>
              <a:t>asked </a:t>
            </a:r>
            <a:r>
              <a:rPr lang="en-US" sz="3600" dirty="0" smtClean="0"/>
              <a:t>the SOC analysts how they did their jobs</a:t>
            </a:r>
            <a:br>
              <a:rPr lang="en-US" sz="3600" dirty="0" smtClean="0"/>
            </a:br>
            <a:r>
              <a:rPr lang="en-US" sz="3600" dirty="0" smtClean="0"/>
              <a:t/>
            </a:r>
            <a:br>
              <a:rPr lang="en-US" sz="3600" dirty="0" smtClean="0"/>
            </a:br>
            <a:r>
              <a:rPr lang="en-US" sz="3600" dirty="0" smtClean="0"/>
              <a:t>How did that work?</a:t>
            </a:r>
            <a:br>
              <a:rPr lang="en-US" sz="3600" dirty="0" smtClean="0"/>
            </a:br>
            <a:r>
              <a:rPr lang="en-US" sz="3600" dirty="0" smtClean="0"/>
              <a:t/>
            </a:r>
            <a:br>
              <a:rPr lang="en-US" sz="3600" dirty="0" smtClean="0"/>
            </a:br>
            <a:r>
              <a:rPr lang="en-US" sz="3600" dirty="0" smtClean="0"/>
              <a:t>Not well.</a:t>
            </a:r>
            <a:br>
              <a:rPr lang="en-US" sz="3600" dirty="0" smtClean="0"/>
            </a:br>
            <a:r>
              <a:rPr lang="en-US" sz="3600" dirty="0" smtClean="0"/>
              <a:t/>
            </a:r>
            <a:br>
              <a:rPr lang="en-US" sz="3600" dirty="0" smtClean="0"/>
            </a:br>
            <a:r>
              <a:rPr lang="en-US" sz="3600" dirty="0" smtClean="0"/>
              <a:t>What did we miss?</a:t>
            </a:r>
            <a:endParaRPr lang="en-US" sz="3600" dirty="0"/>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496" y="0"/>
            <a:ext cx="10071633" cy="7539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 name="Title 1"/>
          <p:cNvSpPr txBox="1">
            <a:spLocks/>
          </p:cNvSpPr>
          <p:nvPr/>
        </p:nvSpPr>
        <p:spPr bwMode="auto">
          <a:xfrm>
            <a:off x="773112" y="0"/>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kumimoji="0" lang="en-US" sz="2799" b="0" i="0" u="none" strike="noStrike" kern="0" cap="none" spc="0" normalizeH="0" baseline="0" noProof="0" dirty="0" smtClean="0">
                <a:ln>
                  <a:noFill/>
                </a:ln>
                <a:solidFill>
                  <a:srgbClr val="FFFFFF"/>
                </a:solidFill>
                <a:effectLst/>
                <a:uLnTx/>
                <a:uFillTx/>
                <a:latin typeface="+mj-lt"/>
                <a:ea typeface="Lucida Sans Unicode" charset="0"/>
                <a:cs typeface="+mj-cs"/>
              </a:rPr>
              <a:t>What we set out to observe</a:t>
            </a:r>
            <a:endParaRPr kumimoji="0" lang="en-US" sz="2799" b="0" i="0" u="none" strike="noStrike" kern="0" cap="none" spc="0" normalizeH="0" baseline="0" noProof="0" dirty="0">
              <a:ln>
                <a:noFill/>
              </a:ln>
              <a:solidFill>
                <a:srgbClr val="FFFFFF"/>
              </a:solidFill>
              <a:effectLst/>
              <a:uLnTx/>
              <a:uFillTx/>
              <a:latin typeface="+mj-lt"/>
              <a:ea typeface="Lucida Sans Unicode" charset="0"/>
              <a:cs typeface="+mj-cs"/>
            </a:endParaRPr>
          </a:p>
        </p:txBody>
      </p:sp>
    </p:spTree>
    <p:extLst>
      <p:ext uri="{BB962C8B-B14F-4D97-AF65-F5344CB8AC3E}">
        <p14:creationId xmlns:p14="http://schemas.microsoft.com/office/powerpoint/2010/main" xmlns="" val="249154144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2210" name="Picture 2" descr="C:\Users\Kitchen\Downloads\Becky_is_really_cool.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497" y="-30163"/>
            <a:ext cx="10054178" cy="617072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txBox="1">
            <a:spLocks/>
          </p:cNvSpPr>
          <p:nvPr/>
        </p:nvSpPr>
        <p:spPr bwMode="auto">
          <a:xfrm>
            <a:off x="1077912" y="5701889"/>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kumimoji="0" lang="en-US" sz="2799" b="0" i="0" u="none" strike="noStrike" kern="0" cap="none" spc="0" normalizeH="0" baseline="0" noProof="0" dirty="0" smtClean="0">
                <a:ln>
                  <a:noFill/>
                </a:ln>
                <a:solidFill>
                  <a:srgbClr val="FFFFFF"/>
                </a:solidFill>
                <a:effectLst/>
                <a:uLnTx/>
                <a:uFillTx/>
                <a:latin typeface="+mj-lt"/>
                <a:ea typeface="Lucida Sans Unicode" charset="0"/>
                <a:cs typeface="+mj-cs"/>
              </a:rPr>
              <a:t>What we became</a:t>
            </a:r>
            <a:endParaRPr kumimoji="0" lang="en-US" sz="2799" b="0" i="0" u="none" strike="noStrike" kern="0" cap="none" spc="0" normalizeH="0" baseline="0" noProof="0" dirty="0">
              <a:ln>
                <a:noFill/>
              </a:ln>
              <a:solidFill>
                <a:srgbClr val="FFFFFF"/>
              </a:solidFill>
              <a:effectLst/>
              <a:uLnTx/>
              <a:uFillTx/>
              <a:latin typeface="+mj-lt"/>
              <a:ea typeface="Lucida Sans Unicode" charset="0"/>
              <a:cs typeface="+mj-cs"/>
            </a:endParaRPr>
          </a:p>
        </p:txBody>
      </p:sp>
    </p:spTree>
    <p:extLst>
      <p:ext uri="{BB962C8B-B14F-4D97-AF65-F5344CB8AC3E}">
        <p14:creationId xmlns:p14="http://schemas.microsoft.com/office/powerpoint/2010/main" xmlns="" val="3112300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Time for Reflection</a:t>
            </a:r>
            <a:br>
              <a:rPr lang="en-US" sz="2799" dirty="0" smtClean="0"/>
            </a:br>
            <a:r>
              <a:rPr lang="en-US" sz="2799" dirty="0" smtClean="0"/>
              <a:t/>
            </a:r>
            <a:br>
              <a:rPr lang="en-US" sz="2799" dirty="0" smtClean="0"/>
            </a:br>
            <a:r>
              <a:rPr lang="en-US" sz="2799" dirty="0" smtClean="0"/>
              <a:t/>
            </a:r>
            <a:br>
              <a:rPr lang="en-US" sz="2799" dirty="0" smtClean="0"/>
            </a:br>
            <a:r>
              <a:rPr lang="en-US" sz="2799" dirty="0" smtClean="0"/>
              <a:t>The researchers could not get time of day from the SOC staff</a:t>
            </a:r>
            <a:br>
              <a:rPr lang="en-US" sz="2799" dirty="0" smtClean="0"/>
            </a:br>
            <a:r>
              <a:rPr lang="en-US" sz="2799" dirty="0" smtClean="0"/>
              <a:t/>
            </a:r>
            <a:br>
              <a:rPr lang="en-US" sz="2799" dirty="0" smtClean="0"/>
            </a:br>
            <a:r>
              <a:rPr lang="en-US" sz="2799" dirty="0" smtClean="0"/>
              <a:t>SOC personnel were </a:t>
            </a:r>
            <a:r>
              <a:rPr lang="en-US" sz="2799" i="1" dirty="0" smtClean="0"/>
              <a:t>too busy and too suspicious</a:t>
            </a:r>
            <a:br>
              <a:rPr lang="en-US" sz="2799" i="1" dirty="0" smtClean="0"/>
            </a:br>
            <a:r>
              <a:rPr lang="en-US" sz="2799" i="1" dirty="0" smtClean="0"/>
              <a:t/>
            </a:r>
            <a:br>
              <a:rPr lang="en-US" sz="2799" i="1" dirty="0" smtClean="0"/>
            </a:br>
            <a:r>
              <a:rPr lang="en-US" sz="2799" dirty="0" smtClean="0"/>
              <a:t>SOC </a:t>
            </a:r>
            <a:r>
              <a:rPr lang="en-US" sz="2799" dirty="0" smtClean="0"/>
              <a:t>skills</a:t>
            </a:r>
            <a:r>
              <a:rPr lang="en-US" sz="2799" dirty="0" smtClean="0"/>
              <a:t> </a:t>
            </a:r>
            <a:r>
              <a:rPr lang="en-US" sz="2799" dirty="0" smtClean="0"/>
              <a:t>are learned primarily via a master-apprentice model</a:t>
            </a:r>
            <a:br>
              <a:rPr lang="en-US" sz="2799" dirty="0" smtClean="0"/>
            </a:br>
            <a:r>
              <a:rPr lang="en-US" sz="2799" dirty="0" smtClean="0"/>
              <a:t/>
            </a:r>
            <a:br>
              <a:rPr lang="en-US" sz="2799" dirty="0" smtClean="0"/>
            </a:br>
            <a:r>
              <a:rPr lang="en-US" sz="2799" dirty="0" smtClean="0"/>
              <a:t>The researchers </a:t>
            </a:r>
            <a:r>
              <a:rPr lang="en-US" sz="2799" dirty="0" smtClean="0"/>
              <a:t>were </a:t>
            </a:r>
            <a:r>
              <a:rPr lang="en-US" sz="2799" dirty="0" smtClean="0"/>
              <a:t>on the outside looking in!</a:t>
            </a:r>
            <a:endParaRPr lang="en-US" sz="2799" dirty="0"/>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496" y="0"/>
            <a:ext cx="10071633" cy="4694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 name="Title 1"/>
          <p:cNvSpPr txBox="1">
            <a:spLocks/>
          </p:cNvSpPr>
          <p:nvPr/>
        </p:nvSpPr>
        <p:spPr bwMode="auto">
          <a:xfrm>
            <a:off x="696912" y="4757327"/>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lang="en-US" sz="2799" kern="0" dirty="0" smtClean="0">
                <a:latin typeface="+mj-lt"/>
                <a:cs typeface="+mj-cs"/>
              </a:rPr>
              <a:t>T</a:t>
            </a:r>
            <a:r>
              <a:rPr kumimoji="0" lang="en-US" sz="2799" b="0" i="0" u="none" strike="noStrike" kern="0" cap="none" spc="0" normalizeH="0" baseline="0" noProof="0" dirty="0" smtClean="0">
                <a:ln>
                  <a:noFill/>
                </a:ln>
                <a:effectLst/>
                <a:uLnTx/>
                <a:uFillTx/>
                <a:latin typeface="+mj-lt"/>
                <a:ea typeface="Lucida Sans Unicode" charset="0"/>
                <a:cs typeface="+mj-cs"/>
              </a:rPr>
              <a:t>he </a:t>
            </a:r>
            <a:r>
              <a:rPr kumimoji="0" lang="en-US" sz="2799" b="0" i="1" u="none" strike="noStrike" kern="0" cap="none" spc="0" normalizeH="0" baseline="0" noProof="0" dirty="0" smtClean="0">
                <a:ln>
                  <a:noFill/>
                </a:ln>
                <a:effectLst/>
                <a:uLnTx/>
                <a:uFillTx/>
                <a:latin typeface="+mj-lt"/>
                <a:ea typeface="Lucida Sans Unicode" charset="0"/>
                <a:cs typeface="+mj-cs"/>
              </a:rPr>
              <a:t>Professional </a:t>
            </a:r>
            <a:r>
              <a:rPr lang="en-US" sz="2799" i="1" kern="0" noProof="0" dirty="0" smtClean="0">
                <a:latin typeface="+mj-lt"/>
                <a:cs typeface="+mj-cs"/>
              </a:rPr>
              <a:t>O</a:t>
            </a:r>
            <a:r>
              <a:rPr kumimoji="0" lang="en-US" sz="2799" b="0" i="1" u="none" strike="noStrike" kern="0" cap="none" spc="0" normalizeH="0" baseline="0" noProof="0" dirty="0" smtClean="0">
                <a:ln>
                  <a:noFill/>
                </a:ln>
                <a:effectLst/>
                <a:uLnTx/>
                <a:uFillTx/>
                <a:latin typeface="+mj-lt"/>
                <a:ea typeface="Lucida Sans Unicode" charset="0"/>
                <a:cs typeface="+mj-cs"/>
              </a:rPr>
              <a:t>bserver</a:t>
            </a:r>
            <a:r>
              <a:rPr kumimoji="0" lang="en-US" sz="2799" b="0" i="0" u="none" strike="noStrike" kern="0" cap="none" spc="0" normalizeH="0" baseline="0" noProof="0" dirty="0" smtClean="0">
                <a:ln>
                  <a:noFill/>
                </a:ln>
                <a:effectLst/>
                <a:uLnTx/>
                <a:uFillTx/>
                <a:latin typeface="+mj-lt"/>
                <a:ea typeface="Lucida Sans Unicode" charset="0"/>
                <a:cs typeface="+mj-cs"/>
              </a:rPr>
              <a:t/>
            </a:r>
            <a:br>
              <a:rPr kumimoji="0" lang="en-US" sz="2799" b="0" i="0" u="none" strike="noStrike" kern="0" cap="none" spc="0" normalizeH="0" baseline="0" noProof="0" dirty="0" smtClean="0">
                <a:ln>
                  <a:noFill/>
                </a:ln>
                <a:effectLst/>
                <a:uLnTx/>
                <a:uFillTx/>
                <a:latin typeface="+mj-lt"/>
                <a:ea typeface="Lucida Sans Unicode" charset="0"/>
                <a:cs typeface="+mj-cs"/>
              </a:rPr>
            </a:br>
            <a:r>
              <a:rPr kumimoji="0" lang="en-US" sz="2799" b="0" i="0" u="none" strike="noStrike" kern="0" cap="none" spc="0" normalizeH="0" baseline="0" noProof="0" dirty="0" smtClean="0">
                <a:ln>
                  <a:noFill/>
                </a:ln>
                <a:effectLst/>
                <a:uLnTx/>
                <a:uFillTx/>
                <a:latin typeface="+mj-lt"/>
                <a:ea typeface="Lucida Sans Unicode" charset="0"/>
                <a:cs typeface="+mj-cs"/>
              </a:rPr>
              <a:t/>
            </a:r>
            <a:br>
              <a:rPr kumimoji="0" lang="en-US" sz="2799" b="0" i="0" u="none" strike="noStrike" kern="0" cap="none" spc="0" normalizeH="0" baseline="0" noProof="0" dirty="0" smtClean="0">
                <a:ln>
                  <a:noFill/>
                </a:ln>
                <a:effectLst/>
                <a:uLnTx/>
                <a:uFillTx/>
                <a:latin typeface="+mj-lt"/>
                <a:ea typeface="Lucida Sans Unicode" charset="0"/>
                <a:cs typeface="+mj-cs"/>
              </a:rPr>
            </a:br>
            <a:r>
              <a:rPr kumimoji="0" lang="en-US" sz="2799" b="0" i="0" u="none" strike="noStrike" kern="0" cap="none" spc="0" normalizeH="0" baseline="0" noProof="0" dirty="0" smtClean="0">
                <a:ln>
                  <a:noFill/>
                </a:ln>
                <a:effectLst/>
                <a:uLnTx/>
                <a:uFillTx/>
                <a:latin typeface="+mj-lt"/>
                <a:ea typeface="Lucida Sans Unicode" charset="0"/>
                <a:cs typeface="+mj-cs"/>
              </a:rPr>
              <a:t>Dr. Mike Wesch, Socio-cultural Anthropologist</a:t>
            </a:r>
            <a:br>
              <a:rPr kumimoji="0" lang="en-US" sz="2799" b="0" i="0" u="none" strike="noStrike" kern="0" cap="none" spc="0" normalizeH="0" baseline="0" noProof="0" dirty="0" smtClean="0">
                <a:ln>
                  <a:noFill/>
                </a:ln>
                <a:effectLst/>
                <a:uLnTx/>
                <a:uFillTx/>
                <a:latin typeface="+mj-lt"/>
                <a:ea typeface="Lucida Sans Unicode" charset="0"/>
                <a:cs typeface="+mj-cs"/>
              </a:rPr>
            </a:br>
            <a:r>
              <a:rPr kumimoji="0" lang="en-US" sz="2799" b="0" i="0" u="none" strike="noStrike" kern="0" cap="none" spc="0" normalizeH="0" baseline="0" noProof="0" dirty="0" smtClean="0">
                <a:ln>
                  <a:noFill/>
                </a:ln>
                <a:effectLst/>
                <a:uLnTx/>
                <a:uFillTx/>
                <a:latin typeface="+mj-lt"/>
                <a:ea typeface="Lucida Sans Unicode" charset="0"/>
                <a:cs typeface="+mj-cs"/>
              </a:rPr>
              <a:t>to the rescue!</a:t>
            </a:r>
            <a:endParaRPr kumimoji="0" lang="en-US" sz="2799" b="0" i="0" u="none" strike="noStrike" kern="0" cap="none" spc="0" normalizeH="0" baseline="0" noProof="0" dirty="0">
              <a:ln>
                <a:noFill/>
              </a:ln>
              <a:effectLst/>
              <a:uLnTx/>
              <a:uFillTx/>
              <a:latin typeface="+mj-lt"/>
              <a:ea typeface="Lucida Sans Unicode" charset="0"/>
              <a:cs typeface="+mj-cs"/>
            </a:endParaRPr>
          </a:p>
        </p:txBody>
      </p:sp>
    </p:spTree>
    <p:extLst>
      <p:ext uri="{BB962C8B-B14F-4D97-AF65-F5344CB8AC3E}">
        <p14:creationId xmlns:p14="http://schemas.microsoft.com/office/powerpoint/2010/main" xmlns="" val="223153925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dirty="0" smtClean="0"/>
              <a:t>Introduction to Anthropology</a:t>
            </a:r>
            <a:br>
              <a:rPr lang="en-US" dirty="0" smtClean="0"/>
            </a:br>
            <a:r>
              <a:rPr lang="en-US" dirty="0" smtClean="0"/>
              <a:t/>
            </a:r>
            <a:br>
              <a:rPr lang="en-US" dirty="0" smtClean="0"/>
            </a:br>
            <a:r>
              <a:rPr lang="en-US" dirty="0" smtClean="0"/>
              <a:t>The study of </a:t>
            </a:r>
            <a:br>
              <a:rPr lang="en-US" dirty="0" smtClean="0"/>
            </a:br>
            <a:r>
              <a:rPr lang="en-US" dirty="0" smtClean="0"/>
              <a:t>all people</a:t>
            </a:r>
            <a:br>
              <a:rPr lang="en-US" dirty="0" smtClean="0"/>
            </a:br>
            <a:r>
              <a:rPr lang="en-US" dirty="0" smtClean="0"/>
              <a:t>in all times</a:t>
            </a:r>
            <a:br>
              <a:rPr lang="en-US" dirty="0" smtClean="0"/>
            </a:br>
            <a:r>
              <a:rPr lang="en-US" dirty="0" smtClean="0"/>
              <a:t>in all places</a:t>
            </a:r>
            <a:br>
              <a:rPr lang="en-US" dirty="0" smtClean="0"/>
            </a:br>
            <a:r>
              <a:rPr lang="en-US" dirty="0" smtClean="0"/>
              <a:t/>
            </a:r>
            <a:br>
              <a:rPr lang="en-US" dirty="0" smtClean="0"/>
            </a:br>
            <a:r>
              <a:rPr lang="en-US" sz="3600" i="1" dirty="0" smtClean="0"/>
              <a:t>See the big picture and the small picture at the same time.</a:t>
            </a:r>
            <a:endParaRPr lang="en-US" sz="2000" dirty="0"/>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descr="C:\Users\Kitchen\Pictures\Flickr\Namibia 364.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218373" y="7015"/>
            <a:ext cx="11279177" cy="755616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1"/>
          <p:cNvSpPr txBox="1">
            <a:spLocks/>
          </p:cNvSpPr>
          <p:nvPr/>
        </p:nvSpPr>
        <p:spPr>
          <a:xfrm>
            <a:off x="1763712" y="6158501"/>
            <a:ext cx="8560967" cy="2802348"/>
          </a:xfrm>
          <a:prstGeom prst="rect">
            <a:avLst/>
          </a:prstGeom>
        </p:spPr>
        <p:txBody>
          <a:bodyPr/>
          <a:lstStyle/>
          <a:p>
            <a:pPr marL="514350" marR="0" lvl="0" indent="-514350" algn="ctr" defTabSz="457200" rtl="0" eaLnBrk="0" fontAlgn="base" latinLnBrk="0" hangingPunct="0">
              <a:lnSpc>
                <a:spcPct val="93000"/>
              </a:lnSpc>
              <a:spcBef>
                <a:spcPct val="0"/>
              </a:spcBef>
              <a:spcAft>
                <a:spcPct val="0"/>
              </a:spcAft>
              <a:buClr>
                <a:srgbClr val="FFFFFF"/>
              </a:buClr>
              <a:buSzPct val="45000"/>
              <a:buFont typeface="+mj-lt"/>
              <a:buAutoNum type="arabicPeriod"/>
              <a:tabLst/>
              <a:defRPr/>
            </a:pPr>
            <a:r>
              <a:rPr kumimoji="0" lang="en-US" sz="2799" b="0" i="0" u="none" strike="noStrike" kern="0" cap="none" spc="0" normalizeH="0" baseline="0" noProof="0" dirty="0" smtClean="0">
                <a:ln>
                  <a:noFill/>
                </a:ln>
                <a:solidFill>
                  <a:srgbClr val="FFFFFF"/>
                </a:solidFill>
                <a:effectLst/>
                <a:uLnTx/>
                <a:uFillTx/>
                <a:latin typeface="+mj-lt"/>
                <a:ea typeface="Lucida Sans Unicode" charset="0"/>
                <a:cs typeface="+mj-cs"/>
              </a:rPr>
              <a:t>What we </a:t>
            </a:r>
            <a:r>
              <a:rPr lang="en-US" sz="2799" kern="0" dirty="0" smtClean="0">
                <a:solidFill>
                  <a:srgbClr val="FFFFFF"/>
                </a:solidFill>
                <a:latin typeface="+mj-lt"/>
                <a:cs typeface="+mj-cs"/>
              </a:rPr>
              <a:t>think Anthropologists do!</a:t>
            </a:r>
            <a:endParaRPr kumimoji="0" lang="en-US" sz="2799" b="0" i="0" u="none" strike="noStrike" kern="0" cap="none" spc="0" normalizeH="0" baseline="0" noProof="0" dirty="0">
              <a:ln>
                <a:noFill/>
              </a:ln>
              <a:solidFill>
                <a:srgbClr val="FFFFFF"/>
              </a:solidFill>
              <a:effectLst/>
              <a:uLnTx/>
              <a:uFillTx/>
              <a:latin typeface="+mj-lt"/>
              <a:ea typeface="Lucida Sans Unicode" charset="0"/>
              <a:cs typeface="+mj-cs"/>
            </a:endParaRPr>
          </a:p>
        </p:txBody>
      </p:sp>
    </p:spTree>
    <p:extLst>
      <p:ext uri="{BB962C8B-B14F-4D97-AF65-F5344CB8AC3E}">
        <p14:creationId xmlns:p14="http://schemas.microsoft.com/office/powerpoint/2010/main" xmlns="" val="995726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926934" y="0"/>
            <a:ext cx="5153691" cy="385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3" name="Picture 2" descr="Gogurt. "/>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0" y="0"/>
            <a:ext cx="5116512" cy="375743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G:\DCIM\103MSDCF\DSC01666.JP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5116512" y="3856037"/>
            <a:ext cx="5029200" cy="370363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Kitchen\Pictures\Flickr\4160767490_6f577244c7_b.jpg"/>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0" y="3752453"/>
            <a:ext cx="5116512" cy="383738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txBox="1">
            <a:spLocks/>
          </p:cNvSpPr>
          <p:nvPr/>
        </p:nvSpPr>
        <p:spPr>
          <a:xfrm>
            <a:off x="3135312" y="4160837"/>
            <a:ext cx="8560967" cy="2802348"/>
          </a:xfrm>
          <a:prstGeom prst="rect">
            <a:avLst/>
          </a:prstGeom>
        </p:spPr>
        <p:txBody>
          <a:bodyPr/>
          <a:lstStyle/>
          <a:p>
            <a:pPr marL="514350" lvl="0" indent="-514350" algn="ctr" eaLnBrk="0">
              <a:buClr>
                <a:srgbClr val="FFFFFF"/>
              </a:buClr>
              <a:buFont typeface="+mj-lt"/>
              <a:buAutoNum type="arabicPeriod"/>
              <a:defRPr/>
            </a:pPr>
            <a:r>
              <a:rPr kumimoji="0" lang="en-US" sz="2799" b="0" i="0" u="none" strike="noStrike" kern="0" cap="none" spc="0" normalizeH="0" baseline="0" noProof="0" dirty="0" smtClean="0">
                <a:ln>
                  <a:noFill/>
                </a:ln>
                <a:solidFill>
                  <a:srgbClr val="FFFFFF"/>
                </a:solidFill>
                <a:effectLst/>
                <a:uLnTx/>
                <a:uFillTx/>
                <a:latin typeface="+mj-lt"/>
                <a:ea typeface="Lucida Sans Unicode" charset="0"/>
                <a:cs typeface="+mj-cs"/>
              </a:rPr>
              <a:t>Other things </a:t>
            </a:r>
            <a:r>
              <a:rPr lang="en-US" sz="2799" kern="0" dirty="0" smtClean="0">
                <a:solidFill>
                  <a:srgbClr val="FFFFFF"/>
                </a:solidFill>
              </a:rPr>
              <a:t>Anthropologists</a:t>
            </a:r>
            <a:r>
              <a:rPr lang="en-US" sz="2799" kern="0" dirty="0" smtClean="0">
                <a:solidFill>
                  <a:srgbClr val="FFFFFF"/>
                </a:solidFill>
                <a:latin typeface="+mj-lt"/>
                <a:cs typeface="+mj-cs"/>
              </a:rPr>
              <a:t> </a:t>
            </a:r>
            <a:r>
              <a:rPr lang="en-US" sz="2799" kern="0" dirty="0" smtClean="0">
                <a:solidFill>
                  <a:srgbClr val="FFFFFF"/>
                </a:solidFill>
                <a:latin typeface="+mj-lt"/>
                <a:cs typeface="+mj-cs"/>
              </a:rPr>
              <a:t>do!</a:t>
            </a:r>
            <a:endParaRPr kumimoji="0" lang="en-US" sz="2799" b="0" i="0" u="none" strike="noStrike" kern="0" cap="none" spc="0" normalizeH="0" baseline="0" noProof="0" dirty="0">
              <a:ln>
                <a:noFill/>
              </a:ln>
              <a:solidFill>
                <a:srgbClr val="FFFFFF"/>
              </a:solidFill>
              <a:effectLst/>
              <a:uLnTx/>
              <a:uFillTx/>
              <a:latin typeface="+mj-lt"/>
              <a:ea typeface="Lucida Sans Unicode" charset="0"/>
              <a:cs typeface="+mj-cs"/>
            </a:endParaRPr>
          </a:p>
        </p:txBody>
      </p:sp>
    </p:spTree>
    <p:extLst>
      <p:ext uri="{BB962C8B-B14F-4D97-AF65-F5344CB8AC3E}">
        <p14:creationId xmlns:p14="http://schemas.microsoft.com/office/powerpoint/2010/main" xmlns="" val="349008854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496" y="0"/>
            <a:ext cx="10071633" cy="7539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 name="Title 1"/>
          <p:cNvSpPr txBox="1">
            <a:spLocks/>
          </p:cNvSpPr>
          <p:nvPr/>
        </p:nvSpPr>
        <p:spPr bwMode="auto">
          <a:xfrm>
            <a:off x="773112" y="0"/>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kumimoji="0" lang="en-US" sz="2799" b="0" i="0" u="none" strike="noStrike" kern="0" cap="none" spc="0" normalizeH="0" baseline="0" noProof="0" dirty="0" smtClean="0">
                <a:ln>
                  <a:noFill/>
                </a:ln>
                <a:solidFill>
                  <a:srgbClr val="FFFFFF"/>
                </a:solidFill>
                <a:effectLst/>
                <a:uLnTx/>
                <a:uFillTx/>
                <a:latin typeface="+mj-lt"/>
                <a:ea typeface="Lucida Sans Unicode" charset="0"/>
                <a:cs typeface="+mj-cs"/>
              </a:rPr>
              <a:t>What Anthropology teaches</a:t>
            </a:r>
            <a:r>
              <a:rPr kumimoji="0" lang="en-US" sz="2799" b="0" i="0" u="none" strike="noStrike" kern="0" cap="none" spc="0" normalizeH="0" noProof="0" dirty="0" smtClean="0">
                <a:ln>
                  <a:noFill/>
                </a:ln>
                <a:solidFill>
                  <a:srgbClr val="FFFFFF"/>
                </a:solidFill>
                <a:effectLst/>
                <a:uLnTx/>
                <a:uFillTx/>
                <a:latin typeface="+mj-lt"/>
                <a:ea typeface="Lucida Sans Unicode" charset="0"/>
                <a:cs typeface="+mj-cs"/>
              </a:rPr>
              <a:t> us</a:t>
            </a:r>
            <a:endParaRPr kumimoji="0" lang="en-US" sz="2799" b="0" i="0" u="none" strike="noStrike" kern="0" cap="none" spc="0" normalizeH="0" baseline="0" noProof="0" dirty="0">
              <a:ln>
                <a:noFill/>
              </a:ln>
              <a:solidFill>
                <a:srgbClr val="FFFFFF"/>
              </a:solidFill>
              <a:effectLst/>
              <a:uLnTx/>
              <a:uFillTx/>
              <a:latin typeface="+mj-lt"/>
              <a:ea typeface="Lucida Sans Unicode" charset="0"/>
              <a:cs typeface="+mj-cs"/>
            </a:endParaRPr>
          </a:p>
        </p:txBody>
      </p:sp>
      <p:sp>
        <p:nvSpPr>
          <p:cNvPr id="4" name="Title 1"/>
          <p:cNvSpPr txBox="1">
            <a:spLocks/>
          </p:cNvSpPr>
          <p:nvPr/>
        </p:nvSpPr>
        <p:spPr bwMode="auto">
          <a:xfrm>
            <a:off x="696912" y="5320889"/>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kumimoji="0" lang="en-US" sz="2799" b="0" i="1" u="none" strike="noStrike" kern="0" cap="none" spc="0" normalizeH="0" baseline="0" noProof="0" dirty="0" smtClean="0">
                <a:ln>
                  <a:noFill/>
                </a:ln>
                <a:solidFill>
                  <a:srgbClr val="FFFFFF"/>
                </a:solidFill>
                <a:effectLst/>
                <a:uLnTx/>
                <a:uFillTx/>
                <a:latin typeface="+mj-lt"/>
                <a:ea typeface="Lucida Sans Unicode" charset="0"/>
                <a:cs typeface="+mj-cs"/>
              </a:rPr>
              <a:t>Get rid of your familiar biases!</a:t>
            </a:r>
            <a:endParaRPr kumimoji="0" lang="en-US" sz="2799" b="0" i="1" u="none" strike="noStrike" kern="0" cap="none" spc="0" normalizeH="0" baseline="0" noProof="0" dirty="0">
              <a:ln>
                <a:noFill/>
              </a:ln>
              <a:solidFill>
                <a:srgbClr val="FFFFFF"/>
              </a:solidFill>
              <a:effectLst/>
              <a:uLnTx/>
              <a:uFillTx/>
              <a:latin typeface="+mj-lt"/>
              <a:ea typeface="Lucida Sans Unicode" charset="0"/>
              <a:cs typeface="+mj-cs"/>
            </a:endParaRPr>
          </a:p>
        </p:txBody>
      </p:sp>
    </p:spTree>
    <p:extLst>
      <p:ext uri="{BB962C8B-B14F-4D97-AF65-F5344CB8AC3E}">
        <p14:creationId xmlns:p14="http://schemas.microsoft.com/office/powerpoint/2010/main" xmlns="" val="349309777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How did we apply Anthropology to studying CSIR?</a:t>
            </a:r>
            <a:br>
              <a:rPr lang="en-US" sz="2799" dirty="0" smtClean="0"/>
            </a:br>
            <a:r>
              <a:rPr lang="en-US" sz="2799" dirty="0" smtClean="0"/>
              <a:t/>
            </a:r>
            <a:br>
              <a:rPr lang="en-US" sz="2799" dirty="0" smtClean="0"/>
            </a:br>
            <a:r>
              <a:rPr lang="en-US" sz="2799" dirty="0" smtClean="0"/>
              <a:t/>
            </a:r>
            <a:br>
              <a:rPr lang="en-US" sz="2799" dirty="0" smtClean="0"/>
            </a:br>
            <a:r>
              <a:rPr lang="en-US" sz="2799" dirty="0" smtClean="0"/>
              <a:t>Our Embeds </a:t>
            </a:r>
            <a:br>
              <a:rPr lang="en-US" sz="2799" dirty="0" smtClean="0"/>
            </a:br>
            <a:r>
              <a:rPr lang="en-US" sz="2799" dirty="0" smtClean="0"/>
              <a:t/>
            </a:r>
            <a:br>
              <a:rPr lang="en-US" sz="2799" dirty="0" smtClean="0"/>
            </a:br>
            <a:r>
              <a:rPr lang="en-US" sz="2799" dirty="0" smtClean="0"/>
              <a:t>1. Worked </a:t>
            </a:r>
            <a:r>
              <a:rPr lang="en-US" sz="2799" dirty="0" smtClean="0"/>
              <a:t>initially</a:t>
            </a:r>
            <a:r>
              <a:rPr lang="en-US" sz="2799" dirty="0" smtClean="0"/>
              <a:t> </a:t>
            </a:r>
            <a:r>
              <a:rPr lang="en-US" sz="2799" dirty="0" smtClean="0"/>
              <a:t>on the sidelines </a:t>
            </a:r>
            <a:br>
              <a:rPr lang="en-US" sz="2799" dirty="0" smtClean="0"/>
            </a:br>
            <a:r>
              <a:rPr lang="en-US" sz="2799" dirty="0" smtClean="0"/>
              <a:t>2. Built tools for the SOC analysts </a:t>
            </a:r>
            <a:br>
              <a:rPr lang="en-US" sz="2799" dirty="0" smtClean="0"/>
            </a:br>
            <a:r>
              <a:rPr lang="en-US" sz="2799" dirty="0" smtClean="0"/>
              <a:t>3. Gained the trust of SOC analysts</a:t>
            </a:r>
            <a:br>
              <a:rPr lang="en-US" sz="2799" dirty="0" smtClean="0"/>
            </a:br>
            <a:r>
              <a:rPr lang="en-US" sz="2799" dirty="0" smtClean="0"/>
              <a:t>4. Co-created tools with the SOC analysts</a:t>
            </a:r>
            <a:br>
              <a:rPr lang="en-US" sz="2799" dirty="0" smtClean="0"/>
            </a:br>
            <a:r>
              <a:rPr lang="en-US" sz="2799" dirty="0" smtClean="0"/>
              <a:t/>
            </a:r>
            <a:br>
              <a:rPr lang="en-US" sz="2799" dirty="0" smtClean="0"/>
            </a:br>
            <a:r>
              <a:rPr lang="en-US" sz="2799" dirty="0" smtClean="0"/>
              <a:t>over the course of 18 months!</a:t>
            </a:r>
            <a:endParaRPr lang="en-US" sz="2799" dirty="0"/>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507526" y="390361"/>
            <a:ext cx="9065580" cy="1263120"/>
          </a:xfrm>
          <a:ln/>
        </p:spPr>
        <p:txBody>
          <a:bodyPr/>
          <a:lstStyle/>
          <a:p>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154112" y="0"/>
            <a:ext cx="7878374" cy="5608637"/>
          </a:xfrm>
          <a:prstGeom prst="rect">
            <a:avLst/>
          </a:prstGeom>
          <a:noFill/>
          <a:ln w="9525">
            <a:noFill/>
            <a:round/>
            <a:headEnd/>
            <a:tailEnd/>
          </a:ln>
          <a:effectLst/>
        </p:spPr>
      </p:pic>
      <p:sp>
        <p:nvSpPr>
          <p:cNvPr id="5" name="TextBox 4"/>
          <p:cNvSpPr txBox="1"/>
          <p:nvPr/>
        </p:nvSpPr>
        <p:spPr>
          <a:xfrm>
            <a:off x="1664223" y="5627646"/>
            <a:ext cx="6886052" cy="2038763"/>
          </a:xfrm>
          <a:prstGeom prst="rect">
            <a:avLst/>
          </a:prstGeom>
          <a:noFill/>
        </p:spPr>
        <p:txBody>
          <a:bodyPr wrap="none" rtlCol="0">
            <a:spAutoFit/>
          </a:bodyPr>
          <a:lstStyle/>
          <a:p>
            <a:pPr algn="ctr"/>
            <a:r>
              <a:rPr lang="en-US" sz="2400" dirty="0" smtClean="0">
                <a:solidFill>
                  <a:srgbClr val="00B0F0"/>
                </a:solidFill>
              </a:rPr>
              <a:t>The Team</a:t>
            </a:r>
          </a:p>
          <a:p>
            <a:pPr algn="ctr"/>
            <a:r>
              <a:rPr lang="en-US" sz="2400" dirty="0" smtClean="0">
                <a:solidFill>
                  <a:srgbClr val="00B0F0"/>
                </a:solidFill>
              </a:rPr>
              <a:t>Sathya Chandran, Mike Wesch, Simon Ou (KSU)</a:t>
            </a:r>
          </a:p>
          <a:p>
            <a:pPr algn="ctr"/>
            <a:r>
              <a:rPr lang="en-US" sz="2400" dirty="0" smtClean="0">
                <a:solidFill>
                  <a:srgbClr val="00B0F0"/>
                </a:solidFill>
              </a:rPr>
              <a:t>John McHugh (</a:t>
            </a:r>
            <a:r>
              <a:rPr lang="en-US" sz="2400" dirty="0" err="1" smtClean="0">
                <a:solidFill>
                  <a:srgbClr val="00B0F0"/>
                </a:solidFill>
              </a:rPr>
              <a:t>RedJack</a:t>
            </a:r>
            <a:r>
              <a:rPr lang="en-US" sz="2400" dirty="0" smtClean="0">
                <a:solidFill>
                  <a:srgbClr val="00B0F0"/>
                </a:solidFill>
              </a:rPr>
              <a:t>) Dan Moor (HP)</a:t>
            </a:r>
          </a:p>
          <a:p>
            <a:pPr algn="ctr"/>
            <a:r>
              <a:rPr lang="en-US" sz="2400" dirty="0" smtClean="0">
                <a:solidFill>
                  <a:srgbClr val="00B0F0"/>
                </a:solidFill>
              </a:rPr>
              <a:t>Raj Rajagopalan (Honeywell</a:t>
            </a:r>
            <a:r>
              <a:rPr lang="en-US" sz="2400" dirty="0" smtClean="0">
                <a:solidFill>
                  <a:srgbClr val="00B0F0"/>
                </a:solidFill>
              </a:rPr>
              <a:t>)</a:t>
            </a:r>
          </a:p>
          <a:p>
            <a:pPr algn="ctr"/>
            <a:endParaRPr lang="en-US" sz="2400" dirty="0" smtClean="0">
              <a:solidFill>
                <a:srgbClr val="00B0F0"/>
              </a:solidFill>
            </a:endParaRPr>
          </a:p>
          <a:p>
            <a:pPr algn="ctr"/>
            <a:r>
              <a:rPr lang="en-US" sz="1600" dirty="0" smtClean="0">
                <a:solidFill>
                  <a:srgbClr val="00B0F0"/>
                </a:solidFill>
              </a:rPr>
              <a:t>Partially supported by an NSF grant. Opinions are those </a:t>
            </a:r>
            <a:r>
              <a:rPr lang="en-US" sz="1600" dirty="0" smtClean="0">
                <a:solidFill>
                  <a:srgbClr val="00B0F0"/>
                </a:solidFill>
              </a:rPr>
              <a:t>of </a:t>
            </a:r>
            <a:r>
              <a:rPr lang="en-US" sz="1600" dirty="0" smtClean="0">
                <a:solidFill>
                  <a:srgbClr val="00B0F0"/>
                </a:solidFill>
              </a:rPr>
              <a:t>the authors.</a:t>
            </a:r>
            <a:endParaRPr lang="en-US" sz="2400" dirty="0">
              <a:solidFill>
                <a:srgbClr val="00B0F0"/>
              </a:solidFill>
            </a:endParaRPr>
          </a:p>
        </p:txBody>
      </p:sp>
    </p:spTree>
    <p:extLst>
      <p:ext uri="{BB962C8B-B14F-4D97-AF65-F5344CB8AC3E}">
        <p14:creationId xmlns:p14="http://schemas.microsoft.com/office/powerpoint/2010/main" xmlns="" val="80908392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What does Anthropology tell us about studying the CSIRT?</a:t>
            </a:r>
            <a:br>
              <a:rPr lang="en-US" sz="2799" dirty="0" smtClean="0"/>
            </a:br>
            <a:r>
              <a:rPr lang="en-US" sz="2799" dirty="0" smtClean="0"/>
              <a:t/>
            </a:r>
            <a:br>
              <a:rPr lang="en-US" sz="2799" dirty="0" smtClean="0"/>
            </a:br>
            <a:r>
              <a:rPr lang="en-US" sz="2799" dirty="0" smtClean="0"/>
              <a:t/>
            </a:r>
            <a:br>
              <a:rPr lang="en-US" sz="2799" dirty="0" smtClean="0"/>
            </a:br>
            <a:r>
              <a:rPr lang="en-US" sz="2799" dirty="0" smtClean="0"/>
              <a:t>People know more than they can tell</a:t>
            </a:r>
            <a:br>
              <a:rPr lang="en-US" sz="2799" dirty="0" smtClean="0"/>
            </a:br>
            <a:r>
              <a:rPr lang="en-US" sz="2799" dirty="0" smtClean="0"/>
              <a:t/>
            </a:r>
            <a:br>
              <a:rPr lang="en-US" sz="2799" dirty="0" smtClean="0"/>
            </a:br>
            <a:r>
              <a:rPr lang="en-US" sz="2799" dirty="0" smtClean="0"/>
              <a:t>Knowledge is held in the community </a:t>
            </a:r>
            <a:br>
              <a:rPr lang="en-US" sz="2799" dirty="0" smtClean="0"/>
            </a:br>
            <a:r>
              <a:rPr lang="en-US" sz="2799" dirty="0" smtClean="0"/>
              <a:t/>
            </a:r>
            <a:br>
              <a:rPr lang="en-US" sz="2799" dirty="0" smtClean="0"/>
            </a:br>
            <a:r>
              <a:rPr lang="en-US" sz="2799" dirty="0" smtClean="0"/>
              <a:t>Converting tacit knowledge to explicit knowledge requires </a:t>
            </a:r>
            <a:r>
              <a:rPr lang="en-US" sz="2799" dirty="0" smtClean="0"/>
              <a:t>systematic </a:t>
            </a:r>
            <a:r>
              <a:rPr lang="en-US" sz="2799" dirty="0" smtClean="0"/>
              <a:t>study</a:t>
            </a:r>
            <a:r>
              <a:rPr lang="en-US" sz="2799" dirty="0" smtClean="0"/>
              <a:t>. </a:t>
            </a:r>
            <a:endParaRPr lang="en-US" sz="2799" dirty="0"/>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25512" y="4694237"/>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lang="en-US" sz="2799" b="1" kern="0" dirty="0" smtClean="0">
                <a:latin typeface="+mj-lt"/>
                <a:cs typeface="+mj-cs"/>
              </a:rPr>
              <a:t>It is not enough to live there.</a:t>
            </a:r>
          </a:p>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lang="en-US" sz="2799" b="1" kern="0" dirty="0" smtClean="0">
                <a:latin typeface="+mj-lt"/>
                <a:cs typeface="+mj-cs"/>
              </a:rPr>
              <a:t>You have </a:t>
            </a:r>
            <a:r>
              <a:rPr lang="en-US" sz="2799" b="1" i="1" kern="0" dirty="0" smtClean="0">
                <a:latin typeface="+mj-lt"/>
                <a:cs typeface="+mj-cs"/>
              </a:rPr>
              <a:t>be</a:t>
            </a:r>
            <a:r>
              <a:rPr lang="en-US" sz="2799" b="1" kern="0" dirty="0" smtClean="0">
                <a:latin typeface="+mj-lt"/>
                <a:cs typeface="+mj-cs"/>
              </a:rPr>
              <a:t> one of them.</a:t>
            </a:r>
          </a:p>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endParaRPr kumimoji="0" lang="en-US" sz="2799" b="1" i="0" u="none" strike="noStrike" kern="0" cap="none" spc="0" normalizeH="0" baseline="0" noProof="0" dirty="0" smtClean="0">
              <a:ln>
                <a:noFill/>
              </a:ln>
              <a:solidFill>
                <a:schemeClr val="tx1"/>
              </a:solidFill>
              <a:effectLst/>
              <a:uLnTx/>
              <a:uFillTx/>
              <a:latin typeface="+mj-lt"/>
              <a:ea typeface="Lucida Sans Unicode" charset="0"/>
              <a:cs typeface="+mj-cs"/>
            </a:endParaRPr>
          </a:p>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lang="en-US" sz="2799" b="1" i="1" kern="0" dirty="0" smtClean="0">
                <a:latin typeface="+mj-lt"/>
                <a:cs typeface="+mj-cs"/>
              </a:rPr>
              <a:t>Participant observation</a:t>
            </a:r>
            <a:r>
              <a:rPr lang="en-US" sz="2799" b="1" kern="0" dirty="0" smtClean="0">
                <a:latin typeface="+mj-lt"/>
                <a:cs typeface="+mj-cs"/>
              </a:rPr>
              <a:t> is the key.</a:t>
            </a:r>
            <a:endParaRPr kumimoji="0" lang="en-US" sz="2799" b="1" i="0" u="none" strike="noStrike" kern="0" cap="none" spc="0" normalizeH="0" baseline="0" noProof="0" dirty="0">
              <a:ln>
                <a:noFill/>
              </a:ln>
              <a:effectLst/>
              <a:uLnTx/>
              <a:uFillTx/>
              <a:latin typeface="+mj-lt"/>
              <a:ea typeface="Lucida Sans Unicode" charset="0"/>
              <a:cs typeface="+mj-cs"/>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500" y="2"/>
            <a:ext cx="10109717" cy="4999035"/>
          </a:xfrm>
          <a:prstGeom prst="rect">
            <a:avLst/>
          </a:prstGeom>
          <a:noFill/>
          <a:ln w="9525">
            <a:noFill/>
            <a:round/>
            <a:headEnd/>
            <a:tailEnd/>
          </a:ln>
          <a:effectLst/>
        </p:spPr>
      </p:pic>
    </p:spTree>
    <p:extLst>
      <p:ext uri="{BB962C8B-B14F-4D97-AF65-F5344CB8AC3E}">
        <p14:creationId xmlns:p14="http://schemas.microsoft.com/office/powerpoint/2010/main" xmlns="" val="599712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0" y="-1"/>
            <a:ext cx="5185639" cy="355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6" name="Title 1"/>
          <p:cNvSpPr txBox="1">
            <a:spLocks/>
          </p:cNvSpPr>
          <p:nvPr/>
        </p:nvSpPr>
        <p:spPr bwMode="auto">
          <a:xfrm>
            <a:off x="925512" y="4618037"/>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lang="en-US" sz="2799" b="1" kern="0" dirty="0" smtClean="0">
                <a:latin typeface="+mj-lt"/>
                <a:cs typeface="+mj-cs"/>
              </a:rPr>
              <a:t>Knowledge comes when the observer achieves the perspective of the observed</a:t>
            </a:r>
            <a:r>
              <a:rPr lang="en-US" sz="2799" b="1" kern="0" dirty="0" smtClean="0">
                <a:latin typeface="+mj-lt"/>
                <a:cs typeface="+mj-cs"/>
              </a:rPr>
              <a:t>. </a:t>
            </a:r>
          </a:p>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endParaRPr lang="en-US" sz="2799" b="1" kern="0" dirty="0" smtClean="0">
              <a:latin typeface="+mj-lt"/>
              <a:cs typeface="+mj-cs"/>
            </a:endParaRPr>
          </a:p>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endParaRPr lang="en-US" sz="2799" b="1" kern="0" dirty="0" smtClean="0">
              <a:latin typeface="+mj-lt"/>
              <a:cs typeface="+mj-cs"/>
            </a:endParaRPr>
          </a:p>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lang="en-US" sz="2799" b="1" kern="0" dirty="0" smtClean="0">
                <a:latin typeface="+mj-lt"/>
                <a:cs typeface="+mj-cs"/>
              </a:rPr>
              <a:t>The key is </a:t>
            </a:r>
            <a:r>
              <a:rPr kumimoji="0" lang="en-US" sz="2799" b="1" i="0" u="none" strike="noStrike" kern="0" cap="none" spc="0" normalizeH="0" baseline="0" noProof="0" dirty="0" smtClean="0">
                <a:ln>
                  <a:noFill/>
                </a:ln>
                <a:effectLst/>
                <a:uLnTx/>
                <a:uFillTx/>
                <a:latin typeface="+mj-lt"/>
                <a:ea typeface="Lucida Sans Unicode" charset="0"/>
                <a:cs typeface="+mj-cs"/>
              </a:rPr>
              <a:t>to record that journey.</a:t>
            </a:r>
            <a:endParaRPr kumimoji="0" lang="en-US" sz="2799" b="1" i="0" u="none" strike="noStrike" kern="0" cap="none" spc="0" normalizeH="0" baseline="0" noProof="0" dirty="0">
              <a:ln>
                <a:noFill/>
              </a:ln>
              <a:effectLst/>
              <a:uLnTx/>
              <a:uFillTx/>
              <a:latin typeface="+mj-lt"/>
              <a:ea typeface="Lucida Sans Unicode" charset="0"/>
              <a:cs typeface="+mj-cs"/>
            </a:endParaRPr>
          </a:p>
        </p:txBody>
      </p:sp>
      <p:pic>
        <p:nvPicPr>
          <p:cNvPr id="9" name="Picture 8"/>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5242564" y="-1"/>
            <a:ext cx="4838061" cy="3627437"/>
          </a:xfrm>
          <a:prstGeom prst="rect">
            <a:avLst/>
          </a:prstGeom>
        </p:spPr>
      </p:pic>
    </p:spTree>
    <p:extLst>
      <p:ext uri="{BB962C8B-B14F-4D97-AF65-F5344CB8AC3E}">
        <p14:creationId xmlns:p14="http://schemas.microsoft.com/office/powerpoint/2010/main" xmlns="" val="599712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How to observe what is being said</a:t>
            </a:r>
            <a:br>
              <a:rPr lang="en-US" sz="2799" dirty="0" smtClean="0"/>
            </a:br>
            <a:r>
              <a:rPr lang="en-US" sz="2799" dirty="0" smtClean="0"/>
              <a:t/>
            </a:r>
            <a:br>
              <a:rPr lang="en-US" sz="2799" dirty="0" smtClean="0"/>
            </a:br>
            <a:r>
              <a:rPr lang="en-US" sz="2799" dirty="0" smtClean="0"/>
              <a:t>S-P-E-A-K-I-N-G</a:t>
            </a:r>
            <a:br>
              <a:rPr lang="en-US" sz="2799" dirty="0" smtClean="0"/>
            </a:br>
            <a:r>
              <a:rPr lang="en-US" sz="2799" dirty="0" smtClean="0"/>
              <a:t/>
            </a:r>
            <a:br>
              <a:rPr lang="en-US" sz="2799" dirty="0" smtClean="0"/>
            </a:br>
            <a:r>
              <a:rPr lang="en-US" sz="2800" b="1" dirty="0" smtClean="0"/>
              <a:t>S</a:t>
            </a:r>
            <a:r>
              <a:rPr lang="en-US" sz="2800" dirty="0" smtClean="0"/>
              <a:t>etting and Scene</a:t>
            </a:r>
            <a:br>
              <a:rPr lang="en-US" sz="2800" dirty="0" smtClean="0"/>
            </a:br>
            <a:r>
              <a:rPr lang="en-US" sz="2800" b="1" dirty="0" smtClean="0"/>
              <a:t>P</a:t>
            </a:r>
            <a:r>
              <a:rPr lang="en-US" sz="2800" dirty="0" smtClean="0"/>
              <a:t>articipants</a:t>
            </a:r>
            <a:br>
              <a:rPr lang="en-US" sz="2800" dirty="0" smtClean="0"/>
            </a:br>
            <a:r>
              <a:rPr lang="en-US" sz="2800" b="1" dirty="0" smtClean="0"/>
              <a:t>E</a:t>
            </a:r>
            <a:r>
              <a:rPr lang="en-US" sz="2800" dirty="0" smtClean="0"/>
              <a:t>nds</a:t>
            </a:r>
            <a:br>
              <a:rPr lang="en-US" sz="2800" dirty="0" smtClean="0"/>
            </a:br>
            <a:r>
              <a:rPr lang="en-US" sz="2800" b="1" dirty="0" smtClean="0"/>
              <a:t>A</a:t>
            </a:r>
            <a:r>
              <a:rPr lang="en-US" sz="2800" dirty="0" smtClean="0"/>
              <a:t>ct Sequence</a:t>
            </a:r>
            <a:br>
              <a:rPr lang="en-US" sz="2800" dirty="0" smtClean="0"/>
            </a:br>
            <a:r>
              <a:rPr lang="en-US" sz="2800" b="1" dirty="0" smtClean="0"/>
              <a:t>K</a:t>
            </a:r>
            <a:r>
              <a:rPr lang="en-US" sz="2800" dirty="0" smtClean="0"/>
              <a:t>ey (tone, manner, or spirit of the event)</a:t>
            </a:r>
            <a:br>
              <a:rPr lang="en-US" sz="2800" dirty="0" smtClean="0"/>
            </a:br>
            <a:r>
              <a:rPr lang="en-US" sz="2800" b="1" dirty="0" smtClean="0"/>
              <a:t>I</a:t>
            </a:r>
            <a:r>
              <a:rPr lang="en-US" sz="2800" dirty="0" smtClean="0"/>
              <a:t>nstrumentalities (forms and styles used)</a:t>
            </a:r>
            <a:br>
              <a:rPr lang="en-US" sz="2800" dirty="0" smtClean="0"/>
            </a:br>
            <a:r>
              <a:rPr lang="en-US" sz="2800" b="1" dirty="0" smtClean="0"/>
              <a:t>N</a:t>
            </a:r>
            <a:r>
              <a:rPr lang="en-US" sz="2800" dirty="0" smtClean="0"/>
              <a:t>orms (social rules governing the action)</a:t>
            </a:r>
            <a:br>
              <a:rPr lang="en-US" sz="2800" dirty="0" smtClean="0"/>
            </a:br>
            <a:r>
              <a:rPr lang="en-US" sz="2800" b="1" dirty="0" smtClean="0"/>
              <a:t>G</a:t>
            </a:r>
            <a:r>
              <a:rPr lang="en-US" sz="2800" dirty="0" smtClean="0"/>
              <a:t>enre </a:t>
            </a:r>
            <a:endParaRPr lang="en-US" sz="2800" dirty="0"/>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sz="4000" dirty="0" smtClean="0"/>
              <a:t>i</a:t>
            </a:r>
            <a:r>
              <a:rPr lang="en-US" sz="4000" dirty="0" smtClean="0"/>
              <a:t>t’s not </a:t>
            </a:r>
            <a:r>
              <a:rPr lang="en-US" sz="4000" dirty="0" smtClean="0"/>
              <a:t>what’s being said …</a:t>
            </a:r>
            <a:br>
              <a:rPr lang="en-US" sz="4000" dirty="0" smtClean="0"/>
            </a:br>
            <a:r>
              <a:rPr lang="en-US" sz="4000" dirty="0" smtClean="0"/>
              <a:t>it’s what what’s being said </a:t>
            </a:r>
            <a:r>
              <a:rPr lang="en-US" sz="4000" i="1" dirty="0" smtClean="0">
                <a:solidFill>
                  <a:srgbClr val="FFFF00"/>
                </a:solidFill>
              </a:rPr>
              <a:t>says</a:t>
            </a:r>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800" dirty="0" smtClean="0"/>
              <a:t>What we learned when we applied Ant</a:t>
            </a:r>
            <a:r>
              <a:rPr lang="en-US" sz="2400" dirty="0" smtClean="0"/>
              <a:t>hropological techniques</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1. SOC </a:t>
            </a:r>
            <a:r>
              <a:rPr lang="en-US" sz="2400" dirty="0" smtClean="0"/>
              <a:t>analysts’ knowledge is very </a:t>
            </a:r>
            <a:r>
              <a:rPr lang="en-US" sz="2400" dirty="0" smtClean="0"/>
              <a:t>tribal, there is no alternative to experience.</a:t>
            </a:r>
            <a:br>
              <a:rPr lang="en-US" sz="2400" dirty="0" smtClean="0"/>
            </a:br>
            <a:r>
              <a:rPr lang="en-US" sz="2400" dirty="0" smtClean="0"/>
              <a:t/>
            </a:r>
            <a:br>
              <a:rPr lang="en-US" sz="2400" dirty="0" smtClean="0"/>
            </a:br>
            <a:r>
              <a:rPr lang="en-US" sz="2400" dirty="0" smtClean="0"/>
              <a:t>2. Analysts </a:t>
            </a:r>
            <a:r>
              <a:rPr lang="en-US" sz="2400" dirty="0" smtClean="0"/>
              <a:t>are not always aware of their own </a:t>
            </a:r>
            <a:r>
              <a:rPr lang="en-US" sz="2400" dirty="0" smtClean="0"/>
              <a:t>knowledge</a:t>
            </a:r>
            <a:r>
              <a:rPr lang="en-US" sz="2400" dirty="0" smtClean="0"/>
              <a:t>, which comes out in interactions.</a:t>
            </a:r>
            <a:br>
              <a:rPr lang="en-US" sz="2400" dirty="0" smtClean="0"/>
            </a:br>
            <a:r>
              <a:rPr lang="en-US" sz="2400" dirty="0" smtClean="0"/>
              <a:t/>
            </a:r>
            <a:br>
              <a:rPr lang="en-US" sz="2400" dirty="0" smtClean="0"/>
            </a:br>
            <a:r>
              <a:rPr lang="en-US" sz="2400" dirty="0" smtClean="0"/>
              <a:t>3. It </a:t>
            </a:r>
            <a:r>
              <a:rPr lang="en-US" sz="2400" dirty="0" smtClean="0"/>
              <a:t>is necessary </a:t>
            </a:r>
            <a:r>
              <a:rPr lang="en-US" sz="2400" dirty="0" smtClean="0"/>
              <a:t>and </a:t>
            </a:r>
            <a:r>
              <a:rPr lang="en-US" sz="2400" dirty="0" smtClean="0"/>
              <a:t>possible </a:t>
            </a:r>
            <a:r>
              <a:rPr lang="en-US" sz="2400" dirty="0" smtClean="0"/>
              <a:t>to become a SOC “insider</a:t>
            </a:r>
            <a:r>
              <a:rPr lang="en-US" sz="2400" dirty="0" smtClean="0"/>
              <a:t>” to learn how it really works</a:t>
            </a:r>
            <a:br>
              <a:rPr lang="en-US" sz="2400" dirty="0" smtClean="0"/>
            </a:br>
            <a:r>
              <a:rPr lang="en-US" sz="2400" dirty="0" smtClean="0"/>
              <a:t/>
            </a:r>
            <a:br>
              <a:rPr lang="en-US" sz="2400" dirty="0" smtClean="0"/>
            </a:br>
            <a:r>
              <a:rPr lang="en-US" sz="2400" dirty="0" smtClean="0"/>
              <a:t>4. </a:t>
            </a:r>
            <a:r>
              <a:rPr lang="en-US" sz="2400" dirty="0" smtClean="0"/>
              <a:t>SOC management </a:t>
            </a:r>
            <a:r>
              <a:rPr lang="en-US" sz="2400" dirty="0" smtClean="0"/>
              <a:t>need to empower and incentivize knowledge sharing among </a:t>
            </a:r>
            <a:r>
              <a:rPr lang="en-US" sz="2400" dirty="0" smtClean="0"/>
              <a:t>analysts</a:t>
            </a:r>
            <a:br>
              <a:rPr lang="en-US" sz="2400" dirty="0" smtClean="0"/>
            </a:br>
            <a:r>
              <a:rPr lang="en-US" sz="2400" dirty="0" smtClean="0"/>
              <a:t> </a:t>
            </a:r>
            <a:r>
              <a:rPr lang="en-US" sz="2400" dirty="0" smtClean="0"/>
              <a:t/>
            </a:r>
            <a:br>
              <a:rPr lang="en-US" sz="2400" dirty="0" smtClean="0"/>
            </a:br>
            <a:r>
              <a:rPr lang="en-US" sz="2400" dirty="0" smtClean="0"/>
              <a:t>5. Tool co-creation is the best way to transfer technology into a SOC</a:t>
            </a:r>
            <a:br>
              <a:rPr lang="en-US" sz="2400" dirty="0" smtClean="0"/>
            </a:br>
            <a:endParaRPr lang="en-US" sz="2400" dirty="0"/>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Some short-term outcomes of our Anthropological work so far</a:t>
            </a:r>
            <a:r>
              <a:rPr lang="en-US" sz="2799" dirty="0" smtClean="0"/>
              <a:t/>
            </a:r>
            <a:br>
              <a:rPr lang="en-US" sz="2799" dirty="0" smtClean="0"/>
            </a:br>
            <a:r>
              <a:rPr lang="en-US" sz="2799" dirty="0" smtClean="0"/>
              <a:t/>
            </a:r>
            <a:br>
              <a:rPr lang="en-US" sz="2799" dirty="0" smtClean="0"/>
            </a:br>
            <a:r>
              <a:rPr lang="en-US" sz="2799" dirty="0" smtClean="0"/>
              <a:t/>
            </a:r>
            <a:br>
              <a:rPr lang="en-US" sz="2799" dirty="0" smtClean="0"/>
            </a:br>
            <a:r>
              <a:rPr lang="en-US" sz="2799" dirty="0" smtClean="0"/>
              <a:t>SOC staff discuss their problems with the researchers today</a:t>
            </a:r>
            <a:br>
              <a:rPr lang="en-US" sz="2799" dirty="0" smtClean="0"/>
            </a:br>
            <a:r>
              <a:rPr lang="en-US" sz="2799" dirty="0" smtClean="0"/>
              <a:t/>
            </a:r>
            <a:br>
              <a:rPr lang="en-US" sz="2799" dirty="0" smtClean="0"/>
            </a:br>
            <a:r>
              <a:rPr lang="en-US" sz="2799" dirty="0" smtClean="0"/>
              <a:t>Our participant observer built a tool for a unique problem they were facing.</a:t>
            </a:r>
            <a:br>
              <a:rPr lang="en-US" sz="2799" dirty="0" smtClean="0"/>
            </a:br>
            <a:r>
              <a:rPr lang="en-US" sz="2799" dirty="0" smtClean="0"/>
              <a:t/>
            </a:r>
            <a:br>
              <a:rPr lang="en-US" sz="2799" dirty="0" smtClean="0"/>
            </a:br>
            <a:r>
              <a:rPr lang="en-US" sz="2799" dirty="0" smtClean="0"/>
              <a:t>A SOC analyst participated in the tool design.</a:t>
            </a:r>
            <a:r>
              <a:rPr lang="en-US" sz="2799" dirty="0" smtClean="0"/>
              <a:t/>
            </a:r>
            <a:br>
              <a:rPr lang="en-US" sz="2799" dirty="0" smtClean="0"/>
            </a:br>
            <a:r>
              <a:rPr lang="en-US" sz="2799" dirty="0" smtClean="0"/>
              <a:t/>
            </a:r>
            <a:br>
              <a:rPr lang="en-US" sz="2799" dirty="0" smtClean="0"/>
            </a:br>
            <a:r>
              <a:rPr lang="en-US" sz="2799" dirty="0" smtClean="0"/>
              <a:t>The solution did not require sophisticated or new tools.</a:t>
            </a:r>
            <a:br>
              <a:rPr lang="en-US" sz="2799" dirty="0" smtClean="0"/>
            </a:br>
            <a:r>
              <a:rPr lang="en-US" sz="2799" dirty="0" smtClean="0"/>
              <a:t/>
            </a:r>
            <a:br>
              <a:rPr lang="en-US" sz="2799" dirty="0" smtClean="0"/>
            </a:br>
            <a:r>
              <a:rPr lang="en-US" sz="2799" dirty="0" smtClean="0"/>
              <a:t>The solution reduced the time spent dramatically.</a:t>
            </a:r>
            <a:br>
              <a:rPr lang="en-US" sz="2799" dirty="0" smtClean="0"/>
            </a:br>
            <a:r>
              <a:rPr lang="en-US" sz="2799" dirty="0" smtClean="0"/>
              <a:t/>
            </a:r>
            <a:br>
              <a:rPr lang="en-US" sz="2799" dirty="0" smtClean="0"/>
            </a:br>
            <a:r>
              <a:rPr lang="en-US" sz="2799" dirty="0" smtClean="0"/>
              <a:t>The SOC uses the tool!</a:t>
            </a:r>
            <a:endParaRPr lang="en-US" sz="2799" dirty="0"/>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Is </a:t>
            </a:r>
            <a:r>
              <a:rPr lang="en-US" sz="2799" i="1" dirty="0" smtClean="0"/>
              <a:t>A</a:t>
            </a:r>
            <a:r>
              <a:rPr lang="en-US" sz="2799" i="1" dirty="0" smtClean="0"/>
              <a:t>nthropology</a:t>
            </a:r>
            <a:r>
              <a:rPr lang="en-US" sz="2799" dirty="0" smtClean="0"/>
              <a:t> necessary?</a:t>
            </a:r>
            <a:r>
              <a:rPr lang="en-US" sz="2799" dirty="0" smtClean="0"/>
              <a:t/>
            </a:r>
            <a:br>
              <a:rPr lang="en-US" sz="2799" dirty="0" smtClean="0"/>
            </a:br>
            <a:r>
              <a:rPr lang="en-US" sz="2799" dirty="0" smtClean="0"/>
              <a:t/>
            </a:r>
            <a:br>
              <a:rPr lang="en-US" sz="2799" dirty="0" smtClean="0"/>
            </a:br>
            <a:r>
              <a:rPr lang="en-US" sz="2799" dirty="0" smtClean="0"/>
              <a:t/>
            </a:r>
            <a:br>
              <a:rPr lang="en-US" sz="2799" dirty="0" smtClean="0"/>
            </a:br>
            <a:r>
              <a:rPr lang="en-US" sz="2799" dirty="0" smtClean="0"/>
              <a:t>The </a:t>
            </a:r>
            <a:r>
              <a:rPr lang="en-US" sz="2799" dirty="0" smtClean="0"/>
              <a:t>SOC is a unique socio-cultural </a:t>
            </a:r>
            <a:r>
              <a:rPr lang="en-US" sz="2799" dirty="0" smtClean="0"/>
              <a:t>environment where the activity is very human-centric.</a:t>
            </a:r>
            <a:r>
              <a:rPr lang="en-US" sz="2799" dirty="0" smtClean="0"/>
              <a:t/>
            </a:r>
            <a:br>
              <a:rPr lang="en-US" sz="2799" dirty="0" smtClean="0"/>
            </a:br>
            <a:r>
              <a:rPr lang="en-US" sz="2799" dirty="0" smtClean="0"/>
              <a:t/>
            </a:r>
            <a:br>
              <a:rPr lang="en-US" sz="2799" dirty="0" smtClean="0"/>
            </a:br>
            <a:r>
              <a:rPr lang="en-US" sz="2799" dirty="0" smtClean="0"/>
              <a:t>SOC </a:t>
            </a:r>
            <a:r>
              <a:rPr lang="en-US" sz="2799" dirty="0" smtClean="0"/>
              <a:t>culture is closed and suspicious by necessity.</a:t>
            </a:r>
            <a:br>
              <a:rPr lang="en-US" sz="2799" dirty="0" smtClean="0"/>
            </a:br>
            <a:r>
              <a:rPr lang="en-US" sz="2799" dirty="0" smtClean="0"/>
              <a:t/>
            </a:r>
            <a:br>
              <a:rPr lang="en-US" sz="2799" dirty="0" smtClean="0"/>
            </a:br>
            <a:r>
              <a:rPr lang="en-US" sz="2799" dirty="0" smtClean="0"/>
              <a:t>A short or superficial look at SOC operations would have been misleading.</a:t>
            </a:r>
            <a:br>
              <a:rPr lang="en-US" sz="2799" dirty="0" smtClean="0"/>
            </a:br>
            <a:r>
              <a:rPr lang="en-US" sz="2799" dirty="0" smtClean="0"/>
              <a:t/>
            </a:r>
            <a:br>
              <a:rPr lang="en-US" sz="2799" dirty="0" smtClean="0"/>
            </a:br>
            <a:r>
              <a:rPr lang="en-US" sz="2799" dirty="0" smtClean="0"/>
              <a:t>We  have to separate the </a:t>
            </a:r>
            <a:r>
              <a:rPr lang="en-US" sz="2799" dirty="0" smtClean="0"/>
              <a:t>problems rooted in human behaviors from the technology</a:t>
            </a:r>
            <a:r>
              <a:rPr lang="en-US" sz="2799" dirty="0" smtClean="0"/>
              <a:t>.</a:t>
            </a:r>
            <a:br>
              <a:rPr lang="en-US" sz="2799" dirty="0" smtClean="0"/>
            </a:br>
            <a:r>
              <a:rPr lang="en-US" sz="2799" dirty="0" smtClean="0"/>
              <a:t/>
            </a:r>
            <a:br>
              <a:rPr lang="en-US" sz="2799" dirty="0" smtClean="0"/>
            </a:br>
            <a:r>
              <a:rPr lang="en-US" sz="2799" dirty="0" smtClean="0"/>
              <a:t>Anthropology give us a methodology to conduct long-term human-oriented study.</a:t>
            </a:r>
            <a:r>
              <a:rPr lang="en-US" sz="2799" dirty="0" smtClean="0"/>
              <a:t/>
            </a:r>
            <a:br>
              <a:rPr lang="en-US" sz="2799" dirty="0" smtClean="0"/>
            </a:br>
            <a:r>
              <a:rPr lang="en-US" sz="2799" dirty="0" smtClean="0"/>
              <a:t/>
            </a:r>
            <a:br>
              <a:rPr lang="en-US" sz="2799" dirty="0" smtClean="0"/>
            </a:br>
            <a:r>
              <a:rPr lang="en-US" sz="2799" dirty="0" smtClean="0"/>
              <a:t/>
            </a:r>
            <a:br>
              <a:rPr lang="en-US" sz="2799" dirty="0" smtClean="0"/>
            </a:br>
            <a:endParaRPr lang="en-US" sz="2799" dirty="0"/>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Further work</a:t>
            </a:r>
            <a:br>
              <a:rPr lang="en-US" sz="2799" dirty="0" smtClean="0"/>
            </a:br>
            <a:r>
              <a:rPr lang="en-US" sz="2799" dirty="0" smtClean="0"/>
              <a:t/>
            </a:r>
            <a:br>
              <a:rPr lang="en-US" sz="2799" dirty="0" smtClean="0"/>
            </a:br>
            <a:r>
              <a:rPr lang="en-US" sz="2799" dirty="0" smtClean="0"/>
              <a:t>We have an upcoming article in IEEE Magazine Special Issue on CSIRTs.</a:t>
            </a:r>
            <a:br>
              <a:rPr lang="en-US" sz="2799" dirty="0" smtClean="0"/>
            </a:br>
            <a:r>
              <a:rPr lang="en-US" sz="2799" dirty="0" smtClean="0"/>
              <a:t/>
            </a:r>
            <a:br>
              <a:rPr lang="en-US" sz="2799" dirty="0" smtClean="0"/>
            </a:br>
            <a:r>
              <a:rPr lang="en-US" sz="2799" dirty="0" smtClean="0"/>
              <a:t>The systematic work was limited to one SOC in a university environment. </a:t>
            </a:r>
            <a:br>
              <a:rPr lang="en-US" sz="2799" dirty="0" smtClean="0"/>
            </a:br>
            <a:r>
              <a:rPr lang="en-US" sz="2799" dirty="0" smtClean="0"/>
              <a:t/>
            </a:r>
            <a:br>
              <a:rPr lang="en-US" sz="2799" dirty="0" smtClean="0"/>
            </a:br>
            <a:r>
              <a:rPr lang="en-US" sz="2799" dirty="0" smtClean="0"/>
              <a:t>We </a:t>
            </a:r>
            <a:r>
              <a:rPr lang="en-US" sz="2799" dirty="0" smtClean="0"/>
              <a:t>have now expanded the study to include two corporate SOCs.</a:t>
            </a:r>
            <a:br>
              <a:rPr lang="en-US" sz="2799" dirty="0" smtClean="0"/>
            </a:br>
            <a:r>
              <a:rPr lang="en-US" sz="2799" dirty="0" smtClean="0"/>
              <a:t/>
            </a:r>
            <a:br>
              <a:rPr lang="en-US" sz="2799" dirty="0" smtClean="0"/>
            </a:br>
            <a:r>
              <a:rPr lang="en-US" sz="2799" dirty="0" smtClean="0"/>
              <a:t>We </a:t>
            </a:r>
            <a:r>
              <a:rPr lang="en-US" sz="2799" dirty="0" smtClean="0"/>
              <a:t>need to conduct the study at more SOCs</a:t>
            </a:r>
            <a:r>
              <a:rPr lang="en-US" sz="2799" dirty="0" smtClean="0"/>
              <a:t>. </a:t>
            </a:r>
            <a:endParaRPr lang="en-US" sz="2799" dirty="0"/>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800" dirty="0" smtClean="0"/>
              <a:t>An Invitation to the FIRST Community</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We would like to invite participation from the FIRST </a:t>
            </a:r>
            <a:r>
              <a:rPr lang="en-US" sz="2400" dirty="0" smtClean="0"/>
              <a:t>community SOCs/CSIRTs.</a:t>
            </a:r>
            <a:br>
              <a:rPr lang="en-US" sz="2400" dirty="0" smtClean="0"/>
            </a:br>
            <a:r>
              <a:rPr lang="en-US" sz="2400" dirty="0" smtClean="0"/>
              <a:t/>
            </a:r>
            <a:br>
              <a:rPr lang="en-US" sz="2400" dirty="0" smtClean="0"/>
            </a:br>
            <a:r>
              <a:rPr lang="en-US" sz="2400" dirty="0" smtClean="0"/>
              <a:t>Study participation can benefit both the participating SOC/CSIRT and the community. </a:t>
            </a:r>
            <a:endParaRPr lang="en-US" sz="2400" dirty="0"/>
          </a:p>
        </p:txBody>
      </p:sp>
      <p:pic>
        <p:nvPicPr>
          <p:cNvPr id="4" name="Picture 2"/>
          <p:cNvPicPr>
            <a:picLocks noChangeAspect="1" noChangeArrowheads="1"/>
          </p:cNvPicPr>
          <p:nvPr/>
        </p:nvPicPr>
        <p:blipFill>
          <a:blip r:embed="rId5" cstate="print"/>
          <a:srcRect l="30573" t="6759" r="30927" b="5241"/>
          <a:stretch>
            <a:fillRect/>
          </a:stretch>
        </p:blipFill>
        <p:spPr bwMode="auto">
          <a:xfrm>
            <a:off x="3592512" y="1112837"/>
            <a:ext cx="3081867" cy="3962400"/>
          </a:xfrm>
          <a:prstGeom prst="rect">
            <a:avLst/>
          </a:prstGeom>
          <a:noFill/>
          <a:ln w="9525">
            <a:noFill/>
            <a:miter lim="800000"/>
            <a:headEnd/>
            <a:tailEnd/>
          </a:ln>
        </p:spPr>
      </p:pic>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dirty="0" smtClean="0"/>
              <a:t>SOCs and CSIRTs are the heart of our cyber defense</a:t>
            </a:r>
            <a:br>
              <a:rPr lang="en-US" dirty="0" smtClean="0"/>
            </a:br>
            <a:r>
              <a:rPr lang="en-US" dirty="0" smtClean="0"/>
              <a:t>and yet </a:t>
            </a:r>
            <a:br>
              <a:rPr lang="en-US" dirty="0" smtClean="0"/>
            </a:br>
            <a:r>
              <a:rPr lang="en-US" dirty="0" smtClean="0"/>
              <a:t>…</a:t>
            </a:r>
            <a:br>
              <a:rPr lang="en-US" dirty="0" smtClean="0"/>
            </a:br>
            <a:r>
              <a:rPr lang="en-US" dirty="0" smtClean="0"/>
              <a:t>we cannot articulate</a:t>
            </a:r>
            <a:br>
              <a:rPr lang="en-US" dirty="0" smtClean="0"/>
            </a:br>
            <a:r>
              <a:rPr lang="en-US" dirty="0" smtClean="0"/>
              <a:t>how they thrive</a:t>
            </a:r>
            <a:endParaRPr lang="en-US" sz="2799" dirty="0"/>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129296" y="-1080"/>
            <a:ext cx="12654946" cy="9488309"/>
          </a:xfrm>
          <a:prstGeom prst="rect">
            <a:avLst/>
          </a:prstGeom>
        </p:spPr>
      </p:pic>
      <p:sp>
        <p:nvSpPr>
          <p:cNvPr id="3" name="TextBox 2"/>
          <p:cNvSpPr txBox="1"/>
          <p:nvPr/>
        </p:nvSpPr>
        <p:spPr>
          <a:xfrm>
            <a:off x="375332" y="199941"/>
            <a:ext cx="9341020" cy="664477"/>
          </a:xfrm>
          <a:prstGeom prst="rect">
            <a:avLst/>
          </a:prstGeom>
          <a:noFill/>
        </p:spPr>
        <p:txBody>
          <a:bodyPr wrap="none" rtlCol="0">
            <a:spAutoFit/>
          </a:bodyPr>
          <a:lstStyle/>
          <a:p>
            <a:pPr algn="ctr"/>
            <a:r>
              <a:rPr lang="en-US" sz="3998" dirty="0" smtClean="0"/>
              <a:t>What we hope to achieve in the long run</a:t>
            </a:r>
            <a:endParaRPr lang="en-US" sz="3998" dirty="0"/>
          </a:p>
        </p:txBody>
      </p:sp>
      <p:sp>
        <p:nvSpPr>
          <p:cNvPr id="7" name="Content Placeholder 6"/>
          <p:cNvSpPr>
            <a:spLocks noGrp="1"/>
          </p:cNvSpPr>
          <p:nvPr>
            <p:ph idx="1"/>
          </p:nvPr>
        </p:nvSpPr>
        <p:spPr/>
        <p:txBody>
          <a:bodyPr/>
          <a:lstStyle/>
          <a:p>
            <a:r>
              <a:rPr lang="en-US" dirty="0" smtClean="0"/>
              <a:t>Deeper understanding of how security analysis works by converting tacit knowledge into explicit</a:t>
            </a:r>
          </a:p>
          <a:p>
            <a:r>
              <a:rPr lang="en-US" dirty="0" smtClean="0"/>
              <a:t>Learn to make our SOC/CSIRT more effective</a:t>
            </a:r>
          </a:p>
          <a:p>
            <a:r>
              <a:rPr lang="en-US" dirty="0" smtClean="0"/>
              <a:t>Learn to train our analysts better</a:t>
            </a:r>
          </a:p>
          <a:p>
            <a:r>
              <a:rPr lang="en-US" dirty="0" smtClean="0"/>
              <a:t>Create a SOC/CSIRT community that learns to observe itself and share better </a:t>
            </a:r>
            <a:endParaRPr lang="en-US" dirty="0"/>
          </a:p>
        </p:txBody>
      </p:sp>
    </p:spTree>
    <p:extLst>
      <p:ext uri="{BB962C8B-B14F-4D97-AF65-F5344CB8AC3E}">
        <p14:creationId xmlns:p14="http://schemas.microsoft.com/office/powerpoint/2010/main" xmlns="" val="2735677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507526" y="390361"/>
            <a:ext cx="9065580" cy="1263120"/>
          </a:xfrm>
          <a:ln/>
        </p:spPr>
        <p:txBody>
          <a:bodyPr/>
          <a:lstStyle/>
          <a:p>
            <a:endParaRPr lang="en-US"/>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499" y="2"/>
            <a:ext cx="10071633" cy="7559675"/>
          </a:xfrm>
          <a:prstGeom prst="rect">
            <a:avLst/>
          </a:prstGeom>
          <a:noFill/>
          <a:ln w="9525">
            <a:noFill/>
            <a:round/>
            <a:headEnd/>
            <a:tailEnd/>
          </a:ln>
          <a:effec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56899" y="152402"/>
            <a:ext cx="10071633" cy="7559675"/>
          </a:xfrm>
          <a:prstGeom prst="rect">
            <a:avLst/>
          </a:prstGeom>
          <a:noFill/>
          <a:ln w="9525">
            <a:noFill/>
            <a:round/>
            <a:headEnd/>
            <a:tailEnd/>
          </a:ln>
          <a:effectLst/>
        </p:spPr>
      </p:pic>
      <p:sp>
        <p:nvSpPr>
          <p:cNvPr id="5" name="TextBox 4"/>
          <p:cNvSpPr txBox="1"/>
          <p:nvPr/>
        </p:nvSpPr>
        <p:spPr>
          <a:xfrm>
            <a:off x="688734" y="2865437"/>
            <a:ext cx="8900193" cy="1808765"/>
          </a:xfrm>
          <a:prstGeom prst="rect">
            <a:avLst/>
          </a:prstGeom>
          <a:noFill/>
        </p:spPr>
        <p:txBody>
          <a:bodyPr wrap="none" rtlCol="0">
            <a:spAutoFit/>
          </a:bodyPr>
          <a:lstStyle/>
          <a:p>
            <a:pPr algn="ctr"/>
            <a:r>
              <a:rPr lang="en-US" sz="3998" b="1" dirty="0" smtClean="0">
                <a:solidFill>
                  <a:srgbClr val="FFFF00"/>
                </a:solidFill>
              </a:rPr>
              <a:t>How and when we share knowledge</a:t>
            </a:r>
          </a:p>
          <a:p>
            <a:pPr algn="ctr"/>
            <a:r>
              <a:rPr lang="en-US" sz="3998" b="1" dirty="0" smtClean="0">
                <a:solidFill>
                  <a:srgbClr val="FFFF00"/>
                </a:solidFill>
              </a:rPr>
              <a:t>in our communities</a:t>
            </a:r>
          </a:p>
          <a:p>
            <a:pPr algn="ctr"/>
            <a:r>
              <a:rPr lang="en-US" sz="3998" b="1" dirty="0" smtClean="0">
                <a:solidFill>
                  <a:srgbClr val="FFFF00"/>
                </a:solidFill>
              </a:rPr>
              <a:t>is not so different after all</a:t>
            </a:r>
            <a:endParaRPr lang="en-US" sz="3998" b="1" dirty="0">
              <a:solidFill>
                <a:srgbClr val="FFFF00"/>
              </a:solidFill>
            </a:endParaRPr>
          </a:p>
        </p:txBody>
      </p:sp>
    </p:spTree>
    <p:extLst>
      <p:ext uri="{BB962C8B-B14F-4D97-AF65-F5344CB8AC3E}">
        <p14:creationId xmlns:p14="http://schemas.microsoft.com/office/powerpoint/2010/main" xmlns="" val="80908392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dirty="0" smtClean="0"/>
              <a:t>E.g. We don’t know</a:t>
            </a:r>
            <a:br>
              <a:rPr lang="en-US" dirty="0" smtClean="0"/>
            </a:br>
            <a:r>
              <a:rPr lang="en-US" dirty="0" smtClean="0"/>
              <a:t/>
            </a:r>
            <a:br>
              <a:rPr lang="en-US" dirty="0" smtClean="0"/>
            </a:br>
            <a:r>
              <a:rPr lang="en-US" dirty="0" smtClean="0"/>
              <a:t>how to make incident handling more automated </a:t>
            </a:r>
            <a:br>
              <a:rPr lang="en-US" dirty="0" smtClean="0"/>
            </a:br>
            <a:r>
              <a:rPr lang="en-US" dirty="0" smtClean="0"/>
              <a:t/>
            </a:r>
            <a:br>
              <a:rPr lang="en-US" dirty="0" smtClean="0"/>
            </a:br>
            <a:r>
              <a:rPr lang="en-US" dirty="0" smtClean="0"/>
              <a:t>how to train new analysts quickly</a:t>
            </a:r>
            <a:br>
              <a:rPr lang="en-US" dirty="0" smtClean="0"/>
            </a:br>
            <a:r>
              <a:rPr lang="en-US" dirty="0" smtClean="0"/>
              <a:t/>
            </a:r>
            <a:br>
              <a:rPr lang="en-US" dirty="0" smtClean="0"/>
            </a:br>
            <a:r>
              <a:rPr lang="en-US" dirty="0" smtClean="0"/>
              <a:t>how to share knowledge effectively</a:t>
            </a:r>
            <a:endParaRPr lang="en-US" sz="2799" dirty="0"/>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dirty="0" smtClean="0"/>
              <a:t>To do this</a:t>
            </a:r>
            <a:br>
              <a:rPr lang="en-US" dirty="0" smtClean="0"/>
            </a:br>
            <a:r>
              <a:rPr lang="en-US" dirty="0" smtClean="0"/>
              <a:t/>
            </a:r>
            <a:br>
              <a:rPr lang="en-US" dirty="0" smtClean="0"/>
            </a:br>
            <a:r>
              <a:rPr lang="en-US" dirty="0" smtClean="0"/>
              <a:t>we have to know what makes a SOC/CSIRT </a:t>
            </a:r>
            <a:r>
              <a:rPr lang="en-US" i="1" dirty="0" smtClean="0"/>
              <a:t>really </a:t>
            </a:r>
            <a:r>
              <a:rPr lang="en-US" dirty="0" smtClean="0"/>
              <a:t>work</a:t>
            </a:r>
            <a:br>
              <a:rPr lang="en-US" dirty="0" smtClean="0"/>
            </a:br>
            <a:r>
              <a:rPr lang="en-US" dirty="0" smtClean="0"/>
              <a:t/>
            </a:r>
            <a:br>
              <a:rPr lang="en-US" dirty="0" smtClean="0"/>
            </a:br>
            <a:r>
              <a:rPr lang="en-US" dirty="0" smtClean="0"/>
              <a:t>But don’t we know that already?</a:t>
            </a:r>
            <a:br>
              <a:rPr lang="en-US" dirty="0" smtClean="0"/>
            </a:br>
            <a:r>
              <a:rPr lang="en-US" dirty="0" smtClean="0"/>
              <a:t/>
            </a:r>
            <a:br>
              <a:rPr lang="en-US" dirty="0" smtClean="0"/>
            </a:br>
            <a:r>
              <a:rPr lang="en-US" dirty="0" smtClean="0"/>
              <a:t>But first a little story…</a:t>
            </a:r>
            <a:endParaRPr lang="en-US" sz="2799" dirty="0"/>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sz="3600" dirty="0" smtClean="0"/>
              <a:t>Back in 2006</a:t>
            </a:r>
            <a:br>
              <a:rPr lang="en-US" sz="3600" dirty="0" smtClean="0"/>
            </a:br>
            <a:r>
              <a:rPr lang="en-US" sz="3600" dirty="0" smtClean="0"/>
              <a:t/>
            </a:r>
            <a:br>
              <a:rPr lang="en-US" sz="3600" dirty="0" smtClean="0"/>
            </a:br>
            <a:r>
              <a:rPr lang="en-US" sz="3600" dirty="0" smtClean="0"/>
              <a:t>a group of intrepid security researchers</a:t>
            </a:r>
            <a:br>
              <a:rPr lang="en-US" sz="3600" dirty="0" smtClean="0"/>
            </a:br>
            <a:r>
              <a:rPr lang="en-US" sz="3600" dirty="0" smtClean="0"/>
              <a:t>were on a mission to find out </a:t>
            </a:r>
            <a:br>
              <a:rPr lang="en-US" sz="3600" dirty="0" smtClean="0"/>
            </a:br>
            <a:r>
              <a:rPr lang="en-US" sz="3600" dirty="0" smtClean="0"/>
              <a:t>how to build an effective IDS</a:t>
            </a:r>
            <a:br>
              <a:rPr lang="en-US" sz="3600" dirty="0" smtClean="0"/>
            </a:br>
            <a:r>
              <a:rPr lang="en-US" sz="3600" dirty="0" smtClean="0"/>
              <a:t/>
            </a:r>
            <a:br>
              <a:rPr lang="en-US" sz="3600" dirty="0" smtClean="0"/>
            </a:br>
            <a:r>
              <a:rPr lang="en-US" sz="3600" dirty="0" smtClean="0"/>
              <a:t>So they went to the nearest SOC/CSIRT</a:t>
            </a:r>
            <a:br>
              <a:rPr lang="en-US" sz="3600" dirty="0" smtClean="0"/>
            </a:br>
            <a:r>
              <a:rPr lang="en-US" sz="3600" dirty="0" smtClean="0"/>
              <a:t/>
            </a:r>
            <a:br>
              <a:rPr lang="en-US" sz="3600" dirty="0" smtClean="0"/>
            </a:br>
            <a:r>
              <a:rPr lang="en-US" sz="3600" dirty="0" smtClean="0"/>
              <a:t>which happened to be the one on campus</a:t>
            </a:r>
            <a:br>
              <a:rPr lang="en-US" sz="3600" dirty="0" smtClean="0"/>
            </a:br>
            <a:r>
              <a:rPr lang="en-US" sz="3600" dirty="0" smtClean="0"/>
              <a:t/>
            </a:r>
            <a:br>
              <a:rPr lang="en-US" sz="3600" dirty="0" smtClean="0"/>
            </a:br>
            <a:r>
              <a:rPr lang="en-US" sz="3600" dirty="0" smtClean="0"/>
              <a:t>What did they learn? </a:t>
            </a:r>
            <a:br>
              <a:rPr lang="en-US" sz="3600" dirty="0" smtClean="0"/>
            </a:br>
            <a:r>
              <a:rPr lang="en-US" sz="3600" dirty="0" smtClean="0"/>
              <a:t> </a:t>
            </a:r>
            <a:endParaRPr lang="en-US" sz="3600" dirty="0"/>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sz="3600" dirty="0" smtClean="0"/>
              <a:t>What </a:t>
            </a:r>
            <a:r>
              <a:rPr lang="en-US" sz="3600" dirty="0" smtClean="0"/>
              <a:t>we</a:t>
            </a:r>
            <a:r>
              <a:rPr lang="en-US" sz="3600" dirty="0" smtClean="0"/>
              <a:t> </a:t>
            </a:r>
            <a:r>
              <a:rPr lang="en-US" sz="3600" dirty="0" smtClean="0"/>
              <a:t>saw</a:t>
            </a:r>
            <a:br>
              <a:rPr lang="en-US" sz="3600" dirty="0" smtClean="0"/>
            </a:br>
            <a:r>
              <a:rPr lang="en-US" sz="3600" dirty="0" smtClean="0"/>
              <a:t/>
            </a:r>
            <a:br>
              <a:rPr lang="en-US" sz="3600" dirty="0" smtClean="0"/>
            </a:br>
            <a:r>
              <a:rPr lang="en-US" sz="3600" dirty="0" smtClean="0"/>
              <a:t>We observed </a:t>
            </a:r>
            <a:r>
              <a:rPr lang="en-US" sz="3600" dirty="0" smtClean="0"/>
              <a:t>the SOC handle a malware incident affecting campus servers.</a:t>
            </a:r>
            <a:br>
              <a:rPr lang="en-US" sz="3600" dirty="0" smtClean="0"/>
            </a:br>
            <a:r>
              <a:rPr lang="en-US" sz="3600" dirty="0" smtClean="0"/>
              <a:t/>
            </a:r>
            <a:br>
              <a:rPr lang="en-US" sz="3600" dirty="0" smtClean="0"/>
            </a:br>
            <a:r>
              <a:rPr lang="en-US" sz="3600" dirty="0" smtClean="0"/>
              <a:t>What </a:t>
            </a:r>
            <a:r>
              <a:rPr lang="en-US" sz="3600" dirty="0" smtClean="0"/>
              <a:t>we saw was </a:t>
            </a:r>
            <a:r>
              <a:rPr lang="en-US" sz="3600" dirty="0" smtClean="0"/>
              <a:t>not what </a:t>
            </a:r>
            <a:r>
              <a:rPr lang="en-US" sz="3600" dirty="0" smtClean="0"/>
              <a:t>we expected</a:t>
            </a:r>
            <a:endParaRPr lang="en-US" sz="3600" dirty="0"/>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776283" cy="2802348"/>
          </a:xfrm>
        </p:spPr>
        <p:txBody>
          <a:bodyPr/>
          <a:lstStyle/>
          <a:p>
            <a:pPr marL="514350" indent="-514350"/>
            <a:r>
              <a:rPr lang="en-US" sz="3600" dirty="0" smtClean="0"/>
              <a:t>What we saw</a:t>
            </a:r>
            <a:br>
              <a:rPr lang="en-US" sz="3600" dirty="0" smtClean="0"/>
            </a:br>
            <a:r>
              <a:rPr lang="en-US" sz="3600" dirty="0" smtClean="0"/>
              <a:t/>
            </a:r>
            <a:br>
              <a:rPr lang="en-US" sz="3600" dirty="0" smtClean="0"/>
            </a:br>
            <a:r>
              <a:rPr lang="en-US" sz="3600" dirty="0" smtClean="0"/>
              <a:t>SOC analysts don’t use high tech tools!</a:t>
            </a:r>
            <a:br>
              <a:rPr lang="en-US" sz="3600" dirty="0" smtClean="0"/>
            </a:br>
            <a:r>
              <a:rPr lang="en-US" sz="3600" dirty="0" smtClean="0"/>
              <a:t/>
            </a:r>
            <a:br>
              <a:rPr lang="en-US" sz="3600" dirty="0" smtClean="0"/>
            </a:br>
            <a:r>
              <a:rPr lang="en-US" sz="3600" dirty="0" smtClean="0"/>
              <a:t>Most of the work is grubby manual work</a:t>
            </a:r>
            <a:br>
              <a:rPr lang="en-US" sz="3600" dirty="0" smtClean="0"/>
            </a:br>
            <a:r>
              <a:rPr lang="en-US" sz="3600" dirty="0" smtClean="0"/>
              <a:t/>
            </a:r>
            <a:br>
              <a:rPr lang="en-US" sz="3600" dirty="0" smtClean="0"/>
            </a:br>
            <a:r>
              <a:rPr lang="en-US" sz="3600" dirty="0" smtClean="0"/>
              <a:t>Most of the analysis is based on personal </a:t>
            </a:r>
            <a:r>
              <a:rPr lang="en-US" sz="3600" dirty="0" smtClean="0"/>
              <a:t>experience</a:t>
            </a:r>
            <a:endParaRPr lang="en-US" sz="3600" dirty="0"/>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40000" contrast="-8000"/>
                    </a14:imgEffect>
                  </a14:imgLayer>
                </a14:imgProps>
              </a:ext>
              <a:ext uri="{28A0092B-C50C-407E-A947-70E740481C1C}">
                <a14:useLocalDpi xmlns:a14="http://schemas.microsoft.com/office/drawing/2010/main" xmlns=""/>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3600" dirty="0" smtClean="0"/>
              <a:t/>
            </a:r>
            <a:br>
              <a:rPr lang="en-US" sz="3600" dirty="0" smtClean="0"/>
            </a:br>
            <a:r>
              <a:rPr lang="en-US" sz="3600" dirty="0" smtClean="0"/>
              <a:t>What we learned</a:t>
            </a:r>
            <a:br>
              <a:rPr lang="en-US" sz="3600" dirty="0" smtClean="0"/>
            </a:br>
            <a:r>
              <a:rPr lang="en-US" sz="3600" dirty="0" smtClean="0"/>
              <a:t/>
            </a:r>
            <a:br>
              <a:rPr lang="en-US" sz="3600" dirty="0" smtClean="0"/>
            </a:br>
            <a:r>
              <a:rPr lang="en-US" sz="3600" dirty="0" smtClean="0"/>
              <a:t>Security analysis is a </a:t>
            </a:r>
            <a:r>
              <a:rPr lang="en-US" sz="3600" i="1" dirty="0" smtClean="0"/>
              <a:t>people problem </a:t>
            </a:r>
            <a:br>
              <a:rPr lang="en-US" sz="3600" i="1" dirty="0" smtClean="0"/>
            </a:br>
            <a:r>
              <a:rPr lang="en-US" sz="3600" i="1" dirty="0" smtClean="0"/>
              <a:t>more than a technology problem!</a:t>
            </a:r>
            <a:r>
              <a:rPr lang="en-US" sz="3600" dirty="0" smtClean="0"/>
              <a:t/>
            </a:r>
            <a:br>
              <a:rPr lang="en-US" sz="3600" dirty="0" smtClean="0"/>
            </a:br>
            <a:r>
              <a:rPr lang="en-US" sz="3600" dirty="0" smtClean="0"/>
              <a:t/>
            </a:r>
            <a:br>
              <a:rPr lang="en-US" sz="3600" dirty="0" smtClean="0"/>
            </a:br>
            <a:r>
              <a:rPr lang="en-US" sz="3600" dirty="0" smtClean="0"/>
              <a:t>Academic security research is well-separated from the practice of cyber security</a:t>
            </a:r>
            <a:r>
              <a:rPr lang="en-US" sz="3600" dirty="0" smtClean="0"/>
              <a:t>.</a:t>
            </a:r>
            <a:br>
              <a:rPr lang="en-US" sz="3600" dirty="0" smtClean="0"/>
            </a:br>
            <a:r>
              <a:rPr lang="en-US" sz="3600" dirty="0" smtClean="0"/>
              <a:t/>
            </a:r>
            <a:br>
              <a:rPr lang="en-US" sz="3600" dirty="0" smtClean="0"/>
            </a:br>
            <a:r>
              <a:rPr lang="en-US" sz="3600" dirty="0" smtClean="0"/>
              <a:t>Vendors to the SOC were not doing much better.</a:t>
            </a:r>
            <a:endParaRPr lang="en-US" sz="3600" dirty="0"/>
          </a:p>
        </p:txBody>
      </p:sp>
    </p:spTree>
    <p:extLst>
      <p:ext uri="{BB962C8B-B14F-4D97-AF65-F5344CB8AC3E}">
        <p14:creationId xmlns:p14="http://schemas.microsoft.com/office/powerpoint/2010/main" xmlns="" val="348693743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9770</TotalTime>
  <Words>352</Words>
  <Application>Microsoft Office PowerPoint</Application>
  <PresentationFormat>Custom</PresentationFormat>
  <Paragraphs>83</Paragraphs>
  <Slides>31</Slides>
  <Notes>27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Using Anthropology to study Security Incident Response</vt:lpstr>
      <vt:lpstr>Slide 2</vt:lpstr>
      <vt:lpstr>SOCs and CSIRTs are the heart of our cyber defense and yet  … we cannot articulate how they thrive</vt:lpstr>
      <vt:lpstr>E.g. We don’t know  how to make incident handling more automated   how to train new analysts quickly  how to share knowledge effectively</vt:lpstr>
      <vt:lpstr>To do this  we have to know what makes a SOC/CSIRT really work  But don’t we know that already?  But first a little story…</vt:lpstr>
      <vt:lpstr>Back in 2006  a group of intrepid security researchers were on a mission to find out  how to build an effective IDS  So they went to the nearest SOC/CSIRT  which happened to be the one on campus  What did they learn?   </vt:lpstr>
      <vt:lpstr>What we saw  We observed the SOC handle a malware incident affecting campus servers.  What we saw was not what we expected</vt:lpstr>
      <vt:lpstr>What we saw  SOC analysts don’t use high tech tools!  Most of the work is grubby manual work  Most of the analysis is based on personal experience</vt:lpstr>
      <vt:lpstr> What we learned  Security analysis is a people problem  more than a technology problem!  Academic security research is well-separated from the practice of cyber security.  Vendors to the SOC were not doing much better.</vt:lpstr>
      <vt:lpstr>What we did  We asked the SOC analysts how they did their jobs  How did that work?  Not well.  What did we miss?</vt:lpstr>
      <vt:lpstr>Slide 11</vt:lpstr>
      <vt:lpstr>Slide 12</vt:lpstr>
      <vt:lpstr>Time for Reflection   The researchers could not get time of day from the SOC staff  SOC personnel were too busy and too suspicious  SOC skills are learned primarily via a master-apprentice model  The researchers were on the outside looking in!</vt:lpstr>
      <vt:lpstr>Slide 14</vt:lpstr>
      <vt:lpstr>Introduction to Anthropology  The study of  all people in all times in all places  See the big picture and the small picture at the same time.</vt:lpstr>
      <vt:lpstr>Slide 16</vt:lpstr>
      <vt:lpstr>Slide 17</vt:lpstr>
      <vt:lpstr>Slide 18</vt:lpstr>
      <vt:lpstr>How did we apply Anthropology to studying CSIR?   Our Embeds   1. Worked initially on the sidelines  2. Built tools for the SOC analysts  3. Gained the trust of SOC analysts 4. Co-created tools with the SOC analysts  over the course of 18 months!</vt:lpstr>
      <vt:lpstr>What does Anthropology tell us about studying the CSIRT?   People know more than they can tell  Knowledge is held in the community   Converting tacit knowledge to explicit knowledge requires systematic study. </vt:lpstr>
      <vt:lpstr>Slide 21</vt:lpstr>
      <vt:lpstr>Slide 22</vt:lpstr>
      <vt:lpstr>How to observe what is being said  S-P-E-A-K-I-N-G  Setting and Scene Participants Ends Act Sequence Key (tone, manner, or spirit of the event) Instrumentalities (forms and styles used) Norms (social rules governing the action) Genre </vt:lpstr>
      <vt:lpstr>it’s not what’s being said … it’s what what’s being said says</vt:lpstr>
      <vt:lpstr>What we learned when we applied Anthropological techniques   1. SOC analysts’ knowledge is very tribal, there is no alternative to experience.  2. Analysts are not always aware of their own knowledge, which comes out in interactions.  3. It is necessary and possible to become a SOC “insider” to learn how it really works  4. SOC management need to empower and incentivize knowledge sharing among analysts   5. Tool co-creation is the best way to transfer technology into a SOC </vt:lpstr>
      <vt:lpstr>Some short-term outcomes of our Anthropological work so far   SOC staff discuss their problems with the researchers today  Our participant observer built a tool for a unique problem they were facing.  A SOC analyst participated in the tool design.  The solution did not require sophisticated or new tools.  The solution reduced the time spent dramatically.  The SOC uses the tool!</vt:lpstr>
      <vt:lpstr>Is Anthropology necessary?   The SOC is a unique socio-cultural environment where the activity is very human-centric.  SOC culture is closed and suspicious by necessity.  A short or superficial look at SOC operations would have been misleading.  We  have to separate the problems rooted in human behaviors from the technology.  Anthropology give us a methodology to conduct long-term human-oriented study.   </vt:lpstr>
      <vt:lpstr>Further work  We have an upcoming article in IEEE Magazine Special Issue on CSIRTs.  The systematic work was limited to one SOC in a university environment.   We have now expanded the study to include two corporate SOCs.  We need to conduct the study at more SOCs. </vt:lpstr>
      <vt:lpstr>An Invitation to the FIRST Community              We would like to invite participation from the FIRST community SOCs/CSIRTs.  Study participation can benefit both the participating SOC/CSIRT and the community. </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Wesch</dc:creator>
  <cp:lastModifiedBy>Raj Rajagopalan</cp:lastModifiedBy>
  <cp:revision>50</cp:revision>
  <dcterms:modified xsi:type="dcterms:W3CDTF">2014-06-24T21:19:52Z</dcterms:modified>
</cp:coreProperties>
</file>