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42"/>
  </p:notesMasterIdLst>
  <p:handoutMasterIdLst>
    <p:handoutMasterId r:id="rId43"/>
  </p:handoutMasterIdLst>
  <p:sldIdLst>
    <p:sldId id="732" r:id="rId5"/>
    <p:sldId id="737" r:id="rId6"/>
    <p:sldId id="733" r:id="rId7"/>
    <p:sldId id="735" r:id="rId8"/>
    <p:sldId id="736" r:id="rId9"/>
    <p:sldId id="741" r:id="rId10"/>
    <p:sldId id="742" r:id="rId11"/>
    <p:sldId id="767" r:id="rId12"/>
    <p:sldId id="768" r:id="rId13"/>
    <p:sldId id="753" r:id="rId14"/>
    <p:sldId id="772" r:id="rId15"/>
    <p:sldId id="769" r:id="rId16"/>
    <p:sldId id="773" r:id="rId17"/>
    <p:sldId id="770" r:id="rId18"/>
    <p:sldId id="771" r:id="rId19"/>
    <p:sldId id="774" r:id="rId20"/>
    <p:sldId id="775" r:id="rId21"/>
    <p:sldId id="776" r:id="rId22"/>
    <p:sldId id="746" r:id="rId23"/>
    <p:sldId id="738" r:id="rId24"/>
    <p:sldId id="739" r:id="rId25"/>
    <p:sldId id="740" r:id="rId26"/>
    <p:sldId id="743" r:id="rId27"/>
    <p:sldId id="744" r:id="rId28"/>
    <p:sldId id="745" r:id="rId29"/>
    <p:sldId id="764" r:id="rId30"/>
    <p:sldId id="747" r:id="rId31"/>
    <p:sldId id="752" r:id="rId32"/>
    <p:sldId id="765" r:id="rId33"/>
    <p:sldId id="757" r:id="rId34"/>
    <p:sldId id="758" r:id="rId35"/>
    <p:sldId id="759" r:id="rId36"/>
    <p:sldId id="760" r:id="rId37"/>
    <p:sldId id="761" r:id="rId38"/>
    <p:sldId id="762" r:id="rId39"/>
    <p:sldId id="763" r:id="rId40"/>
    <p:sldId id="766" r:id="rId4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rles H. Bonneau" initials="CHB" lastIdx="29" clrIdx="0"/>
  <p:cmAuthor id="1" name="jrstrozer" initials="j" lastIdx="5" clrIdx="1"/>
  <p:cmAuthor id="2" name="CERT" initials="pjw"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6667" autoAdjust="0"/>
    <p:restoredTop sz="93714" autoAdjust="0"/>
  </p:normalViewPr>
  <p:slideViewPr>
    <p:cSldViewPr>
      <p:cViewPr varScale="1">
        <p:scale>
          <a:sx n="58" d="100"/>
          <a:sy n="58" d="100"/>
        </p:scale>
        <p:origin x="898" y="43"/>
      </p:cViewPr>
      <p:guideLst>
        <p:guide orient="horz" pos="2160"/>
        <p:guide pos="2880"/>
      </p:guideLst>
    </p:cSldViewPr>
  </p:slideViewPr>
  <p:outlineViewPr>
    <p:cViewPr>
      <p:scale>
        <a:sx n="33" d="100"/>
        <a:sy n="33" d="100"/>
      </p:scale>
      <p:origin x="0" y="4760"/>
    </p:cViewPr>
  </p:outlineViewPr>
  <p:notesTextViewPr>
    <p:cViewPr>
      <p:scale>
        <a:sx n="1" d="1"/>
        <a:sy n="1" d="1"/>
      </p:scale>
      <p:origin x="0" y="0"/>
    </p:cViewPr>
  </p:notesTextViewPr>
  <p:sorterViewPr>
    <p:cViewPr>
      <p:scale>
        <a:sx n="70" d="100"/>
        <a:sy n="70" d="100"/>
      </p:scale>
      <p:origin x="0" y="0"/>
    </p:cViewPr>
  </p:sorterViewPr>
  <p:notesViewPr>
    <p:cSldViewPr>
      <p:cViewPr varScale="1">
        <p:scale>
          <a:sx n="65" d="100"/>
          <a:sy n="65" d="100"/>
        </p:scale>
        <p:origin x="-2006" y="-8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Line 15"/>
          <p:cNvSpPr>
            <a:spLocks noChangeShapeType="1"/>
          </p:cNvSpPr>
          <p:nvPr/>
        </p:nvSpPr>
        <p:spPr bwMode="auto">
          <a:xfrm flipH="1">
            <a:off x="243840" y="9121140"/>
            <a:ext cx="6908800" cy="0"/>
          </a:xfrm>
          <a:prstGeom prst="line">
            <a:avLst/>
          </a:prstGeom>
          <a:noFill/>
          <a:ln w="6350">
            <a:solidFill>
              <a:schemeClr val="tx1"/>
            </a:solidFill>
            <a:round/>
            <a:headEnd/>
            <a:tailEnd/>
          </a:ln>
          <a:effectLst/>
        </p:spPr>
        <p:txBody>
          <a:bodyPr wrap="none" lIns="96650" tIns="48326" rIns="96650" bIns="48326" anchor="ctr">
            <a:spAutoFit/>
          </a:bodyPr>
          <a:lstStyle/>
          <a:p>
            <a:endParaRPr lang="en-US" dirty="0"/>
          </a:p>
        </p:txBody>
      </p:sp>
      <p:sp>
        <p:nvSpPr>
          <p:cNvPr id="4" name="Rectangle 20"/>
          <p:cNvSpPr>
            <a:spLocks noChangeArrowheads="1"/>
          </p:cNvSpPr>
          <p:nvPr/>
        </p:nvSpPr>
        <p:spPr bwMode="auto">
          <a:xfrm>
            <a:off x="6793376" y="9287309"/>
            <a:ext cx="371070" cy="260360"/>
          </a:xfrm>
          <a:prstGeom prst="rect">
            <a:avLst/>
          </a:prstGeom>
          <a:noFill/>
          <a:ln w="9525">
            <a:noFill/>
            <a:miter lim="800000"/>
            <a:headEnd/>
            <a:tailEnd/>
          </a:ln>
          <a:effectLst/>
        </p:spPr>
        <p:txBody>
          <a:bodyPr wrap="none" lIns="93253" tIns="46625" rIns="93253" bIns="46625">
            <a:spAutoFit/>
          </a:bodyPr>
          <a:lstStyle/>
          <a:p>
            <a:pPr algn="ctr" defTabSz="953086" eaLnBrk="0" hangingPunct="0">
              <a:lnSpc>
                <a:spcPct val="90000"/>
              </a:lnSpc>
              <a:spcBef>
                <a:spcPct val="0"/>
              </a:spcBef>
            </a:pPr>
            <a:fld id="{5CC1855B-19C6-4128-825F-F41EF34AFCE4}" type="slidenum">
              <a:rPr lang="en-US" sz="1200"/>
              <a:pPr algn="ctr" defTabSz="953086" eaLnBrk="0" hangingPunct="0">
                <a:lnSpc>
                  <a:spcPct val="90000"/>
                </a:lnSpc>
                <a:spcBef>
                  <a:spcPct val="0"/>
                </a:spcBef>
              </a:pPr>
              <a:t>‹#›</a:t>
            </a:fld>
            <a:endParaRPr lang="en-US" dirty="0"/>
          </a:p>
        </p:txBody>
      </p:sp>
      <p:pic>
        <p:nvPicPr>
          <p:cNvPr id="5" name="Picture 4" descr="CERT_SEI_CMU_University_1_Line_647C_Blk.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0840" y="9249948"/>
            <a:ext cx="3620422" cy="257090"/>
          </a:xfrm>
          <a:prstGeom prst="rect">
            <a:avLst/>
          </a:prstGeom>
        </p:spPr>
      </p:pic>
    </p:spTree>
    <p:extLst>
      <p:ext uri="{BB962C8B-B14F-4D97-AF65-F5344CB8AC3E}">
        <p14:creationId xmlns:p14="http://schemas.microsoft.com/office/powerpoint/2010/main" val="229618568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Slide Image Placeholder 8"/>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50" tIns="48326" rIns="96650" bIns="48326" rtlCol="0" anchor="ctr"/>
          <a:lstStyle/>
          <a:p>
            <a:endParaRPr lang="en-US" dirty="0"/>
          </a:p>
        </p:txBody>
      </p:sp>
      <p:sp>
        <p:nvSpPr>
          <p:cNvPr id="10" name="Notes Placeholder 9"/>
          <p:cNvSpPr>
            <a:spLocks noGrp="1"/>
          </p:cNvSpPr>
          <p:nvPr>
            <p:ph type="body" sz="quarter" idx="3"/>
          </p:nvPr>
        </p:nvSpPr>
        <p:spPr>
          <a:xfrm>
            <a:off x="731520" y="4560571"/>
            <a:ext cx="5852160" cy="4320540"/>
          </a:xfrm>
          <a:prstGeom prst="rect">
            <a:avLst/>
          </a:prstGeom>
        </p:spPr>
        <p:txBody>
          <a:bodyPr vert="horz" lIns="96650" tIns="48326" rIns="96650" bIns="4832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Line 15"/>
          <p:cNvSpPr>
            <a:spLocks noChangeShapeType="1"/>
          </p:cNvSpPr>
          <p:nvPr/>
        </p:nvSpPr>
        <p:spPr bwMode="auto">
          <a:xfrm flipH="1">
            <a:off x="243840" y="9121140"/>
            <a:ext cx="6908800" cy="0"/>
          </a:xfrm>
          <a:prstGeom prst="line">
            <a:avLst/>
          </a:prstGeom>
          <a:noFill/>
          <a:ln w="6350">
            <a:solidFill>
              <a:schemeClr val="tx1"/>
            </a:solidFill>
            <a:round/>
            <a:headEnd/>
            <a:tailEnd/>
          </a:ln>
          <a:effectLst/>
        </p:spPr>
        <p:txBody>
          <a:bodyPr wrap="none" lIns="96650" tIns="48326" rIns="96650" bIns="48326" anchor="ctr">
            <a:spAutoFit/>
          </a:bodyPr>
          <a:lstStyle/>
          <a:p>
            <a:endParaRPr lang="en-US" dirty="0"/>
          </a:p>
        </p:txBody>
      </p:sp>
      <p:sp>
        <p:nvSpPr>
          <p:cNvPr id="8" name="Rectangle 20"/>
          <p:cNvSpPr>
            <a:spLocks noChangeArrowheads="1"/>
          </p:cNvSpPr>
          <p:nvPr/>
        </p:nvSpPr>
        <p:spPr bwMode="auto">
          <a:xfrm>
            <a:off x="6793376" y="9287309"/>
            <a:ext cx="371070" cy="260360"/>
          </a:xfrm>
          <a:prstGeom prst="rect">
            <a:avLst/>
          </a:prstGeom>
          <a:noFill/>
          <a:ln w="9525">
            <a:noFill/>
            <a:miter lim="800000"/>
            <a:headEnd/>
            <a:tailEnd/>
          </a:ln>
          <a:effectLst/>
        </p:spPr>
        <p:txBody>
          <a:bodyPr wrap="none" lIns="93253" tIns="46625" rIns="93253" bIns="46625">
            <a:spAutoFit/>
          </a:bodyPr>
          <a:lstStyle/>
          <a:p>
            <a:pPr algn="ctr" defTabSz="953086" eaLnBrk="0" hangingPunct="0">
              <a:lnSpc>
                <a:spcPct val="90000"/>
              </a:lnSpc>
              <a:spcBef>
                <a:spcPct val="0"/>
              </a:spcBef>
            </a:pPr>
            <a:fld id="{5CC1855B-19C6-4128-825F-F41EF34AFCE4}" type="slidenum">
              <a:rPr lang="en-US" sz="1200"/>
              <a:pPr algn="ctr" defTabSz="953086" eaLnBrk="0" hangingPunct="0">
                <a:lnSpc>
                  <a:spcPct val="90000"/>
                </a:lnSpc>
                <a:spcBef>
                  <a:spcPct val="0"/>
                </a:spcBef>
              </a:pPr>
              <a:t>‹#›</a:t>
            </a:fld>
            <a:endParaRPr lang="en-US" dirty="0"/>
          </a:p>
        </p:txBody>
      </p:sp>
      <p:pic>
        <p:nvPicPr>
          <p:cNvPr id="11" name="Picture 10" descr="CERT_SEI_CMU_University_1_Line_647C_Blk.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0840" y="9249948"/>
            <a:ext cx="3620422" cy="257090"/>
          </a:xfrm>
          <a:prstGeom prst="rect">
            <a:avLst/>
          </a:prstGeom>
        </p:spPr>
      </p:pic>
    </p:spTree>
    <p:extLst>
      <p:ext uri="{BB962C8B-B14F-4D97-AF65-F5344CB8AC3E}">
        <p14:creationId xmlns:p14="http://schemas.microsoft.com/office/powerpoint/2010/main" val="127432374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Image Placeholder 2"/>
          <p:cNvSpPr>
            <a:spLocks noGrp="1" noRot="1" noChangeAspect="1"/>
          </p:cNvSpPr>
          <p:nvPr>
            <p:ph type="sldImg"/>
          </p:nvPr>
        </p:nvSpPr>
        <p:spPr/>
      </p:sp>
      <p:sp>
        <p:nvSpPr>
          <p:cNvPr id="4" name="Notes Placeholder 3"/>
          <p:cNvSpPr>
            <a:spLocks noGrp="1"/>
          </p:cNvSpPr>
          <p:nvPr>
            <p:ph type="body" idx="1"/>
          </p:nvPr>
        </p:nvSpPr>
        <p:spPr>
          <a:xfrm>
            <a:off x="731841" y="4560888"/>
            <a:ext cx="5851525" cy="4319588"/>
          </a:xfrm>
          <a:prstGeom prst="rect">
            <a:avLst/>
          </a:prstGeom>
        </p:spPr>
        <p:txBody>
          <a:bodyPr lIns="91210" tIns="45606" rIns="91210" bIns="45606">
            <a:normAutofit/>
          </a:bodyPr>
          <a:lstStyle/>
          <a:p>
            <a:endParaRPr lang="en-US" dirty="0" smtClean="0"/>
          </a:p>
          <a:p>
            <a:endParaRPr lang="en-US" dirty="0"/>
          </a:p>
        </p:txBody>
      </p:sp>
      <p:sp>
        <p:nvSpPr>
          <p:cNvPr id="5" name="Rectangle 4"/>
          <p:cNvSpPr/>
          <p:nvPr/>
        </p:nvSpPr>
        <p:spPr>
          <a:xfrm>
            <a:off x="1033672" y="4879299"/>
            <a:ext cx="5406887" cy="1152947"/>
          </a:xfrm>
          <a:prstGeom prst="rect">
            <a:avLst/>
          </a:prstGeom>
        </p:spPr>
        <p:txBody>
          <a:bodyPr wrap="square" lIns="94843" tIns="47421" rIns="94843" bIns="47421">
            <a:spAutoFit/>
          </a:bodyPr>
          <a:lstStyle/>
          <a:p>
            <a:r>
              <a:rPr lang="en-US" sz="1100" dirty="0"/>
              <a:t>Again, our modeling helps us understand and characterize the contextual factors that surround and influence events.</a:t>
            </a:r>
          </a:p>
          <a:p>
            <a:endParaRPr lang="en-US" sz="1100" dirty="0"/>
          </a:p>
          <a:p>
            <a:r>
              <a:rPr lang="en-US" sz="1100" dirty="0"/>
              <a:t>Technical question: “What are the observable technical and behavioral precursors and indications of insider theft of IP?”</a:t>
            </a:r>
          </a:p>
          <a:p>
            <a:endParaRPr lang="en-US" sz="1100" dirty="0"/>
          </a:p>
        </p:txBody>
      </p:sp>
    </p:spTree>
    <p:extLst>
      <p:ext uri="{BB962C8B-B14F-4D97-AF65-F5344CB8AC3E}">
        <p14:creationId xmlns:p14="http://schemas.microsoft.com/office/powerpoint/2010/main" val="1263391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4143929" y="9118811"/>
            <a:ext cx="3169583" cy="480726"/>
          </a:xfrm>
          <a:prstGeom prst="rect">
            <a:avLst/>
          </a:prstGeom>
        </p:spPr>
        <p:txBody>
          <a:bodyPr lIns="96433" tIns="48216" rIns="96433" bIns="48216"/>
          <a:lstStyle/>
          <a:p>
            <a:fld id="{6102B560-5F5E-4B93-AC13-A1C1C277633B}" type="slidenum">
              <a:rPr lang="en-US" smtClean="0"/>
              <a:t>21</a:t>
            </a:fld>
            <a:endParaRPr lang="en-US" dirty="0"/>
          </a:p>
        </p:txBody>
      </p:sp>
    </p:spTree>
    <p:extLst>
      <p:ext uri="{BB962C8B-B14F-4D97-AF65-F5344CB8AC3E}">
        <p14:creationId xmlns:p14="http://schemas.microsoft.com/office/powerpoint/2010/main" val="39391833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4143929" y="9118811"/>
            <a:ext cx="3169583" cy="480726"/>
          </a:xfrm>
          <a:prstGeom prst="rect">
            <a:avLst/>
          </a:prstGeom>
        </p:spPr>
        <p:txBody>
          <a:bodyPr lIns="96433" tIns="48216" rIns="96433" bIns="48216"/>
          <a:lstStyle/>
          <a:p>
            <a:fld id="{6102B560-5F5E-4B93-AC13-A1C1C277633B}" type="slidenum">
              <a:rPr lang="en-US" smtClean="0"/>
              <a:t>22</a:t>
            </a:fld>
            <a:endParaRPr lang="en-US" dirty="0"/>
          </a:p>
        </p:txBody>
      </p:sp>
    </p:spTree>
    <p:extLst>
      <p:ext uri="{BB962C8B-B14F-4D97-AF65-F5344CB8AC3E}">
        <p14:creationId xmlns:p14="http://schemas.microsoft.com/office/powerpoint/2010/main" val="7962276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7" name="Slide Number Placeholder 6"/>
          <p:cNvSpPr>
            <a:spLocks noGrp="1"/>
          </p:cNvSpPr>
          <p:nvPr>
            <p:ph type="sldNum" sz="quarter" idx="10"/>
          </p:nvPr>
        </p:nvSpPr>
        <p:spPr>
          <a:xfrm>
            <a:off x="4143929" y="9118811"/>
            <a:ext cx="3169583" cy="480726"/>
          </a:xfrm>
          <a:prstGeom prst="rect">
            <a:avLst/>
          </a:prstGeom>
        </p:spPr>
        <p:txBody>
          <a:bodyPr lIns="96433" tIns="48216" rIns="96433" bIns="48216"/>
          <a:lstStyle/>
          <a:p>
            <a:fld id="{8C70F273-9D59-46EB-BCD4-82A90AF22E48}" type="slidenum">
              <a:rPr lang="en-US" smtClean="0"/>
              <a:t>23</a:t>
            </a:fld>
            <a:endParaRPr lang="en-US" dirty="0"/>
          </a:p>
        </p:txBody>
      </p:sp>
    </p:spTree>
    <p:extLst>
      <p:ext uri="{BB962C8B-B14F-4D97-AF65-F5344CB8AC3E}">
        <p14:creationId xmlns:p14="http://schemas.microsoft.com/office/powerpoint/2010/main" val="14315708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4143929" y="9118811"/>
            <a:ext cx="3169583" cy="480726"/>
          </a:xfrm>
          <a:prstGeom prst="rect">
            <a:avLst/>
          </a:prstGeom>
        </p:spPr>
        <p:txBody>
          <a:bodyPr lIns="96433" tIns="48216" rIns="96433" bIns="48216"/>
          <a:lstStyle/>
          <a:p>
            <a:fld id="{6102B560-5F5E-4B93-AC13-A1C1C277633B}" type="slidenum">
              <a:rPr lang="en-US" smtClean="0"/>
              <a:t>24</a:t>
            </a:fld>
            <a:endParaRPr lang="en-US" dirty="0"/>
          </a:p>
        </p:txBody>
      </p:sp>
    </p:spTree>
    <p:extLst>
      <p:ext uri="{BB962C8B-B14F-4D97-AF65-F5344CB8AC3E}">
        <p14:creationId xmlns:p14="http://schemas.microsoft.com/office/powerpoint/2010/main" val="23294507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7" name="Slide Number Placeholder 6"/>
          <p:cNvSpPr>
            <a:spLocks noGrp="1"/>
          </p:cNvSpPr>
          <p:nvPr>
            <p:ph type="sldNum" sz="quarter" idx="10"/>
          </p:nvPr>
        </p:nvSpPr>
        <p:spPr>
          <a:xfrm>
            <a:off x="4143929" y="9118811"/>
            <a:ext cx="3169583" cy="480726"/>
          </a:xfrm>
          <a:prstGeom prst="rect">
            <a:avLst/>
          </a:prstGeom>
        </p:spPr>
        <p:txBody>
          <a:bodyPr lIns="96433" tIns="48216" rIns="96433" bIns="48216"/>
          <a:lstStyle/>
          <a:p>
            <a:fld id="{8C70F273-9D59-46EB-BCD4-82A90AF22E48}" type="slidenum">
              <a:rPr lang="en-US" smtClean="0"/>
              <a:t>25</a:t>
            </a:fld>
            <a:endParaRPr lang="en-US" dirty="0"/>
          </a:p>
        </p:txBody>
      </p:sp>
    </p:spTree>
    <p:extLst>
      <p:ext uri="{BB962C8B-B14F-4D97-AF65-F5344CB8AC3E}">
        <p14:creationId xmlns:p14="http://schemas.microsoft.com/office/powerpoint/2010/main" val="27853663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207966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4143271" y="9119159"/>
            <a:ext cx="3170255" cy="480391"/>
          </a:xfrm>
          <a:prstGeom prst="rect">
            <a:avLst/>
          </a:prstGeom>
          <a:ln/>
        </p:spPr>
        <p:txBody>
          <a:bodyPr lIns="95674" tIns="47837" rIns="95674" bIns="47837"/>
          <a:lstStyle/>
          <a:p>
            <a:fld id="{6DEEA921-965E-4473-AC2D-A72E202FDCB1}" type="slidenum">
              <a:rPr lang="en-US"/>
              <a:pPr/>
              <a:t>27</a:t>
            </a:fld>
            <a:endParaRPr lang="en-US" dirty="0"/>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xfrm>
            <a:off x="729828" y="4560571"/>
            <a:ext cx="5855546" cy="4320540"/>
          </a:xfrm>
        </p:spPr>
        <p:txBody>
          <a:bodyPr/>
          <a:lstStyle/>
          <a:p>
            <a:endParaRPr lang="en-US" dirty="0"/>
          </a:p>
        </p:txBody>
      </p:sp>
    </p:spTree>
    <p:extLst>
      <p:ext uri="{BB962C8B-B14F-4D97-AF65-F5344CB8AC3E}">
        <p14:creationId xmlns:p14="http://schemas.microsoft.com/office/powerpoint/2010/main" val="30582572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4143271" y="9119159"/>
            <a:ext cx="3170255" cy="480391"/>
          </a:xfrm>
          <a:prstGeom prst="rect">
            <a:avLst/>
          </a:prstGeom>
          <a:ln/>
        </p:spPr>
        <p:txBody>
          <a:bodyPr lIns="95674" tIns="47837" rIns="95674" bIns="47837"/>
          <a:lstStyle/>
          <a:p>
            <a:fld id="{B818B90E-D9D3-474B-ABC0-B4A57FD11D02}" type="slidenum">
              <a:rPr lang="en-US"/>
              <a:pPr/>
              <a:t>28</a:t>
            </a:fld>
            <a:endParaRPr lang="en-US" dirty="0"/>
          </a:p>
        </p:txBody>
      </p:sp>
      <p:sp>
        <p:nvSpPr>
          <p:cNvPr id="222210" name="Rectangle 2"/>
          <p:cNvSpPr>
            <a:spLocks noGrp="1" noRot="1" noChangeAspect="1" noChangeArrowheads="1" noTextEdit="1"/>
          </p:cNvSpPr>
          <p:nvPr>
            <p:ph type="sldImg"/>
          </p:nvPr>
        </p:nvSpPr>
        <p:spPr>
          <a:ln/>
        </p:spPr>
      </p:sp>
      <p:sp>
        <p:nvSpPr>
          <p:cNvPr id="22221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4441393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4143271" y="9119159"/>
            <a:ext cx="3170255" cy="480391"/>
          </a:xfrm>
          <a:prstGeom prst="rect">
            <a:avLst/>
          </a:prstGeom>
          <a:ln/>
        </p:spPr>
        <p:txBody>
          <a:bodyPr lIns="95674" tIns="47837" rIns="95674" bIns="47837"/>
          <a:lstStyle/>
          <a:p>
            <a:fld id="{BA37430E-D9FB-4558-ABB3-E05AA8DC9A51}" type="slidenum">
              <a:rPr lang="en-US"/>
              <a:pPr/>
              <a:t>33</a:t>
            </a:fld>
            <a:endParaRPr lang="en-US" dirty="0"/>
          </a:p>
        </p:txBody>
      </p:sp>
      <p:sp>
        <p:nvSpPr>
          <p:cNvPr id="230402" name="Rectangle 2"/>
          <p:cNvSpPr>
            <a:spLocks noGrp="1" noRot="1" noChangeAspect="1" noChangeArrowheads="1" noTextEdit="1"/>
          </p:cNvSpPr>
          <p:nvPr>
            <p:ph type="sldImg"/>
          </p:nvPr>
        </p:nvSpPr>
        <p:spPr>
          <a:xfrm>
            <a:off x="1304925" y="701675"/>
            <a:ext cx="4789488" cy="3590925"/>
          </a:xfrm>
          <a:ln/>
        </p:spPr>
      </p:sp>
      <p:sp>
        <p:nvSpPr>
          <p:cNvPr id="230403" name="Rectangle 3"/>
          <p:cNvSpPr>
            <a:spLocks noGrp="1" noChangeArrowheads="1"/>
          </p:cNvSpPr>
          <p:nvPr>
            <p:ph type="body" idx="1"/>
          </p:nvPr>
        </p:nvSpPr>
        <p:spPr>
          <a:xfrm>
            <a:off x="944881" y="4525567"/>
            <a:ext cx="5425440" cy="4372212"/>
          </a:xfrm>
        </p:spPr>
        <p:txBody>
          <a:bodyPr/>
          <a:lstStyle/>
          <a:p>
            <a:endParaRPr lang="en-US" dirty="0"/>
          </a:p>
        </p:txBody>
      </p:sp>
    </p:spTree>
    <p:extLst>
      <p:ext uri="{BB962C8B-B14F-4D97-AF65-F5344CB8AC3E}">
        <p14:creationId xmlns:p14="http://schemas.microsoft.com/office/powerpoint/2010/main" val="12412971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4143271" y="9119159"/>
            <a:ext cx="3170255" cy="480391"/>
          </a:xfrm>
          <a:prstGeom prst="rect">
            <a:avLst/>
          </a:prstGeom>
          <a:ln/>
        </p:spPr>
        <p:txBody>
          <a:bodyPr lIns="95674" tIns="47837" rIns="95674" bIns="47837"/>
          <a:lstStyle/>
          <a:p>
            <a:fld id="{26B2FC53-69AC-4FC8-A0DD-1D1DBD5F0E43}" type="slidenum">
              <a:rPr lang="en-US"/>
              <a:pPr/>
              <a:t>34</a:t>
            </a:fld>
            <a:endParaRPr lang="en-US" dirty="0"/>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323010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pPr eaLnBrk="1" hangingPunct="1">
              <a:spcBef>
                <a:spcPct val="0"/>
              </a:spcBef>
            </a:pPr>
            <a:endParaRPr lang="en-US" dirty="0" smtClean="0"/>
          </a:p>
        </p:txBody>
      </p:sp>
      <p:sp>
        <p:nvSpPr>
          <p:cNvPr id="2" name="Slide Number Placeholder 1"/>
          <p:cNvSpPr>
            <a:spLocks noGrp="1"/>
          </p:cNvSpPr>
          <p:nvPr>
            <p:ph type="sldNum" sz="quarter" idx="10"/>
          </p:nvPr>
        </p:nvSpPr>
        <p:spPr>
          <a:xfrm>
            <a:off x="4143929" y="9118811"/>
            <a:ext cx="3169583" cy="480726"/>
          </a:xfrm>
          <a:prstGeom prst="rect">
            <a:avLst/>
          </a:prstGeom>
        </p:spPr>
        <p:txBody>
          <a:bodyPr lIns="96433" tIns="48216" rIns="96433" bIns="48216"/>
          <a:lstStyle/>
          <a:p>
            <a:fld id="{8C70F273-9D59-46EB-BCD4-82A90AF22E48}" type="slidenum">
              <a:rPr lang="en-US" smtClean="0"/>
              <a:t>2</a:t>
            </a:fld>
            <a:endParaRPr lang="en-US" dirty="0"/>
          </a:p>
        </p:txBody>
      </p:sp>
    </p:spTree>
    <p:extLst>
      <p:ext uri="{BB962C8B-B14F-4D97-AF65-F5344CB8AC3E}">
        <p14:creationId xmlns:p14="http://schemas.microsoft.com/office/powerpoint/2010/main" val="20297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4143271" y="9119159"/>
            <a:ext cx="3170255" cy="480391"/>
          </a:xfrm>
          <a:prstGeom prst="rect">
            <a:avLst/>
          </a:prstGeom>
          <a:ln/>
        </p:spPr>
        <p:txBody>
          <a:bodyPr lIns="95674" tIns="47837" rIns="95674" bIns="47837"/>
          <a:lstStyle/>
          <a:p>
            <a:fld id="{78E51956-05CA-4864-9CDD-036127A98783}" type="slidenum">
              <a:rPr lang="en-US"/>
              <a:pPr/>
              <a:t>35</a:t>
            </a:fld>
            <a:endParaRPr lang="en-US" dirty="0"/>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7316370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4143271" y="9119159"/>
            <a:ext cx="3170255" cy="480391"/>
          </a:xfrm>
          <a:prstGeom prst="rect">
            <a:avLst/>
          </a:prstGeom>
          <a:ln/>
        </p:spPr>
        <p:txBody>
          <a:bodyPr lIns="95674" tIns="47837" rIns="95674" bIns="47837"/>
          <a:lstStyle/>
          <a:p>
            <a:fld id="{E1C2FEDE-3498-434F-96D0-CDFD1D56C471}" type="slidenum">
              <a:rPr lang="en-US"/>
              <a:pPr/>
              <a:t>36</a:t>
            </a:fld>
            <a:endParaRPr lang="en-US" dirty="0"/>
          </a:p>
        </p:txBody>
      </p:sp>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668163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4143929" y="9118811"/>
            <a:ext cx="3169583" cy="480726"/>
          </a:xfrm>
          <a:prstGeom prst="rect">
            <a:avLst/>
          </a:prstGeom>
        </p:spPr>
        <p:txBody>
          <a:bodyPr lIns="96433" tIns="48216" rIns="96433" bIns="48216"/>
          <a:lstStyle/>
          <a:p>
            <a:fld id="{6102B560-5F5E-4B93-AC13-A1C1C277633B}" type="slidenum">
              <a:rPr lang="en-US" smtClean="0"/>
              <a:t>5</a:t>
            </a:fld>
            <a:endParaRPr lang="en-US" dirty="0"/>
          </a:p>
        </p:txBody>
      </p:sp>
    </p:spTree>
    <p:extLst>
      <p:ext uri="{BB962C8B-B14F-4D97-AF65-F5344CB8AC3E}">
        <p14:creationId xmlns:p14="http://schemas.microsoft.com/office/powerpoint/2010/main" val="2552891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4143929" y="9118811"/>
            <a:ext cx="3169583" cy="480726"/>
          </a:xfrm>
          <a:prstGeom prst="rect">
            <a:avLst/>
          </a:prstGeom>
        </p:spPr>
        <p:txBody>
          <a:bodyPr lIns="96433" tIns="48216" rIns="96433" bIns="48216"/>
          <a:lstStyle/>
          <a:p>
            <a:fld id="{6102B560-5F5E-4B93-AC13-A1C1C277633B}" type="slidenum">
              <a:rPr lang="en-US" smtClean="0"/>
              <a:t>6</a:t>
            </a:fld>
            <a:endParaRPr lang="en-US" dirty="0"/>
          </a:p>
        </p:txBody>
      </p:sp>
    </p:spTree>
    <p:extLst>
      <p:ext uri="{BB962C8B-B14F-4D97-AF65-F5344CB8AC3E}">
        <p14:creationId xmlns:p14="http://schemas.microsoft.com/office/powerpoint/2010/main" val="16645464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4143929" y="9118811"/>
            <a:ext cx="3169583" cy="480726"/>
          </a:xfrm>
          <a:prstGeom prst="rect">
            <a:avLst/>
          </a:prstGeom>
        </p:spPr>
        <p:txBody>
          <a:bodyPr lIns="96433" tIns="48216" rIns="96433" bIns="48216"/>
          <a:lstStyle/>
          <a:p>
            <a:fld id="{8C70F273-9D59-46EB-BCD4-82A90AF22E48}" type="slidenum">
              <a:rPr lang="en-US" smtClean="0"/>
              <a:t>7</a:t>
            </a:fld>
            <a:endParaRPr lang="en-US" dirty="0"/>
          </a:p>
        </p:txBody>
      </p:sp>
    </p:spTree>
    <p:extLst>
      <p:ext uri="{BB962C8B-B14F-4D97-AF65-F5344CB8AC3E}">
        <p14:creationId xmlns:p14="http://schemas.microsoft.com/office/powerpoint/2010/main" val="594394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4143271" y="9119159"/>
            <a:ext cx="3170255" cy="480391"/>
          </a:xfrm>
          <a:prstGeom prst="rect">
            <a:avLst/>
          </a:prstGeom>
        </p:spPr>
        <p:txBody>
          <a:bodyPr lIns="95674" tIns="47837" rIns="95674" bIns="47837"/>
          <a:lstStyle/>
          <a:p>
            <a:pPr>
              <a:defRPr/>
            </a:pPr>
            <a:fld id="{B358AAFA-AF25-42AA-93A2-B80FAC009C01}" type="slidenum">
              <a:rPr lang="en-US" smtClean="0"/>
              <a:pPr>
                <a:defRPr/>
              </a:pPr>
              <a:t>10</a:t>
            </a:fld>
            <a:endParaRPr lang="en-US" dirty="0"/>
          </a:p>
        </p:txBody>
      </p:sp>
    </p:spTree>
    <p:extLst>
      <p:ext uri="{BB962C8B-B14F-4D97-AF65-F5344CB8AC3E}">
        <p14:creationId xmlns:p14="http://schemas.microsoft.com/office/powerpoint/2010/main" val="2379506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20796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207966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7" name="Slide Number Placeholder 6"/>
          <p:cNvSpPr>
            <a:spLocks noGrp="1"/>
          </p:cNvSpPr>
          <p:nvPr>
            <p:ph type="sldNum" sz="quarter" idx="10"/>
          </p:nvPr>
        </p:nvSpPr>
        <p:spPr>
          <a:xfrm>
            <a:off x="4143929" y="9118811"/>
            <a:ext cx="3169583" cy="480726"/>
          </a:xfrm>
          <a:prstGeom prst="rect">
            <a:avLst/>
          </a:prstGeom>
        </p:spPr>
        <p:txBody>
          <a:bodyPr lIns="96433" tIns="48216" rIns="96433" bIns="48216"/>
          <a:lstStyle/>
          <a:p>
            <a:fld id="{8C70F273-9D59-46EB-BCD4-82A90AF22E48}" type="slidenum">
              <a:rPr lang="en-US" smtClean="0"/>
              <a:t>20</a:t>
            </a:fld>
            <a:endParaRPr lang="en-US" dirty="0"/>
          </a:p>
        </p:txBody>
      </p:sp>
    </p:spTree>
    <p:extLst>
      <p:ext uri="{BB962C8B-B14F-4D97-AF65-F5344CB8AC3E}">
        <p14:creationId xmlns:p14="http://schemas.microsoft.com/office/powerpoint/2010/main" val="25223707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solidFill>
          <a:schemeClr val="bg1"/>
        </a:solidFill>
        <a:effectLst/>
      </p:bgPr>
    </p:bg>
    <p:spTree>
      <p:nvGrpSpPr>
        <p:cNvPr id="1" name=""/>
        <p:cNvGrpSpPr/>
        <p:nvPr/>
      </p:nvGrpSpPr>
      <p:grpSpPr>
        <a:xfrm>
          <a:off x="0" y="0"/>
          <a:ext cx="0" cy="0"/>
          <a:chOff x="0" y="0"/>
          <a:chExt cx="0" cy="0"/>
        </a:xfrm>
      </p:grpSpPr>
      <p:pic>
        <p:nvPicPr>
          <p:cNvPr id="3171" name="Picture 99"/>
          <p:cNvPicPr>
            <a:picLocks noChangeAspect="1" noChangeArrowheads="1"/>
          </p:cNvPicPr>
          <p:nvPr/>
        </p:nvPicPr>
        <p:blipFill>
          <a:blip r:embed="rId2" cstate="print"/>
          <a:srcRect l="23288"/>
          <a:stretch>
            <a:fillRect/>
          </a:stretch>
        </p:blipFill>
        <p:spPr bwMode="auto">
          <a:xfrm>
            <a:off x="0" y="0"/>
            <a:ext cx="3200400" cy="6376988"/>
          </a:xfrm>
          <a:prstGeom prst="rect">
            <a:avLst/>
          </a:prstGeom>
          <a:noFill/>
          <a:ln w="6350">
            <a:noFill/>
            <a:miter lim="800000"/>
            <a:headEnd/>
            <a:tailEnd/>
          </a:ln>
          <a:effectLst/>
        </p:spPr>
      </p:pic>
      <p:pic>
        <p:nvPicPr>
          <p:cNvPr id="3172" name="Picture 100"/>
          <p:cNvPicPr>
            <a:picLocks noChangeAspect="1" noChangeArrowheads="1"/>
          </p:cNvPicPr>
          <p:nvPr/>
        </p:nvPicPr>
        <p:blipFill>
          <a:blip r:embed="rId3" cstate="print"/>
          <a:srcRect/>
          <a:stretch>
            <a:fillRect/>
          </a:stretch>
        </p:blipFill>
        <p:spPr bwMode="auto">
          <a:xfrm>
            <a:off x="3181350" y="304800"/>
            <a:ext cx="1600200" cy="1179513"/>
          </a:xfrm>
          <a:prstGeom prst="rect">
            <a:avLst/>
          </a:prstGeom>
          <a:noFill/>
          <a:ln w="9525">
            <a:noFill/>
            <a:miter lim="800000"/>
            <a:headEnd/>
            <a:tailEnd/>
          </a:ln>
          <a:effectLst/>
        </p:spPr>
      </p:pic>
      <p:sp>
        <p:nvSpPr>
          <p:cNvPr id="3151" name="Rectangle 79"/>
          <p:cNvSpPr>
            <a:spLocks noChangeArrowheads="1"/>
          </p:cNvSpPr>
          <p:nvPr/>
        </p:nvSpPr>
        <p:spPr bwMode="auto">
          <a:xfrm>
            <a:off x="0" y="6400800"/>
            <a:ext cx="9144000" cy="457200"/>
          </a:xfrm>
          <a:prstGeom prst="rect">
            <a:avLst/>
          </a:prstGeom>
          <a:solidFill>
            <a:srgbClr val="DDDDDD"/>
          </a:solidFill>
          <a:ln w="9525">
            <a:noFill/>
            <a:miter lim="800000"/>
            <a:headEnd/>
            <a:tailEnd/>
          </a:ln>
          <a:effectLst/>
        </p:spPr>
        <p:txBody>
          <a:bodyPr wrap="none" lIns="92309" tIns="46154" rIns="92309" bIns="46154" anchor="ctr"/>
          <a:lstStyle/>
          <a:p>
            <a:endParaRPr lang="en-US" dirty="0"/>
          </a:p>
        </p:txBody>
      </p:sp>
      <p:sp>
        <p:nvSpPr>
          <p:cNvPr id="3084" name="Rectangle 12"/>
          <p:cNvSpPr>
            <a:spLocks noGrp="1" noChangeArrowheads="1"/>
          </p:cNvSpPr>
          <p:nvPr>
            <p:ph type="ctrTitle"/>
          </p:nvPr>
        </p:nvSpPr>
        <p:spPr bwMode="white">
          <a:xfrm>
            <a:off x="3200400" y="2209800"/>
            <a:ext cx="5486400" cy="1295400"/>
          </a:xfrm>
        </p:spPr>
        <p:txBody>
          <a:bodyPr lIns="91440" tIns="45720" rIns="91440" bIns="45720" anchor="t"/>
          <a:lstStyle>
            <a:lvl1pPr>
              <a:lnSpc>
                <a:spcPct val="100000"/>
              </a:lnSpc>
              <a:defRPr sz="3600"/>
            </a:lvl1pPr>
          </a:lstStyle>
          <a:p>
            <a:r>
              <a:rPr lang="en-US" smtClean="0"/>
              <a:t>Click to edit Master title style</a:t>
            </a:r>
            <a:endParaRPr lang="en-US"/>
          </a:p>
        </p:txBody>
      </p:sp>
      <p:sp>
        <p:nvSpPr>
          <p:cNvPr id="3145" name="Rectangle 73"/>
          <p:cNvSpPr>
            <a:spLocks noGrp="1" noChangeArrowheads="1"/>
          </p:cNvSpPr>
          <p:nvPr>
            <p:ph type="subTitle" sz="quarter" idx="1"/>
          </p:nvPr>
        </p:nvSpPr>
        <p:spPr bwMode="auto">
          <a:xfrm>
            <a:off x="3200400" y="4740275"/>
            <a:ext cx="5486400" cy="457200"/>
          </a:xfrm>
          <a:ln w="6350"/>
        </p:spPr>
        <p:txBody>
          <a:bodyPr lIns="91440" tIns="45720" rIns="91440" bIns="45720" anchor="ctr">
            <a:spAutoFit/>
          </a:bodyPr>
          <a:lstStyle>
            <a:lvl1pPr>
              <a:spcAft>
                <a:spcPct val="0"/>
              </a:spcAft>
              <a:tabLst>
                <a:tab pos="2463800" algn="l"/>
              </a:tabLst>
              <a:defRPr sz="2400" b="1"/>
            </a:lvl1pPr>
          </a:lstStyle>
          <a:p>
            <a:r>
              <a:rPr lang="en-US" smtClean="0"/>
              <a:t>Click to edit Master subtitle style</a:t>
            </a:r>
            <a:endParaRPr lang="en-US"/>
          </a:p>
        </p:txBody>
      </p:sp>
      <p:sp>
        <p:nvSpPr>
          <p:cNvPr id="8" name="Rectangle 72"/>
          <p:cNvSpPr>
            <a:spLocks noChangeArrowheads="1"/>
          </p:cNvSpPr>
          <p:nvPr userDrawn="1"/>
        </p:nvSpPr>
        <p:spPr bwMode="auto">
          <a:xfrm>
            <a:off x="6096000" y="6529283"/>
            <a:ext cx="2895600" cy="244682"/>
          </a:xfrm>
          <a:prstGeom prst="rect">
            <a:avLst/>
          </a:prstGeom>
          <a:noFill/>
          <a:ln w="6350">
            <a:noFill/>
            <a:miter lim="800000"/>
            <a:headEnd/>
            <a:tailEnd/>
          </a:ln>
          <a:effectLst/>
        </p:spPr>
        <p:txBody>
          <a:bodyPr anchor="ctr">
            <a:spAutoFit/>
          </a:bodyPr>
          <a:lstStyle/>
          <a:p>
            <a:pPr marL="177800" indent="-177800" algn="r" eaLnBrk="0" hangingPunct="0">
              <a:lnSpc>
                <a:spcPct val="110000"/>
              </a:lnSpc>
              <a:spcBef>
                <a:spcPct val="0"/>
              </a:spcBef>
            </a:pPr>
            <a:r>
              <a:rPr lang="en-US" sz="900" b="1" kern="1200" dirty="0">
                <a:solidFill>
                  <a:schemeClr val="tx1"/>
                </a:solidFill>
                <a:latin typeface="+mn-lt"/>
                <a:ea typeface="+mn-ea"/>
                <a:cs typeface="+mn-cs"/>
              </a:rPr>
              <a:t>© </a:t>
            </a:r>
            <a:r>
              <a:rPr lang="en-US" sz="900" b="1" kern="1200" dirty="0" smtClean="0">
                <a:solidFill>
                  <a:schemeClr val="tx1"/>
                </a:solidFill>
                <a:latin typeface="+mn-lt"/>
                <a:ea typeface="+mn-ea"/>
                <a:cs typeface="+mn-cs"/>
              </a:rPr>
              <a:t>2014 </a:t>
            </a:r>
            <a:r>
              <a:rPr lang="en-US" sz="900" b="1" dirty="0"/>
              <a:t>Carnegie Mellon University</a:t>
            </a:r>
          </a:p>
        </p:txBody>
      </p:sp>
      <p:pic>
        <p:nvPicPr>
          <p:cNvPr id="9" name="Picture 8" descr="SEI 1 line powerpoint signature.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6200" y="6477000"/>
            <a:ext cx="5262372" cy="324612"/>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5" name="Rectangle 4"/>
          <p:cNvSpPr/>
          <p:nvPr userDrawn="1"/>
        </p:nvSpPr>
        <p:spPr>
          <a:xfrm>
            <a:off x="7210425" y="0"/>
            <a:ext cx="1933575" cy="230832"/>
          </a:xfrm>
          <a:prstGeom prst="rect">
            <a:avLst/>
          </a:prstGeom>
        </p:spPr>
        <p:txBody>
          <a:bodyPr>
            <a:spAutoFit/>
          </a:bodyPr>
          <a:lstStyle/>
          <a:p>
            <a:pPr algn="ctr" defTabSz="865188" eaLnBrk="0" hangingPunct="0">
              <a:spcBef>
                <a:spcPct val="50000"/>
              </a:spcBef>
              <a:defRPr/>
            </a:pPr>
            <a:r>
              <a:rPr lang="en-US" sz="900" kern="1200" dirty="0" smtClean="0">
                <a:solidFill>
                  <a:srgbClr val="333333"/>
                </a:solidFill>
                <a:effectLst/>
                <a:latin typeface="Arial" pitchFamily="34" charset="0"/>
                <a:ea typeface="+mn-ea"/>
                <a:cs typeface="+mn-cs"/>
              </a:rPr>
              <a:t>For Official Use Only (FOUO)</a:t>
            </a:r>
            <a:endParaRPr lang="en-US" sz="900" dirty="0">
              <a:solidFill>
                <a:srgbClr val="333333"/>
              </a:solidFill>
              <a:latin typeface="Arial" charset="0"/>
              <a:ea typeface="ＭＳ Ｐゴシック" pitchFamily="-111" charset="-128"/>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marL="0" indent="0">
              <a:buNone/>
              <a:defRPr sz="2200">
                <a:solidFill>
                  <a:srgbClr val="333333"/>
                </a:solidFill>
              </a:defRPr>
            </a:lvl1pPr>
            <a:lvl2pPr>
              <a:defRPr sz="2200">
                <a:solidFill>
                  <a:srgbClr val="333333"/>
                </a:solidFill>
              </a:defRPr>
            </a:lvl2pPr>
            <a:lvl3pPr>
              <a:defRPr sz="2200">
                <a:solidFill>
                  <a:srgbClr val="333333"/>
                </a:solidFill>
              </a:defRPr>
            </a:lvl3pPr>
            <a:lvl4pPr>
              <a:defRPr sz="2000">
                <a:solidFill>
                  <a:srgbClr val="333333"/>
                </a:solidFill>
              </a:defRPr>
            </a:lvl4pPr>
            <a:lvl5pPr>
              <a:defRPr sz="2000">
                <a:solidFill>
                  <a:srgbClr val="333333"/>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a:prstGeom prst="rect">
            <a:avLst/>
          </a:prstGeom>
        </p:spPr>
        <p:txBody>
          <a:bodyPr/>
          <a:lstStyle>
            <a:lvl1pPr marL="0" indent="0" algn="l" rtl="0" eaLnBrk="1" fontAlgn="base" hangingPunct="1">
              <a:spcAft>
                <a:spcPct val="0"/>
              </a:spcAft>
              <a:buClr>
                <a:srgbClr val="B0B1B3"/>
              </a:buClr>
              <a:buFont typeface="Wingdings" pitchFamily="2" charset="2"/>
              <a:buNone/>
              <a:defRPr lang="en-US" sz="2200" dirty="0" smtClean="0">
                <a:solidFill>
                  <a:srgbClr val="333333"/>
                </a:solidFill>
                <a:latin typeface="+mn-lt"/>
                <a:ea typeface="+mn-ea"/>
                <a:cs typeface="+mn-cs"/>
              </a:defRPr>
            </a:lvl1pPr>
            <a:lvl2pPr algn="l" rtl="0" eaLnBrk="1" fontAlgn="base" hangingPunct="1">
              <a:spcAft>
                <a:spcPct val="0"/>
              </a:spcAft>
              <a:buClr>
                <a:srgbClr val="B0B1B3"/>
              </a:buClr>
              <a:buFont typeface="Wingdings" pitchFamily="2" charset="2"/>
              <a:defRPr lang="en-US" sz="2200" dirty="0" smtClean="0">
                <a:solidFill>
                  <a:srgbClr val="333333"/>
                </a:solidFill>
                <a:latin typeface="+mn-lt"/>
                <a:ea typeface="+mn-ea"/>
                <a:cs typeface="+mn-cs"/>
              </a:defRPr>
            </a:lvl2pPr>
            <a:lvl3pPr algn="l" rtl="0" eaLnBrk="1" fontAlgn="base" hangingPunct="1">
              <a:spcAft>
                <a:spcPct val="0"/>
              </a:spcAft>
              <a:buClr>
                <a:srgbClr val="B0B1B3"/>
              </a:buClr>
              <a:buFont typeface="Wingdings" pitchFamily="2" charset="2"/>
              <a:defRPr lang="en-US" sz="2200" dirty="0" smtClean="0">
                <a:solidFill>
                  <a:srgbClr val="333333"/>
                </a:solidFill>
                <a:latin typeface="+mn-lt"/>
                <a:ea typeface="+mn-ea"/>
                <a:cs typeface="+mn-cs"/>
              </a:defRPr>
            </a:lvl3pPr>
            <a:lvl4pPr algn="l" rtl="0" eaLnBrk="1" fontAlgn="base" hangingPunct="1">
              <a:spcAft>
                <a:spcPct val="0"/>
              </a:spcAft>
              <a:buClr>
                <a:srgbClr val="B0B1B3"/>
              </a:buClr>
              <a:buFont typeface="Wingdings" pitchFamily="2" charset="2"/>
              <a:defRPr lang="en-US" sz="2200" dirty="0" smtClean="0">
                <a:solidFill>
                  <a:srgbClr val="333333"/>
                </a:solidFill>
                <a:latin typeface="+mn-lt"/>
                <a:ea typeface="+mn-ea"/>
                <a:cs typeface="+mn-cs"/>
              </a:defRPr>
            </a:lvl4pPr>
            <a:lvl5pPr algn="l" rtl="0" eaLnBrk="1" fontAlgn="base" hangingPunct="1">
              <a:spcAft>
                <a:spcPct val="0"/>
              </a:spcAft>
              <a:buClr>
                <a:srgbClr val="B0B1B3"/>
              </a:buClr>
              <a:buFont typeface="Wingdings" pitchFamily="2" charset="2"/>
              <a:defRPr lang="en-US" sz="2200" dirty="0">
                <a:solidFill>
                  <a:srgbClr val="333333"/>
                </a:solidFill>
                <a:latin typeface="+mn-lt"/>
                <a:ea typeface="+mn-ea"/>
                <a:cs typeface="+mn-cs"/>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6"/>
          <p:cNvSpPr>
            <a:spLocks noGrp="1" noChangeArrowheads="1"/>
          </p:cNvSpPr>
          <p:nvPr>
            <p:ph type="sldNum" sz="quarter" idx="10"/>
          </p:nvPr>
        </p:nvSpPr>
        <p:spPr>
          <a:xfrm>
            <a:off x="8610600" y="6429375"/>
            <a:ext cx="457200" cy="260350"/>
          </a:xfrm>
          <a:prstGeom prst="rect">
            <a:avLst/>
          </a:prstGeom>
        </p:spPr>
        <p:txBody>
          <a:bodyPr/>
          <a:lstStyle>
            <a:lvl1pPr>
              <a:defRPr>
                <a:solidFill>
                  <a:srgbClr val="333333"/>
                </a:solidFill>
              </a:defRPr>
            </a:lvl1pPr>
          </a:lstStyle>
          <a:p>
            <a:pPr>
              <a:defRPr/>
            </a:pPr>
            <a:fld id="{38FA2331-A21D-4281-B0F3-D21820318353}" type="slidenum">
              <a:rPr lang="en-US"/>
              <a:pPr>
                <a:defRPr/>
              </a:pPr>
              <a:t>‹#›</a:t>
            </a:fld>
            <a:endParaRPr lang="en-US" dirty="0"/>
          </a:p>
        </p:txBody>
      </p:sp>
    </p:spTree>
    <p:extLst>
      <p:ext uri="{BB962C8B-B14F-4D97-AF65-F5344CB8AC3E}">
        <p14:creationId xmlns:p14="http://schemas.microsoft.com/office/powerpoint/2010/main" val="23514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Slide Number Placeholder 2"/>
          <p:cNvSpPr>
            <a:spLocks noGrp="1"/>
          </p:cNvSpPr>
          <p:nvPr>
            <p:ph type="sldNum" sz="quarter" idx="10"/>
          </p:nvPr>
        </p:nvSpPr>
        <p:spPr>
          <a:xfrm>
            <a:off x="8610600" y="6429375"/>
            <a:ext cx="457200" cy="260350"/>
          </a:xfrm>
          <a:prstGeom prst="rect">
            <a:avLst/>
          </a:prstGeom>
        </p:spPr>
        <p:txBody>
          <a:bodyPr/>
          <a:lstStyle/>
          <a:p>
            <a:pPr>
              <a:defRPr/>
            </a:pPr>
            <a:fld id="{CB479880-31C1-4FB4-890F-5DBFD8BA3571}" type="slidenum">
              <a:rPr lang="en-US" smtClean="0"/>
              <a:pPr>
                <a:defRPr/>
              </a:pPr>
              <a:t>‹#›</a:t>
            </a:fld>
            <a:endParaRPr lang="en-US" dirty="0"/>
          </a:p>
        </p:txBody>
      </p:sp>
    </p:spTree>
    <p:extLst>
      <p:ext uri="{BB962C8B-B14F-4D97-AF65-F5344CB8AC3E}">
        <p14:creationId xmlns:p14="http://schemas.microsoft.com/office/powerpoint/2010/main" val="2535296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spcAft>
                <a:spcPts val="1200"/>
              </a:spcAft>
              <a:defRPr/>
            </a:lvl1pPr>
            <a:lvl4pPr>
              <a:defRPr sz="1800">
                <a:solidFill>
                  <a:schemeClr val="tx1"/>
                </a:solidFill>
              </a:defRPr>
            </a:lvl4pPr>
            <a:lvl5pPr>
              <a:defRPr sz="180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60350" y="228600"/>
            <a:ext cx="8474075" cy="714375"/>
          </a:xfrm>
        </p:spPr>
        <p:txBody>
          <a:bodyPr/>
          <a:lstStyle/>
          <a:p>
            <a:r>
              <a:rPr lang="en-US" smtClean="0"/>
              <a:t>Click to edit Master title style</a:t>
            </a:r>
            <a:endParaRPr lang="en-US" dirty="0"/>
          </a:p>
        </p:txBody>
      </p:sp>
      <p:sp>
        <p:nvSpPr>
          <p:cNvPr id="3" name="Text Placeholder 2"/>
          <p:cNvSpPr>
            <a:spLocks noGrp="1"/>
          </p:cNvSpPr>
          <p:nvPr>
            <p:ph type="body" sz="half" idx="1"/>
          </p:nvPr>
        </p:nvSpPr>
        <p:spPr>
          <a:xfrm>
            <a:off x="304800" y="1143000"/>
            <a:ext cx="4152900" cy="5105400"/>
          </a:xfrm>
        </p:spPr>
        <p:txBody>
          <a:bodyPr/>
          <a:lstStyle>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quarter" idx="2"/>
          </p:nvPr>
        </p:nvSpPr>
        <p:spPr>
          <a:xfrm>
            <a:off x="4610100" y="1143000"/>
            <a:ext cx="4152900" cy="2476500"/>
          </a:xfrm>
        </p:spPr>
        <p:txBody>
          <a:bodyPr/>
          <a:lstStyle>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4"/>
          <p:cNvSpPr>
            <a:spLocks noGrp="1"/>
          </p:cNvSpPr>
          <p:nvPr>
            <p:ph sz="quarter" idx="3"/>
          </p:nvPr>
        </p:nvSpPr>
        <p:spPr>
          <a:xfrm>
            <a:off x="4610100" y="3771900"/>
            <a:ext cx="4152900" cy="2476500"/>
          </a:xfrm>
        </p:spPr>
        <p:txBody>
          <a:bodyPr/>
          <a:lstStyle>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60350" y="228600"/>
            <a:ext cx="8502650" cy="601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200400" y="2286000"/>
            <a:ext cx="5410200" cy="1905000"/>
          </a:xfrm>
        </p:spPr>
        <p:txBody>
          <a:bodyPr/>
          <a:lstStyle>
            <a:lvl1pPr>
              <a:lnSpc>
                <a:spcPct val="100000"/>
              </a:lnSpc>
              <a:defRPr i="1"/>
            </a:lvl1pPr>
          </a:lstStyle>
          <a:p>
            <a:r>
              <a:rPr lang="en-US" smtClean="0"/>
              <a:t>Click to edit Master title style</a:t>
            </a:r>
            <a:endParaRPr lang="en-US" dirty="0"/>
          </a:p>
        </p:txBody>
      </p:sp>
      <p:pic>
        <p:nvPicPr>
          <p:cNvPr id="4" name="Picture 22"/>
          <p:cNvPicPr>
            <a:picLocks noChangeAspect="1" noChangeArrowheads="1"/>
          </p:cNvPicPr>
          <p:nvPr userDrawn="1"/>
        </p:nvPicPr>
        <p:blipFill>
          <a:blip r:embed="rId2" cstate="print"/>
          <a:srcRect/>
          <a:stretch>
            <a:fillRect/>
          </a:stretch>
        </p:blipFill>
        <p:spPr bwMode="auto">
          <a:xfrm>
            <a:off x="0" y="1003300"/>
            <a:ext cx="2740025" cy="4178300"/>
          </a:xfrm>
          <a:prstGeom prst="rect">
            <a:avLst/>
          </a:prstGeom>
          <a:noFill/>
          <a:ln w="9525">
            <a:noFill/>
            <a:miter lim="800000"/>
            <a:headEnd/>
            <a:tailEnd/>
          </a:ln>
          <a:effectLst/>
        </p:spPr>
      </p:pic>
      <p:sp>
        <p:nvSpPr>
          <p:cNvPr id="6" name="Line 24"/>
          <p:cNvSpPr>
            <a:spLocks noChangeShapeType="1"/>
          </p:cNvSpPr>
          <p:nvPr userDrawn="1"/>
        </p:nvSpPr>
        <p:spPr bwMode="auto">
          <a:xfrm>
            <a:off x="0" y="977900"/>
            <a:ext cx="9144000" cy="1588"/>
          </a:xfrm>
          <a:prstGeom prst="line">
            <a:avLst/>
          </a:prstGeom>
          <a:noFill/>
          <a:ln w="12700" cap="rnd">
            <a:solidFill>
              <a:schemeClr val="bg2"/>
            </a:solidFill>
            <a:prstDash val="sysDot"/>
            <a:round/>
            <a:headEnd/>
            <a:tailEnd/>
          </a:ln>
          <a:effectLst/>
        </p:spPr>
        <p:txBody>
          <a:bodyPr wrap="none" lIns="0" tIns="0" anchor="ctr"/>
          <a:lstStyle/>
          <a:p>
            <a:endParaRPr lang="en-US" dirty="0"/>
          </a:p>
        </p:txBody>
      </p:sp>
      <p:sp>
        <p:nvSpPr>
          <p:cNvPr id="7" name="Line 25"/>
          <p:cNvSpPr>
            <a:spLocks noChangeShapeType="1"/>
          </p:cNvSpPr>
          <p:nvPr userDrawn="1"/>
        </p:nvSpPr>
        <p:spPr bwMode="auto">
          <a:xfrm>
            <a:off x="0" y="5181600"/>
            <a:ext cx="9144000" cy="1588"/>
          </a:xfrm>
          <a:prstGeom prst="line">
            <a:avLst/>
          </a:prstGeom>
          <a:noFill/>
          <a:ln w="12700" cap="rnd">
            <a:solidFill>
              <a:schemeClr val="bg2"/>
            </a:solidFill>
            <a:prstDash val="sysDot"/>
            <a:round/>
            <a:headEnd/>
            <a:tailEnd/>
          </a:ln>
          <a:effectLst/>
        </p:spPr>
        <p:txBody>
          <a:bodyPr wrap="none" lIns="0" tIns="0" anchor="ctr"/>
          <a:lstStyle/>
          <a:p>
            <a:endParaRPr lang="en-US" dirty="0"/>
          </a:p>
        </p:txBody>
      </p:sp>
    </p:spTree>
    <p:extLst>
      <p:ext uri="{BB962C8B-B14F-4D97-AF65-F5344CB8AC3E}">
        <p14:creationId xmlns:p14="http://schemas.microsoft.com/office/powerpoint/2010/main" val="2550938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0350" y="228600"/>
            <a:ext cx="8474075" cy="7143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4800" y="1143000"/>
            <a:ext cx="4152900" cy="5105400"/>
          </a:xfrm>
        </p:spPr>
        <p:txBody>
          <a:bodyPr/>
          <a:lstStyle>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10100" y="1143000"/>
            <a:ext cx="4152900" cy="5105400"/>
          </a:xfrm>
        </p:spPr>
        <p:txBody>
          <a:bodyPr/>
          <a:lstStyle>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60350" y="228600"/>
            <a:ext cx="8474075" cy="714375"/>
          </a:xfrm>
        </p:spPr>
        <p:txBody>
          <a:bodyPr/>
          <a:lstStyle/>
          <a:p>
            <a:r>
              <a:rPr lang="en-US" smtClean="0"/>
              <a:t>Click to edit Master title style</a:t>
            </a:r>
            <a:endParaRPr lang="en-US" dirty="0"/>
          </a:p>
        </p:txBody>
      </p:sp>
      <p:sp>
        <p:nvSpPr>
          <p:cNvPr id="3" name="Chart Placeholder 2"/>
          <p:cNvSpPr>
            <a:spLocks noGrp="1"/>
          </p:cNvSpPr>
          <p:nvPr>
            <p:ph type="chart" idx="1"/>
          </p:nvPr>
        </p:nvSpPr>
        <p:spPr>
          <a:xfrm>
            <a:off x="304800" y="1143000"/>
            <a:ext cx="8458200" cy="5105400"/>
          </a:xfrm>
        </p:spPr>
        <p:txBody>
          <a:bodyPr/>
          <a:lstStyle/>
          <a:p>
            <a:r>
              <a:rPr lang="en-US" dirty="0" smtClean="0"/>
              <a:t>Click icon to add chart</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3" name="Rectangle 2"/>
          <p:cNvSpPr/>
          <p:nvPr userDrawn="1"/>
        </p:nvSpPr>
        <p:spPr>
          <a:xfrm>
            <a:off x="7210425" y="0"/>
            <a:ext cx="1933575" cy="230832"/>
          </a:xfrm>
          <a:prstGeom prst="rect">
            <a:avLst/>
          </a:prstGeom>
        </p:spPr>
        <p:txBody>
          <a:bodyPr>
            <a:spAutoFit/>
          </a:bodyPr>
          <a:lstStyle/>
          <a:p>
            <a:pPr algn="ctr" defTabSz="865188" eaLnBrk="0" hangingPunct="0">
              <a:spcBef>
                <a:spcPct val="50000"/>
              </a:spcBef>
              <a:defRPr/>
            </a:pPr>
            <a:r>
              <a:rPr lang="en-US" sz="900" kern="1200" dirty="0" smtClean="0">
                <a:solidFill>
                  <a:srgbClr val="333333"/>
                </a:solidFill>
                <a:effectLst/>
                <a:latin typeface="Arial" pitchFamily="34" charset="0"/>
                <a:ea typeface="+mn-ea"/>
                <a:cs typeface="+mn-cs"/>
              </a:rPr>
              <a:t>For Official Use Only (FOUO)</a:t>
            </a:r>
            <a:endParaRPr lang="en-US" sz="900" dirty="0">
              <a:solidFill>
                <a:srgbClr val="333333"/>
              </a:solidFill>
              <a:latin typeface="Arial" charset="0"/>
              <a:ea typeface="ＭＳ Ｐゴシック" pitchFamily="-111" charset="-128"/>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4" name="Rectangle 6"/>
          <p:cNvSpPr>
            <a:spLocks noGrp="1" noChangeArrowheads="1"/>
          </p:cNvSpPr>
          <p:nvPr>
            <p:ph type="sldNum" sz="quarter" idx="10"/>
          </p:nvPr>
        </p:nvSpPr>
        <p:spPr>
          <a:xfrm>
            <a:off x="8610600" y="6429375"/>
            <a:ext cx="457200" cy="260350"/>
          </a:xfrm>
          <a:prstGeom prst="rect">
            <a:avLst/>
          </a:prstGeom>
        </p:spPr>
        <p:txBody>
          <a:bodyPr/>
          <a:lstStyle>
            <a:lvl1pPr>
              <a:defRPr>
                <a:solidFill>
                  <a:srgbClr val="333333"/>
                </a:solidFill>
              </a:defRPr>
            </a:lvl1pPr>
          </a:lstStyle>
          <a:p>
            <a:pPr>
              <a:defRPr/>
            </a:pPr>
            <a:fld id="{6104C5B1-1F55-4523-A07C-80081EF1792B}" type="slidenum">
              <a:rPr lang="en-US"/>
              <a:pPr>
                <a:defRPr/>
              </a:pPr>
              <a:t>‹#›</a:t>
            </a:fld>
            <a:endParaRPr lang="en-US" dirty="0"/>
          </a:p>
        </p:txBody>
      </p:sp>
    </p:spTree>
    <p:extLst>
      <p:ext uri="{BB962C8B-B14F-4D97-AF65-F5344CB8AC3E}">
        <p14:creationId xmlns:p14="http://schemas.microsoft.com/office/powerpoint/2010/main" val="4006202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sp>
        <p:nvSpPr>
          <p:cNvPr id="1109" name="Rectangle 85"/>
          <p:cNvSpPr>
            <a:spLocks noChangeArrowheads="1"/>
          </p:cNvSpPr>
          <p:nvPr/>
        </p:nvSpPr>
        <p:spPr bwMode="auto">
          <a:xfrm>
            <a:off x="0" y="6488113"/>
            <a:ext cx="9144000" cy="369887"/>
          </a:xfrm>
          <a:prstGeom prst="rect">
            <a:avLst/>
          </a:prstGeom>
          <a:solidFill>
            <a:srgbClr val="DDDDDD"/>
          </a:solidFill>
          <a:ln w="9525">
            <a:noFill/>
            <a:miter lim="800000"/>
            <a:headEnd/>
            <a:tailEnd/>
          </a:ln>
          <a:effectLst/>
        </p:spPr>
        <p:txBody>
          <a:bodyPr wrap="none" lIns="92309" tIns="46154" rIns="92309" bIns="46154" anchor="ctr"/>
          <a:lstStyle/>
          <a:p>
            <a:endParaRPr lang="en-US" dirty="0"/>
          </a:p>
        </p:txBody>
      </p:sp>
      <p:sp>
        <p:nvSpPr>
          <p:cNvPr id="1033" name="Rectangle 9"/>
          <p:cNvSpPr>
            <a:spLocks noGrp="1" noChangeArrowheads="1"/>
          </p:cNvSpPr>
          <p:nvPr>
            <p:ph type="body" idx="1"/>
          </p:nvPr>
        </p:nvSpPr>
        <p:spPr bwMode="gray">
          <a:xfrm>
            <a:off x="304800" y="1143000"/>
            <a:ext cx="8458200" cy="51054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1034" name="Rectangle 10"/>
          <p:cNvSpPr>
            <a:spLocks noGrp="1" noChangeArrowheads="1"/>
          </p:cNvSpPr>
          <p:nvPr>
            <p:ph type="title"/>
          </p:nvPr>
        </p:nvSpPr>
        <p:spPr bwMode="auto">
          <a:xfrm>
            <a:off x="260350" y="228600"/>
            <a:ext cx="8474075" cy="7143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a:r>
              <a:rPr lang="en-US" dirty="0" smtClean="0"/>
              <a:t>Click to edit Master title style</a:t>
            </a:r>
          </a:p>
        </p:txBody>
      </p:sp>
      <p:sp>
        <p:nvSpPr>
          <p:cNvPr id="1107" name="Rectangle 83"/>
          <p:cNvSpPr>
            <a:spLocks noChangeArrowheads="1"/>
          </p:cNvSpPr>
          <p:nvPr/>
        </p:nvSpPr>
        <p:spPr bwMode="auto">
          <a:xfrm>
            <a:off x="8558213" y="6581775"/>
            <a:ext cx="323850" cy="228600"/>
          </a:xfrm>
          <a:prstGeom prst="rect">
            <a:avLst/>
          </a:prstGeom>
          <a:noFill/>
          <a:ln w="6350">
            <a:noFill/>
            <a:miter lim="800000"/>
            <a:headEnd/>
            <a:tailEnd/>
          </a:ln>
          <a:effectLst/>
        </p:spPr>
        <p:txBody>
          <a:bodyPr wrap="none" anchor="ctr">
            <a:spAutoFit/>
          </a:bodyPr>
          <a:lstStyle/>
          <a:p>
            <a:pPr algn="ctr" eaLnBrk="0" hangingPunct="0">
              <a:spcBef>
                <a:spcPct val="0"/>
              </a:spcBef>
            </a:pPr>
            <a:fld id="{CB2ADE4A-E1F5-4037-A290-EDB20DDFDB6A}" type="slidenum">
              <a:rPr lang="en-US" sz="900" b="1"/>
              <a:pPr algn="ctr" eaLnBrk="0" hangingPunct="0">
                <a:spcBef>
                  <a:spcPct val="0"/>
                </a:spcBef>
              </a:pPr>
              <a:t>‹#›</a:t>
            </a:fld>
            <a:endParaRPr lang="en-US" sz="900" b="1" dirty="0"/>
          </a:p>
        </p:txBody>
      </p:sp>
      <p:sp>
        <p:nvSpPr>
          <p:cNvPr id="1108" name="Line 84"/>
          <p:cNvSpPr>
            <a:spLocks noChangeShapeType="1"/>
          </p:cNvSpPr>
          <p:nvPr/>
        </p:nvSpPr>
        <p:spPr bwMode="auto">
          <a:xfrm>
            <a:off x="304800" y="977900"/>
            <a:ext cx="8458200" cy="1588"/>
          </a:xfrm>
          <a:prstGeom prst="line">
            <a:avLst/>
          </a:prstGeom>
          <a:noFill/>
          <a:ln w="12700" cap="rnd">
            <a:solidFill>
              <a:schemeClr val="bg2"/>
            </a:solidFill>
            <a:prstDash val="sysDot"/>
            <a:round/>
            <a:headEnd/>
            <a:tailEnd/>
          </a:ln>
          <a:effectLst/>
        </p:spPr>
        <p:txBody>
          <a:bodyPr wrap="none" lIns="0" tIns="0" anchor="ctr"/>
          <a:lstStyle/>
          <a:p>
            <a:endParaRPr lang="en-US" dirty="0"/>
          </a:p>
        </p:txBody>
      </p:sp>
      <p:pic>
        <p:nvPicPr>
          <p:cNvPr id="9" name="Picture 8" descr="powerpoint signature.png"/>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28600" y="6522178"/>
            <a:ext cx="4186996" cy="312840"/>
          </a:xfrm>
          <a:prstGeom prst="rect">
            <a:avLst/>
          </a:prstGeom>
        </p:spPr>
      </p:pic>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9" r:id="rId11"/>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rtl="0" eaLnBrk="1" fontAlgn="base" hangingPunct="1">
        <a:lnSpc>
          <a:spcPct val="80000"/>
        </a:lnSpc>
        <a:spcBef>
          <a:spcPct val="0"/>
        </a:spcBef>
        <a:spcAft>
          <a:spcPct val="0"/>
        </a:spcAft>
        <a:defRPr sz="3200" b="1">
          <a:solidFill>
            <a:schemeClr val="tx1"/>
          </a:solidFill>
          <a:latin typeface="+mj-lt"/>
          <a:ea typeface="+mj-ea"/>
          <a:cs typeface="+mj-cs"/>
        </a:defRPr>
      </a:lvl1pPr>
      <a:lvl2pPr algn="l" rtl="0" eaLnBrk="1" fontAlgn="base" hangingPunct="1">
        <a:lnSpc>
          <a:spcPct val="80000"/>
        </a:lnSpc>
        <a:spcBef>
          <a:spcPct val="0"/>
        </a:spcBef>
        <a:spcAft>
          <a:spcPct val="0"/>
        </a:spcAft>
        <a:defRPr sz="3600" b="1">
          <a:solidFill>
            <a:schemeClr val="tx1"/>
          </a:solidFill>
          <a:latin typeface="Arial" charset="0"/>
        </a:defRPr>
      </a:lvl2pPr>
      <a:lvl3pPr algn="l" rtl="0" eaLnBrk="1" fontAlgn="base" hangingPunct="1">
        <a:lnSpc>
          <a:spcPct val="80000"/>
        </a:lnSpc>
        <a:spcBef>
          <a:spcPct val="0"/>
        </a:spcBef>
        <a:spcAft>
          <a:spcPct val="0"/>
        </a:spcAft>
        <a:defRPr sz="3600" b="1">
          <a:solidFill>
            <a:schemeClr val="tx1"/>
          </a:solidFill>
          <a:latin typeface="Arial" charset="0"/>
        </a:defRPr>
      </a:lvl3pPr>
      <a:lvl4pPr algn="l" rtl="0" eaLnBrk="1" fontAlgn="base" hangingPunct="1">
        <a:lnSpc>
          <a:spcPct val="80000"/>
        </a:lnSpc>
        <a:spcBef>
          <a:spcPct val="0"/>
        </a:spcBef>
        <a:spcAft>
          <a:spcPct val="0"/>
        </a:spcAft>
        <a:defRPr sz="3600" b="1">
          <a:solidFill>
            <a:schemeClr val="tx1"/>
          </a:solidFill>
          <a:latin typeface="Arial" charset="0"/>
        </a:defRPr>
      </a:lvl4pPr>
      <a:lvl5pPr algn="l" rtl="0" eaLnBrk="1" fontAlgn="base" hangingPunct="1">
        <a:lnSpc>
          <a:spcPct val="80000"/>
        </a:lnSpc>
        <a:spcBef>
          <a:spcPct val="0"/>
        </a:spcBef>
        <a:spcAft>
          <a:spcPct val="0"/>
        </a:spcAft>
        <a:defRPr sz="3600" b="1">
          <a:solidFill>
            <a:schemeClr val="tx1"/>
          </a:solidFill>
          <a:latin typeface="Arial" charset="0"/>
        </a:defRPr>
      </a:lvl5pPr>
      <a:lvl6pPr marL="457200" algn="l" rtl="0" eaLnBrk="1" fontAlgn="base" hangingPunct="1">
        <a:lnSpc>
          <a:spcPct val="80000"/>
        </a:lnSpc>
        <a:spcBef>
          <a:spcPct val="0"/>
        </a:spcBef>
        <a:spcAft>
          <a:spcPct val="0"/>
        </a:spcAft>
        <a:defRPr sz="3600" b="1">
          <a:solidFill>
            <a:schemeClr val="tx1"/>
          </a:solidFill>
          <a:latin typeface="Arial" charset="0"/>
        </a:defRPr>
      </a:lvl6pPr>
      <a:lvl7pPr marL="914400" algn="l" rtl="0" eaLnBrk="1" fontAlgn="base" hangingPunct="1">
        <a:lnSpc>
          <a:spcPct val="80000"/>
        </a:lnSpc>
        <a:spcBef>
          <a:spcPct val="0"/>
        </a:spcBef>
        <a:spcAft>
          <a:spcPct val="0"/>
        </a:spcAft>
        <a:defRPr sz="3600" b="1">
          <a:solidFill>
            <a:schemeClr val="tx1"/>
          </a:solidFill>
          <a:latin typeface="Arial" charset="0"/>
        </a:defRPr>
      </a:lvl7pPr>
      <a:lvl8pPr marL="1371600" algn="l" rtl="0" eaLnBrk="1" fontAlgn="base" hangingPunct="1">
        <a:lnSpc>
          <a:spcPct val="80000"/>
        </a:lnSpc>
        <a:spcBef>
          <a:spcPct val="0"/>
        </a:spcBef>
        <a:spcAft>
          <a:spcPct val="0"/>
        </a:spcAft>
        <a:defRPr sz="3600" b="1">
          <a:solidFill>
            <a:schemeClr val="tx1"/>
          </a:solidFill>
          <a:latin typeface="Arial" charset="0"/>
        </a:defRPr>
      </a:lvl8pPr>
      <a:lvl9pPr marL="1828800" algn="l" rtl="0" eaLnBrk="1" fontAlgn="base" hangingPunct="1">
        <a:lnSpc>
          <a:spcPct val="80000"/>
        </a:lnSpc>
        <a:spcBef>
          <a:spcPct val="0"/>
        </a:spcBef>
        <a:spcAft>
          <a:spcPct val="0"/>
        </a:spcAft>
        <a:defRPr sz="3600" b="1">
          <a:solidFill>
            <a:schemeClr val="tx1"/>
          </a:solidFill>
          <a:latin typeface="Arial" charset="0"/>
        </a:defRPr>
      </a:lvl9pPr>
    </p:titleStyle>
    <p:bodyStyle>
      <a:lvl1pPr algn="l" rtl="0" eaLnBrk="1" fontAlgn="base" hangingPunct="1">
        <a:spcBef>
          <a:spcPct val="0"/>
        </a:spcBef>
        <a:spcAft>
          <a:spcPct val="25000"/>
        </a:spcAft>
        <a:buSzPct val="70000"/>
        <a:defRPr sz="2400">
          <a:solidFill>
            <a:schemeClr val="tx1"/>
          </a:solidFill>
          <a:latin typeface="+mn-lt"/>
          <a:ea typeface="+mn-ea"/>
          <a:cs typeface="+mn-cs"/>
        </a:defRPr>
      </a:lvl1pPr>
      <a:lvl2pPr marL="742950" indent="-285750" algn="l" rtl="0" eaLnBrk="1" fontAlgn="base" hangingPunct="1">
        <a:spcBef>
          <a:spcPct val="0"/>
        </a:spcBef>
        <a:spcAft>
          <a:spcPct val="25000"/>
        </a:spcAft>
        <a:buSzPct val="90000"/>
        <a:buFont typeface="Times" pitchFamily="18" charset="0"/>
        <a:buChar char="•"/>
        <a:defRPr sz="2000">
          <a:solidFill>
            <a:schemeClr val="tx1"/>
          </a:solidFill>
          <a:latin typeface="+mn-lt"/>
        </a:defRPr>
      </a:lvl2pPr>
      <a:lvl3pPr marL="1143000" indent="-228600" algn="l" rtl="0" eaLnBrk="1" fontAlgn="base" hangingPunct="1">
        <a:spcBef>
          <a:spcPct val="0"/>
        </a:spcBef>
        <a:spcAft>
          <a:spcPct val="50000"/>
        </a:spcAft>
        <a:buSzPct val="70000"/>
        <a:buFont typeface="Times" pitchFamily="18" charset="0"/>
        <a:buChar char="—"/>
        <a:defRPr sz="1800">
          <a:solidFill>
            <a:schemeClr val="tx1"/>
          </a:solidFill>
          <a:latin typeface="+mn-lt"/>
        </a:defRPr>
      </a:lvl3pPr>
      <a:lvl4pPr marL="1600200" indent="-228600" algn="l" rtl="0" eaLnBrk="1" fontAlgn="base" hangingPunct="1">
        <a:spcBef>
          <a:spcPct val="0"/>
        </a:spcBef>
        <a:spcAft>
          <a:spcPct val="50000"/>
        </a:spcAft>
        <a:buSzPct val="70000"/>
        <a:buChar char="o"/>
        <a:defRPr sz="2100">
          <a:solidFill>
            <a:srgbClr val="727272"/>
          </a:solidFill>
          <a:latin typeface="+mn-lt"/>
        </a:defRPr>
      </a:lvl4pPr>
      <a:lvl5pPr marL="2057400" indent="-228600" algn="l" rtl="0" eaLnBrk="1" fontAlgn="base" hangingPunct="1">
        <a:spcBef>
          <a:spcPct val="0"/>
        </a:spcBef>
        <a:spcAft>
          <a:spcPct val="50000"/>
        </a:spcAft>
        <a:buSzPct val="70000"/>
        <a:buFont typeface="Times" pitchFamily="18" charset="0"/>
        <a:buChar char="–"/>
        <a:defRPr sz="2100">
          <a:solidFill>
            <a:srgbClr val="727272"/>
          </a:solidFill>
          <a:latin typeface="+mn-lt"/>
        </a:defRPr>
      </a:lvl5pPr>
      <a:lvl6pPr marL="2514600" indent="-228600" algn="l" rtl="0" eaLnBrk="1" fontAlgn="base" hangingPunct="1">
        <a:spcBef>
          <a:spcPct val="0"/>
        </a:spcBef>
        <a:spcAft>
          <a:spcPct val="50000"/>
        </a:spcAft>
        <a:buSzPct val="70000"/>
        <a:buFont typeface="Times" pitchFamily="18" charset="0"/>
        <a:buChar char="–"/>
        <a:defRPr sz="2100">
          <a:solidFill>
            <a:srgbClr val="727272"/>
          </a:solidFill>
          <a:latin typeface="+mn-lt"/>
        </a:defRPr>
      </a:lvl6pPr>
      <a:lvl7pPr marL="2971800" indent="-228600" algn="l" rtl="0" eaLnBrk="1" fontAlgn="base" hangingPunct="1">
        <a:spcBef>
          <a:spcPct val="0"/>
        </a:spcBef>
        <a:spcAft>
          <a:spcPct val="50000"/>
        </a:spcAft>
        <a:buSzPct val="70000"/>
        <a:buFont typeface="Times" pitchFamily="18" charset="0"/>
        <a:buChar char="–"/>
        <a:defRPr sz="2100">
          <a:solidFill>
            <a:srgbClr val="727272"/>
          </a:solidFill>
          <a:latin typeface="+mn-lt"/>
        </a:defRPr>
      </a:lvl7pPr>
      <a:lvl8pPr marL="3429000" indent="-228600" algn="l" rtl="0" eaLnBrk="1" fontAlgn="base" hangingPunct="1">
        <a:spcBef>
          <a:spcPct val="0"/>
        </a:spcBef>
        <a:spcAft>
          <a:spcPct val="50000"/>
        </a:spcAft>
        <a:buSzPct val="70000"/>
        <a:buFont typeface="Times" pitchFamily="18" charset="0"/>
        <a:buChar char="–"/>
        <a:defRPr sz="2100">
          <a:solidFill>
            <a:srgbClr val="727272"/>
          </a:solidFill>
          <a:latin typeface="+mn-lt"/>
        </a:defRPr>
      </a:lvl8pPr>
      <a:lvl9pPr marL="3886200" indent="-228600" algn="l" rtl="0" eaLnBrk="1" fontAlgn="base" hangingPunct="1">
        <a:spcBef>
          <a:spcPct val="0"/>
        </a:spcBef>
        <a:spcAft>
          <a:spcPct val="50000"/>
        </a:spcAft>
        <a:buSzPct val="70000"/>
        <a:buFont typeface="Times" pitchFamily="18" charset="0"/>
        <a:buChar char="–"/>
        <a:defRPr sz="2100">
          <a:solidFill>
            <a:srgbClr val="72727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8.emf"/><Relationship Id="rId4" Type="http://schemas.openxmlformats.org/officeDocument/2006/relationships/oleObject" Target="../embeddings/oleObject2.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9.emf"/><Relationship Id="rId4" Type="http://schemas.openxmlformats.org/officeDocument/2006/relationships/oleObject" Target="../embeddings/oleObject3.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resources.sei.cmu.edu/library/asset-view.cfm?assetid=8379" TargetMode="External"/><Relationship Id="rId2" Type="http://schemas.openxmlformats.org/officeDocument/2006/relationships/hyperlink" Target="http://resources.sei.cmu.edu/library/asset-view.cfm?assetid=9145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276600" y="1981200"/>
            <a:ext cx="5486400" cy="1295400"/>
          </a:xfrm>
        </p:spPr>
        <p:txBody>
          <a:bodyPr/>
          <a:lstStyle/>
          <a:p>
            <a:r>
              <a:rPr lang="en-US" dirty="0"/>
              <a:t>Two-tiered, Multi-team Assessment of CSIRTs</a:t>
            </a:r>
            <a:br>
              <a:rPr lang="en-US" dirty="0"/>
            </a:br>
            <a:r>
              <a:rPr lang="en-US" dirty="0" smtClean="0"/>
              <a:t> </a:t>
            </a:r>
            <a:endParaRPr lang="en-US" dirty="0"/>
          </a:p>
        </p:txBody>
      </p:sp>
      <p:sp>
        <p:nvSpPr>
          <p:cNvPr id="2" name="Subtitle 1"/>
          <p:cNvSpPr>
            <a:spLocks noGrp="1"/>
          </p:cNvSpPr>
          <p:nvPr>
            <p:ph type="subTitle" sz="quarter" idx="1"/>
          </p:nvPr>
        </p:nvSpPr>
        <p:spPr>
          <a:xfrm>
            <a:off x="3200400" y="3691603"/>
            <a:ext cx="5486400" cy="2554545"/>
          </a:xfrm>
        </p:spPr>
        <p:txBody>
          <a:bodyPr/>
          <a:lstStyle/>
          <a:p>
            <a:r>
              <a:rPr lang="en-US" sz="2000" dirty="0" smtClean="0"/>
              <a:t>Robin Ruefle</a:t>
            </a:r>
          </a:p>
          <a:p>
            <a:r>
              <a:rPr lang="en-US" sz="2000" dirty="0" smtClean="0"/>
              <a:t>CERT Division</a:t>
            </a:r>
          </a:p>
          <a:p>
            <a:r>
              <a:rPr lang="en-US" sz="2000" dirty="0" smtClean="0"/>
              <a:t>Software Engineering Institute</a:t>
            </a:r>
          </a:p>
          <a:p>
            <a:r>
              <a:rPr lang="en-US" sz="2000" dirty="0" smtClean="0"/>
              <a:t>Carnegie Mellon University</a:t>
            </a:r>
          </a:p>
          <a:p>
            <a:endParaRPr lang="en-US" sz="2000" dirty="0"/>
          </a:p>
          <a:p>
            <a:r>
              <a:rPr lang="en-US" sz="2000" dirty="0" smtClean="0"/>
              <a:t>26</a:t>
            </a:r>
            <a:r>
              <a:rPr lang="en-US" sz="2000" baseline="30000" dirty="0" smtClean="0"/>
              <a:t>th</a:t>
            </a:r>
            <a:r>
              <a:rPr lang="en-US" sz="2000" dirty="0" smtClean="0"/>
              <a:t> Annual FIRST Conference</a:t>
            </a:r>
          </a:p>
          <a:p>
            <a:r>
              <a:rPr lang="en-US" sz="2000" dirty="0" smtClean="0"/>
              <a:t>Boston, MA</a:t>
            </a:r>
          </a:p>
          <a:p>
            <a:r>
              <a:rPr lang="en-US" sz="2000" dirty="0" smtClean="0"/>
              <a:t>June  2014</a:t>
            </a:r>
            <a:endParaRPr lang="en-US" sz="2000" dirty="0"/>
          </a:p>
        </p:txBody>
      </p:sp>
    </p:spTree>
    <p:extLst>
      <p:ext uri="{BB962C8B-B14F-4D97-AF65-F5344CB8AC3E}">
        <p14:creationId xmlns:p14="http://schemas.microsoft.com/office/powerpoint/2010/main" val="40196180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lvl="0"/>
            <a:r>
              <a:rPr lang="en-US" dirty="0" smtClean="0"/>
              <a:t>Incident Management Capability Categories</a:t>
            </a:r>
            <a:endParaRPr lang="en-US" dirty="0"/>
          </a:p>
        </p:txBody>
      </p:sp>
      <p:graphicFrame>
        <p:nvGraphicFramePr>
          <p:cNvPr id="5" name="Group 52"/>
          <p:cNvGraphicFramePr>
            <a:graphicFrameLocks/>
          </p:cNvGraphicFramePr>
          <p:nvPr>
            <p:extLst>
              <p:ext uri="{D42A27DB-BD31-4B8C-83A1-F6EECF244321}">
                <p14:modId xmlns:p14="http://schemas.microsoft.com/office/powerpoint/2010/main" val="4238805124"/>
              </p:ext>
            </p:extLst>
          </p:nvPr>
        </p:nvGraphicFramePr>
        <p:xfrm>
          <a:off x="450830" y="1206432"/>
          <a:ext cx="8196530" cy="4627208"/>
        </p:xfrm>
        <a:graphic>
          <a:graphicData uri="http://schemas.openxmlformats.org/drawingml/2006/table">
            <a:tbl>
              <a:tblPr/>
              <a:tblGrid>
                <a:gridCol w="1639306"/>
                <a:gridCol w="1639306"/>
                <a:gridCol w="1639306"/>
                <a:gridCol w="1639306"/>
                <a:gridCol w="1639306"/>
              </a:tblGrid>
              <a:tr h="44557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rPr>
                        <a:t>Prepare</a:t>
                      </a:r>
                    </a:p>
                  </a:txBody>
                  <a:tcPr horzOverflow="overflow">
                    <a:lnL w="28575" cap="flat" cmpd="sng" algn="ctr">
                      <a:solidFill>
                        <a:schemeClr val="tx1"/>
                      </a:solidFill>
                      <a:prstDash val="solid"/>
                      <a:round/>
                      <a:headEnd type="none" w="med" len="med"/>
                      <a:tailEnd type="none" w="med" len="med"/>
                    </a:lnL>
                    <a:lnR w="12700" cap="flat" cmpd="sng" algn="ctr">
                      <a:solidFill>
                        <a:srgbClr val="000063"/>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63"/>
                      </a:solidFill>
                      <a:prstDash val="solid"/>
                      <a:round/>
                      <a:headEnd type="none" w="med" len="med"/>
                      <a:tailEnd type="none" w="med" len="med"/>
                    </a:lnB>
                    <a:lnTlToBr>
                      <a:noFill/>
                    </a:lnTlToBr>
                    <a:lnBlToTr>
                      <a:noFill/>
                    </a:lnBlToTr>
                    <a:solidFill>
                      <a:srgbClr val="DDF2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rPr>
                        <a:t>Protect</a:t>
                      </a:r>
                    </a:p>
                  </a:txBody>
                  <a:tcPr horzOverflow="overflow">
                    <a:lnL w="12700" cap="flat" cmpd="sng" algn="ctr">
                      <a:solidFill>
                        <a:srgbClr val="000063"/>
                      </a:solidFill>
                      <a:prstDash val="solid"/>
                      <a:round/>
                      <a:headEnd type="none" w="med" len="med"/>
                      <a:tailEnd type="none" w="med" len="med"/>
                    </a:lnL>
                    <a:lnR w="12700" cap="flat" cmpd="sng" algn="ctr">
                      <a:solidFill>
                        <a:srgbClr val="000063"/>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63"/>
                      </a:solidFill>
                      <a:prstDash val="solid"/>
                      <a:round/>
                      <a:headEnd type="none" w="med" len="med"/>
                      <a:tailEnd type="none" w="med" len="med"/>
                    </a:lnB>
                    <a:lnTlToBr>
                      <a:noFill/>
                    </a:lnTlToBr>
                    <a:lnBlToTr>
                      <a:noFill/>
                    </a:lnBlToTr>
                    <a:solidFill>
                      <a:srgbClr val="DDF2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rPr>
                        <a:t>Detect</a:t>
                      </a:r>
                    </a:p>
                  </a:txBody>
                  <a:tcPr horzOverflow="overflow">
                    <a:lnL w="12700" cap="flat" cmpd="sng" algn="ctr">
                      <a:solidFill>
                        <a:srgbClr val="000063"/>
                      </a:solidFill>
                      <a:prstDash val="solid"/>
                      <a:round/>
                      <a:headEnd type="none" w="med" len="med"/>
                      <a:tailEnd type="none" w="med" len="med"/>
                    </a:lnL>
                    <a:lnR w="12700" cap="flat" cmpd="sng" algn="ctr">
                      <a:solidFill>
                        <a:srgbClr val="000063"/>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63"/>
                      </a:solidFill>
                      <a:prstDash val="solid"/>
                      <a:round/>
                      <a:headEnd type="none" w="med" len="med"/>
                      <a:tailEnd type="none" w="med" len="med"/>
                    </a:lnB>
                    <a:lnTlToBr>
                      <a:noFill/>
                    </a:lnTlToBr>
                    <a:lnBlToTr>
                      <a:noFill/>
                    </a:lnBlToTr>
                    <a:solidFill>
                      <a:srgbClr val="DDF2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rPr>
                        <a:t>Respond</a:t>
                      </a:r>
                    </a:p>
                  </a:txBody>
                  <a:tcPr horzOverflow="overflow">
                    <a:lnL w="12700" cap="flat" cmpd="sng" algn="ctr">
                      <a:solidFill>
                        <a:srgbClr val="000063"/>
                      </a:solidFill>
                      <a:prstDash val="solid"/>
                      <a:round/>
                      <a:headEnd type="none" w="med" len="med"/>
                      <a:tailEnd type="none" w="med" len="med"/>
                    </a:lnL>
                    <a:lnR w="12700" cap="flat" cmpd="sng" algn="ctr">
                      <a:solidFill>
                        <a:srgbClr val="000063"/>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63"/>
                      </a:solidFill>
                      <a:prstDash val="solid"/>
                      <a:round/>
                      <a:headEnd type="none" w="med" len="med"/>
                      <a:tailEnd type="none" w="med" len="med"/>
                    </a:lnB>
                    <a:lnTlToBr>
                      <a:noFill/>
                    </a:lnTlToBr>
                    <a:lnBlToTr>
                      <a:noFill/>
                    </a:lnBlToTr>
                    <a:solidFill>
                      <a:srgbClr val="DDF2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rPr>
                        <a:t>Sustain</a:t>
                      </a:r>
                    </a:p>
                  </a:txBody>
                  <a:tcPr horzOverflow="overflow">
                    <a:lnL w="12700" cap="flat" cmpd="sng" algn="ctr">
                      <a:solidFill>
                        <a:srgbClr val="000063"/>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63"/>
                      </a:solidFill>
                      <a:prstDash val="solid"/>
                      <a:round/>
                      <a:headEnd type="none" w="med" len="med"/>
                      <a:tailEnd type="none" w="med" len="med"/>
                    </a:lnB>
                    <a:lnTlToBr>
                      <a:noFill/>
                    </a:lnTlToBr>
                    <a:lnBlToTr>
                      <a:noFill/>
                    </a:lnBlToTr>
                    <a:solidFill>
                      <a:srgbClr val="DDF2FF"/>
                    </a:solidFill>
                  </a:tcPr>
                </a:tc>
              </a:tr>
              <a:tr h="4181632">
                <a:tc>
                  <a:txBody>
                    <a:bodyPr/>
                    <a:lstStyle/>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Establish IM Function</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Core Processes and Tools</a:t>
                      </a:r>
                    </a:p>
                  </a:txBody>
                  <a:tcPr horzOverflow="overflow">
                    <a:lnL w="28575" cap="flat" cmpd="sng" algn="ctr">
                      <a:solidFill>
                        <a:schemeClr val="tx1"/>
                      </a:solidFill>
                      <a:prstDash val="solid"/>
                      <a:round/>
                      <a:headEnd type="none" w="med" len="med"/>
                      <a:tailEnd type="none" w="med" len="med"/>
                    </a:lnL>
                    <a:lnR w="12700" cap="flat" cmpd="sng" algn="ctr">
                      <a:solidFill>
                        <a:srgbClr val="000063"/>
                      </a:solidFill>
                      <a:prstDash val="solid"/>
                      <a:round/>
                      <a:headEnd type="none" w="med" len="med"/>
                      <a:tailEnd type="none" w="med" len="med"/>
                    </a:lnR>
                    <a:lnT w="12700" cap="flat" cmpd="sng" algn="ctr">
                      <a:solidFill>
                        <a:srgbClr val="000063"/>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F2FF"/>
                    </a:solidFill>
                  </a:tcPr>
                </a:tc>
                <a:tc>
                  <a:txBody>
                    <a:bodyPr/>
                    <a:lstStyle/>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Risk Assessment</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Prevention</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Operational Exercises for CND </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Training and Guidance</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Vulnerability Management</a:t>
                      </a:r>
                    </a:p>
                    <a:p>
                      <a:pPr marL="285750" marR="0" lvl="0" indent="-285750" algn="l" defTabSz="914400" rtl="0" eaLnBrk="1" fontAlgn="base" latinLnBrk="0" hangingPunct="1">
                        <a:lnSpc>
                          <a:spcPct val="100000"/>
                        </a:lnSpc>
                        <a:spcBef>
                          <a:spcPts val="600"/>
                        </a:spcBef>
                        <a:spcAft>
                          <a:spcPts val="600"/>
                        </a:spcAft>
                        <a:buClrTx/>
                        <a:buSzTx/>
                        <a:buFont typeface="Arial" pitchFamily="34" charset="0"/>
                        <a:buChar char="•"/>
                        <a:tabLst/>
                      </a:pPr>
                      <a:endParaRPr kumimoji="0" lang="en-US" sz="1400" b="0" i="0" u="none" strike="noStrike" cap="none" normalizeH="0" baseline="0" dirty="0" smtClean="0">
                        <a:ln>
                          <a:noFill/>
                        </a:ln>
                        <a:solidFill>
                          <a:schemeClr val="tx1"/>
                        </a:solidFill>
                        <a:effectLst/>
                        <a:latin typeface="+mn-lt"/>
                      </a:endParaRPr>
                    </a:p>
                  </a:txBody>
                  <a:tcPr horzOverflow="overflow">
                    <a:lnL w="12700" cap="flat" cmpd="sng" algn="ctr">
                      <a:solidFill>
                        <a:srgbClr val="000063"/>
                      </a:solidFill>
                      <a:prstDash val="solid"/>
                      <a:round/>
                      <a:headEnd type="none" w="med" len="med"/>
                      <a:tailEnd type="none" w="med" len="med"/>
                    </a:lnL>
                    <a:lnR w="12700" cap="flat" cmpd="sng" algn="ctr">
                      <a:solidFill>
                        <a:srgbClr val="000063"/>
                      </a:solidFill>
                      <a:prstDash val="solid"/>
                      <a:round/>
                      <a:headEnd type="none" w="med" len="med"/>
                      <a:tailEnd type="none" w="med" len="med"/>
                    </a:lnR>
                    <a:lnT w="12700" cap="flat" cmpd="sng" algn="ctr">
                      <a:solidFill>
                        <a:srgbClr val="000063"/>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F2FF"/>
                    </a:solidFill>
                  </a:tcPr>
                </a:tc>
                <a:tc>
                  <a:txBody>
                    <a:bodyPr/>
                    <a:lstStyle/>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Network and Systems Security Monitoring</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Threat and</a:t>
                      </a:r>
                      <a:br>
                        <a:rPr kumimoji="0" lang="en-US" sz="1400" b="0" i="0" u="none" strike="noStrike" cap="none" normalizeH="0" baseline="0" dirty="0" smtClean="0">
                          <a:ln>
                            <a:noFill/>
                          </a:ln>
                          <a:solidFill>
                            <a:schemeClr val="tx1"/>
                          </a:solidFill>
                          <a:effectLst/>
                          <a:latin typeface="+mn-lt"/>
                        </a:rPr>
                      </a:br>
                      <a:r>
                        <a:rPr kumimoji="0" lang="en-US" sz="1400" b="0" i="0" u="none" strike="noStrike" cap="none" normalizeH="0" baseline="0" dirty="0" smtClean="0">
                          <a:ln>
                            <a:noFill/>
                          </a:ln>
                          <a:solidFill>
                            <a:schemeClr val="tx1"/>
                          </a:solidFill>
                          <a:effectLst/>
                          <a:latin typeface="+mn-lt"/>
                        </a:rPr>
                        <a:t>Situational Awareness</a:t>
                      </a:r>
                    </a:p>
                  </a:txBody>
                  <a:tcPr horzOverflow="overflow">
                    <a:lnL w="12700" cap="flat" cmpd="sng" algn="ctr">
                      <a:solidFill>
                        <a:srgbClr val="000063"/>
                      </a:solidFill>
                      <a:prstDash val="solid"/>
                      <a:round/>
                      <a:headEnd type="none" w="med" len="med"/>
                      <a:tailEnd type="none" w="med" len="med"/>
                    </a:lnL>
                    <a:lnR w="12700" cap="flat" cmpd="sng" algn="ctr">
                      <a:solidFill>
                        <a:srgbClr val="000063"/>
                      </a:solidFill>
                      <a:prstDash val="solid"/>
                      <a:round/>
                      <a:headEnd type="none" w="med" len="med"/>
                      <a:tailEnd type="none" w="med" len="med"/>
                    </a:lnR>
                    <a:lnT w="12700" cap="flat" cmpd="sng" algn="ctr">
                      <a:solidFill>
                        <a:srgbClr val="000063"/>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F2FF"/>
                    </a:solidFill>
                  </a:tcPr>
                </a:tc>
                <a:tc>
                  <a:txBody>
                    <a:bodyPr/>
                    <a:lstStyle/>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Incident Reporting</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Incident Analysis</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Incident Reporting</a:t>
                      </a:r>
                    </a:p>
                  </a:txBody>
                  <a:tcPr horzOverflow="overflow">
                    <a:lnL w="12700" cap="flat" cmpd="sng" algn="ctr">
                      <a:solidFill>
                        <a:srgbClr val="000063"/>
                      </a:solidFill>
                      <a:prstDash val="solid"/>
                      <a:round/>
                      <a:headEnd type="none" w="med" len="med"/>
                      <a:tailEnd type="none" w="med" len="med"/>
                    </a:lnL>
                    <a:lnR w="12700" cap="flat" cmpd="sng" algn="ctr">
                      <a:solidFill>
                        <a:srgbClr val="000063"/>
                      </a:solidFill>
                      <a:prstDash val="solid"/>
                      <a:round/>
                      <a:headEnd type="none" w="med" len="med"/>
                      <a:tailEnd type="none" w="med" len="med"/>
                    </a:lnR>
                    <a:lnT w="12700" cap="flat" cmpd="sng" algn="ctr">
                      <a:solidFill>
                        <a:srgbClr val="000063"/>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F2FF"/>
                    </a:solidFill>
                  </a:tcPr>
                </a:tc>
                <a:tc>
                  <a:txBody>
                    <a:bodyPr/>
                    <a:lstStyle/>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MOUs and Contracts</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Project/Program Management</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IM Technology Development, Evaluation and Implementation</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Personnel</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Security Administration</a:t>
                      </a:r>
                    </a:p>
                    <a:p>
                      <a:pPr marL="115888" marR="0" lvl="0" indent="-115888" algn="l" defTabSz="914400" rtl="0" eaLnBrk="1" fontAlgn="base" latinLnBrk="0" hangingPunct="1">
                        <a:lnSpc>
                          <a:spcPct val="100000"/>
                        </a:lnSpc>
                        <a:spcBef>
                          <a:spcPts val="600"/>
                        </a:spcBef>
                        <a:spcAft>
                          <a:spcPts val="600"/>
                        </a:spcAft>
                        <a:buClrTx/>
                        <a:buSzTx/>
                        <a:buFont typeface="Arial" pitchFamily="34" charset="0"/>
                        <a:buChar char="•"/>
                        <a:tabLst/>
                      </a:pPr>
                      <a:r>
                        <a:rPr kumimoji="0" lang="en-US" sz="1400" b="0" i="0" u="none" strike="noStrike" cap="none" normalizeH="0" baseline="0" dirty="0" smtClean="0">
                          <a:ln>
                            <a:noFill/>
                          </a:ln>
                          <a:solidFill>
                            <a:schemeClr val="tx1"/>
                          </a:solidFill>
                          <a:effectLst/>
                          <a:latin typeface="+mn-lt"/>
                        </a:rPr>
                        <a:t>IM Information Systems</a:t>
                      </a:r>
                    </a:p>
                  </a:txBody>
                  <a:tcPr horzOverflow="overflow">
                    <a:lnL w="12700" cap="flat" cmpd="sng" algn="ctr">
                      <a:solidFill>
                        <a:srgbClr val="000063"/>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63"/>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F2FF"/>
                    </a:solidFill>
                  </a:tcPr>
                </a:tc>
              </a:tr>
            </a:tbl>
          </a:graphicData>
        </a:graphic>
      </p:graphicFrame>
    </p:spTree>
    <p:extLst>
      <p:ext uri="{BB962C8B-B14F-4D97-AF65-F5344CB8AC3E}">
        <p14:creationId xmlns:p14="http://schemas.microsoft.com/office/powerpoint/2010/main" val="11979162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Use of Assessment Instruments</a:t>
            </a:r>
            <a:endParaRPr lang="en-US" dirty="0"/>
          </a:p>
        </p:txBody>
      </p:sp>
      <p:sp>
        <p:nvSpPr>
          <p:cNvPr id="5" name="Content Placeholder 4"/>
          <p:cNvSpPr>
            <a:spLocks noGrp="1"/>
          </p:cNvSpPr>
          <p:nvPr>
            <p:ph idx="1"/>
          </p:nvPr>
        </p:nvSpPr>
        <p:spPr/>
        <p:txBody>
          <a:bodyPr/>
          <a:lstStyle/>
          <a:p>
            <a:r>
              <a:rPr lang="en-US" dirty="0" smtClean="0"/>
              <a:t>Each instrument can be used alone to perform the prerequisite assessment.</a:t>
            </a:r>
          </a:p>
          <a:p>
            <a:r>
              <a:rPr lang="en-US" dirty="0" smtClean="0"/>
              <a:t>The MRD-IMC can be useful for small teams who do not have a lot of time or funding to perform a multi-week assessment activity. </a:t>
            </a:r>
          </a:p>
          <a:p>
            <a:r>
              <a:rPr lang="en-US" dirty="0" smtClean="0"/>
              <a:t>The instruments can also be used in combination to drill down into problem areas and areas for improvement.</a:t>
            </a:r>
            <a:endParaRPr lang="en-US" dirty="0"/>
          </a:p>
        </p:txBody>
      </p:sp>
    </p:spTree>
    <p:extLst>
      <p:ext uri="{BB962C8B-B14F-4D97-AF65-F5344CB8AC3E}">
        <p14:creationId xmlns:p14="http://schemas.microsoft.com/office/powerpoint/2010/main" val="9025071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Two-Tiered Multi-Team Assessment Approach</a:t>
            </a:r>
            <a:endParaRPr lang="en-US" dirty="0"/>
          </a:p>
        </p:txBody>
      </p:sp>
    </p:spTree>
    <p:extLst>
      <p:ext uri="{BB962C8B-B14F-4D97-AF65-F5344CB8AC3E}">
        <p14:creationId xmlns:p14="http://schemas.microsoft.com/office/powerpoint/2010/main" val="10567633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Should Use This Combined Assessment?</a:t>
            </a:r>
            <a:endParaRPr lang="en-US" dirty="0"/>
          </a:p>
        </p:txBody>
      </p:sp>
      <p:sp>
        <p:nvSpPr>
          <p:cNvPr id="3" name="Content Placeholder 2"/>
          <p:cNvSpPr>
            <a:spLocks noGrp="1"/>
          </p:cNvSpPr>
          <p:nvPr>
            <p:ph idx="1"/>
          </p:nvPr>
        </p:nvSpPr>
        <p:spPr/>
        <p:txBody>
          <a:bodyPr/>
          <a:lstStyle/>
          <a:p>
            <a:r>
              <a:rPr lang="en-US" dirty="0"/>
              <a:t>This approach is best for large organizations with distributed </a:t>
            </a:r>
            <a:r>
              <a:rPr lang="en-US" dirty="0" smtClean="0"/>
              <a:t>CSIRTs </a:t>
            </a:r>
            <a:r>
              <a:rPr lang="en-US" dirty="0"/>
              <a:t>or incident management components.</a:t>
            </a:r>
          </a:p>
          <a:p>
            <a:r>
              <a:rPr lang="en-US" dirty="0" smtClean="0"/>
              <a:t>Examples:</a:t>
            </a:r>
          </a:p>
          <a:p>
            <a:pPr lvl="1"/>
            <a:r>
              <a:rPr lang="en-US" dirty="0" smtClean="0"/>
              <a:t>Global company with incident management capabilities in different countries</a:t>
            </a:r>
          </a:p>
          <a:p>
            <a:pPr lvl="1"/>
            <a:r>
              <a:rPr lang="en-US" dirty="0" smtClean="0"/>
              <a:t>Government agencies with incident management capabilities in different ministries</a:t>
            </a:r>
          </a:p>
          <a:p>
            <a:pPr lvl="1"/>
            <a:r>
              <a:rPr lang="en-US" dirty="0" smtClean="0"/>
              <a:t>Academic organizations with incident management capabilities at different campuses</a:t>
            </a:r>
          </a:p>
          <a:p>
            <a:pPr lvl="1"/>
            <a:r>
              <a:rPr lang="en-US" dirty="0" smtClean="0"/>
              <a:t>Large enterprise with incident management capabilities in different divisions or components of the organization</a:t>
            </a:r>
          </a:p>
          <a:p>
            <a:pPr lvl="1"/>
            <a:endParaRPr lang="en-US" dirty="0" smtClean="0"/>
          </a:p>
          <a:p>
            <a:pPr lvl="1"/>
            <a:endParaRPr lang="en-US" dirty="0"/>
          </a:p>
        </p:txBody>
      </p:sp>
    </p:spTree>
    <p:extLst>
      <p:ext uri="{BB962C8B-B14F-4D97-AF65-F5344CB8AC3E}">
        <p14:creationId xmlns:p14="http://schemas.microsoft.com/office/powerpoint/2010/main" val="10874879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Approach Perspective – Tier One</a:t>
            </a:r>
            <a:endParaRPr lang="en-US" dirty="0"/>
          </a:p>
        </p:txBody>
      </p:sp>
      <p:sp>
        <p:nvSpPr>
          <p:cNvPr id="4" name="Content Placeholder 3"/>
          <p:cNvSpPr>
            <a:spLocks noGrp="1"/>
          </p:cNvSpPr>
          <p:nvPr>
            <p:ph idx="1"/>
          </p:nvPr>
        </p:nvSpPr>
        <p:spPr>
          <a:xfrm>
            <a:off x="304800" y="1143000"/>
            <a:ext cx="8458200" cy="5410200"/>
          </a:xfrm>
        </p:spPr>
        <p:txBody>
          <a:bodyPr>
            <a:normAutofit/>
          </a:bodyPr>
          <a:lstStyle/>
          <a:p>
            <a:r>
              <a:rPr lang="en-US" dirty="0" smtClean="0"/>
              <a:t>Tier One uses the MRD-IMC to do a high-level check of the components or teams.</a:t>
            </a:r>
          </a:p>
          <a:p>
            <a:r>
              <a:rPr lang="en-US" dirty="0" smtClean="0"/>
              <a:t>The assessment can be completed by</a:t>
            </a:r>
          </a:p>
          <a:p>
            <a:pPr lvl="1"/>
            <a:r>
              <a:rPr lang="en-US" dirty="0" smtClean="0"/>
              <a:t>The team lead</a:t>
            </a:r>
          </a:p>
          <a:p>
            <a:pPr lvl="1"/>
            <a:r>
              <a:rPr lang="en-US" dirty="0" smtClean="0"/>
              <a:t>All members of a team as a survey</a:t>
            </a:r>
          </a:p>
          <a:p>
            <a:pPr lvl="1"/>
            <a:r>
              <a:rPr lang="en-US" dirty="0" smtClean="0"/>
              <a:t>Stakeholders and constituents who use the services of the team</a:t>
            </a:r>
          </a:p>
          <a:p>
            <a:r>
              <a:rPr lang="en-US" dirty="0" smtClean="0"/>
              <a:t>Analysis looks for </a:t>
            </a:r>
          </a:p>
          <a:p>
            <a:pPr lvl="1"/>
            <a:r>
              <a:rPr lang="en-US" dirty="0" smtClean="0"/>
              <a:t>Common problem areas across teams</a:t>
            </a:r>
          </a:p>
          <a:p>
            <a:pPr lvl="1"/>
            <a:r>
              <a:rPr lang="en-US" dirty="0" smtClean="0"/>
              <a:t>Specific problem areas for a team, e.g., where score and rationale do not match</a:t>
            </a:r>
          </a:p>
          <a:p>
            <a:r>
              <a:rPr lang="en-US" dirty="0" smtClean="0"/>
              <a:t>The Tier One assessment can also be used to establish an initial baseline of performance for yearly comparisons.</a:t>
            </a:r>
          </a:p>
          <a:p>
            <a:endParaRPr lang="en-US" dirty="0" smtClean="0"/>
          </a:p>
        </p:txBody>
      </p:sp>
    </p:spTree>
    <p:extLst>
      <p:ext uri="{BB962C8B-B14F-4D97-AF65-F5344CB8AC3E}">
        <p14:creationId xmlns:p14="http://schemas.microsoft.com/office/powerpoint/2010/main" val="39311409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 Perspective – Tier Two</a:t>
            </a:r>
            <a:endParaRPr lang="en-US" dirty="0"/>
          </a:p>
        </p:txBody>
      </p:sp>
      <p:sp>
        <p:nvSpPr>
          <p:cNvPr id="3" name="Content Placeholder 2"/>
          <p:cNvSpPr>
            <a:spLocks noGrp="1"/>
          </p:cNvSpPr>
          <p:nvPr>
            <p:ph idx="1"/>
          </p:nvPr>
        </p:nvSpPr>
        <p:spPr/>
        <p:txBody>
          <a:bodyPr/>
          <a:lstStyle/>
          <a:p>
            <a:r>
              <a:rPr lang="en-US" dirty="0"/>
              <a:t>Tier Two then uses the results of the MRD-IMC to do a more focused evaluation.</a:t>
            </a:r>
          </a:p>
          <a:p>
            <a:r>
              <a:rPr lang="en-US" dirty="0"/>
              <a:t>The focused </a:t>
            </a:r>
            <a:r>
              <a:rPr lang="en-US" dirty="0" smtClean="0"/>
              <a:t>evaluation can </a:t>
            </a:r>
            <a:r>
              <a:rPr lang="en-US" dirty="0"/>
              <a:t>concentrate on</a:t>
            </a:r>
          </a:p>
          <a:p>
            <a:pPr lvl="1"/>
            <a:r>
              <a:rPr lang="en-US" dirty="0"/>
              <a:t>Capabilities which </a:t>
            </a:r>
            <a:r>
              <a:rPr lang="en-US" dirty="0" smtClean="0"/>
              <a:t>were scored </a:t>
            </a:r>
            <a:r>
              <a:rPr lang="en-US" dirty="0"/>
              <a:t>poorly or identified weakness that were prevalent across the distributed components or teams.</a:t>
            </a:r>
          </a:p>
          <a:p>
            <a:pPr lvl="1"/>
            <a:r>
              <a:rPr lang="en-US" dirty="0"/>
              <a:t>Specific teams that performed well or that performed poorly</a:t>
            </a:r>
            <a:r>
              <a:rPr lang="en-US" dirty="0" smtClean="0"/>
              <a:t>.</a:t>
            </a:r>
          </a:p>
          <a:p>
            <a:r>
              <a:rPr lang="en-US" dirty="0" smtClean="0"/>
              <a:t>Tier Two uses the IMCA to do a deeper dive assessment by</a:t>
            </a:r>
          </a:p>
          <a:p>
            <a:pPr lvl="1"/>
            <a:r>
              <a:rPr lang="en-US" dirty="0" smtClean="0"/>
              <a:t>Performing a complete IMCA on a team</a:t>
            </a:r>
          </a:p>
          <a:p>
            <a:pPr lvl="1"/>
            <a:r>
              <a:rPr lang="en-US" dirty="0" smtClean="0"/>
              <a:t>Scoping the evaluation, as needed, to specific capabilities</a:t>
            </a:r>
            <a:endParaRPr lang="en-US" dirty="0"/>
          </a:p>
          <a:p>
            <a:endParaRPr lang="en-US" dirty="0"/>
          </a:p>
        </p:txBody>
      </p:sp>
    </p:spTree>
    <p:extLst>
      <p:ext uri="{BB962C8B-B14F-4D97-AF65-F5344CB8AC3E}">
        <p14:creationId xmlns:p14="http://schemas.microsoft.com/office/powerpoint/2010/main" val="19624428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Two-tiered Approach</a:t>
            </a:r>
            <a:endParaRPr lang="en-US" dirty="0"/>
          </a:p>
        </p:txBody>
      </p:sp>
      <p:sp>
        <p:nvSpPr>
          <p:cNvPr id="3" name="Content Placeholder 2"/>
          <p:cNvSpPr>
            <a:spLocks noGrp="1"/>
          </p:cNvSpPr>
          <p:nvPr>
            <p:ph idx="1"/>
          </p:nvPr>
        </p:nvSpPr>
        <p:spPr/>
        <p:txBody>
          <a:bodyPr/>
          <a:lstStyle/>
          <a:p>
            <a:r>
              <a:rPr lang="en-US" dirty="0" smtClean="0"/>
              <a:t>Allows for trends and baselines across components to be captured.</a:t>
            </a:r>
          </a:p>
          <a:p>
            <a:r>
              <a:rPr lang="en-US" dirty="0" smtClean="0"/>
              <a:t>Assessment time and resources is not as extensive as performing an IMCA on each component.</a:t>
            </a:r>
          </a:p>
          <a:p>
            <a:r>
              <a:rPr lang="en-US" dirty="0" smtClean="0"/>
              <a:t>Allows for focusing on most critical weaknesses or gaps.</a:t>
            </a:r>
            <a:endParaRPr lang="en-US" dirty="0"/>
          </a:p>
        </p:txBody>
      </p:sp>
    </p:spTree>
    <p:extLst>
      <p:ext uri="{BB962C8B-B14F-4D97-AF65-F5344CB8AC3E}">
        <p14:creationId xmlns:p14="http://schemas.microsoft.com/office/powerpoint/2010/main" val="39664927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and Issues </a:t>
            </a:r>
            <a:endParaRPr lang="en-US" dirty="0"/>
          </a:p>
        </p:txBody>
      </p:sp>
      <p:sp>
        <p:nvSpPr>
          <p:cNvPr id="3" name="Content Placeholder 2"/>
          <p:cNvSpPr>
            <a:spLocks noGrp="1"/>
          </p:cNvSpPr>
          <p:nvPr>
            <p:ph idx="1"/>
          </p:nvPr>
        </p:nvSpPr>
        <p:spPr/>
        <p:txBody>
          <a:bodyPr>
            <a:normAutofit/>
          </a:bodyPr>
          <a:lstStyle/>
          <a:p>
            <a:r>
              <a:rPr lang="en-US" dirty="0" smtClean="0"/>
              <a:t>Most challenges and issues were not related to the two-tiered approach, but were related to how the MRD-IMC drivers and the IMCA indicators were interpreted.</a:t>
            </a:r>
          </a:p>
          <a:p>
            <a:r>
              <a:rPr lang="en-US" dirty="0" smtClean="0"/>
              <a:t>Clarification of focus and perspective of the assessment needs to be made.</a:t>
            </a:r>
          </a:p>
          <a:p>
            <a:pPr lvl="1"/>
            <a:r>
              <a:rPr lang="en-US" dirty="0" smtClean="0"/>
              <a:t>For example if a team lead is completing the instrument are they answering what they think or what they believe their team thinks?</a:t>
            </a:r>
          </a:p>
          <a:p>
            <a:r>
              <a:rPr lang="en-US" dirty="0" smtClean="0"/>
              <a:t>Very clear definitions for terms in the assessments should be provided if a self-assessment is performed.</a:t>
            </a:r>
          </a:p>
          <a:p>
            <a:r>
              <a:rPr lang="en-US" dirty="0" smtClean="0"/>
              <a:t>Also, as self-assessments tend to be biased, scoring should be based on the analysis of the rationale given by the organization for their score rather than just the score.</a:t>
            </a:r>
            <a:endParaRPr lang="en-US" dirty="0"/>
          </a:p>
        </p:txBody>
      </p:sp>
    </p:spTree>
    <p:extLst>
      <p:ext uri="{BB962C8B-B14F-4D97-AF65-F5344CB8AC3E}">
        <p14:creationId xmlns:p14="http://schemas.microsoft.com/office/powerpoint/2010/main" val="11429504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Activities That Can Be Done</a:t>
            </a:r>
            <a:endParaRPr lang="en-US" dirty="0"/>
          </a:p>
        </p:txBody>
      </p:sp>
      <p:sp>
        <p:nvSpPr>
          <p:cNvPr id="3" name="Content Placeholder 2"/>
          <p:cNvSpPr>
            <a:spLocks noGrp="1"/>
          </p:cNvSpPr>
          <p:nvPr>
            <p:ph idx="1"/>
          </p:nvPr>
        </p:nvSpPr>
        <p:spPr/>
        <p:txBody>
          <a:bodyPr/>
          <a:lstStyle/>
          <a:p>
            <a:r>
              <a:rPr lang="en-US" dirty="0"/>
              <a:t>As a benchmark for identifying potential bias, the expert team can complete an MRD-IMC on the same group on which they performed an IMCA and compare their results to the group’s original self-applied MRD-IMC. </a:t>
            </a:r>
          </a:p>
          <a:p>
            <a:r>
              <a:rPr lang="en-US" dirty="0" smtClean="0"/>
              <a:t>Create a consolidated report of all the organizations MRD-IMC self-assessments to see how the organization performed across its components for all drivers.</a:t>
            </a:r>
            <a:endParaRPr lang="en-US" dirty="0"/>
          </a:p>
        </p:txBody>
      </p:sp>
    </p:spTree>
    <p:extLst>
      <p:ext uri="{BB962C8B-B14F-4D97-AF65-F5344CB8AC3E}">
        <p14:creationId xmlns:p14="http://schemas.microsoft.com/office/powerpoint/2010/main" val="37313707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MRD-IMC in </a:t>
            </a:r>
            <a:r>
              <a:rPr lang="en-US" dirty="0"/>
              <a:t>M</a:t>
            </a:r>
            <a:r>
              <a:rPr lang="en-US" dirty="0" smtClean="0"/>
              <a:t>ore Detail</a:t>
            </a:r>
            <a:endParaRPr lang="en-US" dirty="0"/>
          </a:p>
        </p:txBody>
      </p:sp>
    </p:spTree>
    <p:extLst>
      <p:ext uri="{BB962C8B-B14F-4D97-AF65-F5344CB8AC3E}">
        <p14:creationId xmlns:p14="http://schemas.microsoft.com/office/powerpoint/2010/main" val="3613176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1219200"/>
            <a:ext cx="8458200" cy="5029200"/>
          </a:xfrm>
          <a:prstGeom prst="rect">
            <a:avLst/>
          </a:prstGeom>
        </p:spPr>
        <p:txBody>
          <a:bodyPr>
            <a:normAutofit fontScale="92500" lnSpcReduction="10000"/>
          </a:bodyPr>
          <a:lstStyle/>
          <a:p>
            <a:pPr marL="0" indent="0">
              <a:spcAft>
                <a:spcPts val="1075"/>
              </a:spcAft>
              <a:buFontTx/>
              <a:buNone/>
              <a:defRPr/>
            </a:pPr>
            <a:r>
              <a:rPr lang="en-US" sz="1350" dirty="0" smtClean="0">
                <a:solidFill>
                  <a:schemeClr val="bg1"/>
                </a:solidFill>
              </a:rPr>
              <a:t> </a:t>
            </a:r>
            <a:r>
              <a:rPr lang="en-US" sz="1400" dirty="0"/>
              <a:t>Copyright 2014 Carnegie Mellon University</a:t>
            </a:r>
            <a:br>
              <a:rPr lang="en-US" sz="1400" dirty="0"/>
            </a:br>
            <a:r>
              <a:rPr lang="en-US" sz="1400" dirty="0"/>
              <a:t/>
            </a:r>
            <a:br>
              <a:rPr lang="en-US" sz="1400" dirty="0"/>
            </a:br>
            <a:r>
              <a:rPr lang="en-US" sz="1400" dirty="0"/>
              <a:t>This material is based upon work funded and supported </a:t>
            </a:r>
            <a:r>
              <a:rPr lang="en-US" sz="1400" dirty="0" smtClean="0"/>
              <a:t>under </a:t>
            </a:r>
            <a:r>
              <a:rPr lang="en-US" sz="1400" dirty="0"/>
              <a:t>Contract No. FA8721-05-C-0003 with Carnegie Mellon University for the operation of the Software Engineering Institute, a federally funded research and development center sponsored by the United States Department of Defense.</a:t>
            </a:r>
            <a:br>
              <a:rPr lang="en-US" sz="1400" dirty="0"/>
            </a:br>
            <a:r>
              <a:rPr lang="en-US" sz="1400" dirty="0"/>
              <a:t/>
            </a:r>
            <a:br>
              <a:rPr lang="en-US" sz="1400" dirty="0"/>
            </a:br>
            <a:r>
              <a:rPr lang="en-US" sz="1400" dirty="0"/>
              <a:t>Any opinions, findings and conclusions or recommendations expressed in this material are those of the author(s) and do not necessarily reflect the views of </a:t>
            </a:r>
            <a:r>
              <a:rPr lang="en-US" sz="1400" dirty="0" smtClean="0"/>
              <a:t> </a:t>
            </a:r>
            <a:r>
              <a:rPr lang="en-US" sz="1400" dirty="0"/>
              <a:t>the United States </a:t>
            </a:r>
            <a:r>
              <a:rPr lang="en-US" sz="1400" dirty="0" smtClean="0"/>
              <a:t>Department of </a:t>
            </a:r>
            <a:r>
              <a:rPr lang="en-US" sz="1400" dirty="0"/>
              <a:t>Defense.</a:t>
            </a:r>
            <a:br>
              <a:rPr lang="en-US" sz="1400" dirty="0"/>
            </a:br>
            <a:r>
              <a:rPr lang="en-US" sz="1400" dirty="0"/>
              <a:t/>
            </a:r>
            <a:br>
              <a:rPr lang="en-US" sz="1400" dirty="0"/>
            </a:br>
            <a:r>
              <a:rPr lang="en-US" sz="1400" dirty="0"/>
              <a:t>NO WARRANTY. THIS CARNEGIE MELLON UNIVERSITY AND SOFTWARE ENGINEERING INSTITUTE MATERIAL IS FURNISHED ON AN “AS-IS” BASIS. CARNEGIE MELLON UNIVERSITY MAKES NO WARRANTIES OF ANY KIND, EITHER EXPRESSED OR IMPLIED, AS TO ANY MATTER INCLUDING, BUT NOT LIMITED TO, WARRANTY OF FITNESS FOR PURPOSE OR MERCHANTABILITY, EXCLUSIVITY, OR RESULTS OBTAINED FROM USE OF THE MATERIAL. CARNEGIE MELLON UNIVERSITY DOES NOT MAKE ANY WARRANTY OF ANY KIND WITH RESPECT TO FREEDOM FROM PATENT, TRADEMARK, OR COPYRIGHT INFRINGEMENT.</a:t>
            </a:r>
            <a:br>
              <a:rPr lang="en-US" sz="1400" dirty="0"/>
            </a:br>
            <a:r>
              <a:rPr lang="en-US" sz="1400" dirty="0"/>
              <a:t/>
            </a:r>
            <a:br>
              <a:rPr lang="en-US" sz="1400" dirty="0"/>
            </a:br>
            <a:r>
              <a:rPr lang="en-US" sz="1400" dirty="0"/>
              <a:t>This material has been approved for public release and unlimited distribution.</a:t>
            </a:r>
            <a:br>
              <a:rPr lang="en-US" sz="1400" dirty="0"/>
            </a:br>
            <a:r>
              <a:rPr lang="en-US" sz="1400" dirty="0"/>
              <a:t/>
            </a:r>
            <a:br>
              <a:rPr lang="en-US" sz="1400" dirty="0"/>
            </a:br>
            <a:r>
              <a:rPr lang="en-US" sz="1400" dirty="0"/>
              <a:t>This material may be reproduced in its entirety, without modification, and freely distributed in written or electronic form without requesting formal permission. Permission is required for any other use. Requests for permission should be directed to the Software Engineering Institute at permission@sei.cmu.edu.</a:t>
            </a:r>
            <a:br>
              <a:rPr lang="en-US" sz="1400" dirty="0"/>
            </a:br>
            <a:r>
              <a:rPr lang="en-US" sz="1400" dirty="0"/>
              <a:t/>
            </a:r>
            <a:br>
              <a:rPr lang="en-US" sz="1400" dirty="0"/>
            </a:br>
            <a:r>
              <a:rPr lang="en-US" sz="1400" dirty="0"/>
              <a:t>Carnegie Mellon</a:t>
            </a:r>
            <a:r>
              <a:rPr lang="en-US" sz="1400" baseline="30000" dirty="0"/>
              <a:t>®</a:t>
            </a:r>
            <a:r>
              <a:rPr lang="en-US" sz="1400" dirty="0"/>
              <a:t> and CERT Coordination Center</a:t>
            </a:r>
            <a:r>
              <a:rPr lang="en-US" sz="1400" baseline="30000" dirty="0"/>
              <a:t>®</a:t>
            </a:r>
            <a:r>
              <a:rPr lang="en-US" sz="1400" dirty="0"/>
              <a:t> are registered marks of Carnegie Mellon University.</a:t>
            </a:r>
            <a:br>
              <a:rPr lang="en-US" sz="1400" dirty="0"/>
            </a:br>
            <a:r>
              <a:rPr lang="en-US" sz="1400" dirty="0"/>
              <a:t/>
            </a:r>
            <a:br>
              <a:rPr lang="en-US" sz="1400" dirty="0"/>
            </a:br>
            <a:r>
              <a:rPr lang="en-US" sz="1400" dirty="0"/>
              <a:t>DM-0001434</a:t>
            </a:r>
            <a:br>
              <a:rPr lang="en-US" sz="1400" dirty="0"/>
            </a:br>
            <a:endParaRPr lang="en-US" sz="1350" dirty="0" smtClean="0"/>
          </a:p>
        </p:txBody>
      </p:sp>
    </p:spTree>
    <p:extLst>
      <p:ext uri="{BB962C8B-B14F-4D97-AF65-F5344CB8AC3E}">
        <p14:creationId xmlns:p14="http://schemas.microsoft.com/office/powerpoint/2010/main" val="2133286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a:t>
            </a:r>
            <a:endParaRPr lang="en-US" dirty="0"/>
          </a:p>
        </p:txBody>
      </p:sp>
      <p:sp>
        <p:nvSpPr>
          <p:cNvPr id="3" name="Content Placeholder 2"/>
          <p:cNvSpPr>
            <a:spLocks noGrp="1"/>
          </p:cNvSpPr>
          <p:nvPr>
            <p:ph idx="1"/>
          </p:nvPr>
        </p:nvSpPr>
        <p:spPr/>
        <p:txBody>
          <a:bodyPr/>
          <a:lstStyle/>
          <a:p>
            <a:r>
              <a:rPr lang="en-US" sz="2000" dirty="0" smtClean="0"/>
              <a:t>A factor that has a strong influence on the eventual outcome or result</a:t>
            </a:r>
          </a:p>
          <a:p>
            <a:pPr lvl="1"/>
            <a:r>
              <a:rPr lang="en-US" sz="2000" dirty="0" smtClean="0"/>
              <a:t>Direct connection to the mission and objectives</a:t>
            </a:r>
          </a:p>
          <a:p>
            <a:pPr lvl="1"/>
            <a:r>
              <a:rPr lang="en-US" sz="2000" dirty="0" smtClean="0"/>
              <a:t>Small number of </a:t>
            </a:r>
            <a:r>
              <a:rPr lang="en-US" sz="2000" dirty="0"/>
              <a:t>drivers (</a:t>
            </a:r>
            <a:r>
              <a:rPr lang="en-US" sz="2000" dirty="0" smtClean="0"/>
              <a:t>10-25) provides insight into mission and objectives </a:t>
            </a:r>
          </a:p>
          <a:p>
            <a:r>
              <a:rPr lang="en-US" sz="2000" dirty="0" smtClean="0"/>
              <a:t>Examples:</a:t>
            </a:r>
          </a:p>
          <a:p>
            <a:pPr lvl="1"/>
            <a:r>
              <a:rPr lang="en-US" sz="1400" b="1" i="1" dirty="0" smtClean="0"/>
              <a:t>Stakeholder Requirements</a:t>
            </a:r>
            <a:r>
              <a:rPr lang="en-US" sz="1400" dirty="0" smtClean="0"/>
              <a:t>: </a:t>
            </a:r>
          </a:p>
          <a:p>
            <a:pPr lvl="2"/>
            <a:r>
              <a:rPr lang="en-US" sz="1400" dirty="0" smtClean="0"/>
              <a:t>Are </a:t>
            </a:r>
            <a:r>
              <a:rPr lang="en-US" sz="1400" dirty="0"/>
              <a:t>stakeholder requirements for the incident management function well understood</a:t>
            </a:r>
            <a:r>
              <a:rPr lang="en-US" sz="1400" dirty="0" smtClean="0"/>
              <a:t>?</a:t>
            </a:r>
            <a:endParaRPr lang="en-US" sz="1400" i="1" dirty="0" smtClean="0"/>
          </a:p>
          <a:p>
            <a:pPr lvl="1"/>
            <a:r>
              <a:rPr lang="en-US" sz="1400" b="1" i="1" dirty="0" smtClean="0"/>
              <a:t>Incident </a:t>
            </a:r>
            <a:r>
              <a:rPr lang="en-US" sz="1400" b="1" i="1" dirty="0"/>
              <a:t>Management </a:t>
            </a:r>
            <a:r>
              <a:rPr lang="en-US" sz="1400" b="1" i="1" dirty="0" smtClean="0"/>
              <a:t>Plan</a:t>
            </a:r>
            <a:r>
              <a:rPr lang="en-US" sz="1400" dirty="0" smtClean="0"/>
              <a:t>: </a:t>
            </a:r>
          </a:p>
          <a:p>
            <a:pPr lvl="2"/>
            <a:r>
              <a:rPr lang="en-US" sz="1400" dirty="0" smtClean="0"/>
              <a:t>Does </a:t>
            </a:r>
            <a:r>
              <a:rPr lang="en-US" sz="1400" dirty="0"/>
              <a:t>the incident management plan enable achievement of </a:t>
            </a:r>
            <a:r>
              <a:rPr lang="en-US" sz="1400" dirty="0" smtClean="0"/>
              <a:t>objectives?</a:t>
            </a:r>
            <a:endParaRPr lang="en-US" sz="1400" i="1" dirty="0" smtClean="0"/>
          </a:p>
          <a:p>
            <a:pPr lvl="1"/>
            <a:r>
              <a:rPr lang="en-US" sz="1400" b="1" i="1" dirty="0" smtClean="0"/>
              <a:t>Analysis</a:t>
            </a:r>
            <a:r>
              <a:rPr lang="en-US" sz="1400" dirty="0" smtClean="0"/>
              <a:t>: </a:t>
            </a:r>
          </a:p>
          <a:p>
            <a:pPr lvl="2"/>
            <a:r>
              <a:rPr lang="en-US" sz="1400" dirty="0" smtClean="0"/>
              <a:t>Does </a:t>
            </a:r>
            <a:r>
              <a:rPr lang="en-US" sz="1400" dirty="0"/>
              <a:t>the incident management function analyze events and incidents sufficiently to enable an appropriate course of action for </a:t>
            </a:r>
            <a:r>
              <a:rPr lang="en-US" sz="1400" dirty="0" smtClean="0"/>
              <a:t>response?</a:t>
            </a:r>
          </a:p>
          <a:p>
            <a:endParaRPr lang="en-US" sz="2000" dirty="0" smtClean="0"/>
          </a:p>
          <a:p>
            <a:endParaRPr lang="en-US" sz="2000" dirty="0" smtClean="0"/>
          </a:p>
          <a:p>
            <a:endParaRPr lang="en-US" sz="2000" dirty="0"/>
          </a:p>
        </p:txBody>
      </p:sp>
    </p:spTree>
    <p:extLst>
      <p:ext uri="{BB962C8B-B14F-4D97-AF65-F5344CB8AC3E}">
        <p14:creationId xmlns:p14="http://schemas.microsoft.com/office/powerpoint/2010/main" val="2704421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Drivers: </a:t>
            </a:r>
            <a:r>
              <a:rPr lang="en-US" i="1" dirty="0"/>
              <a:t>Success and Failure States</a:t>
            </a:r>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2937754606"/>
              </p:ext>
            </p:extLst>
          </p:nvPr>
        </p:nvGraphicFramePr>
        <p:xfrm>
          <a:off x="593749" y="1676400"/>
          <a:ext cx="7787303" cy="3048000"/>
        </p:xfrm>
        <a:graphic>
          <a:graphicData uri="http://schemas.openxmlformats.org/presentationml/2006/ole">
            <mc:AlternateContent xmlns:mc="http://schemas.openxmlformats.org/markup-compatibility/2006">
              <mc:Choice xmlns:v="urn:schemas-microsoft-com:vml" Requires="v">
                <p:oleObj spid="_x0000_s1083" name="Visio" r:id="rId4" imgW="9473346" imgH="3707719" progId="Visio.Drawing.11">
                  <p:embed/>
                </p:oleObj>
              </mc:Choice>
              <mc:Fallback>
                <p:oleObj name="Visio" r:id="rId4" imgW="9473346" imgH="3707719" progId="Visio.Drawing.11">
                  <p:embed/>
                  <p:pic>
                    <p:nvPicPr>
                      <p:cNvPr id="0" name=""/>
                      <p:cNvPicPr/>
                      <p:nvPr/>
                    </p:nvPicPr>
                    <p:blipFill>
                      <a:blip r:embed="rId5"/>
                      <a:stretch>
                        <a:fillRect/>
                      </a:stretch>
                    </p:blipFill>
                    <p:spPr>
                      <a:xfrm>
                        <a:off x="593749" y="1676400"/>
                        <a:ext cx="7787303" cy="3048000"/>
                      </a:xfrm>
                      <a:prstGeom prst="rect">
                        <a:avLst/>
                      </a:prstGeom>
                    </p:spPr>
                  </p:pic>
                </p:oleObj>
              </mc:Fallback>
            </mc:AlternateContent>
          </a:graphicData>
        </a:graphic>
      </p:graphicFrame>
      <p:sp>
        <p:nvSpPr>
          <p:cNvPr id="4" name="Text Box 8"/>
          <p:cNvSpPr txBox="1">
            <a:spLocks noChangeArrowheads="1"/>
          </p:cNvSpPr>
          <p:nvPr/>
        </p:nvSpPr>
        <p:spPr bwMode="auto">
          <a:xfrm>
            <a:off x="849399" y="5459240"/>
            <a:ext cx="7142162" cy="646331"/>
          </a:xfrm>
          <a:prstGeom prst="rect">
            <a:avLst/>
          </a:prstGeom>
          <a:noFill/>
          <a:ln w="6350">
            <a:noFill/>
            <a:miter lim="800000"/>
            <a:headEnd/>
            <a:tailEnd/>
          </a:ln>
        </p:spPr>
        <p:txBody>
          <a:bodyPr>
            <a:spAutoFit/>
          </a:bodyPr>
          <a:lstStyle/>
          <a:p>
            <a:pPr algn="ctr"/>
            <a:r>
              <a:rPr lang="en-US" sz="1800" b="0" dirty="0" smtClean="0"/>
              <a:t>A driver can </a:t>
            </a:r>
            <a:r>
              <a:rPr lang="en-US" sz="1800" b="0" dirty="0"/>
              <a:t>guide the outcome toward key objectives (success </a:t>
            </a:r>
            <a:r>
              <a:rPr lang="en-US" sz="1800" b="0" dirty="0" smtClean="0"/>
              <a:t>state) </a:t>
            </a:r>
            <a:r>
              <a:rPr lang="en-US" sz="1800" b="0" dirty="0"/>
              <a:t>or away from them (failure </a:t>
            </a:r>
            <a:r>
              <a:rPr lang="en-US" sz="1800" b="0" dirty="0" smtClean="0"/>
              <a:t>state).</a:t>
            </a:r>
            <a:endParaRPr lang="en-US" sz="1800" b="0" dirty="0"/>
          </a:p>
        </p:txBody>
      </p:sp>
    </p:spTree>
    <p:extLst>
      <p:ext uri="{BB962C8B-B14F-4D97-AF65-F5344CB8AC3E}">
        <p14:creationId xmlns:p14="http://schemas.microsoft.com/office/powerpoint/2010/main" val="12700555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Identifying Drivers: </a:t>
            </a:r>
            <a:r>
              <a:rPr lang="en-US" i="1" dirty="0" smtClean="0"/>
              <a:t>Basic Approach</a:t>
            </a:r>
            <a:endParaRPr lang="en-US" i="1" dirty="0"/>
          </a:p>
        </p:txBody>
      </p:sp>
      <p:sp>
        <p:nvSpPr>
          <p:cNvPr id="4" name="Content Placeholder 3"/>
          <p:cNvSpPr>
            <a:spLocks noGrp="1"/>
          </p:cNvSpPr>
          <p:nvPr>
            <p:ph idx="1"/>
          </p:nvPr>
        </p:nvSpPr>
        <p:spPr/>
        <p:txBody>
          <a:bodyPr/>
          <a:lstStyle/>
          <a:p>
            <a:r>
              <a:rPr lang="en-US" dirty="0" smtClean="0"/>
              <a:t>Approach:</a:t>
            </a:r>
          </a:p>
          <a:p>
            <a:pPr lvl="1"/>
            <a:r>
              <a:rPr lang="en-US" dirty="0" smtClean="0"/>
              <a:t>Gather information </a:t>
            </a:r>
            <a:r>
              <a:rPr lang="en-US" dirty="0"/>
              <a:t>from </a:t>
            </a:r>
            <a:r>
              <a:rPr lang="en-US" dirty="0" smtClean="0"/>
              <a:t>experts</a:t>
            </a:r>
          </a:p>
          <a:p>
            <a:pPr lvl="2"/>
            <a:r>
              <a:rPr lang="en-US" dirty="0" smtClean="0"/>
              <a:t>Experts need to be familiar </a:t>
            </a:r>
            <a:r>
              <a:rPr lang="en-US" dirty="0"/>
              <a:t>with the </a:t>
            </a:r>
            <a:r>
              <a:rPr lang="en-US" dirty="0" smtClean="0"/>
              <a:t>mission and objective(s)</a:t>
            </a:r>
          </a:p>
          <a:p>
            <a:pPr lvl="2"/>
            <a:r>
              <a:rPr lang="en-US" dirty="0" smtClean="0"/>
              <a:t>Mission </a:t>
            </a:r>
            <a:r>
              <a:rPr lang="en-US" dirty="0"/>
              <a:t>and objective(s)</a:t>
            </a:r>
            <a:r>
              <a:rPr lang="en-US" dirty="0" smtClean="0"/>
              <a:t> help focus discussions </a:t>
            </a:r>
            <a:r>
              <a:rPr lang="en-US" dirty="0"/>
              <a:t>with </a:t>
            </a:r>
            <a:r>
              <a:rPr lang="en-US" dirty="0" smtClean="0"/>
              <a:t>experts</a:t>
            </a:r>
          </a:p>
          <a:p>
            <a:r>
              <a:rPr lang="en-US" dirty="0" smtClean="0"/>
              <a:t>Questions answered by experts:</a:t>
            </a:r>
            <a:endParaRPr lang="en-US" dirty="0"/>
          </a:p>
          <a:p>
            <a:pPr lvl="1"/>
            <a:r>
              <a:rPr lang="en-US" dirty="0"/>
              <a:t>What circumstances, conditions, and activities prevent an IM function from achieving each objective?</a:t>
            </a:r>
          </a:p>
          <a:p>
            <a:pPr lvl="1"/>
            <a:r>
              <a:rPr lang="en-US" dirty="0"/>
              <a:t>What circumstances, conditions, and activities enable an IM function to achieve each objective</a:t>
            </a:r>
            <a:r>
              <a:rPr lang="en-US" dirty="0" smtClean="0"/>
              <a:t>?</a:t>
            </a:r>
          </a:p>
          <a:p>
            <a:pPr lvl="1"/>
            <a:endParaRPr lang="en-US" dirty="0"/>
          </a:p>
          <a:p>
            <a:endParaRPr lang="en-US" dirty="0"/>
          </a:p>
        </p:txBody>
      </p:sp>
    </p:spTree>
    <p:extLst>
      <p:ext uri="{BB962C8B-B14F-4D97-AF65-F5344CB8AC3E}">
        <p14:creationId xmlns:p14="http://schemas.microsoft.com/office/powerpoint/2010/main" val="18866033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Analyzing Drivers: </a:t>
            </a:r>
            <a:r>
              <a:rPr lang="en-US" sz="2400" i="1" dirty="0" smtClean="0"/>
              <a:t>Rationale and Supporting Evidence</a:t>
            </a:r>
            <a:endParaRPr lang="en-US" sz="2400" i="1" dirty="0"/>
          </a:p>
        </p:txBody>
      </p:sp>
      <p:sp>
        <p:nvSpPr>
          <p:cNvPr id="3" name="Content Placeholder 2"/>
          <p:cNvSpPr>
            <a:spLocks noGrp="1"/>
          </p:cNvSpPr>
          <p:nvPr>
            <p:ph idx="1"/>
          </p:nvPr>
        </p:nvSpPr>
        <p:spPr/>
        <p:txBody>
          <a:bodyPr/>
          <a:lstStyle/>
          <a:p>
            <a:r>
              <a:rPr lang="en-US" sz="2000" dirty="0" smtClean="0"/>
              <a:t>Rationale and supporting evidence recorded for each driver question</a:t>
            </a:r>
          </a:p>
          <a:p>
            <a:r>
              <a:rPr lang="en-US" sz="2000" dirty="0" smtClean="0"/>
              <a:t>Evidence can come from: </a:t>
            </a:r>
          </a:p>
          <a:p>
            <a:pPr lvl="1"/>
            <a:r>
              <a:rPr lang="en-US" sz="2000" dirty="0" smtClean="0"/>
              <a:t>Interview data</a:t>
            </a:r>
          </a:p>
          <a:p>
            <a:pPr lvl="1"/>
            <a:r>
              <a:rPr lang="en-US" sz="2000" dirty="0" smtClean="0"/>
              <a:t>Documentation</a:t>
            </a:r>
          </a:p>
          <a:p>
            <a:pPr lvl="1"/>
            <a:r>
              <a:rPr lang="en-US" sz="2000" dirty="0" smtClean="0"/>
              <a:t>Reports</a:t>
            </a:r>
          </a:p>
          <a:p>
            <a:pPr lvl="1"/>
            <a:r>
              <a:rPr lang="en-US" sz="2000" dirty="0" smtClean="0"/>
              <a:t>Observations</a:t>
            </a:r>
          </a:p>
          <a:p>
            <a:pPr lvl="1"/>
            <a:r>
              <a:rPr lang="en-US" sz="2000" dirty="0" smtClean="0"/>
              <a:t>Demonstrations</a:t>
            </a:r>
          </a:p>
          <a:p>
            <a:pPr lvl="1"/>
            <a:r>
              <a:rPr lang="en-US" sz="2000" dirty="0" smtClean="0"/>
              <a:t>Measurement data</a:t>
            </a:r>
          </a:p>
          <a:p>
            <a:r>
              <a:rPr lang="en-US" sz="2000" dirty="0" smtClean="0"/>
              <a:t>The publication includes a workbook.</a:t>
            </a:r>
          </a:p>
          <a:p>
            <a:r>
              <a:rPr lang="en-US" sz="2000" dirty="0" smtClean="0"/>
              <a:t>In a self-assessment, you need to balance your time and resource limitations against the need for objective (and sufficient) evidence. </a:t>
            </a:r>
          </a:p>
          <a:p>
            <a:endParaRPr lang="en-US" sz="2000" dirty="0"/>
          </a:p>
        </p:txBody>
      </p:sp>
    </p:spTree>
    <p:extLst>
      <p:ext uri="{BB962C8B-B14F-4D97-AF65-F5344CB8AC3E}">
        <p14:creationId xmlns:p14="http://schemas.microsoft.com/office/powerpoint/2010/main" val="5810664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r>
              <a:rPr lang="en-US" i="1" dirty="0" smtClean="0"/>
              <a:t>Rationale and Evidence</a:t>
            </a:r>
            <a:endParaRPr lang="en-US" i="1" dirty="0"/>
          </a:p>
        </p:txBody>
      </p:sp>
      <p:sp>
        <p:nvSpPr>
          <p:cNvPr id="3" name="Content Placeholder 2"/>
          <p:cNvSpPr>
            <a:spLocks noGrp="1"/>
          </p:cNvSpPr>
          <p:nvPr>
            <p:ph idx="1"/>
          </p:nvPr>
        </p:nvSpPr>
        <p:spPr/>
        <p:txBody>
          <a:bodyPr>
            <a:normAutofit fontScale="92500"/>
          </a:bodyPr>
          <a:lstStyle/>
          <a:p>
            <a:pPr marL="342900" indent="-342900">
              <a:spcBef>
                <a:spcPts val="600"/>
              </a:spcBef>
            </a:pPr>
            <a:r>
              <a:rPr lang="en-US" sz="1800" dirty="0" smtClean="0"/>
              <a:t>2</a:t>
            </a:r>
            <a:r>
              <a:rPr lang="en-US" sz="1600" dirty="0" smtClean="0"/>
              <a:t>.	Are stakeholder requirements for the incident management function well understood?</a:t>
            </a:r>
          </a:p>
          <a:p>
            <a:pPr marL="342900" indent="-342900">
              <a:spcBef>
                <a:spcPts val="600"/>
              </a:spcBef>
            </a:pPr>
            <a:r>
              <a:rPr lang="en-US" sz="1600" b="1" i="1" dirty="0" smtClean="0"/>
              <a:t>Response:</a:t>
            </a:r>
            <a:r>
              <a:rPr lang="en-US" sz="1600" dirty="0" smtClean="0"/>
              <a:t> Equally likely</a:t>
            </a:r>
          </a:p>
          <a:p>
            <a:pPr marL="457200" indent="-457200">
              <a:spcBef>
                <a:spcPts val="600"/>
              </a:spcBef>
            </a:pPr>
            <a:r>
              <a:rPr lang="en-US" sz="1600" b="1" i="1" dirty="0" smtClean="0"/>
              <a:t>Rationale:</a:t>
            </a:r>
          </a:p>
          <a:p>
            <a:pPr>
              <a:spcBef>
                <a:spcPts val="600"/>
              </a:spcBef>
            </a:pPr>
            <a:r>
              <a:rPr lang="en-US" sz="1600" i="1" dirty="0"/>
              <a:t>Our overall response is “equally likely” due to equally compelling, conflicting data. The data do not favor a “yes” or “no” answer at this </a:t>
            </a:r>
            <a:r>
              <a:rPr lang="en-US" sz="1600" i="1" dirty="0" smtClean="0"/>
              <a:t>time.  </a:t>
            </a:r>
          </a:p>
          <a:p>
            <a:pPr>
              <a:spcBef>
                <a:spcPts val="600"/>
              </a:spcBef>
            </a:pPr>
            <a:r>
              <a:rPr lang="en-US" sz="1600" i="1" u="sng" dirty="0" smtClean="0"/>
              <a:t>Supporting Data</a:t>
            </a:r>
          </a:p>
          <a:p>
            <a:pPr marL="457200" indent="-457200">
              <a:spcBef>
                <a:spcPts val="600"/>
              </a:spcBef>
            </a:pPr>
            <a:r>
              <a:rPr lang="en-US" sz="1600" i="1" dirty="0"/>
              <a:t>+	The CSIRT has a good sense of its requirements and responsibilities. (anecdotal evidence from a few quick queries of IM personnel)</a:t>
            </a:r>
          </a:p>
          <a:p>
            <a:pPr marL="457200" indent="-457200">
              <a:spcBef>
                <a:spcPts val="600"/>
              </a:spcBef>
            </a:pPr>
            <a:r>
              <a:rPr lang="en-US" sz="1600" i="1" dirty="0"/>
              <a:t>+	Technical objectives sufficiently consider constituency needs. (anecdotal evidence from a conversation with a group of constituents)</a:t>
            </a:r>
          </a:p>
          <a:p>
            <a:pPr marL="457200" indent="-457200">
              <a:spcBef>
                <a:spcPts val="600"/>
              </a:spcBef>
            </a:pPr>
            <a:r>
              <a:rPr lang="en-US" sz="1600" i="1" dirty="0"/>
              <a:t>-	The current set of objectives for the standard services to be provided to constituents is not documented or well-communicated to the two contractors. (based on team knowledge)</a:t>
            </a:r>
          </a:p>
          <a:p>
            <a:pPr marL="457200" indent="-457200">
              <a:spcBef>
                <a:spcPts val="600"/>
              </a:spcBef>
            </a:pPr>
            <a:r>
              <a:rPr lang="en-US" sz="1600" i="1" dirty="0"/>
              <a:t>-	Plans for improving the IM function’s services are documented to some extent but the schedule is out of date. (based on quick team review of IM plans)</a:t>
            </a:r>
          </a:p>
        </p:txBody>
      </p:sp>
    </p:spTree>
    <p:extLst>
      <p:ext uri="{BB962C8B-B14F-4D97-AF65-F5344CB8AC3E}">
        <p14:creationId xmlns:p14="http://schemas.microsoft.com/office/powerpoint/2010/main" val="24375677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Driver Profile</a:t>
            </a:r>
            <a:endParaRPr lang="en-US" dirty="0"/>
          </a:p>
        </p:txBody>
      </p:sp>
      <p:sp>
        <p:nvSpPr>
          <p:cNvPr id="5" name="Text Box 3"/>
          <p:cNvSpPr txBox="1">
            <a:spLocks noChangeArrowheads="1"/>
          </p:cNvSpPr>
          <p:nvPr/>
        </p:nvSpPr>
        <p:spPr bwMode="auto">
          <a:xfrm>
            <a:off x="415741" y="5323582"/>
            <a:ext cx="8241322" cy="800219"/>
          </a:xfrm>
          <a:prstGeom prst="rect">
            <a:avLst/>
          </a:prstGeom>
          <a:noFill/>
          <a:ln w="6350">
            <a:noFill/>
            <a:miter lim="800000"/>
            <a:headEnd/>
            <a:tailEnd/>
          </a:ln>
        </p:spPr>
        <p:txBody>
          <a:bodyPr wrap="square">
            <a:spAutoFit/>
          </a:bodyPr>
          <a:lstStyle/>
          <a:p>
            <a:pPr algn="ctr">
              <a:spcBef>
                <a:spcPts val="600"/>
              </a:spcBef>
              <a:spcAft>
                <a:spcPts val="600"/>
              </a:spcAft>
            </a:pPr>
            <a:r>
              <a:rPr lang="en-US" sz="1800" b="0" dirty="0" smtClean="0"/>
              <a:t>Provides an indication of risk to the mission (i.e., mission risk)</a:t>
            </a:r>
          </a:p>
          <a:p>
            <a:pPr algn="ctr">
              <a:spcBef>
                <a:spcPts val="600"/>
              </a:spcBef>
              <a:spcAft>
                <a:spcPts val="600"/>
              </a:spcAft>
            </a:pPr>
            <a:r>
              <a:rPr lang="en-US" sz="1800" b="0" dirty="0" smtClean="0"/>
              <a:t>Dashboard for decision makers</a:t>
            </a:r>
          </a:p>
        </p:txBody>
      </p:sp>
      <p:graphicFrame>
        <p:nvGraphicFramePr>
          <p:cNvPr id="2" name="Object 1"/>
          <p:cNvGraphicFramePr>
            <a:graphicFrameLocks noChangeAspect="1"/>
          </p:cNvGraphicFramePr>
          <p:nvPr>
            <p:extLst>
              <p:ext uri="{D42A27DB-BD31-4B8C-83A1-F6EECF244321}">
                <p14:modId xmlns:p14="http://schemas.microsoft.com/office/powerpoint/2010/main" val="612038632"/>
              </p:ext>
            </p:extLst>
          </p:nvPr>
        </p:nvGraphicFramePr>
        <p:xfrm>
          <a:off x="990600" y="1371600"/>
          <a:ext cx="6441798" cy="3903663"/>
        </p:xfrm>
        <a:graphic>
          <a:graphicData uri="http://schemas.openxmlformats.org/presentationml/2006/ole">
            <mc:AlternateContent xmlns:mc="http://schemas.openxmlformats.org/markup-compatibility/2006">
              <mc:Choice xmlns:v="urn:schemas-microsoft-com:vml" Requires="v">
                <p:oleObj spid="_x0000_s3128" name="Visio" r:id="rId4" imgW="9350617" imgH="5666544" progId="Visio.Drawing.11">
                  <p:embed/>
                </p:oleObj>
              </mc:Choice>
              <mc:Fallback>
                <p:oleObj name="Visio" r:id="rId4" imgW="9350617" imgH="5666544" progId="Visio.Drawing.11">
                  <p:embed/>
                  <p:pic>
                    <p:nvPicPr>
                      <p:cNvPr id="0" name=""/>
                      <p:cNvPicPr/>
                      <p:nvPr/>
                    </p:nvPicPr>
                    <p:blipFill>
                      <a:blip r:embed="rId5"/>
                      <a:stretch>
                        <a:fillRect/>
                      </a:stretch>
                    </p:blipFill>
                    <p:spPr>
                      <a:xfrm>
                        <a:off x="990600" y="1371600"/>
                        <a:ext cx="6441798" cy="3903663"/>
                      </a:xfrm>
                      <a:prstGeom prst="rect">
                        <a:avLst/>
                      </a:prstGeom>
                    </p:spPr>
                  </p:pic>
                </p:oleObj>
              </mc:Fallback>
            </mc:AlternateContent>
          </a:graphicData>
        </a:graphic>
      </p:graphicFrame>
    </p:spTree>
    <p:extLst>
      <p:ext uri="{BB962C8B-B14F-4D97-AF65-F5344CB8AC3E}">
        <p14:creationId xmlns:p14="http://schemas.microsoft.com/office/powerpoint/2010/main" val="16870850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IMCA in </a:t>
            </a:r>
            <a:r>
              <a:rPr lang="en-US" dirty="0"/>
              <a:t>M</a:t>
            </a:r>
            <a:r>
              <a:rPr lang="en-US" dirty="0" smtClean="0"/>
              <a:t>ore Detail</a:t>
            </a:r>
            <a:endParaRPr lang="en-US" dirty="0"/>
          </a:p>
        </p:txBody>
      </p:sp>
    </p:spTree>
    <p:extLst>
      <p:ext uri="{BB962C8B-B14F-4D97-AF65-F5344CB8AC3E}">
        <p14:creationId xmlns:p14="http://schemas.microsoft.com/office/powerpoint/2010/main" val="40056045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50" name="Rectangle 6"/>
          <p:cNvSpPr>
            <a:spLocks noGrp="1" noChangeArrowheads="1"/>
          </p:cNvSpPr>
          <p:nvPr>
            <p:ph type="title"/>
          </p:nvPr>
        </p:nvSpPr>
        <p:spPr/>
        <p:txBody>
          <a:bodyPr/>
          <a:lstStyle/>
          <a:p>
            <a:r>
              <a:rPr lang="en-US" dirty="0" smtClean="0"/>
              <a:t>Incident Management Capability Assessment Objectives</a:t>
            </a:r>
            <a:endParaRPr lang="en-US" dirty="0"/>
          </a:p>
        </p:txBody>
      </p:sp>
      <p:sp>
        <p:nvSpPr>
          <p:cNvPr id="108551" name="Rectangle 7"/>
          <p:cNvSpPr>
            <a:spLocks noGrp="1" noChangeArrowheads="1"/>
          </p:cNvSpPr>
          <p:nvPr>
            <p:ph idx="1"/>
          </p:nvPr>
        </p:nvSpPr>
        <p:spPr/>
        <p:txBody>
          <a:bodyPr/>
          <a:lstStyle/>
          <a:p>
            <a:r>
              <a:rPr lang="en-US" dirty="0" smtClean="0"/>
              <a:t>The assessment measures an organization’s incident management functions against the CERT incident management capabilities which define a benchmark of good practice.</a:t>
            </a:r>
          </a:p>
          <a:p>
            <a:r>
              <a:rPr lang="en-US" dirty="0" smtClean="0"/>
              <a:t>The capabilities within the assessment are used to determine if an organization has all the necessary components, processes, and controls in place to perform the full range of incident management functions and services.</a:t>
            </a:r>
          </a:p>
          <a:p>
            <a:r>
              <a:rPr lang="en-US" dirty="0" smtClean="0"/>
              <a:t>The assessment can also be scoped to focus only on particular sets of capabilities based on the organization’s structure and operations.</a:t>
            </a:r>
          </a:p>
          <a:p>
            <a:endParaRPr lang="en-US" dirty="0"/>
          </a:p>
        </p:txBody>
      </p:sp>
    </p:spTree>
    <p:extLst>
      <p:ext uri="{BB962C8B-B14F-4D97-AF65-F5344CB8AC3E}">
        <p14:creationId xmlns:p14="http://schemas.microsoft.com/office/powerpoint/2010/main" val="7659181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91" name="Rectangle 7"/>
          <p:cNvSpPr>
            <a:spLocks noGrp="1" noChangeArrowheads="1"/>
          </p:cNvSpPr>
          <p:nvPr>
            <p:ph type="title"/>
          </p:nvPr>
        </p:nvSpPr>
        <p:spPr/>
        <p:txBody>
          <a:bodyPr/>
          <a:lstStyle/>
          <a:p>
            <a:r>
              <a:rPr lang="en-US" dirty="0" smtClean="0"/>
              <a:t>Categories and Priorities for Incident Management Capabilities </a:t>
            </a:r>
            <a:endParaRPr lang="en-US" dirty="0"/>
          </a:p>
        </p:txBody>
      </p:sp>
      <p:sp>
        <p:nvSpPr>
          <p:cNvPr id="221192" name="Rectangle 8"/>
          <p:cNvSpPr>
            <a:spLocks noGrp="1" noChangeArrowheads="1"/>
          </p:cNvSpPr>
          <p:nvPr>
            <p:ph idx="1"/>
          </p:nvPr>
        </p:nvSpPr>
        <p:spPr/>
        <p:txBody>
          <a:bodyPr/>
          <a:lstStyle/>
          <a:p>
            <a:r>
              <a:rPr lang="en-US" dirty="0" smtClean="0"/>
              <a:t>Five major service categories: </a:t>
            </a:r>
          </a:p>
          <a:p>
            <a:pPr lvl="1"/>
            <a:r>
              <a:rPr lang="en-US" dirty="0" smtClean="0"/>
              <a:t>Prepare</a:t>
            </a:r>
          </a:p>
          <a:p>
            <a:pPr lvl="1"/>
            <a:r>
              <a:rPr lang="en-US" dirty="0" smtClean="0"/>
              <a:t>Protect</a:t>
            </a:r>
          </a:p>
          <a:p>
            <a:pPr lvl="1"/>
            <a:r>
              <a:rPr lang="en-US" dirty="0" smtClean="0"/>
              <a:t>Detect</a:t>
            </a:r>
          </a:p>
          <a:p>
            <a:pPr lvl="1"/>
            <a:r>
              <a:rPr lang="en-US" dirty="0" smtClean="0"/>
              <a:t>Respond</a:t>
            </a:r>
          </a:p>
          <a:p>
            <a:pPr lvl="1"/>
            <a:r>
              <a:rPr lang="en-US" dirty="0" smtClean="0"/>
              <a:t>Sustain</a:t>
            </a:r>
          </a:p>
          <a:p>
            <a:r>
              <a:rPr lang="en-US" dirty="0" smtClean="0"/>
              <a:t>Three priorities:</a:t>
            </a:r>
          </a:p>
          <a:p>
            <a:pPr lvl="1"/>
            <a:r>
              <a:rPr lang="en-US" dirty="0" smtClean="0"/>
              <a:t>Priority I capabilities: critical services that an incident management function must provide</a:t>
            </a:r>
          </a:p>
          <a:p>
            <a:pPr lvl="1"/>
            <a:r>
              <a:rPr lang="en-US" dirty="0" smtClean="0"/>
              <a:t>Priority II capabilities: important services that should be provided</a:t>
            </a:r>
          </a:p>
          <a:p>
            <a:pPr lvl="1"/>
            <a:r>
              <a:rPr lang="en-US" dirty="0" smtClean="0"/>
              <a:t>Priority III capabilities: best practices that enhance operational effectiveness and quality</a:t>
            </a:r>
            <a:endParaRPr lang="en-US" dirty="0"/>
          </a:p>
        </p:txBody>
      </p:sp>
      <p:sp>
        <p:nvSpPr>
          <p:cNvPr id="221188" name="Rectangle 4"/>
          <p:cNvSpPr>
            <a:spLocks noChangeArrowheads="1"/>
          </p:cNvSpPr>
          <p:nvPr/>
        </p:nvSpPr>
        <p:spPr bwMode="auto">
          <a:xfrm>
            <a:off x="609600" y="1752600"/>
            <a:ext cx="8229600" cy="1939772"/>
          </a:xfrm>
          <a:prstGeom prst="rect">
            <a:avLst/>
          </a:prstGeom>
          <a:noFill/>
          <a:ln w="9525">
            <a:noFill/>
            <a:miter lim="800000"/>
            <a:headEnd/>
            <a:tailEnd/>
          </a:ln>
          <a:effectLst/>
        </p:spPr>
        <p:txBody>
          <a:bodyPr/>
          <a:lstStyle/>
          <a:p>
            <a:pPr marL="342900" indent="-342900" algn="l">
              <a:lnSpc>
                <a:spcPct val="90000"/>
              </a:lnSpc>
              <a:spcBef>
                <a:spcPct val="20000"/>
              </a:spcBef>
            </a:pPr>
            <a:endParaRPr lang="en-US" sz="1800" dirty="0"/>
          </a:p>
        </p:txBody>
      </p:sp>
    </p:spTree>
    <p:extLst>
      <p:ext uri="{BB962C8B-B14F-4D97-AF65-F5344CB8AC3E}">
        <p14:creationId xmlns:p14="http://schemas.microsoft.com/office/powerpoint/2010/main" val="39793550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IMC Assessment Process</a:t>
            </a:r>
            <a:endParaRPr lang="en-US" dirty="0"/>
          </a:p>
        </p:txBody>
      </p:sp>
      <p:grpSp>
        <p:nvGrpSpPr>
          <p:cNvPr id="33" name="Group 48"/>
          <p:cNvGrpSpPr>
            <a:grpSpLocks/>
          </p:cNvGrpSpPr>
          <p:nvPr/>
        </p:nvGrpSpPr>
        <p:grpSpPr bwMode="auto">
          <a:xfrm>
            <a:off x="533400" y="1129752"/>
            <a:ext cx="7924800" cy="4724400"/>
            <a:chOff x="336" y="912"/>
            <a:chExt cx="4992" cy="2976"/>
          </a:xfrm>
          <a:solidFill>
            <a:srgbClr val="FFFFFF"/>
          </a:solidFill>
        </p:grpSpPr>
        <p:sp>
          <p:nvSpPr>
            <p:cNvPr id="34" name="Line 12"/>
            <p:cNvSpPr>
              <a:spLocks noChangeShapeType="1"/>
            </p:cNvSpPr>
            <p:nvPr/>
          </p:nvSpPr>
          <p:spPr bwMode="auto">
            <a:xfrm>
              <a:off x="2592" y="3600"/>
              <a:ext cx="576" cy="0"/>
            </a:xfrm>
            <a:prstGeom prst="line">
              <a:avLst/>
            </a:prstGeom>
            <a:grpFill/>
            <a:ln w="28575">
              <a:solidFill>
                <a:srgbClr val="000063"/>
              </a:solidFill>
              <a:round/>
              <a:headEnd/>
              <a:tailEnd type="triangle" w="med" len="me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35" name="Text Box 18"/>
            <p:cNvSpPr txBox="1">
              <a:spLocks noChangeArrowheads="1"/>
            </p:cNvSpPr>
            <p:nvPr/>
          </p:nvSpPr>
          <p:spPr bwMode="auto">
            <a:xfrm>
              <a:off x="3619" y="912"/>
              <a:ext cx="1181" cy="672"/>
            </a:xfrm>
            <a:prstGeom prst="rect">
              <a:avLst/>
            </a:prstGeom>
            <a:grpFill/>
            <a:ln w="19050" algn="ctr">
              <a:solidFill>
                <a:srgbClr val="000063"/>
              </a:solidFill>
              <a:miter lim="800000"/>
              <a:headEnd/>
              <a:tailEnd/>
            </a:ln>
            <a:effectLst/>
          </p:spPr>
          <p:txBody>
            <a:bodyPr tIns="91440" bIns="91440" anchor="ctr" anchorCtr="1"/>
            <a:lstStyle/>
            <a:p>
              <a:pPr marL="0" marR="0" lvl="0" indent="0" defTabSz="1027113" eaLnBrk="1" fontAlgn="base" latinLnBrk="0" hangingPunct="1">
                <a:lnSpc>
                  <a:spcPct val="100000"/>
                </a:lnSpc>
                <a:spcBef>
                  <a:spcPct val="0"/>
                </a:spcBef>
                <a:spcAft>
                  <a:spcPct val="0"/>
                </a:spcAft>
                <a:buClrTx/>
                <a:buSzTx/>
                <a:buFontTx/>
                <a:buNone/>
                <a:tabLst/>
                <a:defRPr/>
              </a:pPr>
              <a:r>
                <a:rPr kumimoji="0" lang="en-US" sz="1800" b="0" i="0" u="none" strike="noStrike" kern="0" cap="none" spc="0" normalizeH="0" baseline="0" noProof="0" dirty="0" smtClean="0">
                  <a:ln>
                    <a:noFill/>
                  </a:ln>
                  <a:solidFill>
                    <a:srgbClr val="000063"/>
                  </a:solidFill>
                  <a:effectLst/>
                  <a:uLnTx/>
                  <a:uFillTx/>
                </a:rPr>
                <a:t>Collect and Analyze Documentation</a:t>
              </a:r>
            </a:p>
          </p:txBody>
        </p:sp>
        <p:sp>
          <p:nvSpPr>
            <p:cNvPr id="36" name="Line 23"/>
            <p:cNvSpPr>
              <a:spLocks noChangeShapeType="1"/>
            </p:cNvSpPr>
            <p:nvPr/>
          </p:nvSpPr>
          <p:spPr bwMode="auto">
            <a:xfrm>
              <a:off x="1584" y="2016"/>
              <a:ext cx="288" cy="0"/>
            </a:xfrm>
            <a:prstGeom prst="line">
              <a:avLst/>
            </a:prstGeom>
            <a:grpFill/>
            <a:ln w="28575">
              <a:solidFill>
                <a:srgbClr val="000063"/>
              </a:solidFill>
              <a:round/>
              <a:headEnd/>
              <a:tailEnd type="triangle" w="med" len="me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37" name="Line 25"/>
            <p:cNvSpPr>
              <a:spLocks noChangeShapeType="1"/>
            </p:cNvSpPr>
            <p:nvPr/>
          </p:nvSpPr>
          <p:spPr bwMode="auto">
            <a:xfrm>
              <a:off x="3024" y="2016"/>
              <a:ext cx="576" cy="0"/>
            </a:xfrm>
            <a:prstGeom prst="line">
              <a:avLst/>
            </a:prstGeom>
            <a:grpFill/>
            <a:ln w="28575">
              <a:solidFill>
                <a:srgbClr val="000063"/>
              </a:solidFill>
              <a:round/>
              <a:headEnd/>
              <a:tailEnd type="triangle" w="med" len="me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38" name="Line 26"/>
            <p:cNvSpPr>
              <a:spLocks noChangeShapeType="1"/>
            </p:cNvSpPr>
            <p:nvPr/>
          </p:nvSpPr>
          <p:spPr bwMode="auto">
            <a:xfrm>
              <a:off x="4802" y="1296"/>
              <a:ext cx="238" cy="0"/>
            </a:xfrm>
            <a:prstGeom prst="line">
              <a:avLst/>
            </a:prstGeom>
            <a:grpFill/>
            <a:ln w="28575">
              <a:solidFill>
                <a:srgbClr val="000063"/>
              </a:solidFill>
              <a:round/>
              <a:headEnd/>
              <a:tailEnd/>
            </a:ln>
            <a:effectLst/>
          </p:spPr>
          <p:txBody>
            <a:bodyPr wrap="square"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39" name="Line 27"/>
            <p:cNvSpPr>
              <a:spLocks noChangeShapeType="1"/>
            </p:cNvSpPr>
            <p:nvPr/>
          </p:nvSpPr>
          <p:spPr bwMode="auto">
            <a:xfrm flipH="1">
              <a:off x="3312" y="1296"/>
              <a:ext cx="0" cy="1440"/>
            </a:xfrm>
            <a:prstGeom prst="line">
              <a:avLst/>
            </a:prstGeom>
            <a:grpFill/>
            <a:ln w="28575">
              <a:solidFill>
                <a:srgbClr val="000063"/>
              </a:solidFill>
              <a:round/>
              <a:headEnd/>
              <a:tailEn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40" name="Line 28"/>
            <p:cNvSpPr>
              <a:spLocks noChangeShapeType="1"/>
            </p:cNvSpPr>
            <p:nvPr/>
          </p:nvSpPr>
          <p:spPr bwMode="auto">
            <a:xfrm>
              <a:off x="4752" y="2736"/>
              <a:ext cx="288" cy="0"/>
            </a:xfrm>
            <a:prstGeom prst="line">
              <a:avLst/>
            </a:prstGeom>
            <a:grpFill/>
            <a:ln w="28575">
              <a:solidFill>
                <a:srgbClr val="000063"/>
              </a:solidFill>
              <a:round/>
              <a:headEnd/>
              <a:tailEn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41" name="Line 29"/>
            <p:cNvSpPr>
              <a:spLocks noChangeShapeType="1"/>
            </p:cNvSpPr>
            <p:nvPr/>
          </p:nvSpPr>
          <p:spPr bwMode="auto">
            <a:xfrm flipH="1" flipV="1">
              <a:off x="5040" y="1296"/>
              <a:ext cx="0" cy="1440"/>
            </a:xfrm>
            <a:prstGeom prst="line">
              <a:avLst/>
            </a:prstGeom>
            <a:grpFill/>
            <a:ln w="28575">
              <a:solidFill>
                <a:srgbClr val="000063"/>
              </a:solidFill>
              <a:round/>
              <a:headEnd/>
              <a:tailEn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42" name="Line 30"/>
            <p:cNvSpPr>
              <a:spLocks noChangeShapeType="1"/>
            </p:cNvSpPr>
            <p:nvPr/>
          </p:nvSpPr>
          <p:spPr bwMode="auto">
            <a:xfrm>
              <a:off x="4752" y="2016"/>
              <a:ext cx="576" cy="0"/>
            </a:xfrm>
            <a:prstGeom prst="line">
              <a:avLst/>
            </a:prstGeom>
            <a:grpFill/>
            <a:ln w="28575">
              <a:solidFill>
                <a:srgbClr val="000063"/>
              </a:solidFill>
              <a:round/>
              <a:headEnd/>
              <a:tailEn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43" name="Line 31"/>
            <p:cNvSpPr>
              <a:spLocks noChangeShapeType="1"/>
            </p:cNvSpPr>
            <p:nvPr/>
          </p:nvSpPr>
          <p:spPr bwMode="auto">
            <a:xfrm>
              <a:off x="1152" y="3600"/>
              <a:ext cx="288" cy="0"/>
            </a:xfrm>
            <a:prstGeom prst="line">
              <a:avLst/>
            </a:prstGeom>
            <a:grpFill/>
            <a:ln w="28575">
              <a:solidFill>
                <a:srgbClr val="000063"/>
              </a:solidFill>
              <a:round/>
              <a:headEnd/>
              <a:tailEnd type="triangle" w="med" len="me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44" name="Line 32"/>
            <p:cNvSpPr>
              <a:spLocks noChangeShapeType="1"/>
            </p:cNvSpPr>
            <p:nvPr/>
          </p:nvSpPr>
          <p:spPr bwMode="auto">
            <a:xfrm flipH="1">
              <a:off x="1152" y="3168"/>
              <a:ext cx="0" cy="432"/>
            </a:xfrm>
            <a:prstGeom prst="line">
              <a:avLst/>
            </a:prstGeom>
            <a:grpFill/>
            <a:ln w="28575">
              <a:solidFill>
                <a:srgbClr val="000063"/>
              </a:solidFill>
              <a:round/>
              <a:headEnd/>
              <a:tailEn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45" name="Line 33"/>
            <p:cNvSpPr>
              <a:spLocks noChangeShapeType="1"/>
            </p:cNvSpPr>
            <p:nvPr/>
          </p:nvSpPr>
          <p:spPr bwMode="auto">
            <a:xfrm flipH="1">
              <a:off x="1152" y="3168"/>
              <a:ext cx="4176" cy="0"/>
            </a:xfrm>
            <a:prstGeom prst="line">
              <a:avLst/>
            </a:prstGeom>
            <a:grpFill/>
            <a:ln w="28575">
              <a:solidFill>
                <a:srgbClr val="000063"/>
              </a:solidFill>
              <a:round/>
              <a:headEnd/>
              <a:tailEn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46" name="Line 34"/>
            <p:cNvSpPr>
              <a:spLocks noChangeShapeType="1"/>
            </p:cNvSpPr>
            <p:nvPr/>
          </p:nvSpPr>
          <p:spPr bwMode="auto">
            <a:xfrm flipH="1">
              <a:off x="5328" y="2016"/>
              <a:ext cx="0" cy="1152"/>
            </a:xfrm>
            <a:prstGeom prst="line">
              <a:avLst/>
            </a:prstGeom>
            <a:grpFill/>
            <a:ln w="28575">
              <a:solidFill>
                <a:srgbClr val="000063"/>
              </a:solidFill>
              <a:round/>
              <a:headEnd/>
              <a:tailEn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47" name="Line 36"/>
            <p:cNvSpPr>
              <a:spLocks noChangeShapeType="1"/>
            </p:cNvSpPr>
            <p:nvPr/>
          </p:nvSpPr>
          <p:spPr bwMode="auto">
            <a:xfrm>
              <a:off x="3312" y="1296"/>
              <a:ext cx="288" cy="0"/>
            </a:xfrm>
            <a:prstGeom prst="line">
              <a:avLst/>
            </a:prstGeom>
            <a:grpFill/>
            <a:ln w="28575">
              <a:solidFill>
                <a:srgbClr val="000063"/>
              </a:solidFill>
              <a:round/>
              <a:headEnd/>
              <a:tailEnd type="triangle" w="med" len="me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48" name="Line 37"/>
            <p:cNvSpPr>
              <a:spLocks noChangeShapeType="1"/>
            </p:cNvSpPr>
            <p:nvPr/>
          </p:nvSpPr>
          <p:spPr bwMode="auto">
            <a:xfrm>
              <a:off x="3312" y="2736"/>
              <a:ext cx="288" cy="0"/>
            </a:xfrm>
            <a:prstGeom prst="line">
              <a:avLst/>
            </a:prstGeom>
            <a:grpFill/>
            <a:ln w="28575">
              <a:solidFill>
                <a:srgbClr val="000063"/>
              </a:solidFill>
              <a:round/>
              <a:headEnd/>
              <a:tailEnd type="triangle" w="med" len="med"/>
            </a:ln>
            <a:effectLst/>
          </p:spPr>
          <p:txBody>
            <a:bodyPr lIns="0" tIns="0" rIns="0" bIns="0">
              <a:spAutoFit/>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0" i="0" u="none" strike="noStrike" kern="0" cap="none" spc="0" normalizeH="0" baseline="0" noProof="0" dirty="0" smtClean="0">
                <a:ln>
                  <a:noFill/>
                </a:ln>
                <a:solidFill>
                  <a:srgbClr val="000063"/>
                </a:solidFill>
                <a:effectLst/>
                <a:uLnTx/>
                <a:uFillTx/>
              </a:endParaRPr>
            </a:p>
          </p:txBody>
        </p:sp>
        <p:sp>
          <p:nvSpPr>
            <p:cNvPr id="49" name="Text Box 40"/>
            <p:cNvSpPr txBox="1">
              <a:spLocks noChangeArrowheads="1"/>
            </p:cNvSpPr>
            <p:nvPr/>
          </p:nvSpPr>
          <p:spPr bwMode="auto">
            <a:xfrm>
              <a:off x="1872" y="1632"/>
              <a:ext cx="1152" cy="672"/>
            </a:xfrm>
            <a:prstGeom prst="rect">
              <a:avLst/>
            </a:prstGeom>
            <a:grpFill/>
            <a:ln w="19050" algn="ctr">
              <a:solidFill>
                <a:srgbClr val="000063"/>
              </a:solidFill>
              <a:miter lim="800000"/>
              <a:headEnd/>
              <a:tailEnd/>
            </a:ln>
            <a:effectLst/>
          </p:spPr>
          <p:txBody>
            <a:bodyPr tIns="91440" bIns="91440" anchor="ctr" anchorCtr="1"/>
            <a:lstStyle/>
            <a:p>
              <a:pPr marL="0" marR="0" lvl="0" indent="0" defTabSz="1027113"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smtClean="0">
                  <a:ln>
                    <a:noFill/>
                  </a:ln>
                  <a:solidFill>
                    <a:srgbClr val="000063"/>
                  </a:solidFill>
                  <a:effectLst/>
                  <a:uLnTx/>
                  <a:uFillTx/>
                </a:rPr>
                <a:t>Present Participants Briefing</a:t>
              </a:r>
            </a:p>
          </p:txBody>
        </p:sp>
        <p:sp>
          <p:nvSpPr>
            <p:cNvPr id="50" name="Text Box 41"/>
            <p:cNvSpPr txBox="1">
              <a:spLocks noChangeArrowheads="1"/>
            </p:cNvSpPr>
            <p:nvPr/>
          </p:nvSpPr>
          <p:spPr bwMode="auto">
            <a:xfrm>
              <a:off x="3638" y="1728"/>
              <a:ext cx="1210" cy="576"/>
            </a:xfrm>
            <a:prstGeom prst="rect">
              <a:avLst/>
            </a:prstGeom>
            <a:grpFill/>
            <a:ln w="19050" algn="ctr">
              <a:solidFill>
                <a:srgbClr val="000063"/>
              </a:solidFill>
              <a:miter lim="800000"/>
              <a:headEnd/>
              <a:tailEnd/>
            </a:ln>
            <a:effectLst/>
          </p:spPr>
          <p:txBody>
            <a:bodyPr tIns="91440" bIns="91440" anchor="ctr" anchorCtr="1"/>
            <a:lstStyle/>
            <a:p>
              <a:pPr marL="0" marR="0" lvl="0" indent="0" defTabSz="1027113" eaLnBrk="1" fontAlgn="base" latinLnBrk="0" hangingPunct="1">
                <a:lnSpc>
                  <a:spcPct val="100000"/>
                </a:lnSpc>
                <a:spcBef>
                  <a:spcPct val="0"/>
                </a:spcBef>
                <a:spcAft>
                  <a:spcPct val="0"/>
                </a:spcAft>
                <a:buClrTx/>
                <a:buSzTx/>
                <a:buFontTx/>
                <a:buNone/>
                <a:tabLst/>
                <a:defRPr/>
              </a:pPr>
              <a:r>
                <a:rPr kumimoji="0" lang="en-US" sz="1800" b="0" i="0" u="none" strike="noStrike" kern="0" cap="none" spc="0" normalizeH="0" baseline="0" noProof="0" dirty="0" smtClean="0">
                  <a:ln>
                    <a:noFill/>
                  </a:ln>
                  <a:solidFill>
                    <a:srgbClr val="000063"/>
                  </a:solidFill>
                  <a:effectLst/>
                  <a:uLnTx/>
                  <a:uFillTx/>
                </a:rPr>
                <a:t>Conduct Interviews</a:t>
              </a:r>
            </a:p>
          </p:txBody>
        </p:sp>
        <p:sp>
          <p:nvSpPr>
            <p:cNvPr id="51" name="Text Box 42"/>
            <p:cNvSpPr txBox="1">
              <a:spLocks noChangeArrowheads="1"/>
            </p:cNvSpPr>
            <p:nvPr/>
          </p:nvSpPr>
          <p:spPr bwMode="auto">
            <a:xfrm>
              <a:off x="3644" y="2448"/>
              <a:ext cx="1204" cy="576"/>
            </a:xfrm>
            <a:prstGeom prst="rect">
              <a:avLst/>
            </a:prstGeom>
            <a:grpFill/>
            <a:ln w="19050" algn="ctr">
              <a:solidFill>
                <a:srgbClr val="000063"/>
              </a:solidFill>
              <a:miter lim="800000"/>
              <a:headEnd/>
              <a:tailEnd/>
            </a:ln>
            <a:effectLst/>
          </p:spPr>
          <p:txBody>
            <a:bodyPr tIns="91440" bIns="91440" anchor="ctr" anchorCtr="1"/>
            <a:lstStyle/>
            <a:p>
              <a:pPr marL="0" marR="0" lvl="0" indent="0" defTabSz="1027113" eaLnBrk="1" fontAlgn="base" latinLnBrk="0" hangingPunct="1">
                <a:lnSpc>
                  <a:spcPct val="100000"/>
                </a:lnSpc>
                <a:spcBef>
                  <a:spcPct val="0"/>
                </a:spcBef>
                <a:spcAft>
                  <a:spcPct val="0"/>
                </a:spcAft>
                <a:buClrTx/>
                <a:buSzTx/>
                <a:buFontTx/>
                <a:buNone/>
                <a:tabLst/>
                <a:defRPr/>
              </a:pPr>
              <a:r>
                <a:rPr kumimoji="0" lang="en-US" sz="1800" b="0" i="0" u="none" strike="noStrike" kern="0" cap="none" spc="0" normalizeH="0" baseline="0" noProof="0" dirty="0" smtClean="0">
                  <a:ln>
                    <a:noFill/>
                  </a:ln>
                  <a:solidFill>
                    <a:srgbClr val="000063"/>
                  </a:solidFill>
                  <a:effectLst/>
                  <a:uLnTx/>
                  <a:uFillTx/>
                </a:rPr>
                <a:t>Observe Activities</a:t>
              </a:r>
            </a:p>
          </p:txBody>
        </p:sp>
        <p:sp>
          <p:nvSpPr>
            <p:cNvPr id="52" name="Text Box 43"/>
            <p:cNvSpPr txBox="1">
              <a:spLocks noChangeArrowheads="1"/>
            </p:cNvSpPr>
            <p:nvPr/>
          </p:nvSpPr>
          <p:spPr bwMode="auto">
            <a:xfrm>
              <a:off x="336" y="1440"/>
              <a:ext cx="1248" cy="1008"/>
            </a:xfrm>
            <a:prstGeom prst="rect">
              <a:avLst/>
            </a:prstGeom>
            <a:grpFill/>
            <a:ln w="19050" algn="ctr">
              <a:solidFill>
                <a:srgbClr val="000063"/>
              </a:solidFill>
              <a:miter lim="800000"/>
              <a:headEnd/>
              <a:tailEnd/>
            </a:ln>
            <a:effectLst/>
          </p:spPr>
          <p:txBody>
            <a:bodyPr tIns="91440" bIns="91440" anchor="ctr" anchorCtr="1"/>
            <a:lstStyle/>
            <a:p>
              <a:pPr marL="0" marR="0" lvl="0" indent="0" defTabSz="1027113"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smtClean="0">
                  <a:ln>
                    <a:noFill/>
                  </a:ln>
                  <a:solidFill>
                    <a:srgbClr val="000063"/>
                  </a:solidFill>
                  <a:effectLst/>
                  <a:uLnTx/>
                  <a:uFillTx/>
                </a:rPr>
                <a:t>Present</a:t>
              </a:r>
            </a:p>
            <a:p>
              <a:pPr marL="0" marR="0" lvl="0" indent="0" defTabSz="1027113"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smtClean="0">
                  <a:ln>
                    <a:noFill/>
                  </a:ln>
                  <a:solidFill>
                    <a:srgbClr val="000063"/>
                  </a:solidFill>
                  <a:effectLst/>
                  <a:uLnTx/>
                  <a:uFillTx/>
                </a:rPr>
                <a:t>Overview Briefing</a:t>
              </a:r>
            </a:p>
          </p:txBody>
        </p:sp>
        <p:sp>
          <p:nvSpPr>
            <p:cNvPr id="53" name="Text Box 44"/>
            <p:cNvSpPr txBox="1">
              <a:spLocks noChangeArrowheads="1"/>
            </p:cNvSpPr>
            <p:nvPr/>
          </p:nvSpPr>
          <p:spPr bwMode="auto">
            <a:xfrm>
              <a:off x="1440" y="3312"/>
              <a:ext cx="1152" cy="576"/>
            </a:xfrm>
            <a:prstGeom prst="rect">
              <a:avLst/>
            </a:prstGeom>
            <a:grpFill/>
            <a:ln w="19050" algn="ctr">
              <a:solidFill>
                <a:srgbClr val="000063"/>
              </a:solidFill>
              <a:miter lim="800000"/>
              <a:headEnd/>
              <a:tailEnd/>
            </a:ln>
            <a:effectLst/>
          </p:spPr>
          <p:txBody>
            <a:bodyPr tIns="91440" bIns="91440" anchor="ctr" anchorCtr="1"/>
            <a:lstStyle/>
            <a:p>
              <a:pPr marL="0" marR="0" lvl="0" indent="0" defTabSz="1027113"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smtClean="0">
                  <a:ln>
                    <a:noFill/>
                  </a:ln>
                  <a:solidFill>
                    <a:srgbClr val="000063"/>
                  </a:solidFill>
                  <a:effectLst/>
                  <a:uLnTx/>
                  <a:uFillTx/>
                </a:rPr>
                <a:t>Analyze Data</a:t>
              </a:r>
            </a:p>
          </p:txBody>
        </p:sp>
        <p:sp>
          <p:nvSpPr>
            <p:cNvPr id="54" name="Text Box 45"/>
            <p:cNvSpPr txBox="1">
              <a:spLocks noChangeArrowheads="1"/>
            </p:cNvSpPr>
            <p:nvPr/>
          </p:nvSpPr>
          <p:spPr bwMode="auto">
            <a:xfrm>
              <a:off x="3168" y="3312"/>
              <a:ext cx="1941" cy="576"/>
            </a:xfrm>
            <a:prstGeom prst="rect">
              <a:avLst/>
            </a:prstGeom>
            <a:grpFill/>
            <a:ln w="19050" algn="ctr">
              <a:solidFill>
                <a:srgbClr val="000063"/>
              </a:solidFill>
              <a:miter lim="800000"/>
              <a:headEnd/>
              <a:tailEnd/>
            </a:ln>
            <a:effectLst/>
          </p:spPr>
          <p:txBody>
            <a:bodyPr tIns="91440" bIns="91440" anchor="ctr" anchorCtr="1"/>
            <a:lstStyle/>
            <a:p>
              <a:pPr marL="0" marR="0" lvl="0" indent="0" defTabSz="1027113"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smtClean="0">
                  <a:ln>
                    <a:noFill/>
                  </a:ln>
                  <a:solidFill>
                    <a:srgbClr val="000063"/>
                  </a:solidFill>
                  <a:effectLst/>
                  <a:uLnTx/>
                  <a:uFillTx/>
                </a:rPr>
                <a:t>Deliver Final Results</a:t>
              </a:r>
            </a:p>
          </p:txBody>
        </p:sp>
      </p:grpSp>
    </p:spTree>
    <p:extLst>
      <p:ext uri="{BB962C8B-B14F-4D97-AF65-F5344CB8AC3E}">
        <p14:creationId xmlns:p14="http://schemas.microsoft.com/office/powerpoint/2010/main" val="3338620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My CSIRT Doing?</a:t>
            </a:r>
            <a:endParaRPr lang="en-US" dirty="0"/>
          </a:p>
        </p:txBody>
      </p:sp>
      <p:sp>
        <p:nvSpPr>
          <p:cNvPr id="3" name="Content Placeholder 2"/>
          <p:cNvSpPr>
            <a:spLocks noGrp="1"/>
          </p:cNvSpPr>
          <p:nvPr>
            <p:ph idx="1"/>
          </p:nvPr>
        </p:nvSpPr>
        <p:spPr/>
        <p:txBody>
          <a:bodyPr/>
          <a:lstStyle/>
          <a:p>
            <a:r>
              <a:rPr lang="en-US" dirty="0"/>
              <a:t>A key struggle for CSIRT organizations today is determining how successful they are in meeting their mission of managing cybersecurity incidents. </a:t>
            </a:r>
            <a:endParaRPr lang="en-US" dirty="0" smtClean="0"/>
          </a:p>
          <a:p>
            <a:r>
              <a:rPr lang="en-US" dirty="0" smtClean="0"/>
              <a:t>As </a:t>
            </a:r>
            <a:r>
              <a:rPr lang="en-US" dirty="0"/>
              <a:t>teams become more mature in terms of operational longevity, they are looking for ways to evaluate their </a:t>
            </a:r>
            <a:r>
              <a:rPr lang="en-US" dirty="0" smtClean="0"/>
              <a:t>operations.</a:t>
            </a:r>
          </a:p>
          <a:p>
            <a:r>
              <a:rPr lang="en-US" dirty="0" smtClean="0"/>
              <a:t>Key outcomes are to </a:t>
            </a:r>
            <a:r>
              <a:rPr lang="en-US" dirty="0"/>
              <a:t>identify strengths and weaknesses in processes, technologies, and </a:t>
            </a:r>
            <a:r>
              <a:rPr lang="en-US" dirty="0" smtClean="0"/>
              <a:t>methods and use this to plan for improvement.</a:t>
            </a:r>
          </a:p>
          <a:p>
            <a:r>
              <a:rPr lang="en-US" dirty="0" smtClean="0"/>
              <a:t>Teams are also interested in being able to benchmark themselves against similar external teams but also against their own internal incident management groups.</a:t>
            </a:r>
          </a:p>
          <a:p>
            <a:endParaRPr lang="en-US" dirty="0"/>
          </a:p>
        </p:txBody>
      </p:sp>
    </p:spTree>
    <p:extLst>
      <p:ext uri="{BB962C8B-B14F-4D97-AF65-F5344CB8AC3E}">
        <p14:creationId xmlns:p14="http://schemas.microsoft.com/office/powerpoint/2010/main" val="23695694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dirty="0" smtClean="0"/>
              <a:t>Types of Documents Reviewed</a:t>
            </a:r>
            <a:endParaRPr lang="en-US" dirty="0"/>
          </a:p>
        </p:txBody>
      </p:sp>
      <p:sp>
        <p:nvSpPr>
          <p:cNvPr id="3" name="Content Placeholder 2"/>
          <p:cNvSpPr>
            <a:spLocks noGrp="1"/>
          </p:cNvSpPr>
          <p:nvPr>
            <p:ph idx="1"/>
          </p:nvPr>
        </p:nvSpPr>
        <p:spPr>
          <a:xfrm>
            <a:off x="304800" y="1143000"/>
            <a:ext cx="8305800" cy="5105400"/>
          </a:xfrm>
        </p:spPr>
        <p:txBody>
          <a:bodyPr/>
          <a:lstStyle/>
          <a:p>
            <a:r>
              <a:rPr lang="en-US" dirty="0" smtClean="0"/>
              <a:t>Documents reviewed include but are not limited to</a:t>
            </a:r>
          </a:p>
          <a:p>
            <a:pPr lvl="1"/>
            <a:r>
              <a:rPr lang="en-US" dirty="0" smtClean="0"/>
              <a:t>Incident management capability organization chart and </a:t>
            </a:r>
            <a:br>
              <a:rPr lang="en-US" dirty="0" smtClean="0"/>
            </a:br>
            <a:r>
              <a:rPr lang="en-US" dirty="0" smtClean="0"/>
              <a:t>CONOPs or charter</a:t>
            </a:r>
          </a:p>
          <a:p>
            <a:pPr lvl="1"/>
            <a:r>
              <a:rPr lang="en-US" dirty="0" smtClean="0"/>
              <a:t>incident response/management plan</a:t>
            </a:r>
          </a:p>
          <a:p>
            <a:pPr lvl="1"/>
            <a:r>
              <a:rPr lang="en-US" dirty="0" smtClean="0"/>
              <a:t>communications plan</a:t>
            </a:r>
          </a:p>
          <a:p>
            <a:pPr lvl="1"/>
            <a:r>
              <a:rPr lang="en-US" dirty="0" smtClean="0"/>
              <a:t>incident management workflow processes</a:t>
            </a:r>
          </a:p>
          <a:p>
            <a:pPr lvl="1"/>
            <a:r>
              <a:rPr lang="en-US" dirty="0" smtClean="0"/>
              <a:t>incident management policies and procedures</a:t>
            </a:r>
          </a:p>
          <a:p>
            <a:pPr lvl="1"/>
            <a:r>
              <a:rPr lang="en-US" dirty="0" smtClean="0"/>
              <a:t>incident reporting forms and guidance</a:t>
            </a:r>
          </a:p>
          <a:p>
            <a:pPr lvl="1"/>
            <a:r>
              <a:rPr lang="en-US" dirty="0" smtClean="0"/>
              <a:t>incident management service descriptions</a:t>
            </a:r>
          </a:p>
          <a:p>
            <a:pPr lvl="1"/>
            <a:r>
              <a:rPr lang="en-US" dirty="0" smtClean="0"/>
              <a:t>job descriptions and training requirements for incident management staff</a:t>
            </a:r>
          </a:p>
        </p:txBody>
      </p:sp>
    </p:spTree>
    <p:extLst>
      <p:ext uri="{BB962C8B-B14F-4D97-AF65-F5344CB8AC3E}">
        <p14:creationId xmlns:p14="http://schemas.microsoft.com/office/powerpoint/2010/main" val="1654696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Staff Interviewed</a:t>
            </a:r>
            <a:endParaRPr lang="en-US" dirty="0"/>
          </a:p>
        </p:txBody>
      </p:sp>
      <p:sp>
        <p:nvSpPr>
          <p:cNvPr id="3" name="Content Placeholder 2"/>
          <p:cNvSpPr>
            <a:spLocks noGrp="1"/>
          </p:cNvSpPr>
          <p:nvPr>
            <p:ph idx="1"/>
          </p:nvPr>
        </p:nvSpPr>
        <p:spPr/>
        <p:txBody>
          <a:bodyPr/>
          <a:lstStyle/>
          <a:p>
            <a:pPr lvl="1"/>
            <a:r>
              <a:rPr lang="en-US" dirty="0" smtClean="0"/>
              <a:t>executive management such as chief information officers (CIOs), chief security officers (CSOs), and chief risk officers (CROs)</a:t>
            </a:r>
          </a:p>
          <a:p>
            <a:pPr lvl="1"/>
            <a:r>
              <a:rPr lang="en-US" dirty="0" smtClean="0"/>
              <a:t>managers of incident management operations such as SOC managers or CSIRT manager or lead </a:t>
            </a:r>
          </a:p>
          <a:p>
            <a:pPr lvl="1"/>
            <a:r>
              <a:rPr lang="en-US" dirty="0" smtClean="0"/>
              <a:t>SOC or CSIRT staff such as help desk or hotline staff,  incident analysts, vulnerability analysts</a:t>
            </a:r>
            <a:r>
              <a:rPr lang="en-US" dirty="0"/>
              <a:t>,</a:t>
            </a:r>
            <a:r>
              <a:rPr lang="en-US" dirty="0" smtClean="0"/>
              <a:t> and malware analysts</a:t>
            </a:r>
          </a:p>
          <a:p>
            <a:pPr lvl="1"/>
            <a:r>
              <a:rPr lang="en-US" dirty="0" smtClean="0"/>
              <a:t>specialists such as law enforcement liaisons, digital media analysts, system and network administrators, firewall management, network monitoring, vulnerability scanning, threat assessment, patch management, and risk assessment</a:t>
            </a:r>
          </a:p>
          <a:p>
            <a:pPr lvl="1"/>
            <a:r>
              <a:rPr lang="en-US" dirty="0" smtClean="0"/>
              <a:t>other parts of the organization as required including representatives from human resources, legal counsel, training, budgeting, and contracting</a:t>
            </a:r>
          </a:p>
          <a:p>
            <a:pPr lvl="1"/>
            <a:endParaRPr lang="en-US" dirty="0"/>
          </a:p>
        </p:txBody>
      </p:sp>
    </p:spTree>
    <p:extLst>
      <p:ext uri="{BB962C8B-B14F-4D97-AF65-F5344CB8AC3E}">
        <p14:creationId xmlns:p14="http://schemas.microsoft.com/office/powerpoint/2010/main" val="24909962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Observations or Demonstrations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Observation or demonstrations of procedures, processes, mechanisms, tools, or systems may include but are not limited to</a:t>
            </a:r>
          </a:p>
          <a:p>
            <a:pPr lvl="1"/>
            <a:r>
              <a:rPr lang="en-US" dirty="0" smtClean="0"/>
              <a:t>IDS or other network monitoring activities</a:t>
            </a:r>
          </a:p>
          <a:p>
            <a:pPr lvl="1"/>
            <a:r>
              <a:rPr lang="en-US" dirty="0" smtClean="0"/>
              <a:t>vulnerability and threat assessment</a:t>
            </a:r>
          </a:p>
          <a:p>
            <a:pPr lvl="1"/>
            <a:r>
              <a:rPr lang="en-US" dirty="0" smtClean="0"/>
              <a:t>distributing and installing patches </a:t>
            </a:r>
          </a:p>
          <a:p>
            <a:pPr lvl="1"/>
            <a:r>
              <a:rPr lang="en-US" dirty="0" smtClean="0"/>
              <a:t>storing and analyzing incident and event data</a:t>
            </a:r>
          </a:p>
          <a:p>
            <a:pPr lvl="1"/>
            <a:r>
              <a:rPr lang="en-US" dirty="0" smtClean="0"/>
              <a:t>configuration and change management operations</a:t>
            </a:r>
          </a:p>
          <a:p>
            <a:pPr lvl="1"/>
            <a:r>
              <a:rPr lang="en-US" dirty="0" smtClean="0"/>
              <a:t>operational cyber exercises </a:t>
            </a:r>
          </a:p>
          <a:p>
            <a:pPr lvl="1"/>
            <a:r>
              <a:rPr lang="en-US" dirty="0" smtClean="0"/>
              <a:t>research and monitoring for situational awareness</a:t>
            </a:r>
          </a:p>
          <a:p>
            <a:pPr lvl="1"/>
            <a:r>
              <a:rPr lang="en-US" dirty="0" smtClean="0"/>
              <a:t>reacting to changes in threat levels </a:t>
            </a:r>
          </a:p>
          <a:p>
            <a:pPr lvl="1"/>
            <a:r>
              <a:rPr lang="en-US" dirty="0" smtClean="0"/>
              <a:t>establishing or working with trusted experts</a:t>
            </a:r>
          </a:p>
          <a:p>
            <a:pPr lvl="1"/>
            <a:r>
              <a:rPr lang="en-US" dirty="0" smtClean="0"/>
              <a:t>information dissemination and communication, including alerts </a:t>
            </a:r>
            <a:br>
              <a:rPr lang="en-US" dirty="0" smtClean="0"/>
            </a:br>
            <a:r>
              <a:rPr lang="en-US" dirty="0" smtClean="0"/>
              <a:t>and warnings</a:t>
            </a:r>
          </a:p>
          <a:p>
            <a:pPr lvl="1"/>
            <a:r>
              <a:rPr lang="en-US" dirty="0" smtClean="0"/>
              <a:t>secure communication and alternate communication paths</a:t>
            </a:r>
          </a:p>
          <a:p>
            <a:pPr lvl="1"/>
            <a:r>
              <a:rPr lang="en-US" dirty="0" smtClean="0"/>
              <a:t>sensitive and classified information handling </a:t>
            </a:r>
          </a:p>
          <a:p>
            <a:endParaRPr lang="en-US" dirty="0" smtClean="0"/>
          </a:p>
          <a:p>
            <a:endParaRPr lang="en-US" dirty="0" smtClean="0"/>
          </a:p>
        </p:txBody>
      </p:sp>
    </p:spTree>
    <p:extLst>
      <p:ext uri="{BB962C8B-B14F-4D97-AF65-F5344CB8AC3E}">
        <p14:creationId xmlns:p14="http://schemas.microsoft.com/office/powerpoint/2010/main" val="11571725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80" name="Rectangle 4"/>
          <p:cNvSpPr>
            <a:spLocks noGrp="1" noChangeArrowheads="1"/>
          </p:cNvSpPr>
          <p:nvPr>
            <p:ph type="title"/>
          </p:nvPr>
        </p:nvSpPr>
        <p:spPr/>
        <p:txBody>
          <a:bodyPr/>
          <a:lstStyle/>
          <a:p>
            <a:r>
              <a:rPr lang="en-US" dirty="0" smtClean="0"/>
              <a:t>Capability Indicators</a:t>
            </a:r>
            <a:endParaRPr lang="en-US" dirty="0"/>
          </a:p>
        </p:txBody>
      </p:sp>
      <p:sp>
        <p:nvSpPr>
          <p:cNvPr id="229381" name="Rectangle 5"/>
          <p:cNvSpPr>
            <a:spLocks noGrp="1" noChangeArrowheads="1"/>
          </p:cNvSpPr>
          <p:nvPr>
            <p:ph type="body" idx="1"/>
          </p:nvPr>
        </p:nvSpPr>
        <p:spPr/>
        <p:txBody>
          <a:bodyPr/>
          <a:lstStyle/>
          <a:p>
            <a:r>
              <a:rPr lang="en-US" dirty="0" smtClean="0"/>
              <a:t>Each capability contains a set of indicators</a:t>
            </a:r>
          </a:p>
          <a:p>
            <a:pPr lvl="1"/>
            <a:r>
              <a:rPr lang="en-US" dirty="0" smtClean="0"/>
              <a:t>prerequisites that are needed</a:t>
            </a:r>
          </a:p>
          <a:p>
            <a:pPr lvl="1"/>
            <a:r>
              <a:rPr lang="en-US" dirty="0" smtClean="0"/>
              <a:t>controls that are available or exist </a:t>
            </a:r>
          </a:p>
          <a:p>
            <a:pPr lvl="1"/>
            <a:r>
              <a:rPr lang="en-US" dirty="0" smtClean="0"/>
              <a:t>activities that are performed</a:t>
            </a:r>
          </a:p>
          <a:p>
            <a:pPr lvl="1"/>
            <a:r>
              <a:rPr lang="en-US" dirty="0" smtClean="0"/>
              <a:t>qualities that establish effective, quality service provision</a:t>
            </a:r>
          </a:p>
          <a:p>
            <a:r>
              <a:rPr lang="en-US" dirty="0" smtClean="0"/>
              <a:t>The indicators are evaluated to</a:t>
            </a:r>
          </a:p>
          <a:p>
            <a:pPr lvl="1"/>
            <a:r>
              <a:rPr lang="en-US" dirty="0" smtClean="0"/>
              <a:t>determine the performance of the activity </a:t>
            </a:r>
          </a:p>
          <a:p>
            <a:pPr lvl="1"/>
            <a:r>
              <a:rPr lang="en-US" dirty="0" smtClean="0"/>
              <a:t>validate the ability of the CSIRT to meet the requirements for that capability</a:t>
            </a:r>
          </a:p>
          <a:p>
            <a:r>
              <a:rPr lang="en-US" dirty="0" smtClean="0"/>
              <a:t>The assessment team uses the indicators to make a qualified judgment as to whether or not the capability has successfully been satisfied.</a:t>
            </a:r>
            <a:endParaRPr lang="en-US" dirty="0"/>
          </a:p>
        </p:txBody>
      </p:sp>
    </p:spTree>
    <p:extLst>
      <p:ext uri="{BB962C8B-B14F-4D97-AF65-F5344CB8AC3E}">
        <p14:creationId xmlns:p14="http://schemas.microsoft.com/office/powerpoint/2010/main" val="15881256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4" name="Rectangle 4"/>
          <p:cNvSpPr>
            <a:spLocks noGrp="1" noChangeArrowheads="1"/>
          </p:cNvSpPr>
          <p:nvPr>
            <p:ph type="title"/>
          </p:nvPr>
        </p:nvSpPr>
        <p:spPr/>
        <p:txBody>
          <a:bodyPr/>
          <a:lstStyle/>
          <a:p>
            <a:r>
              <a:rPr lang="en-US" dirty="0" smtClean="0"/>
              <a:t>Analysis of </a:t>
            </a:r>
            <a:r>
              <a:rPr lang="en-US" dirty="0"/>
              <a:t>Results</a:t>
            </a:r>
          </a:p>
        </p:txBody>
      </p:sp>
      <p:sp>
        <p:nvSpPr>
          <p:cNvPr id="133125" name="Rectangle 5"/>
          <p:cNvSpPr>
            <a:spLocks noGrp="1" noChangeArrowheads="1"/>
          </p:cNvSpPr>
          <p:nvPr>
            <p:ph type="body" idx="1"/>
          </p:nvPr>
        </p:nvSpPr>
        <p:spPr/>
        <p:txBody>
          <a:bodyPr/>
          <a:lstStyle/>
          <a:p>
            <a:r>
              <a:rPr lang="en-US" sz="2200" dirty="0" smtClean="0">
                <a:solidFill>
                  <a:srgbClr val="00000C"/>
                </a:solidFill>
              </a:rPr>
              <a:t>Capabilities are scored </a:t>
            </a:r>
            <a:r>
              <a:rPr lang="en-US" sz="2200" dirty="0">
                <a:solidFill>
                  <a:srgbClr val="00000C"/>
                </a:solidFill>
              </a:rPr>
              <a:t>based </a:t>
            </a:r>
            <a:r>
              <a:rPr lang="en-US" sz="2200" dirty="0" smtClean="0">
                <a:solidFill>
                  <a:srgbClr val="00000C"/>
                </a:solidFill>
              </a:rPr>
              <a:t>on information </a:t>
            </a:r>
            <a:r>
              <a:rPr lang="en-US" sz="2200" dirty="0">
                <a:solidFill>
                  <a:srgbClr val="00000C"/>
                </a:solidFill>
              </a:rPr>
              <a:t>collected </a:t>
            </a:r>
            <a:r>
              <a:rPr lang="en-US" sz="2200" dirty="0" smtClean="0">
                <a:solidFill>
                  <a:srgbClr val="00000C"/>
                </a:solidFill>
              </a:rPr>
              <a:t> from the</a:t>
            </a:r>
            <a:endParaRPr lang="en-US" sz="2200" dirty="0">
              <a:solidFill>
                <a:srgbClr val="00000C"/>
              </a:solidFill>
            </a:endParaRPr>
          </a:p>
          <a:p>
            <a:pPr lvl="1">
              <a:spcBef>
                <a:spcPts val="300"/>
              </a:spcBef>
              <a:buFont typeface="Arial" pitchFamily="34" charset="0"/>
              <a:buChar char="•"/>
            </a:pPr>
            <a:r>
              <a:rPr lang="en-US" sz="2200" dirty="0">
                <a:solidFill>
                  <a:srgbClr val="00000C"/>
                </a:solidFill>
              </a:rPr>
              <a:t>d</a:t>
            </a:r>
            <a:r>
              <a:rPr lang="en-US" sz="2200" dirty="0" smtClean="0">
                <a:solidFill>
                  <a:srgbClr val="00000C"/>
                </a:solidFill>
              </a:rPr>
              <a:t>ocumentation reviewed</a:t>
            </a:r>
            <a:endParaRPr lang="en-US" sz="2200" dirty="0">
              <a:solidFill>
                <a:srgbClr val="00000C"/>
              </a:solidFill>
            </a:endParaRPr>
          </a:p>
          <a:p>
            <a:pPr lvl="1">
              <a:spcBef>
                <a:spcPts val="300"/>
              </a:spcBef>
              <a:buFont typeface="Arial" pitchFamily="34" charset="0"/>
              <a:buChar char="•"/>
            </a:pPr>
            <a:r>
              <a:rPr lang="en-US" sz="2200" dirty="0">
                <a:solidFill>
                  <a:srgbClr val="00000C"/>
                </a:solidFill>
              </a:rPr>
              <a:t>interviews</a:t>
            </a:r>
          </a:p>
          <a:p>
            <a:pPr lvl="1">
              <a:spcBef>
                <a:spcPts val="300"/>
              </a:spcBef>
              <a:buFont typeface="Arial" pitchFamily="34" charset="0"/>
              <a:buChar char="•"/>
            </a:pPr>
            <a:r>
              <a:rPr lang="en-US" sz="2200" dirty="0">
                <a:solidFill>
                  <a:srgbClr val="00000C"/>
                </a:solidFill>
              </a:rPr>
              <a:t>o</a:t>
            </a:r>
            <a:r>
              <a:rPr lang="en-US" sz="2200" dirty="0" smtClean="0">
                <a:solidFill>
                  <a:srgbClr val="00000C"/>
                </a:solidFill>
              </a:rPr>
              <a:t>bservations or demonstrations</a:t>
            </a:r>
          </a:p>
          <a:p>
            <a:r>
              <a:rPr lang="en-US" sz="2200" dirty="0" smtClean="0">
                <a:solidFill>
                  <a:srgbClr val="00000C"/>
                </a:solidFill>
              </a:rPr>
              <a:t>We document the rationale for the score given to each capability.</a:t>
            </a:r>
          </a:p>
        </p:txBody>
      </p:sp>
    </p:spTree>
    <p:extLst>
      <p:ext uri="{BB962C8B-B14F-4D97-AF65-F5344CB8AC3E}">
        <p14:creationId xmlns:p14="http://schemas.microsoft.com/office/powerpoint/2010/main" val="22286256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lstStyle/>
          <a:p>
            <a:r>
              <a:rPr lang="en-US" dirty="0" smtClean="0"/>
              <a:t>Scoring the Capabilities</a:t>
            </a: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5975" y="1625600"/>
            <a:ext cx="7510463" cy="3614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8970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2" name="Rectangle 4"/>
          <p:cNvSpPr>
            <a:spLocks noGrp="1" noChangeArrowheads="1"/>
          </p:cNvSpPr>
          <p:nvPr>
            <p:ph type="title"/>
          </p:nvPr>
        </p:nvSpPr>
        <p:spPr/>
        <p:txBody>
          <a:bodyPr/>
          <a:lstStyle/>
          <a:p>
            <a:r>
              <a:rPr lang="en-US" dirty="0"/>
              <a:t>Final Results</a:t>
            </a:r>
          </a:p>
        </p:txBody>
      </p:sp>
      <p:sp>
        <p:nvSpPr>
          <p:cNvPr id="237573" name="Rectangle 5"/>
          <p:cNvSpPr>
            <a:spLocks noGrp="1" noChangeArrowheads="1"/>
          </p:cNvSpPr>
          <p:nvPr>
            <p:ph type="body" idx="1"/>
          </p:nvPr>
        </p:nvSpPr>
        <p:spPr/>
        <p:txBody>
          <a:bodyPr>
            <a:normAutofit/>
          </a:bodyPr>
          <a:lstStyle/>
          <a:p>
            <a:r>
              <a:rPr lang="en-US" sz="2200" dirty="0" smtClean="0">
                <a:solidFill>
                  <a:srgbClr val="00000C"/>
                </a:solidFill>
              </a:rPr>
              <a:t>The organization receives a report which reviews the score of each capability and a rationale for the score.</a:t>
            </a:r>
          </a:p>
          <a:p>
            <a:r>
              <a:rPr lang="en-US" sz="2200" dirty="0" smtClean="0">
                <a:solidFill>
                  <a:srgbClr val="00000C"/>
                </a:solidFill>
              </a:rPr>
              <a:t>Capabilities are analyzed to identify which priorities were met or where there are weaknesses in specific types or categories of capabilities.</a:t>
            </a:r>
            <a:endParaRPr lang="en-US" sz="2200" dirty="0">
              <a:solidFill>
                <a:srgbClr val="00000C"/>
              </a:solidFill>
            </a:endParaRPr>
          </a:p>
          <a:p>
            <a:endParaRPr lang="en-US" sz="2200" dirty="0">
              <a:solidFill>
                <a:srgbClr val="00000C"/>
              </a:solidFill>
            </a:endParaRPr>
          </a:p>
          <a:p>
            <a:endParaRPr lang="en-US" sz="2200" dirty="0">
              <a:solidFill>
                <a:srgbClr val="00000C"/>
              </a:solidFill>
            </a:endParaRPr>
          </a:p>
        </p:txBody>
      </p:sp>
    </p:spTree>
    <p:extLst>
      <p:ext uri="{BB962C8B-B14F-4D97-AF65-F5344CB8AC3E}">
        <p14:creationId xmlns:p14="http://schemas.microsoft.com/office/powerpoint/2010/main" val="18856186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or Comments?</a:t>
            </a:r>
            <a:endParaRPr lang="en-US" dirty="0"/>
          </a:p>
        </p:txBody>
      </p:sp>
    </p:spTree>
    <p:extLst>
      <p:ext uri="{BB962C8B-B14F-4D97-AF65-F5344CB8AC3E}">
        <p14:creationId xmlns:p14="http://schemas.microsoft.com/office/powerpoint/2010/main" val="17912192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Available Instruments from CERT</a:t>
            </a:r>
            <a:endParaRPr lang="en-US" dirty="0"/>
          </a:p>
        </p:txBody>
      </p:sp>
      <p:sp>
        <p:nvSpPr>
          <p:cNvPr id="3" name="Content Placeholder 2"/>
          <p:cNvSpPr>
            <a:spLocks noGrp="1"/>
          </p:cNvSpPr>
          <p:nvPr>
            <p:ph idx="1"/>
          </p:nvPr>
        </p:nvSpPr>
        <p:spPr/>
        <p:txBody>
          <a:bodyPr/>
          <a:lstStyle/>
          <a:p>
            <a:r>
              <a:rPr lang="en-US" dirty="0" smtClean="0"/>
              <a:t>Mission Risk Diagnostic for Incident Management Capabilities (MRD-IMC)</a:t>
            </a:r>
          </a:p>
          <a:p>
            <a:pPr lvl="1"/>
            <a:r>
              <a:rPr lang="en-US" dirty="0" smtClean="0"/>
              <a:t>New version </a:t>
            </a:r>
            <a:r>
              <a:rPr lang="en-US" dirty="0"/>
              <a:t>just published: </a:t>
            </a:r>
            <a:r>
              <a:rPr lang="en-US" dirty="0">
                <a:hlinkClick r:id="rId2"/>
              </a:rPr>
              <a:t>http://</a:t>
            </a:r>
            <a:r>
              <a:rPr lang="en-US" dirty="0" smtClean="0">
                <a:hlinkClick r:id="rId2"/>
              </a:rPr>
              <a:t>resources.sei.cmu.edu/library/asset-view.cfm?assetid=91452</a:t>
            </a:r>
            <a:endParaRPr lang="en-US" dirty="0" smtClean="0"/>
          </a:p>
          <a:p>
            <a:pPr lvl="1"/>
            <a:r>
              <a:rPr lang="en-US" dirty="0" smtClean="0"/>
              <a:t>Replaces the Incident Management Mission Diagnostic.</a:t>
            </a:r>
          </a:p>
          <a:p>
            <a:pPr lvl="1"/>
            <a:endParaRPr lang="en-US" dirty="0"/>
          </a:p>
          <a:p>
            <a:r>
              <a:rPr lang="en-US" dirty="0" smtClean="0"/>
              <a:t>Incident Management Capability Assessment (IMCA)</a:t>
            </a:r>
          </a:p>
          <a:p>
            <a:pPr lvl="1"/>
            <a:r>
              <a:rPr lang="en-US" dirty="0" smtClean="0"/>
              <a:t>Version 2 planned for development and publication</a:t>
            </a:r>
          </a:p>
          <a:p>
            <a:pPr lvl="1"/>
            <a:r>
              <a:rPr lang="en-US" dirty="0" smtClean="0"/>
              <a:t>Will replace the Incident Management </a:t>
            </a:r>
            <a:r>
              <a:rPr lang="en-US" dirty="0"/>
              <a:t>Capability Metrics: </a:t>
            </a:r>
            <a:r>
              <a:rPr lang="en-US" dirty="0">
                <a:hlinkClick r:id="rId3"/>
              </a:rPr>
              <a:t>http://</a:t>
            </a:r>
            <a:r>
              <a:rPr lang="en-US" dirty="0" smtClean="0">
                <a:hlinkClick r:id="rId3"/>
              </a:rPr>
              <a:t>resources.sei.cmu.edu/library/asset-view.cfm?assetid=8379</a:t>
            </a:r>
            <a:endParaRPr lang="en-US" dirty="0" smtClean="0"/>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7225330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MRD-IMC</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Purpose:</a:t>
            </a:r>
          </a:p>
          <a:p>
            <a:pPr lvl="1"/>
            <a:r>
              <a:rPr lang="en-US" dirty="0" smtClean="0"/>
              <a:t>Determine </a:t>
            </a:r>
            <a:r>
              <a:rPr lang="en-US" dirty="0"/>
              <a:t>the extent to which an IM function is in position to achieve its mission and objective(s</a:t>
            </a:r>
            <a:r>
              <a:rPr lang="en-US" dirty="0" smtClean="0"/>
              <a:t>)</a:t>
            </a:r>
          </a:p>
          <a:p>
            <a:r>
              <a:rPr lang="en-US" dirty="0" smtClean="0"/>
              <a:t>Overview:</a:t>
            </a:r>
          </a:p>
          <a:p>
            <a:pPr lvl="1"/>
            <a:r>
              <a:rPr lang="en-US" dirty="0"/>
              <a:t>E</a:t>
            </a:r>
            <a:r>
              <a:rPr lang="en-US" dirty="0" smtClean="0"/>
              <a:t>valuates </a:t>
            </a:r>
            <a:r>
              <a:rPr lang="en-US" dirty="0"/>
              <a:t>a set of systemic risk factors (called drivers) to aggregate decision-making data and provide decision makers with a benchmark of an IM function's current state.</a:t>
            </a:r>
            <a:endParaRPr lang="en-US" dirty="0" smtClean="0"/>
          </a:p>
          <a:p>
            <a:r>
              <a:rPr lang="en-US" dirty="0" smtClean="0"/>
              <a:t>Provides a high-level </a:t>
            </a:r>
            <a:r>
              <a:rPr lang="en-US" dirty="0"/>
              <a:t>assessment of an </a:t>
            </a:r>
            <a:r>
              <a:rPr lang="en-US" dirty="0" smtClean="0"/>
              <a:t>IM function</a:t>
            </a:r>
            <a:endParaRPr lang="en-US" dirty="0"/>
          </a:p>
          <a:p>
            <a:pPr lvl="1"/>
            <a:r>
              <a:rPr lang="en-US" dirty="0"/>
              <a:t>F</a:t>
            </a:r>
            <a:r>
              <a:rPr lang="en-US" dirty="0" smtClean="0"/>
              <a:t>irst-pass </a:t>
            </a:r>
            <a:r>
              <a:rPr lang="en-US" dirty="0"/>
              <a:t>screening (i.e., “health check</a:t>
            </a:r>
            <a:r>
              <a:rPr lang="en-US" dirty="0" smtClean="0"/>
              <a:t>”)</a:t>
            </a:r>
          </a:p>
          <a:p>
            <a:pPr lvl="1"/>
            <a:r>
              <a:rPr lang="en-US" dirty="0" smtClean="0"/>
              <a:t>High-level </a:t>
            </a:r>
            <a:r>
              <a:rPr lang="en-US" dirty="0"/>
              <a:t>diagnosis of conditions </a:t>
            </a:r>
            <a:endParaRPr lang="en-US" dirty="0" smtClean="0"/>
          </a:p>
          <a:p>
            <a:pPr lvl="1"/>
            <a:r>
              <a:rPr lang="en-US" dirty="0" smtClean="0"/>
              <a:t>Complements detailed</a:t>
            </a:r>
            <a:r>
              <a:rPr lang="en-US" dirty="0"/>
              <a:t>, deep-dive </a:t>
            </a:r>
            <a:r>
              <a:rPr lang="en-US" dirty="0" smtClean="0"/>
              <a:t>evaluations </a:t>
            </a:r>
            <a:r>
              <a:rPr lang="en-US" dirty="0"/>
              <a:t>of </a:t>
            </a:r>
            <a:r>
              <a:rPr lang="en-US" dirty="0" smtClean="0"/>
              <a:t>IM functions</a:t>
            </a:r>
          </a:p>
          <a:p>
            <a:r>
              <a:rPr lang="en-US" dirty="0" smtClean="0"/>
              <a:t>Delivery Method:</a:t>
            </a:r>
          </a:p>
          <a:p>
            <a:pPr lvl="1"/>
            <a:r>
              <a:rPr lang="en-US" dirty="0"/>
              <a:t>Expert-led assessment</a:t>
            </a:r>
          </a:p>
          <a:p>
            <a:pPr lvl="1"/>
            <a:r>
              <a:rPr lang="en-US" dirty="0"/>
              <a:t>Self-assessment</a:t>
            </a:r>
          </a:p>
        </p:txBody>
      </p:sp>
    </p:spTree>
    <p:extLst>
      <p:ext uri="{BB962C8B-B14F-4D97-AF65-F5344CB8AC3E}">
        <p14:creationId xmlns:p14="http://schemas.microsoft.com/office/powerpoint/2010/main" val="2603998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 Question: Example</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70638929"/>
              </p:ext>
            </p:extLst>
          </p:nvPr>
        </p:nvGraphicFramePr>
        <p:xfrm>
          <a:off x="559140" y="1168037"/>
          <a:ext cx="7822860" cy="4775563"/>
        </p:xfrm>
        <a:graphic>
          <a:graphicData uri="http://schemas.openxmlformats.org/presentationml/2006/ole">
            <mc:AlternateContent xmlns:mc="http://schemas.openxmlformats.org/markup-compatibility/2006">
              <mc:Choice xmlns:v="urn:schemas-microsoft-com:vml" Requires="v">
                <p:oleObj spid="_x0000_s2107" name="Visio" r:id="rId4" imgW="9096349" imgH="5552980" progId="Visio.Drawing.11">
                  <p:embed/>
                </p:oleObj>
              </mc:Choice>
              <mc:Fallback>
                <p:oleObj name="Visio" r:id="rId4" imgW="9096349" imgH="5552980" progId="Visio.Drawing.11">
                  <p:embed/>
                  <p:pic>
                    <p:nvPicPr>
                      <p:cNvPr id="0" name=""/>
                      <p:cNvPicPr/>
                      <p:nvPr/>
                    </p:nvPicPr>
                    <p:blipFill>
                      <a:blip r:embed="rId5"/>
                      <a:stretch>
                        <a:fillRect/>
                      </a:stretch>
                    </p:blipFill>
                    <p:spPr>
                      <a:xfrm>
                        <a:off x="559140" y="1168037"/>
                        <a:ext cx="7822860" cy="4775563"/>
                      </a:xfrm>
                      <a:prstGeom prst="rect">
                        <a:avLst/>
                      </a:prstGeom>
                    </p:spPr>
                  </p:pic>
                </p:oleObj>
              </mc:Fallback>
            </mc:AlternateContent>
          </a:graphicData>
        </a:graphic>
      </p:graphicFrame>
    </p:spTree>
    <p:extLst>
      <p:ext uri="{BB962C8B-B14F-4D97-AF65-F5344CB8AC3E}">
        <p14:creationId xmlns:p14="http://schemas.microsoft.com/office/powerpoint/2010/main" val="9639594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8"/>
          <p:cNvSpPr>
            <a:spLocks noGrp="1" noChangeArrowheads="1"/>
          </p:cNvSpPr>
          <p:nvPr>
            <p:ph type="title"/>
          </p:nvPr>
        </p:nvSpPr>
        <p:spPr/>
        <p:txBody>
          <a:bodyPr/>
          <a:lstStyle/>
          <a:p>
            <a:r>
              <a:rPr lang="en-US" sz="2400" dirty="0" smtClean="0"/>
              <a:t>Incident </a:t>
            </a:r>
            <a:r>
              <a:rPr lang="en-US" sz="2400" dirty="0"/>
              <a:t>Management </a:t>
            </a:r>
            <a:r>
              <a:rPr lang="en-US" sz="2400" dirty="0" smtClean="0"/>
              <a:t>Drivers: </a:t>
            </a:r>
            <a:r>
              <a:rPr lang="en-US" sz="2400" i="1" dirty="0" smtClean="0"/>
              <a:t>Detect and Respond</a:t>
            </a:r>
          </a:p>
        </p:txBody>
      </p:sp>
      <p:sp>
        <p:nvSpPr>
          <p:cNvPr id="23555" name="Rectangle 9"/>
          <p:cNvSpPr>
            <a:spLocks noGrp="1" noChangeArrowheads="1"/>
          </p:cNvSpPr>
          <p:nvPr>
            <p:ph type="body" sz="half" idx="1"/>
          </p:nvPr>
        </p:nvSpPr>
        <p:spPr/>
        <p:txBody>
          <a:bodyPr/>
          <a:lstStyle/>
          <a:p>
            <a:pPr marL="461963" indent="-461963">
              <a:spcBef>
                <a:spcPts val="300"/>
              </a:spcBef>
              <a:spcAft>
                <a:spcPts val="300"/>
              </a:spcAft>
              <a:defRPr/>
            </a:pPr>
            <a:r>
              <a:rPr lang="en-US" sz="1800" dirty="0" smtClean="0"/>
              <a:t>1.	Incident </a:t>
            </a:r>
            <a:r>
              <a:rPr lang="en-US" sz="1800" dirty="0"/>
              <a:t>Management </a:t>
            </a:r>
            <a:r>
              <a:rPr lang="en-US" sz="1800" dirty="0" smtClean="0"/>
              <a:t>Objectives</a:t>
            </a:r>
          </a:p>
          <a:p>
            <a:pPr marL="461963" indent="-461963">
              <a:spcBef>
                <a:spcPts val="300"/>
              </a:spcBef>
              <a:spcAft>
                <a:spcPts val="300"/>
              </a:spcAft>
              <a:defRPr/>
            </a:pPr>
            <a:r>
              <a:rPr lang="en-US" sz="1800" dirty="0" smtClean="0"/>
              <a:t>2.	</a:t>
            </a:r>
            <a:r>
              <a:rPr lang="en-US" sz="1800" dirty="0"/>
              <a:t>Stakeholder </a:t>
            </a:r>
            <a:r>
              <a:rPr lang="en-US" sz="1800" dirty="0" smtClean="0"/>
              <a:t>Requirements</a:t>
            </a:r>
          </a:p>
          <a:p>
            <a:pPr marL="461963" indent="-461963">
              <a:spcBef>
                <a:spcPts val="300"/>
              </a:spcBef>
              <a:spcAft>
                <a:spcPts val="300"/>
              </a:spcAft>
              <a:defRPr/>
            </a:pPr>
            <a:r>
              <a:rPr lang="en-US" sz="1800" dirty="0" smtClean="0"/>
              <a:t>3.	</a:t>
            </a:r>
            <a:r>
              <a:rPr lang="en-US" sz="1800" dirty="0"/>
              <a:t>Incident Management </a:t>
            </a:r>
            <a:r>
              <a:rPr lang="en-US" sz="1800" dirty="0" smtClean="0"/>
              <a:t>Plan</a:t>
            </a:r>
            <a:endParaRPr lang="en-US" sz="1800" b="1" i="1" dirty="0" smtClean="0"/>
          </a:p>
          <a:p>
            <a:pPr marL="461963" indent="-461963">
              <a:spcBef>
                <a:spcPts val="300"/>
              </a:spcBef>
              <a:spcAft>
                <a:spcPts val="300"/>
              </a:spcAft>
              <a:defRPr/>
            </a:pPr>
            <a:r>
              <a:rPr lang="en-US" sz="1800" dirty="0" smtClean="0"/>
              <a:t>4.	</a:t>
            </a:r>
            <a:r>
              <a:rPr lang="en-US" sz="1800" dirty="0"/>
              <a:t>Organizational </a:t>
            </a:r>
            <a:r>
              <a:rPr lang="en-US" sz="1800" dirty="0" smtClean="0"/>
              <a:t>Environment</a:t>
            </a:r>
          </a:p>
          <a:p>
            <a:pPr marL="461963" indent="-461963">
              <a:spcBef>
                <a:spcPts val="300"/>
              </a:spcBef>
              <a:spcAft>
                <a:spcPts val="300"/>
              </a:spcAft>
              <a:defRPr/>
            </a:pPr>
            <a:r>
              <a:rPr lang="en-US" sz="1800" dirty="0" smtClean="0"/>
              <a:t>5.	People</a:t>
            </a:r>
          </a:p>
          <a:p>
            <a:pPr marL="461963" indent="-461963">
              <a:spcBef>
                <a:spcPts val="300"/>
              </a:spcBef>
              <a:spcAft>
                <a:spcPts val="300"/>
              </a:spcAft>
              <a:defRPr/>
            </a:pPr>
            <a:r>
              <a:rPr lang="en-US" sz="1800" dirty="0" smtClean="0"/>
              <a:t>6.	</a:t>
            </a:r>
            <a:r>
              <a:rPr lang="en-US" sz="1800" dirty="0"/>
              <a:t>Roles and Responsibilities</a:t>
            </a:r>
            <a:endParaRPr lang="en-US" sz="1800" dirty="0" smtClean="0"/>
          </a:p>
          <a:p>
            <a:pPr marL="461963" indent="-461963">
              <a:spcBef>
                <a:spcPts val="300"/>
              </a:spcBef>
              <a:spcAft>
                <a:spcPts val="300"/>
              </a:spcAft>
              <a:defRPr/>
            </a:pPr>
            <a:r>
              <a:rPr lang="en-US" sz="1800" dirty="0" smtClean="0"/>
              <a:t>7.	</a:t>
            </a:r>
            <a:r>
              <a:rPr lang="en-US" sz="1800" dirty="0"/>
              <a:t>Information Management</a:t>
            </a:r>
            <a:endParaRPr lang="en-US" sz="1800" dirty="0" smtClean="0"/>
          </a:p>
          <a:p>
            <a:pPr marL="461963" indent="-461963">
              <a:spcBef>
                <a:spcPts val="300"/>
              </a:spcBef>
              <a:spcAft>
                <a:spcPts val="300"/>
              </a:spcAft>
              <a:defRPr/>
            </a:pPr>
            <a:r>
              <a:rPr lang="en-US" sz="1800" dirty="0" smtClean="0"/>
              <a:t>8.	</a:t>
            </a:r>
            <a:r>
              <a:rPr lang="en-US" sz="1800" dirty="0"/>
              <a:t>Tools and </a:t>
            </a:r>
            <a:r>
              <a:rPr lang="en-US" sz="1800" dirty="0" smtClean="0"/>
              <a:t>Technologies</a:t>
            </a:r>
          </a:p>
          <a:p>
            <a:pPr marL="461963" indent="-461963">
              <a:spcBef>
                <a:spcPts val="300"/>
              </a:spcBef>
              <a:spcAft>
                <a:spcPts val="300"/>
              </a:spcAft>
              <a:defRPr/>
            </a:pPr>
            <a:endParaRPr lang="en-US" sz="1800" dirty="0" smtClean="0"/>
          </a:p>
        </p:txBody>
      </p:sp>
      <p:sp>
        <p:nvSpPr>
          <p:cNvPr id="28676" name="Rectangle 10"/>
          <p:cNvSpPr>
            <a:spLocks noGrp="1" noChangeArrowheads="1"/>
          </p:cNvSpPr>
          <p:nvPr>
            <p:ph sz="half" idx="2"/>
          </p:nvPr>
        </p:nvSpPr>
        <p:spPr/>
        <p:txBody>
          <a:bodyPr/>
          <a:lstStyle/>
          <a:p>
            <a:pPr marL="461963" indent="-461963">
              <a:spcBef>
                <a:spcPts val="300"/>
              </a:spcBef>
              <a:spcAft>
                <a:spcPts val="300"/>
              </a:spcAft>
              <a:defRPr/>
            </a:pPr>
            <a:r>
              <a:rPr lang="en-US" sz="1800" dirty="0" smtClean="0"/>
              <a:t>9.    Facilities</a:t>
            </a:r>
            <a:endParaRPr lang="en-US" sz="1800" dirty="0"/>
          </a:p>
          <a:p>
            <a:pPr marL="461963" indent="-461963">
              <a:spcBef>
                <a:spcPts val="300"/>
              </a:spcBef>
              <a:spcAft>
                <a:spcPts val="300"/>
              </a:spcAft>
            </a:pPr>
            <a:r>
              <a:rPr lang="en-US" sz="1800" dirty="0"/>
              <a:t>10.	Information Collection</a:t>
            </a:r>
          </a:p>
          <a:p>
            <a:pPr marL="461963" indent="-461963">
              <a:spcBef>
                <a:spcPts val="300"/>
              </a:spcBef>
              <a:spcAft>
                <a:spcPts val="300"/>
              </a:spcAft>
            </a:pPr>
            <a:r>
              <a:rPr lang="en-US" sz="1800" dirty="0"/>
              <a:t>11.	Detection</a:t>
            </a:r>
          </a:p>
          <a:p>
            <a:pPr marL="461963" indent="-461963">
              <a:spcBef>
                <a:spcPts val="300"/>
              </a:spcBef>
              <a:spcAft>
                <a:spcPts val="300"/>
              </a:spcAft>
              <a:defRPr/>
            </a:pPr>
            <a:r>
              <a:rPr lang="en-US" sz="1800" dirty="0"/>
              <a:t>12.	Analysis</a:t>
            </a:r>
          </a:p>
          <a:p>
            <a:pPr marL="461963" indent="-461963">
              <a:spcBef>
                <a:spcPts val="300"/>
              </a:spcBef>
              <a:spcAft>
                <a:spcPts val="300"/>
              </a:spcAft>
            </a:pPr>
            <a:r>
              <a:rPr lang="en-US" sz="1800" dirty="0" smtClean="0"/>
              <a:t>13.	Response</a:t>
            </a:r>
          </a:p>
          <a:p>
            <a:pPr marL="461963" indent="-461963">
              <a:spcBef>
                <a:spcPts val="300"/>
              </a:spcBef>
              <a:spcAft>
                <a:spcPts val="300"/>
              </a:spcAft>
            </a:pPr>
            <a:r>
              <a:rPr lang="en-US" sz="1800" dirty="0" smtClean="0"/>
              <a:t>14.	</a:t>
            </a:r>
            <a:r>
              <a:rPr lang="en-US" sz="1800" dirty="0"/>
              <a:t>Information Dissemination</a:t>
            </a:r>
            <a:endParaRPr lang="en-US" sz="1800" dirty="0" smtClean="0"/>
          </a:p>
          <a:p>
            <a:pPr marL="461963" indent="-461963">
              <a:spcBef>
                <a:spcPts val="300"/>
              </a:spcBef>
              <a:spcAft>
                <a:spcPts val="300"/>
              </a:spcAft>
            </a:pPr>
            <a:r>
              <a:rPr lang="en-US" sz="1800" dirty="0" smtClean="0"/>
              <a:t>15.	</a:t>
            </a:r>
            <a:r>
              <a:rPr lang="en-US" sz="1800" dirty="0"/>
              <a:t>Coordination</a:t>
            </a:r>
            <a:endParaRPr lang="en-US" sz="1800" dirty="0" smtClean="0"/>
          </a:p>
          <a:p>
            <a:pPr marL="461963" indent="-461963">
              <a:spcBef>
                <a:spcPts val="300"/>
              </a:spcBef>
              <a:spcAft>
                <a:spcPts val="300"/>
              </a:spcAft>
            </a:pPr>
            <a:r>
              <a:rPr lang="en-US" sz="1800" dirty="0" smtClean="0"/>
              <a:t>16.	</a:t>
            </a:r>
            <a:r>
              <a:rPr lang="en-US" sz="1800" dirty="0"/>
              <a:t>Resilience</a:t>
            </a:r>
            <a:endParaRPr lang="en-US" sz="1800" dirty="0" smtClean="0"/>
          </a:p>
          <a:p>
            <a:pPr marL="461963" indent="-461963" eaLnBrk="1" hangingPunct="1">
              <a:spcBef>
                <a:spcPts val="600"/>
              </a:spcBef>
              <a:spcAft>
                <a:spcPts val="600"/>
              </a:spcAft>
            </a:pPr>
            <a:endParaRPr lang="en-US" sz="1800" dirty="0" smtClean="0"/>
          </a:p>
        </p:txBody>
      </p:sp>
    </p:spTree>
    <p:extLst>
      <p:ext uri="{BB962C8B-B14F-4D97-AF65-F5344CB8AC3E}">
        <p14:creationId xmlns:p14="http://schemas.microsoft.com/office/powerpoint/2010/main" val="125005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Incident Management Capability Assessment</a:t>
            </a:r>
            <a:endParaRPr lang="en-US" dirty="0"/>
          </a:p>
        </p:txBody>
      </p:sp>
      <p:sp>
        <p:nvSpPr>
          <p:cNvPr id="3" name="Content Placeholder 2"/>
          <p:cNvSpPr>
            <a:spLocks noGrp="1"/>
          </p:cNvSpPr>
          <p:nvPr>
            <p:ph idx="1"/>
          </p:nvPr>
        </p:nvSpPr>
        <p:spPr/>
        <p:txBody>
          <a:bodyPr>
            <a:normAutofit fontScale="85000" lnSpcReduction="10000"/>
          </a:bodyPr>
          <a:lstStyle/>
          <a:p>
            <a:r>
              <a:rPr lang="en-US" dirty="0"/>
              <a:t>Purpose:</a:t>
            </a:r>
          </a:p>
          <a:p>
            <a:pPr lvl="1"/>
            <a:r>
              <a:rPr lang="en-US" dirty="0"/>
              <a:t>Determine how many IM capabilities are being adequately performed by an IM function</a:t>
            </a:r>
          </a:p>
          <a:p>
            <a:r>
              <a:rPr lang="en-US" dirty="0"/>
              <a:t>Overview:</a:t>
            </a:r>
          </a:p>
          <a:p>
            <a:pPr lvl="1"/>
            <a:r>
              <a:rPr lang="en-US" dirty="0"/>
              <a:t>Measures an organization’s incident management functions against the CERT incident management capabilities which define a benchmark of good practice </a:t>
            </a:r>
            <a:endParaRPr lang="en-US" dirty="0" smtClean="0"/>
          </a:p>
          <a:p>
            <a:r>
              <a:rPr lang="en-US" dirty="0" smtClean="0"/>
              <a:t>Provides </a:t>
            </a:r>
            <a:r>
              <a:rPr lang="en-US" dirty="0"/>
              <a:t>a </a:t>
            </a:r>
            <a:r>
              <a:rPr lang="en-US" dirty="0" smtClean="0"/>
              <a:t>more detailed assessment </a:t>
            </a:r>
            <a:r>
              <a:rPr lang="en-US" dirty="0"/>
              <a:t>of an IM function</a:t>
            </a:r>
          </a:p>
          <a:p>
            <a:pPr lvl="1"/>
            <a:r>
              <a:rPr lang="en-US" dirty="0" smtClean="0"/>
              <a:t>Evaluates a set of indicators for each capability</a:t>
            </a:r>
            <a:endParaRPr lang="en-US" dirty="0"/>
          </a:p>
          <a:p>
            <a:pPr lvl="1"/>
            <a:r>
              <a:rPr lang="en-US" dirty="0" smtClean="0"/>
              <a:t>There are three types of indicators:  required, recommended best practices, and institutionalization </a:t>
            </a:r>
            <a:endParaRPr lang="en-US" dirty="0"/>
          </a:p>
          <a:p>
            <a:pPr lvl="1"/>
            <a:r>
              <a:rPr lang="en-US" dirty="0" smtClean="0"/>
              <a:t>Compliments </a:t>
            </a:r>
            <a:r>
              <a:rPr lang="en-US" dirty="0"/>
              <a:t>detailed, deep-dive evaluations of IM functions</a:t>
            </a:r>
          </a:p>
          <a:p>
            <a:r>
              <a:rPr lang="en-US" dirty="0"/>
              <a:t>Delivery Method:</a:t>
            </a:r>
          </a:p>
          <a:p>
            <a:pPr lvl="1"/>
            <a:r>
              <a:rPr lang="en-US" dirty="0"/>
              <a:t>Expert-led assessment</a:t>
            </a:r>
          </a:p>
          <a:p>
            <a:pPr lvl="1"/>
            <a:r>
              <a:rPr lang="en-US" dirty="0" smtClean="0"/>
              <a:t>Could be used as a self-assessment, but process still needs to be followed</a:t>
            </a:r>
          </a:p>
          <a:p>
            <a:pPr lvl="1"/>
            <a:r>
              <a:rPr lang="en-US" dirty="0" smtClean="0"/>
              <a:t>Could also be used as guidance for creating incident management framework</a:t>
            </a:r>
            <a:endParaRPr lang="en-US" dirty="0"/>
          </a:p>
          <a:p>
            <a:endParaRPr lang="en-US" dirty="0"/>
          </a:p>
        </p:txBody>
      </p:sp>
    </p:spTree>
    <p:extLst>
      <p:ext uri="{BB962C8B-B14F-4D97-AF65-F5344CB8AC3E}">
        <p14:creationId xmlns:p14="http://schemas.microsoft.com/office/powerpoint/2010/main" val="5711276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Capability Example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9879608"/>
              </p:ext>
            </p:extLst>
          </p:nvPr>
        </p:nvGraphicFramePr>
        <p:xfrm>
          <a:off x="304800" y="1143000"/>
          <a:ext cx="8458200" cy="1066800"/>
        </p:xfrm>
        <a:graphic>
          <a:graphicData uri="http://schemas.openxmlformats.org/drawingml/2006/table">
            <a:tbl>
              <a:tblPr firstRow="1" firstCol="1" bandRow="1">
                <a:tableStyleId>{5C22544A-7EE6-4342-B048-85BDC9FD1C3A}</a:tableStyleId>
              </a:tblPr>
              <a:tblGrid>
                <a:gridCol w="7181603"/>
                <a:gridCol w="1276597"/>
              </a:tblGrid>
              <a:tr h="396993">
                <a:tc gridSpan="2">
                  <a:txBody>
                    <a:bodyPr/>
                    <a:lstStyle/>
                    <a:p>
                      <a:pPr marL="0" marR="0">
                        <a:lnSpc>
                          <a:spcPts val="1400"/>
                        </a:lnSpc>
                        <a:spcBef>
                          <a:spcPts val="1200"/>
                        </a:spcBef>
                        <a:spcAft>
                          <a:spcPts val="400"/>
                        </a:spcAft>
                        <a:tabLst>
                          <a:tab pos="457200" algn="l"/>
                          <a:tab pos="914400" algn="l"/>
                          <a:tab pos="342900" algn="l"/>
                          <a:tab pos="914400" algn="l"/>
                        </a:tabLst>
                      </a:pPr>
                      <a:r>
                        <a:rPr lang="en-US" sz="1400" b="1" kern="1600" cap="all" dirty="0">
                          <a:solidFill>
                            <a:schemeClr val="tx1"/>
                          </a:solidFill>
                          <a:effectLst/>
                        </a:rPr>
                        <a:t>1.1	Establish IM Function</a:t>
                      </a:r>
                      <a:endParaRPr lang="en-US" sz="1400" b="1" kern="1600" cap="all" dirty="0">
                        <a:solidFill>
                          <a:schemeClr val="tx1"/>
                        </a:solidFill>
                        <a:effectLst/>
                        <a:latin typeface="Arial"/>
                        <a:ea typeface="Times New Roman"/>
                      </a:endParaRPr>
                    </a:p>
                  </a:txBody>
                  <a:tcPr marL="45720" marR="45720"/>
                </a:tc>
                <a:tc hMerge="1">
                  <a:txBody>
                    <a:bodyPr/>
                    <a:lstStyle/>
                    <a:p>
                      <a:endParaRPr lang="en-US"/>
                    </a:p>
                  </a:txBody>
                  <a:tcPr/>
                </a:tc>
              </a:tr>
              <a:tr h="669807">
                <a:tc>
                  <a:txBody>
                    <a:bodyPr/>
                    <a:lstStyle/>
                    <a:p>
                      <a:pPr marL="342900" marR="0" indent="-342900">
                        <a:lnSpc>
                          <a:spcPts val="1400"/>
                        </a:lnSpc>
                        <a:spcBef>
                          <a:spcPts val="800"/>
                        </a:spcBef>
                        <a:spcAft>
                          <a:spcPts val="100"/>
                        </a:spcAft>
                        <a:tabLst>
                          <a:tab pos="640080" algn="l"/>
                          <a:tab pos="1371600" algn="l"/>
                          <a:tab pos="342900" algn="l"/>
                          <a:tab pos="640080" algn="l"/>
                          <a:tab pos="1371600" algn="l"/>
                        </a:tabLst>
                      </a:pPr>
                      <a:r>
                        <a:rPr lang="en-US" sz="1400" b="1" kern="1400" dirty="0">
                          <a:solidFill>
                            <a:schemeClr val="tx1"/>
                          </a:solidFill>
                          <a:effectLst/>
                        </a:rPr>
                        <a:t>1.1.2 An incident management function or CSIRT has been officially designated by the organization head or CIO through an official appointment order.</a:t>
                      </a:r>
                      <a:endParaRPr lang="en-US" sz="1400" b="1" kern="1400" dirty="0">
                        <a:solidFill>
                          <a:schemeClr val="tx1"/>
                        </a:solidFill>
                        <a:effectLst/>
                        <a:latin typeface="Arial"/>
                        <a:ea typeface="Times New Roman"/>
                      </a:endParaRPr>
                    </a:p>
                  </a:txBody>
                  <a:tcPr marL="45720" marR="45720"/>
                </a:tc>
                <a:tc>
                  <a:txBody>
                    <a:bodyPr/>
                    <a:lstStyle/>
                    <a:p>
                      <a:pPr marL="0" marR="0">
                        <a:lnSpc>
                          <a:spcPts val="1450"/>
                        </a:lnSpc>
                        <a:spcBef>
                          <a:spcPts val="400"/>
                        </a:spcBef>
                        <a:spcAft>
                          <a:spcPts val="400"/>
                        </a:spcAft>
                      </a:pPr>
                      <a:r>
                        <a:rPr lang="en-US" sz="1400" b="1" dirty="0">
                          <a:solidFill>
                            <a:schemeClr val="tx1"/>
                          </a:solidFill>
                          <a:effectLst/>
                        </a:rPr>
                        <a:t> </a:t>
                      </a:r>
                      <a:r>
                        <a:rPr lang="en-US" sz="1400" b="1" dirty="0" smtClean="0">
                          <a:solidFill>
                            <a:schemeClr val="tx1"/>
                          </a:solidFill>
                          <a:effectLst/>
                        </a:rPr>
                        <a:t>Priority II</a:t>
                      </a:r>
                      <a:endParaRPr lang="en-US" sz="1400" b="1" dirty="0">
                        <a:solidFill>
                          <a:schemeClr val="tx1"/>
                        </a:solidFill>
                        <a:effectLst/>
                        <a:latin typeface="Times"/>
                        <a:ea typeface="Times New Roman"/>
                      </a:endParaRPr>
                    </a:p>
                  </a:txBody>
                  <a:tcPr marL="0" marR="0" marT="0" marB="0" anchor="ct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01647365"/>
              </p:ext>
            </p:extLst>
          </p:nvPr>
        </p:nvGraphicFramePr>
        <p:xfrm>
          <a:off x="304800" y="2339340"/>
          <a:ext cx="8458200" cy="4001361"/>
        </p:xfrm>
        <a:graphic>
          <a:graphicData uri="http://schemas.openxmlformats.org/drawingml/2006/table">
            <a:tbl>
              <a:tblPr firstRow="1" firstCol="1" bandRow="1">
                <a:tableStyleId>{5C22544A-7EE6-4342-B048-85BDC9FD1C3A}</a:tableStyleId>
              </a:tblPr>
              <a:tblGrid>
                <a:gridCol w="5589005"/>
                <a:gridCol w="429234"/>
                <a:gridCol w="561689"/>
                <a:gridCol w="1878272"/>
              </a:tblGrid>
              <a:tr h="338537">
                <a:tc>
                  <a:txBody>
                    <a:bodyPr/>
                    <a:lstStyle/>
                    <a:p>
                      <a:pPr marL="0" marR="0">
                        <a:lnSpc>
                          <a:spcPts val="1400"/>
                        </a:lnSpc>
                        <a:spcBef>
                          <a:spcPts val="400"/>
                        </a:spcBef>
                        <a:spcAft>
                          <a:spcPts val="0"/>
                        </a:spcAft>
                        <a:tabLst>
                          <a:tab pos="640080" algn="l"/>
                        </a:tabLst>
                      </a:pPr>
                      <a:r>
                        <a:rPr lang="en-US" sz="1400" dirty="0">
                          <a:solidFill>
                            <a:schemeClr val="tx1"/>
                          </a:solidFill>
                          <a:effectLst/>
                        </a:rPr>
                        <a:t>Scoring Criteria</a:t>
                      </a:r>
                      <a:endParaRPr lang="en-US" sz="1400" b="1" dirty="0">
                        <a:solidFill>
                          <a:schemeClr val="tx1"/>
                        </a:solidFill>
                        <a:effectLst/>
                        <a:latin typeface="Arial"/>
                        <a:ea typeface="Times New Roman"/>
                      </a:endParaRPr>
                    </a:p>
                  </a:txBody>
                  <a:tcPr marL="45720" marR="45720"/>
                </a:tc>
                <a:tc>
                  <a:txBody>
                    <a:bodyPr/>
                    <a:lstStyle/>
                    <a:p>
                      <a:pPr marL="0" marR="0" algn="ctr">
                        <a:spcBef>
                          <a:spcPts val="0"/>
                        </a:spcBef>
                        <a:spcAft>
                          <a:spcPts val="0"/>
                        </a:spcAft>
                      </a:pPr>
                      <a:r>
                        <a:rPr lang="en-US" sz="1400" dirty="0">
                          <a:solidFill>
                            <a:schemeClr val="tx1"/>
                          </a:solidFill>
                          <a:effectLst/>
                        </a:rPr>
                        <a:t>Yes</a:t>
                      </a:r>
                      <a:endParaRPr lang="en-US" sz="1400" b="1" dirty="0">
                        <a:solidFill>
                          <a:schemeClr val="tx1"/>
                        </a:solidFill>
                        <a:effectLst/>
                        <a:latin typeface="Arial"/>
                        <a:ea typeface="Calibri"/>
                      </a:endParaRPr>
                    </a:p>
                  </a:txBody>
                  <a:tcPr marL="45720" marR="45720" anchor="ctr"/>
                </a:tc>
                <a:tc>
                  <a:txBody>
                    <a:bodyPr/>
                    <a:lstStyle/>
                    <a:p>
                      <a:pPr marL="0" marR="0" algn="ctr">
                        <a:spcBef>
                          <a:spcPts val="0"/>
                        </a:spcBef>
                        <a:spcAft>
                          <a:spcPts val="0"/>
                        </a:spcAft>
                      </a:pPr>
                      <a:r>
                        <a:rPr lang="en-US" sz="1400" dirty="0">
                          <a:solidFill>
                            <a:schemeClr val="tx1"/>
                          </a:solidFill>
                          <a:effectLst/>
                        </a:rPr>
                        <a:t>No</a:t>
                      </a:r>
                      <a:endParaRPr lang="en-US" sz="1400" b="1" dirty="0">
                        <a:solidFill>
                          <a:schemeClr val="tx1"/>
                        </a:solidFill>
                        <a:effectLst/>
                        <a:latin typeface="Arial"/>
                        <a:ea typeface="Calibri"/>
                      </a:endParaRPr>
                    </a:p>
                  </a:txBody>
                  <a:tcPr marL="45720" marR="45720" anchor="ctr"/>
                </a:tc>
                <a:tc>
                  <a:txBody>
                    <a:bodyPr/>
                    <a:lstStyle/>
                    <a:p>
                      <a:pPr marL="0" marR="0" algn="ctr">
                        <a:spcBef>
                          <a:spcPts val="0"/>
                        </a:spcBef>
                        <a:spcAft>
                          <a:spcPts val="0"/>
                        </a:spcAft>
                      </a:pPr>
                      <a:r>
                        <a:rPr lang="en-US" sz="1400" dirty="0">
                          <a:solidFill>
                            <a:schemeClr val="tx1"/>
                          </a:solidFill>
                          <a:effectLst/>
                        </a:rPr>
                        <a:t>Evidence</a:t>
                      </a:r>
                      <a:endParaRPr lang="en-US" sz="1400" b="1" dirty="0">
                        <a:solidFill>
                          <a:schemeClr val="tx1"/>
                        </a:solidFill>
                        <a:effectLst/>
                        <a:latin typeface="Arial"/>
                        <a:ea typeface="Calibri"/>
                      </a:endParaRPr>
                    </a:p>
                  </a:txBody>
                  <a:tcPr marL="45720" marR="45720" anchor="ctr"/>
                </a:tc>
              </a:tr>
              <a:tr h="338537">
                <a:tc gridSpan="4">
                  <a:txBody>
                    <a:bodyPr/>
                    <a:lstStyle/>
                    <a:p>
                      <a:pPr marL="0" marR="0">
                        <a:lnSpc>
                          <a:spcPts val="1400"/>
                        </a:lnSpc>
                        <a:spcBef>
                          <a:spcPts val="0"/>
                        </a:spcBef>
                        <a:spcAft>
                          <a:spcPts val="400"/>
                        </a:spcAft>
                        <a:tabLst>
                          <a:tab pos="640080" algn="l"/>
                        </a:tabLst>
                      </a:pPr>
                      <a:r>
                        <a:rPr lang="en-US" sz="1400" dirty="0">
                          <a:solidFill>
                            <a:schemeClr val="tx1"/>
                          </a:solidFill>
                          <a:effectLst/>
                        </a:rPr>
                        <a:t>Required</a:t>
                      </a:r>
                      <a:endParaRPr lang="en-US" sz="1400" b="1" dirty="0">
                        <a:solidFill>
                          <a:schemeClr val="tx1"/>
                        </a:solidFill>
                        <a:effectLst/>
                        <a:latin typeface="Arial"/>
                        <a:ea typeface="Times New Roman"/>
                        <a:cs typeface="Times New Roman"/>
                      </a:endParaRPr>
                    </a:p>
                  </a:txBody>
                  <a:tcPr marL="45720" marR="45720"/>
                </a:tc>
                <a:tc hMerge="1">
                  <a:txBody>
                    <a:bodyPr/>
                    <a:lstStyle/>
                    <a:p>
                      <a:endParaRPr lang="en-US"/>
                    </a:p>
                  </a:txBody>
                  <a:tcPr/>
                </a:tc>
                <a:tc hMerge="1">
                  <a:txBody>
                    <a:bodyPr/>
                    <a:lstStyle/>
                    <a:p>
                      <a:endParaRPr lang="en-US"/>
                    </a:p>
                  </a:txBody>
                  <a:tcPr/>
                </a:tc>
                <a:tc hMerge="1">
                  <a:txBody>
                    <a:bodyPr/>
                    <a:lstStyle/>
                    <a:p>
                      <a:endParaRPr lang="en-US"/>
                    </a:p>
                  </a:txBody>
                  <a:tcPr/>
                </a:tc>
              </a:tr>
              <a:tr h="578690">
                <a:tc>
                  <a:txBody>
                    <a:bodyPr/>
                    <a:lstStyle/>
                    <a:p>
                      <a:pPr marL="0" marR="0">
                        <a:lnSpc>
                          <a:spcPts val="1400"/>
                        </a:lnSpc>
                        <a:spcBef>
                          <a:spcPts val="900"/>
                        </a:spcBef>
                        <a:spcAft>
                          <a:spcPts val="900"/>
                        </a:spcAft>
                        <a:tabLst>
                          <a:tab pos="137160" algn="l"/>
                          <a:tab pos="137160" algn="l"/>
                          <a:tab pos="274320" algn="l"/>
                        </a:tabLst>
                      </a:pPr>
                      <a:r>
                        <a:rPr lang="en-US" sz="1400" kern="1100" dirty="0">
                          <a:solidFill>
                            <a:schemeClr val="tx1"/>
                          </a:solidFill>
                          <a:effectLst/>
                        </a:rPr>
                        <a:t>1.1.2.1 Prerequisite:</a:t>
                      </a:r>
                      <a:r>
                        <a:rPr lang="en-US" sz="1400" u="sng" kern="1100" dirty="0">
                          <a:solidFill>
                            <a:schemeClr val="tx1"/>
                          </a:solidFill>
                          <a:effectLst/>
                        </a:rPr>
                        <a:t> </a:t>
                      </a:r>
                      <a:r>
                        <a:rPr lang="en-US" sz="1400" kern="1100" dirty="0">
                          <a:solidFill>
                            <a:schemeClr val="tx1"/>
                          </a:solidFill>
                          <a:effectLst/>
                        </a:rPr>
                        <a:t>The constituency supported by the incident management function has been defined.</a:t>
                      </a:r>
                      <a:endParaRPr lang="en-US" sz="1400" kern="1100" dirty="0">
                        <a:solidFill>
                          <a:schemeClr val="tx1"/>
                        </a:solidFill>
                        <a:effectLst/>
                        <a:latin typeface="Times"/>
                        <a:ea typeface="Times New Roman"/>
                      </a:endParaRPr>
                    </a:p>
                  </a:txBody>
                  <a:tcPr marL="45720" marR="45720"/>
                </a:tc>
                <a:tc>
                  <a:txBody>
                    <a:bodyPr/>
                    <a:lstStyle/>
                    <a:p>
                      <a:pPr marL="0" marR="0" algn="ctr">
                        <a:lnSpc>
                          <a:spcPts val="1450"/>
                        </a:lnSpc>
                        <a:spcBef>
                          <a:spcPts val="400"/>
                        </a:spcBef>
                        <a:spcAft>
                          <a:spcPts val="0"/>
                        </a:spcAft>
                      </a:pPr>
                      <a:endParaRPr lang="en-US" sz="1400" dirty="0">
                        <a:solidFill>
                          <a:schemeClr val="tx1"/>
                        </a:solidFill>
                        <a:effectLst/>
                        <a:latin typeface="Times"/>
                        <a:ea typeface="Times New Roman"/>
                      </a:endParaRPr>
                    </a:p>
                  </a:txBody>
                  <a:tcPr marL="45720" marR="45720"/>
                </a:tc>
                <a:tc>
                  <a:txBody>
                    <a:bodyPr/>
                    <a:lstStyle/>
                    <a:p>
                      <a:pPr marL="0" marR="0" algn="ctr">
                        <a:lnSpc>
                          <a:spcPts val="1450"/>
                        </a:lnSpc>
                        <a:spcBef>
                          <a:spcPts val="400"/>
                        </a:spcBef>
                        <a:spcAft>
                          <a:spcPts val="0"/>
                        </a:spcAft>
                      </a:pPr>
                      <a:endParaRPr lang="en-US" sz="1400" dirty="0">
                        <a:solidFill>
                          <a:schemeClr val="tx1"/>
                        </a:solidFill>
                        <a:effectLst/>
                        <a:latin typeface="Times"/>
                        <a:ea typeface="Times New Roman"/>
                      </a:endParaRPr>
                    </a:p>
                  </a:txBody>
                  <a:tcPr marL="45720" marR="45720"/>
                </a:tc>
                <a:tc>
                  <a:txBody>
                    <a:bodyPr/>
                    <a:lstStyle/>
                    <a:p>
                      <a:pPr marL="0" marR="0">
                        <a:lnSpc>
                          <a:spcPts val="1450"/>
                        </a:lnSpc>
                        <a:spcBef>
                          <a:spcPts val="400"/>
                        </a:spcBef>
                        <a:spcAft>
                          <a:spcPts val="0"/>
                        </a:spcAft>
                      </a:pPr>
                      <a:r>
                        <a:rPr lang="en-US" sz="1400" dirty="0">
                          <a:solidFill>
                            <a:schemeClr val="tx1"/>
                          </a:solidFill>
                          <a:effectLst/>
                        </a:rPr>
                        <a:t> </a:t>
                      </a:r>
                      <a:endParaRPr lang="en-US" sz="1400" dirty="0">
                        <a:solidFill>
                          <a:schemeClr val="tx1"/>
                        </a:solidFill>
                        <a:effectLst/>
                        <a:latin typeface="Times"/>
                        <a:ea typeface="Times New Roman"/>
                      </a:endParaRPr>
                    </a:p>
                  </a:txBody>
                  <a:tcPr marL="45720" marR="45720"/>
                </a:tc>
              </a:tr>
              <a:tr h="578690">
                <a:tc>
                  <a:txBody>
                    <a:bodyPr/>
                    <a:lstStyle/>
                    <a:p>
                      <a:pPr marL="0" marR="0">
                        <a:lnSpc>
                          <a:spcPts val="1400"/>
                        </a:lnSpc>
                        <a:spcBef>
                          <a:spcPts val="900"/>
                        </a:spcBef>
                        <a:spcAft>
                          <a:spcPts val="900"/>
                        </a:spcAft>
                        <a:tabLst>
                          <a:tab pos="137160" algn="l"/>
                        </a:tabLst>
                      </a:pPr>
                      <a:r>
                        <a:rPr lang="en-US" sz="1400" kern="1100" dirty="0">
                          <a:solidFill>
                            <a:schemeClr val="tx1"/>
                          </a:solidFill>
                          <a:effectLst/>
                        </a:rPr>
                        <a:t>1.1.2.2 Control: Executives in the organization support the incident management mission.</a:t>
                      </a:r>
                      <a:endParaRPr lang="en-US" sz="1400" kern="1100" dirty="0">
                        <a:solidFill>
                          <a:schemeClr val="tx1"/>
                        </a:solidFill>
                        <a:effectLst/>
                        <a:latin typeface="Times"/>
                        <a:ea typeface="Times New Roman"/>
                      </a:endParaRPr>
                    </a:p>
                  </a:txBody>
                  <a:tcPr marL="45720" marR="45720"/>
                </a:tc>
                <a:tc>
                  <a:txBody>
                    <a:bodyPr/>
                    <a:lstStyle/>
                    <a:p>
                      <a:pPr marL="0" marR="0" algn="ctr">
                        <a:lnSpc>
                          <a:spcPts val="1450"/>
                        </a:lnSpc>
                        <a:spcBef>
                          <a:spcPts val="400"/>
                        </a:spcBef>
                        <a:spcAft>
                          <a:spcPts val="0"/>
                        </a:spcAft>
                      </a:pPr>
                      <a:endParaRPr lang="en-US" sz="1400" dirty="0">
                        <a:solidFill>
                          <a:schemeClr val="tx1"/>
                        </a:solidFill>
                        <a:effectLst/>
                        <a:latin typeface="Times"/>
                        <a:ea typeface="Times New Roman"/>
                      </a:endParaRPr>
                    </a:p>
                  </a:txBody>
                  <a:tcPr marL="45720" marR="45720"/>
                </a:tc>
                <a:tc>
                  <a:txBody>
                    <a:bodyPr/>
                    <a:lstStyle/>
                    <a:p>
                      <a:pPr marL="0" marR="0" algn="ctr">
                        <a:lnSpc>
                          <a:spcPts val="1450"/>
                        </a:lnSpc>
                        <a:spcBef>
                          <a:spcPts val="400"/>
                        </a:spcBef>
                        <a:spcAft>
                          <a:spcPts val="0"/>
                        </a:spcAft>
                      </a:pPr>
                      <a:endParaRPr lang="en-US" sz="1400" dirty="0">
                        <a:solidFill>
                          <a:schemeClr val="tx1"/>
                        </a:solidFill>
                        <a:effectLst/>
                        <a:latin typeface="Times"/>
                        <a:ea typeface="Times New Roman"/>
                      </a:endParaRPr>
                    </a:p>
                  </a:txBody>
                  <a:tcPr marL="45720" marR="45720"/>
                </a:tc>
                <a:tc>
                  <a:txBody>
                    <a:bodyPr/>
                    <a:lstStyle/>
                    <a:p>
                      <a:pPr marL="0" marR="0">
                        <a:lnSpc>
                          <a:spcPts val="1450"/>
                        </a:lnSpc>
                        <a:spcBef>
                          <a:spcPts val="400"/>
                        </a:spcBef>
                        <a:spcAft>
                          <a:spcPts val="0"/>
                        </a:spcAft>
                      </a:pPr>
                      <a:r>
                        <a:rPr lang="en-US" sz="1400" dirty="0">
                          <a:solidFill>
                            <a:schemeClr val="tx1"/>
                          </a:solidFill>
                          <a:effectLst/>
                        </a:rPr>
                        <a:t> </a:t>
                      </a:r>
                      <a:endParaRPr lang="en-US" sz="1400" dirty="0">
                        <a:solidFill>
                          <a:schemeClr val="tx1"/>
                        </a:solidFill>
                        <a:effectLst/>
                        <a:latin typeface="Times"/>
                        <a:ea typeface="Times New Roman"/>
                      </a:endParaRPr>
                    </a:p>
                  </a:txBody>
                  <a:tcPr marL="45720" marR="45720"/>
                </a:tc>
              </a:tr>
              <a:tr h="578690">
                <a:tc>
                  <a:txBody>
                    <a:bodyPr/>
                    <a:lstStyle/>
                    <a:p>
                      <a:pPr marL="0" marR="0">
                        <a:lnSpc>
                          <a:spcPts val="1400"/>
                        </a:lnSpc>
                        <a:spcBef>
                          <a:spcPts val="900"/>
                        </a:spcBef>
                        <a:spcAft>
                          <a:spcPts val="900"/>
                        </a:spcAft>
                        <a:tabLst>
                          <a:tab pos="137160" algn="l"/>
                        </a:tabLst>
                      </a:pPr>
                      <a:r>
                        <a:rPr lang="en-US" sz="1400" kern="1100" dirty="0">
                          <a:solidFill>
                            <a:schemeClr val="tx1"/>
                          </a:solidFill>
                          <a:effectLst/>
                        </a:rPr>
                        <a:t>1.1.2.3 Activity: A CSIRT, SOC, or other group has been established as the officially designated authority for incident management functions within the organization.</a:t>
                      </a:r>
                      <a:endParaRPr lang="en-US" sz="1400" kern="1100" dirty="0">
                        <a:solidFill>
                          <a:schemeClr val="tx1"/>
                        </a:solidFill>
                        <a:effectLst/>
                        <a:latin typeface="Times"/>
                        <a:ea typeface="Times New Roman"/>
                      </a:endParaRPr>
                    </a:p>
                  </a:txBody>
                  <a:tcPr marL="45720" marR="45720"/>
                </a:tc>
                <a:tc>
                  <a:txBody>
                    <a:bodyPr/>
                    <a:lstStyle/>
                    <a:p>
                      <a:pPr marL="0" marR="0" algn="ctr">
                        <a:lnSpc>
                          <a:spcPts val="1450"/>
                        </a:lnSpc>
                        <a:spcBef>
                          <a:spcPts val="400"/>
                        </a:spcBef>
                        <a:spcAft>
                          <a:spcPts val="0"/>
                        </a:spcAft>
                      </a:pPr>
                      <a:endParaRPr lang="en-US" sz="1400" dirty="0">
                        <a:solidFill>
                          <a:schemeClr val="tx1"/>
                        </a:solidFill>
                        <a:effectLst/>
                        <a:latin typeface="Times"/>
                        <a:ea typeface="Times New Roman"/>
                      </a:endParaRPr>
                    </a:p>
                  </a:txBody>
                  <a:tcPr marL="45720" marR="45720"/>
                </a:tc>
                <a:tc>
                  <a:txBody>
                    <a:bodyPr/>
                    <a:lstStyle/>
                    <a:p>
                      <a:pPr marL="0" marR="0" algn="ctr">
                        <a:lnSpc>
                          <a:spcPts val="1450"/>
                        </a:lnSpc>
                        <a:spcBef>
                          <a:spcPts val="400"/>
                        </a:spcBef>
                        <a:spcAft>
                          <a:spcPts val="0"/>
                        </a:spcAft>
                      </a:pPr>
                      <a:endParaRPr lang="en-US" sz="1400" dirty="0">
                        <a:solidFill>
                          <a:schemeClr val="tx1"/>
                        </a:solidFill>
                        <a:effectLst/>
                        <a:latin typeface="Times"/>
                        <a:ea typeface="Times New Roman"/>
                      </a:endParaRPr>
                    </a:p>
                  </a:txBody>
                  <a:tcPr marL="45720" marR="45720"/>
                </a:tc>
                <a:tc>
                  <a:txBody>
                    <a:bodyPr/>
                    <a:lstStyle/>
                    <a:p>
                      <a:pPr marL="0" marR="0">
                        <a:lnSpc>
                          <a:spcPts val="1450"/>
                        </a:lnSpc>
                        <a:spcBef>
                          <a:spcPts val="400"/>
                        </a:spcBef>
                        <a:spcAft>
                          <a:spcPts val="0"/>
                        </a:spcAft>
                      </a:pPr>
                      <a:r>
                        <a:rPr lang="en-US" sz="1400" dirty="0">
                          <a:solidFill>
                            <a:schemeClr val="tx1"/>
                          </a:solidFill>
                          <a:effectLst/>
                        </a:rPr>
                        <a:t> </a:t>
                      </a:r>
                      <a:endParaRPr lang="en-US" sz="1400" dirty="0">
                        <a:solidFill>
                          <a:schemeClr val="tx1"/>
                        </a:solidFill>
                        <a:effectLst/>
                        <a:latin typeface="Times"/>
                        <a:ea typeface="Times New Roman"/>
                      </a:endParaRPr>
                    </a:p>
                  </a:txBody>
                  <a:tcPr marL="45720" marR="45720"/>
                </a:tc>
              </a:tr>
              <a:tr h="578690">
                <a:tc>
                  <a:txBody>
                    <a:bodyPr/>
                    <a:lstStyle/>
                    <a:p>
                      <a:pPr marL="0" marR="0">
                        <a:lnSpc>
                          <a:spcPts val="1400"/>
                        </a:lnSpc>
                        <a:spcBef>
                          <a:spcPts val="900"/>
                        </a:spcBef>
                        <a:spcAft>
                          <a:spcPts val="900"/>
                        </a:spcAft>
                        <a:tabLst>
                          <a:tab pos="137160" algn="l"/>
                        </a:tabLst>
                      </a:pPr>
                      <a:r>
                        <a:rPr lang="en-US" sz="1400" kern="1100" dirty="0">
                          <a:solidFill>
                            <a:schemeClr val="tx1"/>
                          </a:solidFill>
                          <a:effectLst/>
                        </a:rPr>
                        <a:t>1.1.2.4 Activity: An entity or specific person has been designated as the incident management “lead.”</a:t>
                      </a:r>
                      <a:endParaRPr lang="en-US" sz="1400" kern="1100" dirty="0">
                        <a:solidFill>
                          <a:schemeClr val="tx1"/>
                        </a:solidFill>
                        <a:effectLst/>
                        <a:latin typeface="Times"/>
                        <a:ea typeface="Times New Roman"/>
                      </a:endParaRPr>
                    </a:p>
                  </a:txBody>
                  <a:tcPr marL="45720" marR="45720"/>
                </a:tc>
                <a:tc>
                  <a:txBody>
                    <a:bodyPr/>
                    <a:lstStyle/>
                    <a:p>
                      <a:pPr marL="0" marR="0" algn="ctr">
                        <a:lnSpc>
                          <a:spcPts val="1450"/>
                        </a:lnSpc>
                        <a:spcBef>
                          <a:spcPts val="400"/>
                        </a:spcBef>
                        <a:spcAft>
                          <a:spcPts val="0"/>
                        </a:spcAft>
                      </a:pPr>
                      <a:endParaRPr lang="en-US" sz="1400" dirty="0">
                        <a:solidFill>
                          <a:schemeClr val="tx1"/>
                        </a:solidFill>
                        <a:effectLst/>
                        <a:latin typeface="Times"/>
                        <a:ea typeface="Times New Roman"/>
                      </a:endParaRPr>
                    </a:p>
                  </a:txBody>
                  <a:tcPr marL="45720" marR="45720"/>
                </a:tc>
                <a:tc>
                  <a:txBody>
                    <a:bodyPr/>
                    <a:lstStyle/>
                    <a:p>
                      <a:pPr marL="0" marR="0" algn="ctr">
                        <a:lnSpc>
                          <a:spcPts val="1450"/>
                        </a:lnSpc>
                        <a:spcBef>
                          <a:spcPts val="400"/>
                        </a:spcBef>
                        <a:spcAft>
                          <a:spcPts val="0"/>
                        </a:spcAft>
                      </a:pPr>
                      <a:endParaRPr lang="en-US" sz="1400" dirty="0">
                        <a:solidFill>
                          <a:schemeClr val="tx1"/>
                        </a:solidFill>
                        <a:effectLst/>
                        <a:latin typeface="Times"/>
                        <a:ea typeface="Times New Roman"/>
                      </a:endParaRPr>
                    </a:p>
                  </a:txBody>
                  <a:tcPr marL="45720" marR="45720"/>
                </a:tc>
                <a:tc>
                  <a:txBody>
                    <a:bodyPr/>
                    <a:lstStyle/>
                    <a:p>
                      <a:pPr marL="0" marR="0">
                        <a:lnSpc>
                          <a:spcPts val="1450"/>
                        </a:lnSpc>
                        <a:spcBef>
                          <a:spcPts val="400"/>
                        </a:spcBef>
                        <a:spcAft>
                          <a:spcPts val="0"/>
                        </a:spcAft>
                      </a:pPr>
                      <a:r>
                        <a:rPr lang="en-US" sz="1400" dirty="0">
                          <a:solidFill>
                            <a:schemeClr val="tx1"/>
                          </a:solidFill>
                          <a:effectLst/>
                        </a:rPr>
                        <a:t> </a:t>
                      </a:r>
                      <a:endParaRPr lang="en-US" sz="1400" dirty="0">
                        <a:solidFill>
                          <a:schemeClr val="tx1"/>
                        </a:solidFill>
                        <a:effectLst/>
                        <a:latin typeface="Times"/>
                        <a:ea typeface="Times New Roman"/>
                      </a:endParaRPr>
                    </a:p>
                  </a:txBody>
                  <a:tcPr marL="45720" marR="45720"/>
                </a:tc>
              </a:tr>
              <a:tr h="338537">
                <a:tc gridSpan="4">
                  <a:txBody>
                    <a:bodyPr/>
                    <a:lstStyle/>
                    <a:p>
                      <a:pPr marL="0" marR="0">
                        <a:lnSpc>
                          <a:spcPts val="1400"/>
                        </a:lnSpc>
                        <a:spcBef>
                          <a:spcPts val="0"/>
                        </a:spcBef>
                        <a:spcAft>
                          <a:spcPts val="400"/>
                        </a:spcAft>
                        <a:tabLst>
                          <a:tab pos="640080" algn="l"/>
                        </a:tabLst>
                      </a:pPr>
                      <a:r>
                        <a:rPr lang="en-US" sz="1400" dirty="0">
                          <a:solidFill>
                            <a:schemeClr val="tx1"/>
                          </a:solidFill>
                          <a:effectLst/>
                        </a:rPr>
                        <a:t>Recommended Best Practices </a:t>
                      </a:r>
                      <a:endParaRPr lang="en-US" sz="1400" b="1" dirty="0">
                        <a:solidFill>
                          <a:schemeClr val="tx1"/>
                        </a:solidFill>
                        <a:effectLst/>
                        <a:latin typeface="Arial"/>
                        <a:ea typeface="Times New Roman"/>
                        <a:cs typeface="Times New Roman"/>
                      </a:endParaRPr>
                    </a:p>
                  </a:txBody>
                  <a:tcPr marL="45720" marR="45720"/>
                </a:tc>
                <a:tc hMerge="1">
                  <a:txBody>
                    <a:bodyPr/>
                    <a:lstStyle/>
                    <a:p>
                      <a:endParaRPr lang="en-US"/>
                    </a:p>
                  </a:txBody>
                  <a:tcPr/>
                </a:tc>
                <a:tc hMerge="1">
                  <a:txBody>
                    <a:bodyPr/>
                    <a:lstStyle/>
                    <a:p>
                      <a:endParaRPr lang="en-US"/>
                    </a:p>
                  </a:txBody>
                  <a:tcPr/>
                </a:tc>
                <a:tc hMerge="1">
                  <a:txBody>
                    <a:bodyPr/>
                    <a:lstStyle/>
                    <a:p>
                      <a:endParaRPr lang="en-US"/>
                    </a:p>
                  </a:txBody>
                  <a:tcPr/>
                </a:tc>
              </a:tr>
              <a:tr h="578690">
                <a:tc>
                  <a:txBody>
                    <a:bodyPr/>
                    <a:lstStyle/>
                    <a:p>
                      <a:pPr marL="0" marR="0">
                        <a:lnSpc>
                          <a:spcPts val="1400"/>
                        </a:lnSpc>
                        <a:spcBef>
                          <a:spcPts val="900"/>
                        </a:spcBef>
                        <a:spcAft>
                          <a:spcPts val="900"/>
                        </a:spcAft>
                        <a:tabLst>
                          <a:tab pos="137160" algn="l"/>
                        </a:tabLst>
                      </a:pPr>
                      <a:r>
                        <a:rPr lang="en-US" sz="1400" kern="1100" dirty="0">
                          <a:solidFill>
                            <a:schemeClr val="tx1"/>
                          </a:solidFill>
                          <a:effectLst/>
                        </a:rPr>
                        <a:t>1.1.2.5 Activity: A policy or other official designation is documented and distributed throughout the organization or otherwise made available.</a:t>
                      </a:r>
                      <a:endParaRPr lang="en-US" sz="1400" kern="1100" dirty="0">
                        <a:solidFill>
                          <a:schemeClr val="tx1"/>
                        </a:solidFill>
                        <a:effectLst/>
                        <a:latin typeface="Times"/>
                        <a:ea typeface="Times New Roman"/>
                      </a:endParaRPr>
                    </a:p>
                  </a:txBody>
                  <a:tcPr marL="45720" marR="45720"/>
                </a:tc>
                <a:tc>
                  <a:txBody>
                    <a:bodyPr/>
                    <a:lstStyle/>
                    <a:p>
                      <a:pPr marL="0" marR="0" algn="ctr">
                        <a:lnSpc>
                          <a:spcPts val="1450"/>
                        </a:lnSpc>
                        <a:spcBef>
                          <a:spcPts val="400"/>
                        </a:spcBef>
                        <a:spcAft>
                          <a:spcPts val="0"/>
                        </a:spcAft>
                      </a:pPr>
                      <a:endParaRPr lang="en-US" sz="1400" dirty="0">
                        <a:solidFill>
                          <a:schemeClr val="tx1"/>
                        </a:solidFill>
                        <a:effectLst/>
                        <a:latin typeface="Times"/>
                        <a:ea typeface="Times New Roman"/>
                      </a:endParaRPr>
                    </a:p>
                  </a:txBody>
                  <a:tcPr marL="45720" marR="45720"/>
                </a:tc>
                <a:tc>
                  <a:txBody>
                    <a:bodyPr/>
                    <a:lstStyle/>
                    <a:p>
                      <a:pPr marL="0" marR="0" algn="ctr">
                        <a:lnSpc>
                          <a:spcPts val="1450"/>
                        </a:lnSpc>
                        <a:spcBef>
                          <a:spcPts val="400"/>
                        </a:spcBef>
                        <a:spcAft>
                          <a:spcPts val="0"/>
                        </a:spcAft>
                      </a:pPr>
                      <a:endParaRPr lang="en-US" sz="1400" dirty="0">
                        <a:solidFill>
                          <a:schemeClr val="tx1"/>
                        </a:solidFill>
                        <a:effectLst/>
                        <a:latin typeface="Times"/>
                        <a:ea typeface="Times New Roman"/>
                      </a:endParaRPr>
                    </a:p>
                  </a:txBody>
                  <a:tcPr marL="45720" marR="45720"/>
                </a:tc>
                <a:tc>
                  <a:txBody>
                    <a:bodyPr/>
                    <a:lstStyle/>
                    <a:p>
                      <a:pPr marL="0" marR="0">
                        <a:lnSpc>
                          <a:spcPts val="1450"/>
                        </a:lnSpc>
                        <a:spcBef>
                          <a:spcPts val="400"/>
                        </a:spcBef>
                        <a:spcAft>
                          <a:spcPts val="0"/>
                        </a:spcAft>
                      </a:pPr>
                      <a:r>
                        <a:rPr lang="en-US" sz="1400" dirty="0">
                          <a:solidFill>
                            <a:schemeClr val="tx1"/>
                          </a:solidFill>
                          <a:effectLst/>
                        </a:rPr>
                        <a:t> </a:t>
                      </a:r>
                      <a:endParaRPr lang="en-US" sz="1400" dirty="0">
                        <a:solidFill>
                          <a:schemeClr val="tx1"/>
                        </a:solidFill>
                        <a:effectLst/>
                        <a:latin typeface="Times"/>
                        <a:ea typeface="Times New Roman"/>
                      </a:endParaRPr>
                    </a:p>
                  </a:txBody>
                  <a:tcPr marL="45720" marR="45720"/>
                </a:tc>
              </a:tr>
            </a:tbl>
          </a:graphicData>
        </a:graphic>
      </p:graphicFrame>
    </p:spTree>
    <p:extLst>
      <p:ext uri="{BB962C8B-B14F-4D97-AF65-F5344CB8AC3E}">
        <p14:creationId xmlns:p14="http://schemas.microsoft.com/office/powerpoint/2010/main" val="18268828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CERT-Theme">
  <a:themeElements>
    <a:clrScheme name="CERT_SEI_Template.V1-2 15">
      <a:dk1>
        <a:srgbClr val="000000"/>
      </a:dk1>
      <a:lt1>
        <a:srgbClr val="FFFFFF"/>
      </a:lt1>
      <a:dk2>
        <a:srgbClr val="000000"/>
      </a:dk2>
      <a:lt2>
        <a:srgbClr val="666666"/>
      </a:lt2>
      <a:accent1>
        <a:srgbClr val="BBE0E3"/>
      </a:accent1>
      <a:accent2>
        <a:srgbClr val="990000"/>
      </a:accent2>
      <a:accent3>
        <a:srgbClr val="FFFFFF"/>
      </a:accent3>
      <a:accent4>
        <a:srgbClr val="000000"/>
      </a:accent4>
      <a:accent5>
        <a:srgbClr val="DAEDEF"/>
      </a:accent5>
      <a:accent6>
        <a:srgbClr val="8A0000"/>
      </a:accent6>
      <a:hlink>
        <a:srgbClr val="333399"/>
      </a:hlink>
      <a:folHlink>
        <a:srgbClr val="663399"/>
      </a:folHlink>
    </a:clrScheme>
    <a:fontScheme name="CERT_SEI_Template.V1-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309" tIns="46154" rIns="92309" bIns="46154" numCol="1" anchor="t" anchorCtr="0" compatLnSpc="1">
        <a:prstTxWarp prst="textNoShape">
          <a:avLst/>
        </a:prstTxWarp>
      </a:bodyPr>
      <a:lstStyle>
        <a:def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defRPr kumimoji="0" lang="en-US" sz="10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309" tIns="46154" rIns="92309" bIns="46154" numCol="1" anchor="t" anchorCtr="0" compatLnSpc="1">
        <a:prstTxWarp prst="textNoShape">
          <a:avLst/>
        </a:prstTxWarp>
      </a:bodyPr>
      <a:lstStyle>
        <a:def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defRPr kumimoji="0" lang="en-US" sz="10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CERT_SEI_Template.V1-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ERT_SEI_Template.V1-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ERT_SEI_Template.V1-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ERT_SEI_Template.V1-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ERT_SEI_Template.V1-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ERT_SEI_Template.V1-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ERT_SEI_Template.V1-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ERT_SEI_Template.V1-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ERT_SEI_Template.V1-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ERT_SEI_Template.V1-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ERT_SEI_Template.V1-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ERT_SEI_Template.V1-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ERT_SEI_Template.V1-2 13">
        <a:dk1>
          <a:srgbClr val="000000"/>
        </a:dk1>
        <a:lt1>
          <a:srgbClr val="FFFFFF"/>
        </a:lt1>
        <a:dk2>
          <a:srgbClr val="000000"/>
        </a:dk2>
        <a:lt2>
          <a:srgbClr val="666666"/>
        </a:lt2>
        <a:accent1>
          <a:srgbClr val="BBE0E3"/>
        </a:accent1>
        <a:accent2>
          <a:srgbClr val="333399"/>
        </a:accent2>
        <a:accent3>
          <a:srgbClr val="FFFFFF"/>
        </a:accent3>
        <a:accent4>
          <a:srgbClr val="000000"/>
        </a:accent4>
        <a:accent5>
          <a:srgbClr val="DAEDEF"/>
        </a:accent5>
        <a:accent6>
          <a:srgbClr val="2D2D8A"/>
        </a:accent6>
        <a:hlink>
          <a:srgbClr val="336699"/>
        </a:hlink>
        <a:folHlink>
          <a:srgbClr val="99CC00"/>
        </a:folHlink>
      </a:clrScheme>
      <a:clrMap bg1="lt1" tx1="dk1" bg2="lt2" tx2="dk2" accent1="accent1" accent2="accent2" accent3="accent3" accent4="accent4" accent5="accent5" accent6="accent6" hlink="hlink" folHlink="folHlink"/>
    </a:extraClrScheme>
    <a:extraClrScheme>
      <a:clrScheme name="CERT_SEI_Template.V1-2 14">
        <a:dk1>
          <a:srgbClr val="000000"/>
        </a:dk1>
        <a:lt1>
          <a:srgbClr val="FFFFFF"/>
        </a:lt1>
        <a:dk2>
          <a:srgbClr val="000000"/>
        </a:dk2>
        <a:lt2>
          <a:srgbClr val="666666"/>
        </a:lt2>
        <a:accent1>
          <a:srgbClr val="BBE0E3"/>
        </a:accent1>
        <a:accent2>
          <a:srgbClr val="990000"/>
        </a:accent2>
        <a:accent3>
          <a:srgbClr val="FFFFFF"/>
        </a:accent3>
        <a:accent4>
          <a:srgbClr val="000000"/>
        </a:accent4>
        <a:accent5>
          <a:srgbClr val="DAEDEF"/>
        </a:accent5>
        <a:accent6>
          <a:srgbClr val="8A0000"/>
        </a:accent6>
        <a:hlink>
          <a:srgbClr val="6633CC"/>
        </a:hlink>
        <a:folHlink>
          <a:srgbClr val="333399"/>
        </a:folHlink>
      </a:clrScheme>
      <a:clrMap bg1="lt1" tx1="dk1" bg2="lt2" tx2="dk2" accent1="accent1" accent2="accent2" accent3="accent3" accent4="accent4" accent5="accent5" accent6="accent6" hlink="hlink" folHlink="folHlink"/>
    </a:extraClrScheme>
    <a:extraClrScheme>
      <a:clrScheme name="CERT_SEI_Template.V1-2 15">
        <a:dk1>
          <a:srgbClr val="000000"/>
        </a:dk1>
        <a:lt1>
          <a:srgbClr val="FFFFFF"/>
        </a:lt1>
        <a:dk2>
          <a:srgbClr val="000000"/>
        </a:dk2>
        <a:lt2>
          <a:srgbClr val="666666"/>
        </a:lt2>
        <a:accent1>
          <a:srgbClr val="BBE0E3"/>
        </a:accent1>
        <a:accent2>
          <a:srgbClr val="990000"/>
        </a:accent2>
        <a:accent3>
          <a:srgbClr val="FFFFFF"/>
        </a:accent3>
        <a:accent4>
          <a:srgbClr val="000000"/>
        </a:accent4>
        <a:accent5>
          <a:srgbClr val="DAEDEF"/>
        </a:accent5>
        <a:accent6>
          <a:srgbClr val="8A0000"/>
        </a:accent6>
        <a:hlink>
          <a:srgbClr val="333399"/>
        </a:hlink>
        <a:folHlink>
          <a:srgbClr val="66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A8905891C59E44B8C29E636E8EDEC8" ma:contentTypeVersion="7" ma:contentTypeDescription="Create a new document." ma:contentTypeScope="" ma:versionID="aabd4204f9cd251a07b4cf9816d51e9f">
  <xsd:schema xmlns:xsd="http://www.w3.org/2001/XMLSchema" xmlns:xs="http://www.w3.org/2001/XMLSchema" xmlns:p="http://schemas.microsoft.com/office/2006/metadata/properties" targetNamespace="http://schemas.microsoft.com/office/2006/metadata/properties" ma:root="true" ma:fieldsID="1e5db682b37e7972ee8b6ef4a5d8441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E32D4E1-3BA4-4EEA-B1A8-48C57E579D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D16ECB20-1C62-4A9A-BFD2-513D5E1E736D}">
  <ds:schemaRefs>
    <ds:schemaRef ds:uri="http://schemas.microsoft.com/office/2006/metadata/properties"/>
    <ds:schemaRef ds:uri="http://purl.org/dc/dcmityp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www.w3.org/XML/1998/namespace"/>
    <ds:schemaRef ds:uri="http://purl.org/dc/elements/1.1/"/>
  </ds:schemaRefs>
</ds:datastoreItem>
</file>

<file path=customXml/itemProps3.xml><?xml version="1.0" encoding="utf-8"?>
<ds:datastoreItem xmlns:ds="http://schemas.openxmlformats.org/officeDocument/2006/customXml" ds:itemID="{745B6A77-07B6-46BC-A703-5ABD622A34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17622</TotalTime>
  <Words>1978</Words>
  <Application>Microsoft Office PowerPoint</Application>
  <PresentationFormat>On-screen Show (4:3)</PresentationFormat>
  <Paragraphs>297</Paragraphs>
  <Slides>37</Slides>
  <Notes>21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5" baseType="lpstr">
      <vt:lpstr>ＭＳ Ｐゴシック</vt:lpstr>
      <vt:lpstr>Arial</vt:lpstr>
      <vt:lpstr>Calibri</vt:lpstr>
      <vt:lpstr>Times</vt:lpstr>
      <vt:lpstr>Times New Roman</vt:lpstr>
      <vt:lpstr>Wingdings</vt:lpstr>
      <vt:lpstr>CERT-Theme</vt:lpstr>
      <vt:lpstr>Visio</vt:lpstr>
      <vt:lpstr>Two-tiered, Multi-team Assessment of CSIRTs  </vt:lpstr>
      <vt:lpstr>PowerPoint Presentation</vt:lpstr>
      <vt:lpstr>How Is My CSIRT Doing?</vt:lpstr>
      <vt:lpstr>Available Instruments from CERT</vt:lpstr>
      <vt:lpstr>MRD-IMC</vt:lpstr>
      <vt:lpstr>Driver Question: Example</vt:lpstr>
      <vt:lpstr>Incident Management Drivers: Detect and Respond</vt:lpstr>
      <vt:lpstr>Incident Management Capability Assessment</vt:lpstr>
      <vt:lpstr>Capability Example</vt:lpstr>
      <vt:lpstr>Incident Management Capability Categories</vt:lpstr>
      <vt:lpstr>Use of Assessment Instruments</vt:lpstr>
      <vt:lpstr>Two-Tiered Multi-Team Assessment Approach</vt:lpstr>
      <vt:lpstr>Who Should Use This Combined Assessment?</vt:lpstr>
      <vt:lpstr>Approach Perspective – Tier One</vt:lpstr>
      <vt:lpstr>Approach Perspective – Tier Two</vt:lpstr>
      <vt:lpstr>Benefits of Two-tiered Approach</vt:lpstr>
      <vt:lpstr>Challenges and Issues </vt:lpstr>
      <vt:lpstr>Additional Activities That Can Be Done</vt:lpstr>
      <vt:lpstr>MRD-IMC in More Detail</vt:lpstr>
      <vt:lpstr>Driver</vt:lpstr>
      <vt:lpstr>Drivers: Success and Failure States</vt:lpstr>
      <vt:lpstr>Identifying Drivers: Basic Approach</vt:lpstr>
      <vt:lpstr>Analyzing Drivers: Rationale and Supporting Evidence</vt:lpstr>
      <vt:lpstr>Example: Rationale and Evidence</vt:lpstr>
      <vt:lpstr>Driver Profile</vt:lpstr>
      <vt:lpstr>IMCA in More Detail</vt:lpstr>
      <vt:lpstr>Incident Management Capability Assessment Objectives</vt:lpstr>
      <vt:lpstr>Categories and Priorities for Incident Management Capabilities </vt:lpstr>
      <vt:lpstr>IMC Assessment Process</vt:lpstr>
      <vt:lpstr>Types of Documents Reviewed</vt:lpstr>
      <vt:lpstr>Types of Staff Interviewed</vt:lpstr>
      <vt:lpstr>Types of Observations or Demonstrations</vt:lpstr>
      <vt:lpstr>Capability Indicators</vt:lpstr>
      <vt:lpstr>Analysis of Results</vt:lpstr>
      <vt:lpstr>Scoring the Capabilities</vt:lpstr>
      <vt:lpstr>Final Results</vt:lpstr>
      <vt:lpstr>Questions or Comments?</vt:lpstr>
    </vt:vector>
  </TitlesOfParts>
  <Company>The MITRE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Insider Threat Program Best Practices</dc:title>
  <dc:creator>mguido</dc:creator>
  <cp:lastModifiedBy>Josh Crandall</cp:lastModifiedBy>
  <cp:revision>454</cp:revision>
  <cp:lastPrinted>2014-02-13T15:52:50Z</cp:lastPrinted>
  <dcterms:created xsi:type="dcterms:W3CDTF">2011-06-20T18:20:30Z</dcterms:created>
  <dcterms:modified xsi:type="dcterms:W3CDTF">2014-06-24T13:01:54Z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0x01010062A8905891C59E44B8C29E636E8EDEC8</vt:lpwstr>
  </property>
</Properties>
</file>