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Lst>
  <p:notesMasterIdLst>
    <p:notesMasterId r:id="rId26"/>
  </p:notesMasterIdLst>
  <p:sldIdLst>
    <p:sldId id="256" r:id="rId2"/>
    <p:sldId id="257" r:id="rId3"/>
    <p:sldId id="272" r:id="rId4"/>
    <p:sldId id="280" r:id="rId5"/>
    <p:sldId id="260" r:id="rId6"/>
    <p:sldId id="259" r:id="rId7"/>
    <p:sldId id="261" r:id="rId8"/>
    <p:sldId id="262" r:id="rId9"/>
    <p:sldId id="279" r:id="rId10"/>
    <p:sldId id="276" r:id="rId11"/>
    <p:sldId id="274" r:id="rId12"/>
    <p:sldId id="275" r:id="rId13"/>
    <p:sldId id="264" r:id="rId14"/>
    <p:sldId id="267" r:id="rId15"/>
    <p:sldId id="285" r:id="rId16"/>
    <p:sldId id="284" r:id="rId17"/>
    <p:sldId id="277" r:id="rId18"/>
    <p:sldId id="269" r:id="rId19"/>
    <p:sldId id="281" r:id="rId20"/>
    <p:sldId id="282" r:id="rId21"/>
    <p:sldId id="270" r:id="rId22"/>
    <p:sldId id="271" r:id="rId23"/>
    <p:sldId id="283" r:id="rId24"/>
    <p:sldId id="26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5" autoAdjust="0"/>
    <p:restoredTop sz="87522" autoAdjust="0"/>
  </p:normalViewPr>
  <p:slideViewPr>
    <p:cSldViewPr snapToGrid="0">
      <p:cViewPr>
        <p:scale>
          <a:sx n="80" d="100"/>
          <a:sy n="80" d="100"/>
        </p:scale>
        <p:origin x="-1512" y="-4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F7B42F-D80A-47CA-A693-A18DB725F011}" type="doc">
      <dgm:prSet loTypeId="urn:microsoft.com/office/officeart/2005/8/layout/chart3" loCatId="cycle" qsTypeId="urn:microsoft.com/office/officeart/2005/8/quickstyle/simple1#2" qsCatId="simple" csTypeId="urn:microsoft.com/office/officeart/2005/8/colors/accent1_2#2" csCatId="accent1" phldr="1"/>
      <dgm:spPr/>
    </dgm:pt>
    <dgm:pt modelId="{AB5AD4DF-222B-4FF3-808F-4B6202FD2E7A}">
      <dgm:prSet phldrT="[Text]"/>
      <dgm:spPr>
        <a:solidFill>
          <a:schemeClr val="tx2"/>
        </a:solidFill>
        <a:scene3d>
          <a:camera prst="orthographicFront"/>
          <a:lightRig rig="threePt" dir="t"/>
        </a:scene3d>
        <a:sp3d>
          <a:bevelT/>
        </a:sp3d>
      </dgm:spPr>
      <dgm:t>
        <a:bodyPr/>
        <a:lstStyle/>
        <a:p>
          <a:r>
            <a:rPr lang="en-US" b="1" dirty="0" smtClean="0">
              <a:solidFill>
                <a:schemeClr val="bg1"/>
              </a:solidFill>
            </a:rPr>
            <a:t>HR</a:t>
          </a:r>
          <a:endParaRPr lang="en-US" b="1" dirty="0">
            <a:solidFill>
              <a:schemeClr val="bg1"/>
            </a:solidFill>
          </a:endParaRPr>
        </a:p>
      </dgm:t>
    </dgm:pt>
    <dgm:pt modelId="{56932FAC-1ECC-4B57-8E1C-57C54A76B102}" type="parTrans" cxnId="{AFA54CE5-1F4D-456E-9882-490C6A12BEC5}">
      <dgm:prSet/>
      <dgm:spPr/>
      <dgm:t>
        <a:bodyPr/>
        <a:lstStyle/>
        <a:p>
          <a:endParaRPr lang="en-US">
            <a:solidFill>
              <a:schemeClr val="bg1"/>
            </a:solidFill>
          </a:endParaRPr>
        </a:p>
      </dgm:t>
    </dgm:pt>
    <dgm:pt modelId="{8BD376E4-341D-4779-B6F4-266DD9B9B836}" type="sibTrans" cxnId="{AFA54CE5-1F4D-456E-9882-490C6A12BEC5}">
      <dgm:prSet/>
      <dgm:spPr/>
      <dgm:t>
        <a:bodyPr/>
        <a:lstStyle/>
        <a:p>
          <a:endParaRPr lang="en-US">
            <a:solidFill>
              <a:schemeClr val="bg1"/>
            </a:solidFill>
          </a:endParaRPr>
        </a:p>
      </dgm:t>
    </dgm:pt>
    <dgm:pt modelId="{0075E337-9F47-4606-9913-B4C962821C94}">
      <dgm:prSet phldrT="[Text]"/>
      <dgm:spPr>
        <a:solidFill>
          <a:srgbClr val="C00000"/>
        </a:solidFill>
        <a:scene3d>
          <a:camera prst="orthographicFront"/>
          <a:lightRig rig="threePt" dir="t"/>
        </a:scene3d>
        <a:sp3d>
          <a:bevelT/>
        </a:sp3d>
      </dgm:spPr>
      <dgm:t>
        <a:bodyPr/>
        <a:lstStyle/>
        <a:p>
          <a:r>
            <a:rPr lang="en-US" b="1" dirty="0" smtClean="0">
              <a:solidFill>
                <a:schemeClr val="bg1"/>
              </a:solidFill>
            </a:rPr>
            <a:t>Legal</a:t>
          </a:r>
          <a:endParaRPr lang="en-US" b="1" dirty="0">
            <a:solidFill>
              <a:schemeClr val="bg1"/>
            </a:solidFill>
          </a:endParaRPr>
        </a:p>
      </dgm:t>
    </dgm:pt>
    <dgm:pt modelId="{58DDEEC6-3BC3-4368-9CB9-4AA7507D2F09}" type="parTrans" cxnId="{22E7C169-951D-4E1A-AA8E-12E4DB851C71}">
      <dgm:prSet/>
      <dgm:spPr/>
      <dgm:t>
        <a:bodyPr/>
        <a:lstStyle/>
        <a:p>
          <a:endParaRPr lang="en-US">
            <a:solidFill>
              <a:schemeClr val="bg1"/>
            </a:solidFill>
          </a:endParaRPr>
        </a:p>
      </dgm:t>
    </dgm:pt>
    <dgm:pt modelId="{F5C97005-526B-4FED-A016-9BCEF4399D08}" type="sibTrans" cxnId="{22E7C169-951D-4E1A-AA8E-12E4DB851C71}">
      <dgm:prSet/>
      <dgm:spPr/>
      <dgm:t>
        <a:bodyPr/>
        <a:lstStyle/>
        <a:p>
          <a:endParaRPr lang="en-US">
            <a:solidFill>
              <a:schemeClr val="bg1"/>
            </a:solidFill>
          </a:endParaRPr>
        </a:p>
      </dgm:t>
    </dgm:pt>
    <dgm:pt modelId="{7F5CAF10-20E9-4DEB-B111-1C6DA17F3B76}">
      <dgm:prSet phldrT="[Text]"/>
      <dgm:spPr>
        <a:solidFill>
          <a:srgbClr val="6AA121"/>
        </a:solidFill>
        <a:scene3d>
          <a:camera prst="orthographicFront"/>
          <a:lightRig rig="threePt" dir="t"/>
        </a:scene3d>
        <a:sp3d>
          <a:bevelT/>
        </a:sp3d>
      </dgm:spPr>
      <dgm:t>
        <a:bodyPr/>
        <a:lstStyle/>
        <a:p>
          <a:r>
            <a:rPr lang="en-US" b="1" dirty="0" smtClean="0">
              <a:solidFill>
                <a:schemeClr val="bg1"/>
              </a:solidFill>
            </a:rPr>
            <a:t>Eng.</a:t>
          </a:r>
          <a:endParaRPr lang="en-US" b="1" dirty="0">
            <a:solidFill>
              <a:schemeClr val="bg1"/>
            </a:solidFill>
          </a:endParaRPr>
        </a:p>
      </dgm:t>
    </dgm:pt>
    <dgm:pt modelId="{61368232-A19B-49D5-A359-1C09CED73DE1}" type="parTrans" cxnId="{573C04EC-F066-4319-9509-40F747EA6CB4}">
      <dgm:prSet/>
      <dgm:spPr/>
      <dgm:t>
        <a:bodyPr/>
        <a:lstStyle/>
        <a:p>
          <a:endParaRPr lang="en-US">
            <a:solidFill>
              <a:schemeClr val="bg1"/>
            </a:solidFill>
          </a:endParaRPr>
        </a:p>
      </dgm:t>
    </dgm:pt>
    <dgm:pt modelId="{2463234D-C73B-46A5-94B2-02599ACC1906}" type="sibTrans" cxnId="{573C04EC-F066-4319-9509-40F747EA6CB4}">
      <dgm:prSet/>
      <dgm:spPr/>
      <dgm:t>
        <a:bodyPr/>
        <a:lstStyle/>
        <a:p>
          <a:endParaRPr lang="en-US">
            <a:solidFill>
              <a:schemeClr val="bg1"/>
            </a:solidFill>
          </a:endParaRPr>
        </a:p>
      </dgm:t>
    </dgm:pt>
    <dgm:pt modelId="{D5530243-2E53-472D-B99D-53C527660E43}" type="pres">
      <dgm:prSet presAssocID="{D6F7B42F-D80A-47CA-A693-A18DB725F011}" presName="compositeShape" presStyleCnt="0">
        <dgm:presLayoutVars>
          <dgm:chMax val="7"/>
          <dgm:dir/>
          <dgm:resizeHandles val="exact"/>
        </dgm:presLayoutVars>
      </dgm:prSet>
      <dgm:spPr/>
    </dgm:pt>
    <dgm:pt modelId="{54F75943-68BD-450F-813D-3F50F30DAAB6}" type="pres">
      <dgm:prSet presAssocID="{D6F7B42F-D80A-47CA-A693-A18DB725F011}" presName="wedge1" presStyleLbl="node1" presStyleIdx="0" presStyleCnt="3"/>
      <dgm:spPr/>
      <dgm:t>
        <a:bodyPr/>
        <a:lstStyle/>
        <a:p>
          <a:endParaRPr lang="en-US"/>
        </a:p>
      </dgm:t>
    </dgm:pt>
    <dgm:pt modelId="{FDA6B54C-5254-4200-95A3-B3785D8B7F61}" type="pres">
      <dgm:prSet presAssocID="{D6F7B42F-D80A-47CA-A693-A18DB725F011}" presName="wedge1Tx" presStyleLbl="node1" presStyleIdx="0" presStyleCnt="3">
        <dgm:presLayoutVars>
          <dgm:chMax val="0"/>
          <dgm:chPref val="0"/>
          <dgm:bulletEnabled val="1"/>
        </dgm:presLayoutVars>
      </dgm:prSet>
      <dgm:spPr/>
      <dgm:t>
        <a:bodyPr/>
        <a:lstStyle/>
        <a:p>
          <a:endParaRPr lang="en-US"/>
        </a:p>
      </dgm:t>
    </dgm:pt>
    <dgm:pt modelId="{359D0C48-CD79-4991-8E46-8B2FDCC45EE4}" type="pres">
      <dgm:prSet presAssocID="{D6F7B42F-D80A-47CA-A693-A18DB725F011}" presName="wedge2" presStyleLbl="node1" presStyleIdx="1" presStyleCnt="3"/>
      <dgm:spPr/>
      <dgm:t>
        <a:bodyPr/>
        <a:lstStyle/>
        <a:p>
          <a:endParaRPr lang="en-US"/>
        </a:p>
      </dgm:t>
    </dgm:pt>
    <dgm:pt modelId="{05EEF8F1-CA67-460A-BD69-1BC92C7E2AB5}" type="pres">
      <dgm:prSet presAssocID="{D6F7B42F-D80A-47CA-A693-A18DB725F011}" presName="wedge2Tx" presStyleLbl="node1" presStyleIdx="1" presStyleCnt="3">
        <dgm:presLayoutVars>
          <dgm:chMax val="0"/>
          <dgm:chPref val="0"/>
          <dgm:bulletEnabled val="1"/>
        </dgm:presLayoutVars>
      </dgm:prSet>
      <dgm:spPr/>
      <dgm:t>
        <a:bodyPr/>
        <a:lstStyle/>
        <a:p>
          <a:endParaRPr lang="en-US"/>
        </a:p>
      </dgm:t>
    </dgm:pt>
    <dgm:pt modelId="{10B99E2D-5410-42A2-B918-E775520B5D39}" type="pres">
      <dgm:prSet presAssocID="{D6F7B42F-D80A-47CA-A693-A18DB725F011}" presName="wedge3" presStyleLbl="node1" presStyleIdx="2" presStyleCnt="3"/>
      <dgm:spPr/>
      <dgm:t>
        <a:bodyPr/>
        <a:lstStyle/>
        <a:p>
          <a:endParaRPr lang="en-US"/>
        </a:p>
      </dgm:t>
    </dgm:pt>
    <dgm:pt modelId="{98B3B32A-4CDD-46A3-B704-44A001F52E2D}" type="pres">
      <dgm:prSet presAssocID="{D6F7B42F-D80A-47CA-A693-A18DB725F011}" presName="wedge3Tx" presStyleLbl="node1" presStyleIdx="2" presStyleCnt="3">
        <dgm:presLayoutVars>
          <dgm:chMax val="0"/>
          <dgm:chPref val="0"/>
          <dgm:bulletEnabled val="1"/>
        </dgm:presLayoutVars>
      </dgm:prSet>
      <dgm:spPr/>
      <dgm:t>
        <a:bodyPr/>
        <a:lstStyle/>
        <a:p>
          <a:endParaRPr lang="en-US"/>
        </a:p>
      </dgm:t>
    </dgm:pt>
  </dgm:ptLst>
  <dgm:cxnLst>
    <dgm:cxn modelId="{EE7CD7B0-2E68-4FBE-B7D5-D76F52A690BF}" type="presOf" srcId="{7F5CAF10-20E9-4DEB-B111-1C6DA17F3B76}" destId="{10B99E2D-5410-42A2-B918-E775520B5D39}" srcOrd="0" destOrd="0" presId="urn:microsoft.com/office/officeart/2005/8/layout/chart3"/>
    <dgm:cxn modelId="{573C04EC-F066-4319-9509-40F747EA6CB4}" srcId="{D6F7B42F-D80A-47CA-A693-A18DB725F011}" destId="{7F5CAF10-20E9-4DEB-B111-1C6DA17F3B76}" srcOrd="2" destOrd="0" parTransId="{61368232-A19B-49D5-A359-1C09CED73DE1}" sibTransId="{2463234D-C73B-46A5-94B2-02599ACC1906}"/>
    <dgm:cxn modelId="{564EF19C-9608-49B9-9EAF-022D8E012DD6}" type="presOf" srcId="{0075E337-9F47-4606-9913-B4C962821C94}" destId="{359D0C48-CD79-4991-8E46-8B2FDCC45EE4}" srcOrd="0" destOrd="0" presId="urn:microsoft.com/office/officeart/2005/8/layout/chart3"/>
    <dgm:cxn modelId="{C9120AB1-F641-4608-8C82-34B0F8DCE153}" type="presOf" srcId="{AB5AD4DF-222B-4FF3-808F-4B6202FD2E7A}" destId="{54F75943-68BD-450F-813D-3F50F30DAAB6}" srcOrd="0" destOrd="0" presId="urn:microsoft.com/office/officeart/2005/8/layout/chart3"/>
    <dgm:cxn modelId="{AFA54CE5-1F4D-456E-9882-490C6A12BEC5}" srcId="{D6F7B42F-D80A-47CA-A693-A18DB725F011}" destId="{AB5AD4DF-222B-4FF3-808F-4B6202FD2E7A}" srcOrd="0" destOrd="0" parTransId="{56932FAC-1ECC-4B57-8E1C-57C54A76B102}" sibTransId="{8BD376E4-341D-4779-B6F4-266DD9B9B836}"/>
    <dgm:cxn modelId="{A689E68E-1225-4AF2-8B0B-2442EB8850EF}" type="presOf" srcId="{D6F7B42F-D80A-47CA-A693-A18DB725F011}" destId="{D5530243-2E53-472D-B99D-53C527660E43}" srcOrd="0" destOrd="0" presId="urn:microsoft.com/office/officeart/2005/8/layout/chart3"/>
    <dgm:cxn modelId="{655142A7-DB15-4814-899E-EE75AE12CE4B}" type="presOf" srcId="{0075E337-9F47-4606-9913-B4C962821C94}" destId="{05EEF8F1-CA67-460A-BD69-1BC92C7E2AB5}" srcOrd="1" destOrd="0" presId="urn:microsoft.com/office/officeart/2005/8/layout/chart3"/>
    <dgm:cxn modelId="{78248078-EF04-4885-BDDE-68BE9EFC44E6}" type="presOf" srcId="{AB5AD4DF-222B-4FF3-808F-4B6202FD2E7A}" destId="{FDA6B54C-5254-4200-95A3-B3785D8B7F61}" srcOrd="1" destOrd="0" presId="urn:microsoft.com/office/officeart/2005/8/layout/chart3"/>
    <dgm:cxn modelId="{22E7C169-951D-4E1A-AA8E-12E4DB851C71}" srcId="{D6F7B42F-D80A-47CA-A693-A18DB725F011}" destId="{0075E337-9F47-4606-9913-B4C962821C94}" srcOrd="1" destOrd="0" parTransId="{58DDEEC6-3BC3-4368-9CB9-4AA7507D2F09}" sibTransId="{F5C97005-526B-4FED-A016-9BCEF4399D08}"/>
    <dgm:cxn modelId="{B4D64061-F1B5-4DD3-8EB4-5E8074B54650}" type="presOf" srcId="{7F5CAF10-20E9-4DEB-B111-1C6DA17F3B76}" destId="{98B3B32A-4CDD-46A3-B704-44A001F52E2D}" srcOrd="1" destOrd="0" presId="urn:microsoft.com/office/officeart/2005/8/layout/chart3"/>
    <dgm:cxn modelId="{BF5D5BBE-6DA0-4752-A6AA-EFC47FA145F0}" type="presParOf" srcId="{D5530243-2E53-472D-B99D-53C527660E43}" destId="{54F75943-68BD-450F-813D-3F50F30DAAB6}" srcOrd="0" destOrd="0" presId="urn:microsoft.com/office/officeart/2005/8/layout/chart3"/>
    <dgm:cxn modelId="{0EB3C74F-45C1-4D5F-8DFA-982315480E0A}" type="presParOf" srcId="{D5530243-2E53-472D-B99D-53C527660E43}" destId="{FDA6B54C-5254-4200-95A3-B3785D8B7F61}" srcOrd="1" destOrd="0" presId="urn:microsoft.com/office/officeart/2005/8/layout/chart3"/>
    <dgm:cxn modelId="{F68A3751-F19C-4CC0-8303-8E7015E99E1F}" type="presParOf" srcId="{D5530243-2E53-472D-B99D-53C527660E43}" destId="{359D0C48-CD79-4991-8E46-8B2FDCC45EE4}" srcOrd="2" destOrd="0" presId="urn:microsoft.com/office/officeart/2005/8/layout/chart3"/>
    <dgm:cxn modelId="{08615143-42C3-46C6-8768-B507052A0396}" type="presParOf" srcId="{D5530243-2E53-472D-B99D-53C527660E43}" destId="{05EEF8F1-CA67-460A-BD69-1BC92C7E2AB5}" srcOrd="3" destOrd="0" presId="urn:microsoft.com/office/officeart/2005/8/layout/chart3"/>
    <dgm:cxn modelId="{746D592F-EBA4-428E-A8E3-36B225A3822B}" type="presParOf" srcId="{D5530243-2E53-472D-B99D-53C527660E43}" destId="{10B99E2D-5410-42A2-B918-E775520B5D39}" srcOrd="4" destOrd="0" presId="urn:microsoft.com/office/officeart/2005/8/layout/chart3"/>
    <dgm:cxn modelId="{AC64B9A0-982E-40EC-B2EB-ECDEC33C186B}" type="presParOf" srcId="{D5530243-2E53-472D-B99D-53C527660E43}" destId="{98B3B32A-4CDD-46A3-B704-44A001F52E2D}" srcOrd="5"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75943-68BD-450F-813D-3F50F30DAAB6}">
      <dsp:nvSpPr>
        <dsp:cNvPr id="0" name=""/>
        <dsp:cNvSpPr/>
      </dsp:nvSpPr>
      <dsp:spPr>
        <a:xfrm>
          <a:off x="116185" y="77152"/>
          <a:ext cx="960120" cy="960120"/>
        </a:xfrm>
        <a:prstGeom prst="pie">
          <a:avLst>
            <a:gd name="adj1" fmla="val 16200000"/>
            <a:gd name="adj2" fmla="val 1800000"/>
          </a:avLst>
        </a:prstGeom>
        <a:solidFill>
          <a:schemeClr val="tx2"/>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bg1"/>
              </a:solidFill>
            </a:rPr>
            <a:t>HR</a:t>
          </a:r>
          <a:endParaRPr lang="en-US" sz="1300" b="1" kern="1200" dirty="0">
            <a:solidFill>
              <a:schemeClr val="bg1"/>
            </a:solidFill>
          </a:endParaRPr>
        </a:p>
      </dsp:txBody>
      <dsp:txXfrm>
        <a:off x="638194" y="254317"/>
        <a:ext cx="325755" cy="320040"/>
      </dsp:txXfrm>
    </dsp:sp>
    <dsp:sp modelId="{359D0C48-CD79-4991-8E46-8B2FDCC45EE4}">
      <dsp:nvSpPr>
        <dsp:cNvPr id="0" name=""/>
        <dsp:cNvSpPr/>
      </dsp:nvSpPr>
      <dsp:spPr>
        <a:xfrm>
          <a:off x="66694" y="105727"/>
          <a:ext cx="960120" cy="960120"/>
        </a:xfrm>
        <a:prstGeom prst="pie">
          <a:avLst>
            <a:gd name="adj1" fmla="val 1800000"/>
            <a:gd name="adj2" fmla="val 9000000"/>
          </a:avLst>
        </a:prstGeom>
        <a:solidFill>
          <a:srgbClr val="C0000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bg1"/>
              </a:solidFill>
            </a:rPr>
            <a:t>Legal</a:t>
          </a:r>
          <a:endParaRPr lang="en-US" sz="1300" b="1" kern="1200" dirty="0">
            <a:solidFill>
              <a:schemeClr val="bg1"/>
            </a:solidFill>
          </a:endParaRPr>
        </a:p>
      </dsp:txBody>
      <dsp:txXfrm>
        <a:off x="329584" y="711517"/>
        <a:ext cx="434340" cy="297180"/>
      </dsp:txXfrm>
    </dsp:sp>
    <dsp:sp modelId="{10B99E2D-5410-42A2-B918-E775520B5D39}">
      <dsp:nvSpPr>
        <dsp:cNvPr id="0" name=""/>
        <dsp:cNvSpPr/>
      </dsp:nvSpPr>
      <dsp:spPr>
        <a:xfrm>
          <a:off x="66694" y="105727"/>
          <a:ext cx="960120" cy="960120"/>
        </a:xfrm>
        <a:prstGeom prst="pie">
          <a:avLst>
            <a:gd name="adj1" fmla="val 9000000"/>
            <a:gd name="adj2" fmla="val 16200000"/>
          </a:avLst>
        </a:prstGeom>
        <a:solidFill>
          <a:srgbClr val="6AA121"/>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bg1"/>
              </a:solidFill>
            </a:rPr>
            <a:t>Eng.</a:t>
          </a:r>
          <a:endParaRPr lang="en-US" sz="1300" b="1" kern="1200" dirty="0">
            <a:solidFill>
              <a:schemeClr val="bg1"/>
            </a:solidFill>
          </a:endParaRPr>
        </a:p>
      </dsp:txBody>
      <dsp:txXfrm>
        <a:off x="169564" y="294322"/>
        <a:ext cx="325755" cy="32004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D43F6D-0CA3-412E-BFED-B9D91F03F32D}" type="datetimeFigureOut">
              <a:rPr lang="en-US" smtClean="0"/>
              <a:t>6/27/14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BF444C-4B63-4C48-9FB4-E437B94FAF7C}" type="slidenum">
              <a:rPr lang="en-US" smtClean="0"/>
              <a:t>‹#›</a:t>
            </a:fld>
            <a:endParaRPr lang="en-US"/>
          </a:p>
        </p:txBody>
      </p:sp>
    </p:spTree>
    <p:extLst>
      <p:ext uri="{BB962C8B-B14F-4D97-AF65-F5344CB8AC3E}">
        <p14:creationId xmlns:p14="http://schemas.microsoft.com/office/powerpoint/2010/main" val="365041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r>
              <a:rPr lang="en-US" baseline="0" dirty="0" smtClean="0"/>
              <a:t>: </a:t>
            </a:r>
            <a:endParaRPr lang="en-US" dirty="0" smtClean="0"/>
          </a:p>
          <a:p>
            <a:endParaRPr lang="en-US" dirty="0" smtClean="0"/>
          </a:p>
          <a:p>
            <a:r>
              <a:rPr lang="en-US" dirty="0" smtClean="0"/>
              <a:t>Back to the root</a:t>
            </a:r>
            <a:r>
              <a:rPr lang="en-US" baseline="0" dirty="0" smtClean="0"/>
              <a:t> of IR – </a:t>
            </a:r>
            <a:br>
              <a:rPr lang="en-US" baseline="0" dirty="0" smtClean="0"/>
            </a:br>
            <a:r>
              <a:rPr lang="en-US" baseline="0" dirty="0" smtClean="0"/>
              <a:t>- Many presentation here at the FIRST conference have been talking about information sharing so this morning I would like to discuss what happens after that information\intelligence comes in. What can your team do to decrease the exposure time of the alert\detection to containment? Imagine if the first analyst could respond to an alert, assess the threat and not have to pass it to any other team.</a:t>
            </a:r>
          </a:p>
          <a:p>
            <a:r>
              <a:rPr lang="en-US" baseline="0" dirty="0" smtClean="0"/>
              <a:t>	</a:t>
            </a:r>
          </a:p>
        </p:txBody>
      </p:sp>
      <p:sp>
        <p:nvSpPr>
          <p:cNvPr id="4" name="Slide Number Placeholder 3"/>
          <p:cNvSpPr>
            <a:spLocks noGrp="1"/>
          </p:cNvSpPr>
          <p:nvPr>
            <p:ph type="sldNum" sz="quarter" idx="10"/>
          </p:nvPr>
        </p:nvSpPr>
        <p:spPr/>
        <p:txBody>
          <a:bodyPr/>
          <a:lstStyle/>
          <a:p>
            <a:fld id="{68BF444C-4B63-4C48-9FB4-E437B94FAF7C}" type="slidenum">
              <a:rPr lang="en-US" smtClean="0"/>
              <a:t>2</a:t>
            </a:fld>
            <a:endParaRPr lang="en-US"/>
          </a:p>
        </p:txBody>
      </p:sp>
    </p:spTree>
    <p:extLst>
      <p:ext uri="{BB962C8B-B14F-4D97-AF65-F5344CB8AC3E}">
        <p14:creationId xmlns:p14="http://schemas.microsoft.com/office/powerpoint/2010/main" val="1456389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ideas?</a:t>
            </a:r>
            <a:endParaRPr lang="en-US" dirty="0"/>
          </a:p>
        </p:txBody>
      </p:sp>
      <p:sp>
        <p:nvSpPr>
          <p:cNvPr id="4" name="Slide Number Placeholder 3"/>
          <p:cNvSpPr>
            <a:spLocks noGrp="1"/>
          </p:cNvSpPr>
          <p:nvPr>
            <p:ph type="sldNum" sz="quarter" idx="10"/>
          </p:nvPr>
        </p:nvSpPr>
        <p:spPr/>
        <p:txBody>
          <a:bodyPr/>
          <a:lstStyle/>
          <a:p>
            <a:fld id="{68BF444C-4B63-4C48-9FB4-E437B94FAF7C}" type="slidenum">
              <a:rPr lang="en-US" smtClean="0"/>
              <a:t>11</a:t>
            </a:fld>
            <a:endParaRPr lang="en-US"/>
          </a:p>
        </p:txBody>
      </p:sp>
    </p:spTree>
    <p:extLst>
      <p:ext uri="{BB962C8B-B14F-4D97-AF65-F5344CB8AC3E}">
        <p14:creationId xmlns:p14="http://schemas.microsoft.com/office/powerpoint/2010/main" val="1817169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kind of stories</a:t>
            </a:r>
            <a:r>
              <a:rPr lang="en-US" baseline="0" dirty="0" smtClean="0"/>
              <a:t> we want our analysts to give. The challenge is just like finding Waldo the first one wins.</a:t>
            </a:r>
          </a:p>
          <a:p>
            <a:endParaRPr lang="en-US" baseline="0" dirty="0" smtClean="0"/>
          </a:p>
          <a:p>
            <a:r>
              <a:rPr lang="en-US" baseline="0" dirty="0" smtClean="0"/>
              <a:t>The analysts need to know all the details going on with an incident to make the appropriate assessment.</a:t>
            </a:r>
          </a:p>
          <a:p>
            <a:endParaRPr lang="en-US" baseline="0" dirty="0" smtClean="0"/>
          </a:p>
          <a:p>
            <a:r>
              <a:rPr lang="en-US" baseline="0" dirty="0" smtClean="0"/>
              <a:t>The key is presenting the right data to the analyst at the shortest time possible.  The question is what do IR teams needs to shorten exposure time. The People, the process and the technology.</a:t>
            </a:r>
          </a:p>
          <a:p>
            <a:endParaRPr lang="en-US" dirty="0"/>
          </a:p>
        </p:txBody>
      </p:sp>
      <p:sp>
        <p:nvSpPr>
          <p:cNvPr id="4" name="Slide Number Placeholder 3"/>
          <p:cNvSpPr>
            <a:spLocks noGrp="1"/>
          </p:cNvSpPr>
          <p:nvPr>
            <p:ph type="sldNum" sz="quarter" idx="10"/>
          </p:nvPr>
        </p:nvSpPr>
        <p:spPr/>
        <p:txBody>
          <a:bodyPr/>
          <a:lstStyle/>
          <a:p>
            <a:fld id="{68BF444C-4B63-4C48-9FB4-E437B94FAF7C}" type="slidenum">
              <a:rPr lang="en-US" smtClean="0"/>
              <a:t>12</a:t>
            </a:fld>
            <a:endParaRPr lang="en-US"/>
          </a:p>
        </p:txBody>
      </p:sp>
    </p:spTree>
    <p:extLst>
      <p:ext uri="{BB962C8B-B14F-4D97-AF65-F5344CB8AC3E}">
        <p14:creationId xmlns:p14="http://schemas.microsoft.com/office/powerpoint/2010/main" val="273548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this image? What</a:t>
            </a:r>
            <a:r>
              <a:rPr lang="en-US" baseline="0" dirty="0" smtClean="0"/>
              <a:t> parts of this schematic do you recognize? </a:t>
            </a:r>
          </a:p>
          <a:p>
            <a:endParaRPr lang="en-US" baseline="0" dirty="0" smtClean="0"/>
          </a:p>
          <a:p>
            <a:r>
              <a:rPr lang="en-US" baseline="0" dirty="0" smtClean="0"/>
              <a:t>-Many of us have electrical backgrounds but not all of our frontline analysts know what they are looking at when it comes to an incident, we need the ability to break down the problem into it’s parts.</a:t>
            </a:r>
            <a:endParaRPr lang="en-US" dirty="0"/>
          </a:p>
        </p:txBody>
      </p:sp>
      <p:sp>
        <p:nvSpPr>
          <p:cNvPr id="4" name="Slide Number Placeholder 3"/>
          <p:cNvSpPr>
            <a:spLocks noGrp="1"/>
          </p:cNvSpPr>
          <p:nvPr>
            <p:ph type="sldNum" sz="quarter" idx="10"/>
          </p:nvPr>
        </p:nvSpPr>
        <p:spPr/>
        <p:txBody>
          <a:bodyPr/>
          <a:lstStyle/>
          <a:p>
            <a:fld id="{68BF444C-4B63-4C48-9FB4-E437B94FAF7C}" type="slidenum">
              <a:rPr lang="en-US" smtClean="0"/>
              <a:t>13</a:t>
            </a:fld>
            <a:endParaRPr lang="en-US"/>
          </a:p>
        </p:txBody>
      </p:sp>
    </p:spTree>
    <p:extLst>
      <p:ext uri="{BB962C8B-B14F-4D97-AF65-F5344CB8AC3E}">
        <p14:creationId xmlns:p14="http://schemas.microsoft.com/office/powerpoint/2010/main" val="723800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data</a:t>
            </a:r>
            <a:r>
              <a:rPr lang="en-US" baseline="0" dirty="0" smtClean="0"/>
              <a:t> (packets and logs) needs to be presented to the analyst so that they can make the assessment of the threat and identify the impact.</a:t>
            </a:r>
          </a:p>
          <a:p>
            <a:endParaRPr lang="en-US" baseline="0" dirty="0" smtClean="0"/>
          </a:p>
          <a:p>
            <a:r>
              <a:rPr lang="en-US" baseline="0" dirty="0" smtClean="0"/>
              <a:t>Knowing that a host is in Data Center is very different than knowing it is a sales person’s laptop when it comes to assessing the threat</a:t>
            </a:r>
            <a:endParaRPr lang="en-US" dirty="0"/>
          </a:p>
        </p:txBody>
      </p:sp>
      <p:sp>
        <p:nvSpPr>
          <p:cNvPr id="4" name="Slide Number Placeholder 3"/>
          <p:cNvSpPr>
            <a:spLocks noGrp="1"/>
          </p:cNvSpPr>
          <p:nvPr>
            <p:ph type="sldNum" sz="quarter" idx="10"/>
          </p:nvPr>
        </p:nvSpPr>
        <p:spPr/>
        <p:txBody>
          <a:bodyPr/>
          <a:lstStyle/>
          <a:p>
            <a:fld id="{68BF444C-4B63-4C48-9FB4-E437B94FAF7C}" type="slidenum">
              <a:rPr lang="en-US" smtClean="0"/>
              <a:t>14</a:t>
            </a:fld>
            <a:endParaRPr lang="en-US"/>
          </a:p>
        </p:txBody>
      </p:sp>
    </p:spTree>
    <p:extLst>
      <p:ext uri="{BB962C8B-B14F-4D97-AF65-F5344CB8AC3E}">
        <p14:creationId xmlns:p14="http://schemas.microsoft.com/office/powerpoint/2010/main" val="504240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a:t>
            </a:r>
            <a:r>
              <a:rPr lang="en-US" baseline="0" dirty="0" smtClean="0"/>
              <a:t>e can you identify network traffic to process\file? What locations within the OS is that data stored?</a:t>
            </a:r>
          </a:p>
          <a:p>
            <a:endParaRPr lang="en-US" baseline="0" dirty="0" smtClean="0"/>
          </a:p>
          <a:p>
            <a:r>
              <a:rPr lang="en-US" baseline="0" dirty="0" smtClean="0"/>
              <a:t>Can a network connection ever occur without using memory?</a:t>
            </a:r>
            <a:endParaRPr lang="en-US" dirty="0"/>
          </a:p>
        </p:txBody>
      </p:sp>
      <p:sp>
        <p:nvSpPr>
          <p:cNvPr id="4" name="Slide Number Placeholder 3"/>
          <p:cNvSpPr>
            <a:spLocks noGrp="1"/>
          </p:cNvSpPr>
          <p:nvPr>
            <p:ph type="sldNum" sz="quarter" idx="10"/>
          </p:nvPr>
        </p:nvSpPr>
        <p:spPr/>
        <p:txBody>
          <a:bodyPr/>
          <a:lstStyle/>
          <a:p>
            <a:fld id="{68BF444C-4B63-4C48-9FB4-E437B94FAF7C}" type="slidenum">
              <a:rPr lang="en-US" smtClean="0"/>
              <a:t>18</a:t>
            </a:fld>
            <a:endParaRPr lang="en-US"/>
          </a:p>
        </p:txBody>
      </p:sp>
    </p:spTree>
    <p:extLst>
      <p:ext uri="{BB962C8B-B14F-4D97-AF65-F5344CB8AC3E}">
        <p14:creationId xmlns:p14="http://schemas.microsoft.com/office/powerpoint/2010/main" val="2218944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Watering</a:t>
            </a:r>
            <a:r>
              <a:rPr lang="en-US" baseline="0" dirty="0" smtClean="0"/>
              <a:t> hole site</a:t>
            </a:r>
            <a:endParaRPr lang="en-US" dirty="0"/>
          </a:p>
        </p:txBody>
      </p:sp>
      <p:sp>
        <p:nvSpPr>
          <p:cNvPr id="4" name="Slide Number Placeholder 3"/>
          <p:cNvSpPr>
            <a:spLocks noGrp="1"/>
          </p:cNvSpPr>
          <p:nvPr>
            <p:ph type="sldNum" sz="quarter" idx="10"/>
          </p:nvPr>
        </p:nvSpPr>
        <p:spPr/>
        <p:txBody>
          <a:bodyPr/>
          <a:lstStyle/>
          <a:p>
            <a:fld id="{68BF444C-4B63-4C48-9FB4-E437B94FAF7C}" type="slidenum">
              <a:rPr lang="en-US" smtClean="0"/>
              <a:t>21</a:t>
            </a:fld>
            <a:endParaRPr lang="en-US"/>
          </a:p>
        </p:txBody>
      </p:sp>
    </p:spTree>
    <p:extLst>
      <p:ext uri="{BB962C8B-B14F-4D97-AF65-F5344CB8AC3E}">
        <p14:creationId xmlns:p14="http://schemas.microsoft.com/office/powerpoint/2010/main" val="3990968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B0977-AEF2-4C40-B424-4BD3605D7EF7}" type="slidenum">
              <a:rPr lang="en-US" smtClean="0"/>
              <a:pPr/>
              <a:t>24</a:t>
            </a:fld>
            <a:endParaRPr lang="en-US" dirty="0"/>
          </a:p>
        </p:txBody>
      </p:sp>
    </p:spTree>
    <p:extLst>
      <p:ext uri="{BB962C8B-B14F-4D97-AF65-F5344CB8AC3E}">
        <p14:creationId xmlns:p14="http://schemas.microsoft.com/office/powerpoint/2010/main" val="1417871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IR teams often have to</a:t>
            </a:r>
            <a:r>
              <a:rPr lang="en-US" baseline="0" dirty="0" smtClean="0"/>
              <a:t> triage events during an active firefight.</a:t>
            </a:r>
          </a:p>
          <a:p>
            <a:r>
              <a:rPr lang="en-US" baseline="0" dirty="0" smtClean="0"/>
              <a:t>-This limits the success and accuracy of the analysis on the frontlines</a:t>
            </a:r>
            <a:endParaRPr lang="en-US" dirty="0"/>
          </a:p>
        </p:txBody>
      </p:sp>
      <p:sp>
        <p:nvSpPr>
          <p:cNvPr id="4" name="Slide Number Placeholder 3"/>
          <p:cNvSpPr>
            <a:spLocks noGrp="1"/>
          </p:cNvSpPr>
          <p:nvPr>
            <p:ph type="sldNum" sz="quarter" idx="10"/>
          </p:nvPr>
        </p:nvSpPr>
        <p:spPr/>
        <p:txBody>
          <a:bodyPr/>
          <a:lstStyle/>
          <a:p>
            <a:fld id="{68BF444C-4B63-4C48-9FB4-E437B94FAF7C}" type="slidenum">
              <a:rPr lang="en-US" smtClean="0"/>
              <a:t>3</a:t>
            </a:fld>
            <a:endParaRPr lang="en-US"/>
          </a:p>
        </p:txBody>
      </p:sp>
    </p:spTree>
    <p:extLst>
      <p:ext uri="{BB962C8B-B14F-4D97-AF65-F5344CB8AC3E}">
        <p14:creationId xmlns:p14="http://schemas.microsoft.com/office/powerpoint/2010/main" val="1228057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goal is to move from the battlefield to surgery</a:t>
            </a:r>
            <a:r>
              <a:rPr lang="en-US" baseline="0" dirty="0" smtClean="0"/>
              <a:t> as soon as possible. </a:t>
            </a:r>
          </a:p>
          <a:p>
            <a:endParaRPr lang="en-US" baseline="0" dirty="0" smtClean="0"/>
          </a:p>
          <a:p>
            <a:r>
              <a:rPr lang="en-US" baseline="0" dirty="0" smtClean="0"/>
              <a:t>Here is how EMC CIRC is attempting to do that.</a:t>
            </a:r>
            <a:endParaRPr lang="en-US" dirty="0"/>
          </a:p>
        </p:txBody>
      </p:sp>
      <p:sp>
        <p:nvSpPr>
          <p:cNvPr id="4" name="Slide Number Placeholder 3"/>
          <p:cNvSpPr>
            <a:spLocks noGrp="1"/>
          </p:cNvSpPr>
          <p:nvPr>
            <p:ph type="sldNum" sz="quarter" idx="10"/>
          </p:nvPr>
        </p:nvSpPr>
        <p:spPr/>
        <p:txBody>
          <a:bodyPr/>
          <a:lstStyle/>
          <a:p>
            <a:fld id="{68BF444C-4B63-4C48-9FB4-E437B94FAF7C}" type="slidenum">
              <a:rPr lang="en-US" smtClean="0"/>
              <a:t>4</a:t>
            </a:fld>
            <a:endParaRPr lang="en-US"/>
          </a:p>
        </p:txBody>
      </p:sp>
    </p:spTree>
    <p:extLst>
      <p:ext uri="{BB962C8B-B14F-4D97-AF65-F5344CB8AC3E}">
        <p14:creationId xmlns:p14="http://schemas.microsoft.com/office/powerpoint/2010/main" val="3983497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-Known define threats within InfoSec</a:t>
            </a:r>
            <a:endParaRPr lang="en-US" dirty="0"/>
          </a:p>
        </p:txBody>
      </p:sp>
      <p:sp>
        <p:nvSpPr>
          <p:cNvPr id="4" name="Slide Number Placeholder 3"/>
          <p:cNvSpPr>
            <a:spLocks noGrp="1"/>
          </p:cNvSpPr>
          <p:nvPr>
            <p:ph type="sldNum" sz="quarter" idx="10"/>
          </p:nvPr>
        </p:nvSpPr>
        <p:spPr/>
        <p:txBody>
          <a:bodyPr/>
          <a:lstStyle/>
          <a:p>
            <a:fld id="{F69B0977-AEF2-4C40-B424-4BD3605D7EF7}" type="slidenum">
              <a:rPr lang="en-US" smtClean="0"/>
              <a:pPr/>
              <a:t>5</a:t>
            </a:fld>
            <a:endParaRPr lang="en-US" dirty="0"/>
          </a:p>
        </p:txBody>
      </p:sp>
    </p:spTree>
    <p:extLst>
      <p:ext uri="{BB962C8B-B14F-4D97-AF65-F5344CB8AC3E}">
        <p14:creationId xmlns:p14="http://schemas.microsoft.com/office/powerpoint/2010/main" val="4096416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 EMC</a:t>
            </a:r>
            <a:r>
              <a:rPr lang="en-US" baseline="0" dirty="0" smtClean="0"/>
              <a:t> CIRC is working to mature not just to wait for the bad thing to happen but to detect it and deny the attack at the earliest possible stage.</a:t>
            </a:r>
          </a:p>
          <a:p>
            <a:r>
              <a:rPr lang="en-US" baseline="0" dirty="0" smtClean="0"/>
              <a:t>-Depending on when a campaign is detective a time sensitive response is critical. Between delivery (email comes in) and exploitation.</a:t>
            </a:r>
            <a:endParaRPr lang="en-US" dirty="0"/>
          </a:p>
        </p:txBody>
      </p:sp>
      <p:sp>
        <p:nvSpPr>
          <p:cNvPr id="4" name="Slide Number Placeholder 3"/>
          <p:cNvSpPr>
            <a:spLocks noGrp="1"/>
          </p:cNvSpPr>
          <p:nvPr>
            <p:ph type="sldNum" sz="quarter" idx="10"/>
          </p:nvPr>
        </p:nvSpPr>
        <p:spPr/>
        <p:txBody>
          <a:bodyPr/>
          <a:lstStyle/>
          <a:p>
            <a:fld id="{F69B0977-AEF2-4C40-B424-4BD3605D7EF7}" type="slidenum">
              <a:rPr lang="en-US" smtClean="0"/>
              <a:pPr/>
              <a:t>6</a:t>
            </a:fld>
            <a:endParaRPr lang="en-US" dirty="0"/>
          </a:p>
        </p:txBody>
      </p:sp>
    </p:spTree>
    <p:extLst>
      <p:ext uri="{BB962C8B-B14F-4D97-AF65-F5344CB8AC3E}">
        <p14:creationId xmlns:p14="http://schemas.microsoft.com/office/powerpoint/2010/main" val="3466436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the EMC CIRC to appropriately response to the concept of the kill chain we had to change our tactics and structure.</a:t>
            </a:r>
            <a:endParaRPr lang="en-US" dirty="0"/>
          </a:p>
        </p:txBody>
      </p:sp>
      <p:sp>
        <p:nvSpPr>
          <p:cNvPr id="4" name="Slide Number Placeholder 3"/>
          <p:cNvSpPr>
            <a:spLocks noGrp="1"/>
          </p:cNvSpPr>
          <p:nvPr>
            <p:ph type="sldNum" sz="quarter" idx="10"/>
          </p:nvPr>
        </p:nvSpPr>
        <p:spPr/>
        <p:txBody>
          <a:bodyPr/>
          <a:lstStyle/>
          <a:p>
            <a:fld id="{68BF444C-4B63-4C48-9FB4-E437B94FAF7C}" type="slidenum">
              <a:rPr lang="en-US" smtClean="0"/>
              <a:t>7</a:t>
            </a:fld>
            <a:endParaRPr lang="en-US"/>
          </a:p>
        </p:txBody>
      </p:sp>
    </p:spTree>
    <p:extLst>
      <p:ext uri="{BB962C8B-B14F-4D97-AF65-F5344CB8AC3E}">
        <p14:creationId xmlns:p14="http://schemas.microsoft.com/office/powerpoint/2010/main" val="3747161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600" dirty="0" smtClean="0"/>
              <a:t>Each team has defined</a:t>
            </a:r>
            <a:r>
              <a:rPr lang="en-US" sz="1600" baseline="0" dirty="0" smtClean="0"/>
              <a:t> roles helping in limiting exposure time and responding to the threat.</a:t>
            </a:r>
          </a:p>
          <a:p>
            <a:r>
              <a:rPr lang="en-US" sz="1600" baseline="0" dirty="0" smtClean="0"/>
              <a:t>CTI – </a:t>
            </a:r>
          </a:p>
          <a:p>
            <a:r>
              <a:rPr lang="en-US" sz="1600" baseline="0" dirty="0" smtClean="0"/>
              <a:t>CATs – </a:t>
            </a:r>
          </a:p>
          <a:p>
            <a:r>
              <a:rPr lang="en-US" sz="1600" baseline="0" dirty="0" smtClean="0"/>
              <a:t>CIRT – </a:t>
            </a:r>
          </a:p>
          <a:p>
            <a:r>
              <a:rPr lang="en-US" sz="1600" baseline="0" dirty="0" smtClean="0"/>
              <a:t>ATTA - </a:t>
            </a:r>
            <a:endParaRPr lang="en-US" sz="1600" dirty="0" smtClean="0"/>
          </a:p>
          <a:p>
            <a:endParaRPr lang="en-US" sz="1600" dirty="0" smtClean="0"/>
          </a:p>
          <a:p>
            <a:endParaRPr lang="en-US" sz="1600" dirty="0" smtClean="0"/>
          </a:p>
          <a:p>
            <a:r>
              <a:rPr lang="en-US" sz="1600" dirty="0" err="1" smtClean="0"/>
              <a:t>Adv</a:t>
            </a:r>
            <a:r>
              <a:rPr lang="en-US" sz="1600" dirty="0" smtClean="0"/>
              <a:t> </a:t>
            </a:r>
            <a:r>
              <a:rPr lang="en-US" sz="1600" dirty="0"/>
              <a:t>Tools &amp; Tactics – leveraging "SA"/"warehouse" to hunt for "anomalous" activity.  This is the testing ground for conditions that can be structured into rules </a:t>
            </a:r>
            <a:r>
              <a:rPr lang="en-US" sz="1600" dirty="0" smtClean="0"/>
              <a:t>which will be escalated </a:t>
            </a:r>
            <a:r>
              <a:rPr lang="en-US" sz="1600" dirty="0"/>
              <a:t>into the CIRT queue. </a:t>
            </a:r>
            <a:endParaRPr lang="en-US" sz="1600" dirty="0" smtClean="0"/>
          </a:p>
          <a:p>
            <a:r>
              <a:rPr lang="en-US" sz="1600" dirty="0" smtClean="0"/>
              <a:t>Such </a:t>
            </a:r>
            <a:r>
              <a:rPr lang="en-US" sz="1600" dirty="0"/>
              <a:t>searches include </a:t>
            </a:r>
            <a:r>
              <a:rPr lang="en-US" sz="1600" dirty="0" smtClean="0"/>
              <a:t>using </a:t>
            </a:r>
            <a:r>
              <a:rPr lang="en-US" sz="1600" dirty="0"/>
              <a:t>proxy logs to see users going to Uncategorized sites </a:t>
            </a:r>
            <a:r>
              <a:rPr lang="en-US" sz="1600" b="1" dirty="0"/>
              <a:t>with no User Agent String or referrer sting within a standard deviation</a:t>
            </a:r>
            <a:r>
              <a:rPr lang="en-US" sz="1600" dirty="0"/>
              <a:t>.  This indicates that there isn't a user behind the keyboard and a process is potentially attempting to communicate to a C2 or 2nd stage delivery site. </a:t>
            </a:r>
          </a:p>
          <a:p>
            <a:r>
              <a:rPr lang="en-US" sz="1600" dirty="0"/>
              <a:t>They also have a list of malicious user agent strings that they look at to see if there is unusual traffic associated with them.  They will then build the "Investigation" in the workflow to keep track of the threat and ensure it gets visibility by the Incident Handler in the CIRT.</a:t>
            </a:r>
          </a:p>
          <a:p>
            <a:r>
              <a:rPr lang="en-US" sz="1600" dirty="0"/>
              <a:t>CATs has developed over 100 custom parsers to provide more detailed view of the traffic coming in and out of the network.  These lead to rules that allow us to trigger on specific </a:t>
            </a:r>
            <a:r>
              <a:rPr lang="en-US" sz="1600" dirty="0" smtClean="0"/>
              <a:t>events </a:t>
            </a:r>
            <a:r>
              <a:rPr lang="en-US" sz="1600" dirty="0"/>
              <a:t>(RAT's, executable code in image file) </a:t>
            </a:r>
            <a:r>
              <a:rPr lang="en-US" sz="1600" dirty="0" smtClean="0"/>
              <a:t>as traffic passes </a:t>
            </a:r>
            <a:r>
              <a:rPr lang="en-US" sz="1600" dirty="0"/>
              <a:t>through the sensor.  </a:t>
            </a:r>
            <a:endParaRPr lang="en-US" sz="1600" dirty="0" smtClean="0"/>
          </a:p>
          <a:p>
            <a:r>
              <a:rPr lang="en-US" sz="1600" dirty="0" smtClean="0"/>
              <a:t>This </a:t>
            </a:r>
            <a:r>
              <a:rPr lang="en-US" sz="1600" dirty="0"/>
              <a:t>also provides our CIRC with greater "robustness" of the workflow, in the event the primary incident workflow is down we are still able to quickly see the same "alerts" in the custom view within the investigations view. </a:t>
            </a:r>
          </a:p>
          <a:p>
            <a:endParaRPr lang="en-US" dirty="0"/>
          </a:p>
        </p:txBody>
      </p:sp>
      <p:sp>
        <p:nvSpPr>
          <p:cNvPr id="4" name="Slide Number Placeholder 3"/>
          <p:cNvSpPr>
            <a:spLocks noGrp="1"/>
          </p:cNvSpPr>
          <p:nvPr>
            <p:ph type="sldNum" sz="quarter" idx="10"/>
          </p:nvPr>
        </p:nvSpPr>
        <p:spPr/>
        <p:txBody>
          <a:bodyPr/>
          <a:lstStyle/>
          <a:p>
            <a:fld id="{F69B0977-AEF2-4C40-B424-4BD3605D7EF7}" type="slidenum">
              <a:rPr lang="en-US" smtClean="0"/>
              <a:pPr/>
              <a:t>8</a:t>
            </a:fld>
            <a:endParaRPr lang="en-US" dirty="0"/>
          </a:p>
        </p:txBody>
      </p:sp>
    </p:spTree>
    <p:extLst>
      <p:ext uri="{BB962C8B-B14F-4D97-AF65-F5344CB8AC3E}">
        <p14:creationId xmlns:p14="http://schemas.microsoft.com/office/powerpoint/2010/main" val="958488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it comes to responding to alerts or</a:t>
            </a:r>
            <a:r>
              <a:rPr lang="en-US" baseline="0" dirty="0" smtClean="0"/>
              <a:t> that “call” you get into the CIRT, I tell my team to “Tell me the story”</a:t>
            </a:r>
          </a:p>
          <a:p>
            <a:endParaRPr lang="en-US" baseline="0" dirty="0" smtClean="0"/>
          </a:p>
          <a:p>
            <a:r>
              <a:rPr lang="en-US" baseline="0" dirty="0" smtClean="0"/>
              <a:t>I don’t want the response, I think this happened. I call this the 8bit version. As much as I like old video games that is not the kind of response I am looking for.</a:t>
            </a:r>
          </a:p>
          <a:p>
            <a:endParaRPr lang="en-US" baseline="0" dirty="0" smtClean="0"/>
          </a:p>
          <a:p>
            <a:r>
              <a:rPr lang="en-US" baseline="0" dirty="0" smtClean="0"/>
              <a:t>I want the full High quality version of the story.</a:t>
            </a:r>
          </a:p>
          <a:p>
            <a:endParaRPr lang="en-US" baseline="0" dirty="0" smtClean="0"/>
          </a:p>
        </p:txBody>
      </p:sp>
      <p:sp>
        <p:nvSpPr>
          <p:cNvPr id="4" name="Slide Number Placeholder 3"/>
          <p:cNvSpPr>
            <a:spLocks noGrp="1"/>
          </p:cNvSpPr>
          <p:nvPr>
            <p:ph type="sldNum" sz="quarter" idx="10"/>
          </p:nvPr>
        </p:nvSpPr>
        <p:spPr/>
        <p:txBody>
          <a:bodyPr/>
          <a:lstStyle/>
          <a:p>
            <a:fld id="{68BF444C-4B63-4C48-9FB4-E437B94FAF7C}" type="slidenum">
              <a:rPr lang="en-US" smtClean="0"/>
              <a:t>9</a:t>
            </a:fld>
            <a:endParaRPr lang="en-US"/>
          </a:p>
        </p:txBody>
      </p:sp>
    </p:spTree>
    <p:extLst>
      <p:ext uri="{BB962C8B-B14F-4D97-AF65-F5344CB8AC3E}">
        <p14:creationId xmlns:p14="http://schemas.microsoft.com/office/powerpoint/2010/main" val="1682295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this image? </a:t>
            </a:r>
          </a:p>
          <a:p>
            <a:endParaRPr lang="en-US" dirty="0" smtClean="0"/>
          </a:p>
          <a:p>
            <a:r>
              <a:rPr lang="en-US" dirty="0" smtClean="0"/>
              <a:t>-OK</a:t>
            </a:r>
            <a:r>
              <a:rPr lang="en-US" baseline="0" dirty="0" smtClean="0"/>
              <a:t> lets “zoom” in!</a:t>
            </a:r>
            <a:endParaRPr lang="en-US" dirty="0"/>
          </a:p>
        </p:txBody>
      </p:sp>
      <p:sp>
        <p:nvSpPr>
          <p:cNvPr id="4" name="Slide Number Placeholder 3"/>
          <p:cNvSpPr>
            <a:spLocks noGrp="1"/>
          </p:cNvSpPr>
          <p:nvPr>
            <p:ph type="sldNum" sz="quarter" idx="10"/>
          </p:nvPr>
        </p:nvSpPr>
        <p:spPr/>
        <p:txBody>
          <a:bodyPr/>
          <a:lstStyle/>
          <a:p>
            <a:fld id="{68BF444C-4B63-4C48-9FB4-E437B94FAF7C}" type="slidenum">
              <a:rPr lang="en-US" smtClean="0"/>
              <a:t>10</a:t>
            </a:fld>
            <a:endParaRPr lang="en-US"/>
          </a:p>
        </p:txBody>
      </p:sp>
    </p:spTree>
    <p:extLst>
      <p:ext uri="{BB962C8B-B14F-4D97-AF65-F5344CB8AC3E}">
        <p14:creationId xmlns:p14="http://schemas.microsoft.com/office/powerpoint/2010/main" val="4042170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984936"/>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chemeClr val="accent1">
                    <a:lumMod val="50000"/>
                  </a:schemeClr>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7546909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40"/>
            <a:ext cx="7886700" cy="2166346"/>
          </a:xfrm>
        </p:spPr>
        <p:txBody>
          <a:bodyPr anchor="b">
            <a:normAutofit/>
          </a:bodyPr>
          <a:lstStyle>
            <a:lvl1pPr algn="ctr">
              <a:defRPr sz="4800" b="1">
                <a:latin typeface="Arial" panose="020B0604020202020204" pitchFamily="34" charset="0"/>
                <a:cs typeface="Arial" panose="020B0604020202020204" pitchFamily="34" charset="0"/>
              </a:defRPr>
            </a:lvl1pPr>
          </a:lstStyle>
          <a:p>
            <a:r>
              <a:rPr lang="en-US" dirty="0" smtClean="0"/>
              <a:t>Presentation Title</a:t>
            </a:r>
            <a:br>
              <a:rPr lang="en-US" dirty="0" smtClean="0"/>
            </a:br>
            <a:endParaRPr lang="en-US" dirty="0"/>
          </a:p>
        </p:txBody>
      </p:sp>
      <p:sp>
        <p:nvSpPr>
          <p:cNvPr id="3" name="Text Placeholder 2"/>
          <p:cNvSpPr>
            <a:spLocks noGrp="1"/>
          </p:cNvSpPr>
          <p:nvPr>
            <p:ph type="body" idx="1" hasCustomPrompt="1"/>
          </p:nvPr>
        </p:nvSpPr>
        <p:spPr>
          <a:xfrm>
            <a:off x="623888" y="4103943"/>
            <a:ext cx="7886700" cy="953580"/>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Authors</a:t>
            </a:r>
          </a:p>
        </p:txBody>
      </p:sp>
    </p:spTree>
    <p:extLst>
      <p:ext uri="{BB962C8B-B14F-4D97-AF65-F5344CB8AC3E}">
        <p14:creationId xmlns:p14="http://schemas.microsoft.com/office/powerpoint/2010/main" val="761848448"/>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06788697"/>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036672"/>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nSpc>
                <a:spcPts val="3600"/>
              </a:lnSpc>
              <a:defRPr sz="3600">
                <a:solidFill>
                  <a:schemeClr val="tx2"/>
                </a:solidFill>
                <a:latin typeface="MetaNormalLF-Roman" pitchFamily="34" charset="0"/>
              </a:defRPr>
            </a:lvl1pPr>
          </a:lstStyle>
          <a:p>
            <a:r>
              <a:rPr lang="en-US" dirty="0" smtClean="0"/>
              <a:t>Click to edit Master title style</a:t>
            </a:r>
            <a:endParaRPr lang="en-US" dirty="0"/>
          </a:p>
        </p:txBody>
      </p:sp>
      <p:sp>
        <p:nvSpPr>
          <p:cNvPr id="4" name="Content Placeholder 3"/>
          <p:cNvSpPr>
            <a:spLocks noGrp="1"/>
          </p:cNvSpPr>
          <p:nvPr>
            <p:ph sz="quarter" idx="10"/>
          </p:nvPr>
        </p:nvSpPr>
        <p:spPr bwMode="gray">
          <a:xfrm>
            <a:off x="366714" y="1355725"/>
            <a:ext cx="8410575" cy="4587875"/>
          </a:xfrm>
          <a:prstGeom prst="rect">
            <a:avLst/>
          </a:prstGeom>
          <a:noFill/>
        </p:spPr>
        <p:txBody>
          <a:bodyPr lIns="0" tIns="0" rIns="0" bIns="0">
            <a:normAutofit/>
          </a:bodyPr>
          <a:lstStyle>
            <a:lvl1pPr>
              <a:spcBef>
                <a:spcPts val="1200"/>
              </a:spcBef>
              <a:buClr>
                <a:schemeClr val="tx2"/>
              </a:buClr>
              <a:defRPr>
                <a:solidFill>
                  <a:schemeClr val="bg2"/>
                </a:solidFill>
              </a:defRPr>
            </a:lvl1pPr>
            <a:lvl2pPr>
              <a:spcBef>
                <a:spcPts val="300"/>
              </a:spcBef>
              <a:buClr>
                <a:schemeClr val="tx2"/>
              </a:buClr>
              <a:defRPr>
                <a:solidFill>
                  <a:schemeClr val="bg2"/>
                </a:solidFill>
              </a:defRPr>
            </a:lvl2pPr>
            <a:lvl3pPr>
              <a:spcBef>
                <a:spcPts val="300"/>
              </a:spcBef>
              <a:buClr>
                <a:schemeClr val="tx2"/>
              </a:buClr>
              <a:defRPr>
                <a:solidFill>
                  <a:schemeClr val="bg2"/>
                </a:solidFill>
              </a:defRPr>
            </a:lvl3pPr>
            <a:lvl4pPr>
              <a:spcBef>
                <a:spcPts val="300"/>
              </a:spcBef>
              <a:buClr>
                <a:schemeClr val="tx2"/>
              </a:buClr>
              <a:buFont typeface="Wingdings" pitchFamily="2" charset="2"/>
              <a:buChar char="§"/>
              <a:defRPr>
                <a:solidFill>
                  <a:schemeClr val="bg2"/>
                </a:solidFill>
              </a:defRPr>
            </a:lvl4pPr>
            <a:lvl5pPr>
              <a:spcBef>
                <a:spcPts val="300"/>
              </a:spcBef>
              <a:buClr>
                <a:schemeClr val="tx2"/>
              </a:buClr>
              <a:defRPr sz="16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8402911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89709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8" r:id="rId6"/>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0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tags" Target="../tags/tag1.xml"/><Relationship Id="rId2"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cid:image001.jpg@01CF6A2E.BFEC2D80" TargetMode="External"/><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1" Type="http://schemas.openxmlformats.org/officeDocument/2006/relationships/image" Target="../media/image16.png"/><Relationship Id="rId12" Type="http://schemas.microsoft.com/office/2007/relationships/hdphoto" Target="../media/hdphoto5.wdp"/><Relationship Id="rId13" Type="http://schemas.openxmlformats.org/officeDocument/2006/relationships/image" Target="../media/image17.png"/><Relationship Id="rId14" Type="http://schemas.microsoft.com/office/2007/relationships/hdphoto" Target="../media/hdphoto6.wdp"/><Relationship Id="rId15" Type="http://schemas.openxmlformats.org/officeDocument/2006/relationships/image" Target="../media/image18.png"/><Relationship Id="rId16" Type="http://schemas.microsoft.com/office/2007/relationships/hdphoto" Target="../media/hdphoto7.wdp"/><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 Id="rId4" Type="http://schemas.microsoft.com/office/2007/relationships/hdphoto" Target="../media/hdphoto1.wdp"/><Relationship Id="rId5" Type="http://schemas.openxmlformats.org/officeDocument/2006/relationships/image" Target="../media/image13.png"/><Relationship Id="rId6" Type="http://schemas.microsoft.com/office/2007/relationships/hdphoto" Target="../media/hdphoto2.wdp"/><Relationship Id="rId7" Type="http://schemas.openxmlformats.org/officeDocument/2006/relationships/image" Target="../media/image14.png"/><Relationship Id="rId8" Type="http://schemas.microsoft.com/office/2007/relationships/hdphoto" Target="../media/hdphoto3.wdp"/><Relationship Id="rId9" Type="http://schemas.openxmlformats.org/officeDocument/2006/relationships/image" Target="../media/image15.png"/><Relationship Id="rId10" Type="http://schemas.microsoft.com/office/2007/relationships/hdphoto" Target="../media/hdphoto4.wdp"/></Relationships>
</file>

<file path=ppt/slides/_rels/slide7.xml.rels><?xml version="1.0" encoding="UTF-8" standalone="yes"?>
<Relationships xmlns="http://schemas.openxmlformats.org/package/2006/relationships"><Relationship Id="rId11" Type="http://schemas.openxmlformats.org/officeDocument/2006/relationships/image" Target="../media/image24.png"/><Relationship Id="rId12" Type="http://schemas.microsoft.com/office/2007/relationships/hdphoto" Target="../media/hdphoto11.wdp"/><Relationship Id="rId13"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20.png"/><Relationship Id="rId5" Type="http://schemas.microsoft.com/office/2007/relationships/hdphoto" Target="../media/hdphoto8.wdp"/><Relationship Id="rId6" Type="http://schemas.openxmlformats.org/officeDocument/2006/relationships/image" Target="../media/image21.jpeg"/><Relationship Id="rId7" Type="http://schemas.openxmlformats.org/officeDocument/2006/relationships/image" Target="../media/image22.png"/><Relationship Id="rId8" Type="http://schemas.microsoft.com/office/2007/relationships/hdphoto" Target="../media/hdphoto9.wdp"/><Relationship Id="rId9" Type="http://schemas.openxmlformats.org/officeDocument/2006/relationships/image" Target="../media/image23.png"/><Relationship Id="rId10" Type="http://schemas.microsoft.com/office/2007/relationships/hdphoto" Target="../media/hdphoto10.wdp"/></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4" Type="http://schemas.microsoft.com/office/2007/relationships/hdphoto" Target="../media/hdphoto8.wdp"/><Relationship Id="rId5" Type="http://schemas.openxmlformats.org/officeDocument/2006/relationships/image" Target="../media/image21.jpeg"/><Relationship Id="rId6" Type="http://schemas.openxmlformats.org/officeDocument/2006/relationships/image" Target="../media/image22.png"/><Relationship Id="rId7" Type="http://schemas.microsoft.com/office/2007/relationships/hdphoto" Target="../media/hdphoto9.wdp"/><Relationship Id="rId8" Type="http://schemas.openxmlformats.org/officeDocument/2006/relationships/image" Target="../media/image23.png"/><Relationship Id="rId9" Type="http://schemas.microsoft.com/office/2007/relationships/hdphoto" Target="../media/hdphoto10.wdp"/><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336983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Quality - Black and White</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7506" y="3418114"/>
            <a:ext cx="48736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19996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Quality - Black and White</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865" y="1783483"/>
            <a:ext cx="6389327" cy="451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244754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Where’s Waldo now?</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87313" y="1524933"/>
            <a:ext cx="6769373" cy="4786472"/>
          </a:xfrm>
        </p:spPr>
      </p:pic>
    </p:spTree>
    <p:extLst>
      <p:ext uri="{BB962C8B-B14F-4D97-AF65-F5344CB8AC3E}">
        <p14:creationId xmlns:p14="http://schemas.microsoft.com/office/powerpoint/2010/main" val="343967865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14" y="-93675"/>
            <a:ext cx="8410575" cy="920751"/>
          </a:xfrm>
        </p:spPr>
        <p:txBody>
          <a:bodyPr/>
          <a:lstStyle/>
          <a:p>
            <a:r>
              <a:rPr lang="en-US" dirty="0" smtClean="0"/>
              <a:t>The People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464" y="843149"/>
            <a:ext cx="7626124" cy="5349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213973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a:t>
            </a:r>
            <a:endParaRPr lang="en-US" dirty="0"/>
          </a:p>
        </p:txBody>
      </p:sp>
      <p:sp>
        <p:nvSpPr>
          <p:cNvPr id="4" name="Rectangle 3"/>
          <p:cNvSpPr/>
          <p:nvPr/>
        </p:nvSpPr>
        <p:spPr bwMode="auto">
          <a:xfrm>
            <a:off x="6629400" y="2133600"/>
            <a:ext cx="2133600" cy="2438400"/>
          </a:xfrm>
          <a:prstGeom prst="rect">
            <a:avLst/>
          </a:prstGeom>
          <a:solidFill>
            <a:schemeClr val="bg1">
              <a:lumMod val="95000"/>
            </a:schemeClr>
          </a:solidFill>
          <a:ln>
            <a:solidFill>
              <a:schemeClr val="bg1">
                <a:lumMod val="85000"/>
              </a:schemeClr>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wrap="none" lIns="0" tIns="0" rIns="0" bIns="0" anchor="ctr"/>
          <a:lstStyle/>
          <a:p>
            <a:pPr>
              <a:defRPr/>
            </a:pPr>
            <a:endParaRPr lang="en-US" dirty="0">
              <a:solidFill>
                <a:schemeClr val="tx1"/>
              </a:solidFill>
            </a:endParaRPr>
          </a:p>
        </p:txBody>
      </p:sp>
      <p:sp>
        <p:nvSpPr>
          <p:cNvPr id="5" name="Curved Up Arrow 9"/>
          <p:cNvSpPr>
            <a:spLocks noChangeArrowheads="1"/>
          </p:cNvSpPr>
          <p:nvPr/>
        </p:nvSpPr>
        <p:spPr bwMode="auto">
          <a:xfrm>
            <a:off x="3733800" y="3635375"/>
            <a:ext cx="533400" cy="609600"/>
          </a:xfrm>
          <a:prstGeom prst="curvedUpArrow">
            <a:avLst>
              <a:gd name="adj1" fmla="val 25000"/>
              <a:gd name="adj2" fmla="val 50000"/>
              <a:gd name="adj3" fmla="val 25000"/>
            </a:avLst>
          </a:prstGeom>
          <a:solidFill>
            <a:schemeClr val="tx2"/>
          </a:solidFill>
          <a:ln w="12700" algn="ctr">
            <a:solidFill>
              <a:schemeClr val="tx1"/>
            </a:solidFill>
            <a:round/>
            <a:headEnd/>
            <a:tailEnd/>
          </a:ln>
        </p:spPr>
        <p:txBody>
          <a:bodyPr wrap="none" lIns="0" tIns="0" rIns="0" bIns="0" anchor="ctr"/>
          <a:lstStyle/>
          <a:p>
            <a:endParaRPr lang="en-US" dirty="0">
              <a:cs typeface="Arial" charset="0"/>
            </a:endParaRPr>
          </a:p>
        </p:txBody>
      </p:sp>
      <p:sp>
        <p:nvSpPr>
          <p:cNvPr id="6" name="Curved Up Arrow 10"/>
          <p:cNvSpPr>
            <a:spLocks noChangeArrowheads="1"/>
          </p:cNvSpPr>
          <p:nvPr/>
        </p:nvSpPr>
        <p:spPr bwMode="auto">
          <a:xfrm>
            <a:off x="4343400" y="3635375"/>
            <a:ext cx="533400" cy="609600"/>
          </a:xfrm>
          <a:prstGeom prst="curvedUpArrow">
            <a:avLst>
              <a:gd name="adj1" fmla="val 25000"/>
              <a:gd name="adj2" fmla="val 50000"/>
              <a:gd name="adj3" fmla="val 25000"/>
            </a:avLst>
          </a:prstGeom>
          <a:solidFill>
            <a:schemeClr val="tx2"/>
          </a:solidFill>
          <a:ln w="12700" algn="ctr">
            <a:solidFill>
              <a:schemeClr val="tx1"/>
            </a:solidFill>
            <a:round/>
            <a:headEnd/>
            <a:tailEnd/>
          </a:ln>
        </p:spPr>
        <p:txBody>
          <a:bodyPr wrap="none" lIns="0" tIns="0" rIns="0" bIns="0" anchor="ctr"/>
          <a:lstStyle/>
          <a:p>
            <a:endParaRPr lang="en-US" dirty="0">
              <a:cs typeface="Arial" charset="0"/>
            </a:endParaRPr>
          </a:p>
        </p:txBody>
      </p:sp>
      <p:sp>
        <p:nvSpPr>
          <p:cNvPr id="7" name="Curved Up Arrow 11"/>
          <p:cNvSpPr>
            <a:spLocks noChangeArrowheads="1"/>
          </p:cNvSpPr>
          <p:nvPr/>
        </p:nvSpPr>
        <p:spPr bwMode="auto">
          <a:xfrm>
            <a:off x="4953000" y="3635375"/>
            <a:ext cx="533400" cy="609600"/>
          </a:xfrm>
          <a:prstGeom prst="curvedUpArrow">
            <a:avLst>
              <a:gd name="adj1" fmla="val 25000"/>
              <a:gd name="adj2" fmla="val 50000"/>
              <a:gd name="adj3" fmla="val 25000"/>
            </a:avLst>
          </a:prstGeom>
          <a:solidFill>
            <a:schemeClr val="tx2"/>
          </a:solidFill>
          <a:ln w="12700" algn="ctr">
            <a:solidFill>
              <a:schemeClr val="tx1"/>
            </a:solidFill>
            <a:round/>
            <a:headEnd/>
            <a:tailEnd/>
          </a:ln>
        </p:spPr>
        <p:txBody>
          <a:bodyPr wrap="none" lIns="0" tIns="0" rIns="0" bIns="0" anchor="ctr"/>
          <a:lstStyle/>
          <a:p>
            <a:endParaRPr lang="en-US" dirty="0">
              <a:cs typeface="Arial" charset="0"/>
            </a:endParaRPr>
          </a:p>
        </p:txBody>
      </p:sp>
      <p:sp>
        <p:nvSpPr>
          <p:cNvPr id="8" name="Curved Up Arrow 13"/>
          <p:cNvSpPr>
            <a:spLocks noChangeArrowheads="1"/>
          </p:cNvSpPr>
          <p:nvPr/>
        </p:nvSpPr>
        <p:spPr bwMode="auto">
          <a:xfrm>
            <a:off x="5562600" y="3635375"/>
            <a:ext cx="533400" cy="609600"/>
          </a:xfrm>
          <a:prstGeom prst="curvedUpArrow">
            <a:avLst>
              <a:gd name="adj1" fmla="val 25000"/>
              <a:gd name="adj2" fmla="val 50000"/>
              <a:gd name="adj3" fmla="val 25000"/>
            </a:avLst>
          </a:prstGeom>
          <a:solidFill>
            <a:schemeClr val="tx2"/>
          </a:solidFill>
          <a:ln w="12700" algn="ctr">
            <a:solidFill>
              <a:schemeClr val="tx1"/>
            </a:solidFill>
            <a:round/>
            <a:headEnd/>
            <a:tailEnd/>
          </a:ln>
        </p:spPr>
        <p:txBody>
          <a:bodyPr wrap="none" lIns="0" tIns="0" rIns="0" bIns="0" anchor="ctr"/>
          <a:lstStyle/>
          <a:p>
            <a:endParaRPr lang="en-US" dirty="0">
              <a:cs typeface="Arial" charset="0"/>
            </a:endParaRPr>
          </a:p>
        </p:txBody>
      </p:sp>
      <p:sp>
        <p:nvSpPr>
          <p:cNvPr id="9" name="Curved Down Arrow 14"/>
          <p:cNvSpPr>
            <a:spLocks noChangeArrowheads="1"/>
          </p:cNvSpPr>
          <p:nvPr/>
        </p:nvSpPr>
        <p:spPr bwMode="auto">
          <a:xfrm>
            <a:off x="3733800" y="2492375"/>
            <a:ext cx="533400" cy="533400"/>
          </a:xfrm>
          <a:prstGeom prst="curvedDownArrow">
            <a:avLst>
              <a:gd name="adj1" fmla="val 25000"/>
              <a:gd name="adj2" fmla="val 50000"/>
              <a:gd name="adj3" fmla="val 25000"/>
            </a:avLst>
          </a:prstGeom>
          <a:solidFill>
            <a:schemeClr val="tx2"/>
          </a:solidFill>
          <a:ln w="12700" algn="ctr">
            <a:solidFill>
              <a:schemeClr val="tx1"/>
            </a:solidFill>
            <a:round/>
            <a:headEnd/>
            <a:tailEnd/>
          </a:ln>
        </p:spPr>
        <p:txBody>
          <a:bodyPr wrap="none" lIns="0" tIns="0" rIns="0" bIns="0" anchor="ctr"/>
          <a:lstStyle/>
          <a:p>
            <a:endParaRPr lang="en-US" dirty="0">
              <a:cs typeface="Arial" charset="0"/>
            </a:endParaRPr>
          </a:p>
        </p:txBody>
      </p:sp>
      <p:sp>
        <p:nvSpPr>
          <p:cNvPr id="10" name="Curved Down Arrow 15"/>
          <p:cNvSpPr>
            <a:spLocks noChangeArrowheads="1"/>
          </p:cNvSpPr>
          <p:nvPr/>
        </p:nvSpPr>
        <p:spPr bwMode="auto">
          <a:xfrm>
            <a:off x="4343400" y="2492375"/>
            <a:ext cx="533400" cy="533400"/>
          </a:xfrm>
          <a:prstGeom prst="curvedDownArrow">
            <a:avLst>
              <a:gd name="adj1" fmla="val 25000"/>
              <a:gd name="adj2" fmla="val 50000"/>
              <a:gd name="adj3" fmla="val 25000"/>
            </a:avLst>
          </a:prstGeom>
          <a:solidFill>
            <a:schemeClr val="tx2"/>
          </a:solidFill>
          <a:ln w="12700" algn="ctr">
            <a:solidFill>
              <a:schemeClr val="tx1"/>
            </a:solidFill>
            <a:round/>
            <a:headEnd/>
            <a:tailEnd/>
          </a:ln>
        </p:spPr>
        <p:txBody>
          <a:bodyPr wrap="none" lIns="0" tIns="0" rIns="0" bIns="0" anchor="ctr"/>
          <a:lstStyle/>
          <a:p>
            <a:endParaRPr lang="en-US" dirty="0">
              <a:cs typeface="Arial" charset="0"/>
            </a:endParaRPr>
          </a:p>
        </p:txBody>
      </p:sp>
      <p:sp>
        <p:nvSpPr>
          <p:cNvPr id="11" name="Curved Down Arrow 16"/>
          <p:cNvSpPr>
            <a:spLocks noChangeArrowheads="1"/>
          </p:cNvSpPr>
          <p:nvPr/>
        </p:nvSpPr>
        <p:spPr bwMode="auto">
          <a:xfrm>
            <a:off x="4953000" y="2492375"/>
            <a:ext cx="533400" cy="533400"/>
          </a:xfrm>
          <a:prstGeom prst="curvedDownArrow">
            <a:avLst>
              <a:gd name="adj1" fmla="val 25000"/>
              <a:gd name="adj2" fmla="val 50000"/>
              <a:gd name="adj3" fmla="val 25000"/>
            </a:avLst>
          </a:prstGeom>
          <a:solidFill>
            <a:schemeClr val="tx2"/>
          </a:solidFill>
          <a:ln w="12700" algn="ctr">
            <a:solidFill>
              <a:schemeClr val="tx1"/>
            </a:solidFill>
            <a:round/>
            <a:headEnd/>
            <a:tailEnd/>
          </a:ln>
        </p:spPr>
        <p:txBody>
          <a:bodyPr wrap="none" lIns="0" tIns="0" rIns="0" bIns="0" anchor="ctr"/>
          <a:lstStyle/>
          <a:p>
            <a:endParaRPr lang="en-US" dirty="0">
              <a:cs typeface="Arial" charset="0"/>
            </a:endParaRPr>
          </a:p>
        </p:txBody>
      </p:sp>
      <p:sp>
        <p:nvSpPr>
          <p:cNvPr id="12" name="Curved Down Arrow 17"/>
          <p:cNvSpPr>
            <a:spLocks noChangeArrowheads="1"/>
          </p:cNvSpPr>
          <p:nvPr/>
        </p:nvSpPr>
        <p:spPr bwMode="auto">
          <a:xfrm>
            <a:off x="5562600" y="2492375"/>
            <a:ext cx="533400" cy="533400"/>
          </a:xfrm>
          <a:prstGeom prst="curvedDownArrow">
            <a:avLst>
              <a:gd name="adj1" fmla="val 25000"/>
              <a:gd name="adj2" fmla="val 50000"/>
              <a:gd name="adj3" fmla="val 25000"/>
            </a:avLst>
          </a:prstGeom>
          <a:solidFill>
            <a:schemeClr val="tx2"/>
          </a:solidFill>
          <a:ln w="12700" algn="ctr">
            <a:solidFill>
              <a:schemeClr val="tx1"/>
            </a:solidFill>
            <a:round/>
            <a:headEnd/>
            <a:tailEnd/>
          </a:ln>
        </p:spPr>
        <p:txBody>
          <a:bodyPr wrap="none" lIns="0" tIns="0" rIns="0" bIns="0" anchor="ctr"/>
          <a:lstStyle/>
          <a:p>
            <a:endParaRPr lang="en-US" dirty="0">
              <a:cs typeface="Arial" charset="0"/>
            </a:endParaRPr>
          </a:p>
        </p:txBody>
      </p:sp>
      <p:sp>
        <p:nvSpPr>
          <p:cNvPr id="13" name="Flowchart: Manual Operation 12"/>
          <p:cNvSpPr/>
          <p:nvPr/>
        </p:nvSpPr>
        <p:spPr bwMode="auto">
          <a:xfrm rot="16200000">
            <a:off x="381000" y="2035175"/>
            <a:ext cx="3276600" cy="2819400"/>
          </a:xfrm>
          <a:prstGeom prst="flowChartManualOperation">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wrap="none" lIns="0" tIns="0" rIns="0" bIns="0" anchor="ctr"/>
          <a:lstStyle/>
          <a:p>
            <a:pPr>
              <a:defRPr/>
            </a:pPr>
            <a:endParaRPr lang="en-US" dirty="0">
              <a:solidFill>
                <a:schemeClr val="tx1"/>
              </a:solidFill>
            </a:endParaRPr>
          </a:p>
        </p:txBody>
      </p:sp>
      <p:sp>
        <p:nvSpPr>
          <p:cNvPr id="14" name="Oval 13"/>
          <p:cNvSpPr/>
          <p:nvPr/>
        </p:nvSpPr>
        <p:spPr bwMode="auto">
          <a:xfrm>
            <a:off x="1456766" y="2389326"/>
            <a:ext cx="609600" cy="533400"/>
          </a:xfrm>
          <a:prstGeom prst="ellipse">
            <a:avLst/>
          </a:prstGeom>
          <a:solidFill>
            <a:schemeClr val="tx2"/>
          </a:solidFill>
          <a:ln w="12700"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a:defRPr/>
            </a:pPr>
            <a:r>
              <a:rPr lang="en-US" sz="1600" b="1" dirty="0">
                <a:solidFill>
                  <a:schemeClr val="bg1"/>
                </a:solidFill>
              </a:rPr>
              <a:t>AV</a:t>
            </a:r>
          </a:p>
        </p:txBody>
      </p:sp>
      <p:sp>
        <p:nvSpPr>
          <p:cNvPr id="15" name="Oval 14"/>
          <p:cNvSpPr/>
          <p:nvPr/>
        </p:nvSpPr>
        <p:spPr bwMode="auto">
          <a:xfrm>
            <a:off x="735107" y="2747914"/>
            <a:ext cx="609600" cy="533400"/>
          </a:xfrm>
          <a:prstGeom prst="ellipse">
            <a:avLst/>
          </a:prstGeom>
          <a:solidFill>
            <a:schemeClr val="accent2"/>
          </a:solidFill>
          <a:ln w="12700"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a:defRPr/>
            </a:pPr>
            <a:r>
              <a:rPr lang="en-US" sz="1600" b="1" dirty="0">
                <a:solidFill>
                  <a:schemeClr val="bg1"/>
                </a:solidFill>
              </a:rPr>
              <a:t>Auth</a:t>
            </a:r>
          </a:p>
        </p:txBody>
      </p:sp>
      <p:sp>
        <p:nvSpPr>
          <p:cNvPr id="16" name="Oval 15"/>
          <p:cNvSpPr/>
          <p:nvPr/>
        </p:nvSpPr>
        <p:spPr bwMode="auto">
          <a:xfrm>
            <a:off x="1461247" y="3151326"/>
            <a:ext cx="609600" cy="533400"/>
          </a:xfrm>
          <a:prstGeom prst="ellipse">
            <a:avLst/>
          </a:prstGeom>
          <a:solidFill>
            <a:srgbClr val="6AA121"/>
          </a:solidFill>
          <a:ln w="12700"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a:defRPr/>
            </a:pPr>
            <a:r>
              <a:rPr lang="en-US" sz="1600" b="1" dirty="0">
                <a:solidFill>
                  <a:schemeClr val="bg1"/>
                </a:solidFill>
              </a:rPr>
              <a:t>WAF</a:t>
            </a:r>
          </a:p>
        </p:txBody>
      </p:sp>
      <p:sp>
        <p:nvSpPr>
          <p:cNvPr id="17" name="Oval 16"/>
          <p:cNvSpPr/>
          <p:nvPr/>
        </p:nvSpPr>
        <p:spPr bwMode="auto">
          <a:xfrm>
            <a:off x="2752165" y="3200400"/>
            <a:ext cx="609600" cy="533400"/>
          </a:xfrm>
          <a:prstGeom prst="ellipse">
            <a:avLst/>
          </a:prstGeom>
          <a:solidFill>
            <a:srgbClr val="C00000"/>
          </a:solidFill>
          <a:ln w="12700"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a:defRPr/>
            </a:pPr>
            <a:r>
              <a:rPr lang="en-US" sz="1600" b="1" dirty="0">
                <a:solidFill>
                  <a:schemeClr val="bg1"/>
                </a:solidFill>
              </a:rPr>
              <a:t>DLP</a:t>
            </a:r>
          </a:p>
        </p:txBody>
      </p:sp>
      <p:sp>
        <p:nvSpPr>
          <p:cNvPr id="18" name="Oval 17"/>
          <p:cNvSpPr/>
          <p:nvPr/>
        </p:nvSpPr>
        <p:spPr bwMode="auto">
          <a:xfrm>
            <a:off x="748553" y="4294094"/>
            <a:ext cx="609600" cy="533400"/>
          </a:xfrm>
          <a:prstGeom prst="ellipse">
            <a:avLst/>
          </a:prstGeom>
          <a:solidFill>
            <a:schemeClr val="tx2"/>
          </a:solidFill>
          <a:ln w="12700"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a:defRPr/>
            </a:pPr>
            <a:r>
              <a:rPr lang="en-US" sz="1600" b="1" dirty="0">
                <a:solidFill>
                  <a:schemeClr val="bg1"/>
                </a:solidFill>
              </a:rPr>
              <a:t>AD</a:t>
            </a:r>
          </a:p>
        </p:txBody>
      </p:sp>
      <p:sp>
        <p:nvSpPr>
          <p:cNvPr id="19" name="Oval 18"/>
          <p:cNvSpPr/>
          <p:nvPr/>
        </p:nvSpPr>
        <p:spPr bwMode="auto">
          <a:xfrm>
            <a:off x="1461247" y="3926773"/>
            <a:ext cx="609600" cy="533400"/>
          </a:xfrm>
          <a:prstGeom prst="ellipse">
            <a:avLst/>
          </a:prstGeom>
          <a:solidFill>
            <a:schemeClr val="accent2"/>
          </a:solidFill>
          <a:ln w="12700"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a:defRPr/>
            </a:pPr>
            <a:r>
              <a:rPr lang="en-US" sz="1200" b="1" dirty="0">
                <a:solidFill>
                  <a:schemeClr val="bg1"/>
                </a:solidFill>
              </a:rPr>
              <a:t>WLAN</a:t>
            </a:r>
          </a:p>
        </p:txBody>
      </p:sp>
      <p:sp>
        <p:nvSpPr>
          <p:cNvPr id="20" name="Oval 19"/>
          <p:cNvSpPr/>
          <p:nvPr/>
        </p:nvSpPr>
        <p:spPr bwMode="auto">
          <a:xfrm>
            <a:off x="2160494" y="2805953"/>
            <a:ext cx="609600" cy="533400"/>
          </a:xfrm>
          <a:prstGeom prst="ellipse">
            <a:avLst/>
          </a:prstGeom>
          <a:solidFill>
            <a:srgbClr val="C00000"/>
          </a:solidFill>
          <a:ln w="12700"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a:defRPr/>
            </a:pPr>
            <a:r>
              <a:rPr lang="en-US" sz="1600" b="1" dirty="0">
                <a:solidFill>
                  <a:schemeClr val="bg1"/>
                </a:solidFill>
              </a:rPr>
              <a:t>EP</a:t>
            </a:r>
          </a:p>
        </p:txBody>
      </p:sp>
      <p:sp>
        <p:nvSpPr>
          <p:cNvPr id="21" name="Oval 20"/>
          <p:cNvSpPr/>
          <p:nvPr/>
        </p:nvSpPr>
        <p:spPr bwMode="auto">
          <a:xfrm>
            <a:off x="2156012" y="3612777"/>
            <a:ext cx="609600" cy="533400"/>
          </a:xfrm>
          <a:prstGeom prst="ellipse">
            <a:avLst/>
          </a:prstGeom>
          <a:solidFill>
            <a:srgbClr val="6AA121"/>
          </a:solidFill>
          <a:ln w="12700"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a:defRPr/>
            </a:pPr>
            <a:r>
              <a:rPr lang="en-US" sz="1600" b="1" dirty="0">
                <a:solidFill>
                  <a:schemeClr val="bg1"/>
                </a:solidFill>
              </a:rPr>
              <a:t>URL</a:t>
            </a:r>
          </a:p>
        </p:txBody>
      </p:sp>
      <p:sp>
        <p:nvSpPr>
          <p:cNvPr id="22" name="Oval 21"/>
          <p:cNvSpPr/>
          <p:nvPr/>
        </p:nvSpPr>
        <p:spPr bwMode="auto">
          <a:xfrm>
            <a:off x="748553" y="3527612"/>
            <a:ext cx="609600" cy="533400"/>
          </a:xfrm>
          <a:prstGeom prst="ellipse">
            <a:avLst/>
          </a:prstGeom>
          <a:solidFill>
            <a:srgbClr val="C00000"/>
          </a:solidFill>
          <a:ln w="12700"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a:defRPr/>
            </a:pPr>
            <a:r>
              <a:rPr lang="en-US" sz="1600" b="1" dirty="0">
                <a:solidFill>
                  <a:schemeClr val="bg1"/>
                </a:solidFill>
              </a:rPr>
              <a:t>FW</a:t>
            </a:r>
          </a:p>
        </p:txBody>
      </p:sp>
      <p:sp>
        <p:nvSpPr>
          <p:cNvPr id="23" name="Oval 22"/>
          <p:cNvSpPr/>
          <p:nvPr/>
        </p:nvSpPr>
        <p:spPr bwMode="auto">
          <a:xfrm>
            <a:off x="748553" y="2008094"/>
            <a:ext cx="609600" cy="533400"/>
          </a:xfrm>
          <a:prstGeom prst="ellipse">
            <a:avLst/>
          </a:prstGeom>
          <a:solidFill>
            <a:srgbClr val="6AA121"/>
          </a:solidFill>
          <a:ln w="12700"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a:defRPr/>
            </a:pPr>
            <a:r>
              <a:rPr lang="en-US" sz="1600" b="1" dirty="0">
                <a:solidFill>
                  <a:schemeClr val="bg1"/>
                </a:solidFill>
              </a:rPr>
              <a:t>IPS</a:t>
            </a:r>
          </a:p>
        </p:txBody>
      </p:sp>
      <p:sp>
        <p:nvSpPr>
          <p:cNvPr id="24" name="Right Arrow 23"/>
          <p:cNvSpPr/>
          <p:nvPr/>
        </p:nvSpPr>
        <p:spPr bwMode="auto">
          <a:xfrm>
            <a:off x="3505200" y="2873375"/>
            <a:ext cx="3200400" cy="914400"/>
          </a:xfrm>
          <a:prstGeom prst="righ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0" tIns="0" rIns="0" bIns="0" anchor="ctr"/>
          <a:lstStyle/>
          <a:p>
            <a:pPr algn="ctr">
              <a:defRPr/>
            </a:pPr>
            <a:r>
              <a:rPr lang="en-US" b="1" dirty="0">
                <a:solidFill>
                  <a:schemeClr val="tx1"/>
                </a:solidFill>
              </a:rPr>
              <a:t>Data Enhancement</a:t>
            </a:r>
          </a:p>
        </p:txBody>
      </p:sp>
      <p:sp>
        <p:nvSpPr>
          <p:cNvPr id="25" name="TextBox 45"/>
          <p:cNvSpPr txBox="1">
            <a:spLocks noChangeArrowheads="1"/>
          </p:cNvSpPr>
          <p:nvPr/>
        </p:nvSpPr>
        <p:spPr bwMode="auto">
          <a:xfrm rot="5400000">
            <a:off x="3421856" y="4556919"/>
            <a:ext cx="1146175" cy="369888"/>
          </a:xfrm>
          <a:prstGeom prst="rect">
            <a:avLst/>
          </a:prstGeom>
          <a:noFill/>
          <a:ln w="9525">
            <a:noFill/>
            <a:miter lim="800000"/>
            <a:headEnd/>
            <a:tailEnd/>
          </a:ln>
        </p:spPr>
        <p:txBody>
          <a:bodyPr wrap="none">
            <a:spAutoFit/>
          </a:bodyPr>
          <a:lstStyle/>
          <a:p>
            <a:pPr algn="l"/>
            <a:r>
              <a:rPr lang="en-US" sz="1800" b="1" dirty="0">
                <a:cs typeface="Arial" charset="0"/>
              </a:rPr>
              <a:t>Location</a:t>
            </a:r>
          </a:p>
        </p:txBody>
      </p:sp>
      <p:sp>
        <p:nvSpPr>
          <p:cNvPr id="26" name="TextBox 46"/>
          <p:cNvSpPr txBox="1">
            <a:spLocks noChangeArrowheads="1"/>
          </p:cNvSpPr>
          <p:nvPr/>
        </p:nvSpPr>
        <p:spPr bwMode="auto">
          <a:xfrm rot="5400000">
            <a:off x="3492500" y="1881188"/>
            <a:ext cx="1004887" cy="369888"/>
          </a:xfrm>
          <a:prstGeom prst="rect">
            <a:avLst/>
          </a:prstGeom>
          <a:noFill/>
          <a:ln w="9525">
            <a:noFill/>
            <a:miter lim="800000"/>
            <a:headEnd/>
            <a:tailEnd/>
          </a:ln>
        </p:spPr>
        <p:txBody>
          <a:bodyPr wrap="none">
            <a:spAutoFit/>
          </a:bodyPr>
          <a:lstStyle/>
          <a:p>
            <a:pPr algn="l"/>
            <a:r>
              <a:rPr lang="en-US" sz="1800" b="1" dirty="0">
                <a:cs typeface="Arial" charset="0"/>
              </a:rPr>
              <a:t>Identity</a:t>
            </a:r>
          </a:p>
        </p:txBody>
      </p:sp>
      <p:sp>
        <p:nvSpPr>
          <p:cNvPr id="27" name="TextBox 47"/>
          <p:cNvSpPr txBox="1">
            <a:spLocks noChangeArrowheads="1"/>
          </p:cNvSpPr>
          <p:nvPr/>
        </p:nvSpPr>
        <p:spPr bwMode="auto">
          <a:xfrm rot="5400000">
            <a:off x="4063206" y="1858169"/>
            <a:ext cx="1082675" cy="369888"/>
          </a:xfrm>
          <a:prstGeom prst="rect">
            <a:avLst/>
          </a:prstGeom>
          <a:noFill/>
          <a:ln w="9525">
            <a:noFill/>
            <a:miter lim="800000"/>
            <a:headEnd/>
            <a:tailEnd/>
          </a:ln>
        </p:spPr>
        <p:txBody>
          <a:bodyPr wrap="none">
            <a:spAutoFit/>
          </a:bodyPr>
          <a:lstStyle/>
          <a:p>
            <a:pPr algn="l"/>
            <a:r>
              <a:rPr lang="en-US" sz="1800" b="1" dirty="0">
                <a:cs typeface="Arial" charset="0"/>
              </a:rPr>
              <a:t>Division</a:t>
            </a:r>
          </a:p>
        </p:txBody>
      </p:sp>
      <p:sp>
        <p:nvSpPr>
          <p:cNvPr id="28" name="TextBox 48"/>
          <p:cNvSpPr txBox="1">
            <a:spLocks noChangeArrowheads="1"/>
          </p:cNvSpPr>
          <p:nvPr/>
        </p:nvSpPr>
        <p:spPr bwMode="auto">
          <a:xfrm rot="5400000">
            <a:off x="3871119" y="4717256"/>
            <a:ext cx="1466850" cy="369888"/>
          </a:xfrm>
          <a:prstGeom prst="rect">
            <a:avLst/>
          </a:prstGeom>
          <a:noFill/>
          <a:ln w="9525">
            <a:noFill/>
            <a:miter lim="800000"/>
            <a:headEnd/>
            <a:tailEnd/>
          </a:ln>
        </p:spPr>
        <p:txBody>
          <a:bodyPr wrap="none">
            <a:spAutoFit/>
          </a:bodyPr>
          <a:lstStyle/>
          <a:p>
            <a:pPr algn="l"/>
            <a:r>
              <a:rPr lang="en-US" sz="1800" b="1" dirty="0">
                <a:cs typeface="Arial" charset="0"/>
              </a:rPr>
              <a:t>Department</a:t>
            </a:r>
          </a:p>
        </p:txBody>
      </p:sp>
      <p:sp>
        <p:nvSpPr>
          <p:cNvPr id="29" name="TextBox 49"/>
          <p:cNvSpPr txBox="1">
            <a:spLocks noChangeArrowheads="1"/>
          </p:cNvSpPr>
          <p:nvPr/>
        </p:nvSpPr>
        <p:spPr bwMode="auto">
          <a:xfrm rot="5400000">
            <a:off x="5481638" y="2041525"/>
            <a:ext cx="684212" cy="369888"/>
          </a:xfrm>
          <a:prstGeom prst="rect">
            <a:avLst/>
          </a:prstGeom>
          <a:noFill/>
          <a:ln w="9525">
            <a:noFill/>
            <a:miter lim="800000"/>
            <a:headEnd/>
            <a:tailEnd/>
          </a:ln>
        </p:spPr>
        <p:txBody>
          <a:bodyPr wrap="none">
            <a:spAutoFit/>
          </a:bodyPr>
          <a:lstStyle/>
          <a:p>
            <a:pPr algn="l"/>
            <a:r>
              <a:rPr lang="en-US" sz="1800" b="1" dirty="0">
                <a:cs typeface="Arial" charset="0"/>
              </a:rPr>
              <a:t>Data</a:t>
            </a:r>
          </a:p>
        </p:txBody>
      </p:sp>
      <p:sp>
        <p:nvSpPr>
          <p:cNvPr id="30" name="TextBox 50"/>
          <p:cNvSpPr txBox="1">
            <a:spLocks noChangeArrowheads="1"/>
          </p:cNvSpPr>
          <p:nvPr/>
        </p:nvSpPr>
        <p:spPr bwMode="auto">
          <a:xfrm rot="5400000">
            <a:off x="5083969" y="4768056"/>
            <a:ext cx="1479550" cy="369888"/>
          </a:xfrm>
          <a:prstGeom prst="rect">
            <a:avLst/>
          </a:prstGeom>
          <a:noFill/>
          <a:ln w="9525">
            <a:noFill/>
            <a:miter lim="800000"/>
            <a:headEnd/>
            <a:tailEnd/>
          </a:ln>
        </p:spPr>
        <p:txBody>
          <a:bodyPr wrap="none">
            <a:spAutoFit/>
          </a:bodyPr>
          <a:lstStyle/>
          <a:p>
            <a:pPr algn="l"/>
            <a:r>
              <a:rPr lang="en-US" sz="1800" b="1" dirty="0">
                <a:cs typeface="Arial" charset="0"/>
              </a:rPr>
              <a:t>Asset Value</a:t>
            </a:r>
          </a:p>
        </p:txBody>
      </p:sp>
      <p:sp>
        <p:nvSpPr>
          <p:cNvPr id="31" name="TextBox 51"/>
          <p:cNvSpPr txBox="1">
            <a:spLocks noChangeArrowheads="1"/>
          </p:cNvSpPr>
          <p:nvPr/>
        </p:nvSpPr>
        <p:spPr bwMode="auto">
          <a:xfrm rot="5400000">
            <a:off x="4664869" y="1823244"/>
            <a:ext cx="1120775" cy="369887"/>
          </a:xfrm>
          <a:prstGeom prst="rect">
            <a:avLst/>
          </a:prstGeom>
          <a:noFill/>
          <a:ln w="9525">
            <a:noFill/>
            <a:miter lim="800000"/>
            <a:headEnd/>
            <a:tailEnd/>
          </a:ln>
        </p:spPr>
        <p:txBody>
          <a:bodyPr wrap="none">
            <a:spAutoFit/>
          </a:bodyPr>
          <a:lstStyle/>
          <a:p>
            <a:pPr algn="l"/>
            <a:r>
              <a:rPr lang="en-US" sz="1800" b="1" dirty="0">
                <a:cs typeface="Arial" charset="0"/>
              </a:rPr>
              <a:t>Geo Info</a:t>
            </a:r>
          </a:p>
        </p:txBody>
      </p:sp>
      <p:sp>
        <p:nvSpPr>
          <p:cNvPr id="32" name="TextBox 52"/>
          <p:cNvSpPr txBox="1">
            <a:spLocks noChangeArrowheads="1"/>
          </p:cNvSpPr>
          <p:nvPr/>
        </p:nvSpPr>
        <p:spPr bwMode="auto">
          <a:xfrm rot="5400000">
            <a:off x="4525169" y="4672806"/>
            <a:ext cx="1377950" cy="369888"/>
          </a:xfrm>
          <a:prstGeom prst="rect">
            <a:avLst/>
          </a:prstGeom>
          <a:noFill/>
          <a:ln w="9525">
            <a:noFill/>
            <a:miter lim="800000"/>
            <a:headEnd/>
            <a:tailEnd/>
          </a:ln>
        </p:spPr>
        <p:txBody>
          <a:bodyPr wrap="none">
            <a:spAutoFit/>
          </a:bodyPr>
          <a:lstStyle/>
          <a:p>
            <a:pPr algn="l"/>
            <a:r>
              <a:rPr lang="en-US" sz="1800" b="1" dirty="0">
                <a:cs typeface="Arial" charset="0"/>
              </a:rPr>
              <a:t>Regulation</a:t>
            </a:r>
          </a:p>
        </p:txBody>
      </p:sp>
      <p:sp>
        <p:nvSpPr>
          <p:cNvPr id="33" name="Rectangle 32"/>
          <p:cNvSpPr/>
          <p:nvPr/>
        </p:nvSpPr>
        <p:spPr bwMode="auto">
          <a:xfrm rot="5400000">
            <a:off x="6477000" y="5181600"/>
            <a:ext cx="1143000" cy="533400"/>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wrap="none" lIns="0" tIns="0" rIns="0" bIns="0" anchor="ctr"/>
          <a:lstStyle/>
          <a:p>
            <a:pPr algn="ctr">
              <a:defRPr/>
            </a:pPr>
            <a:r>
              <a:rPr lang="en-US" b="1" dirty="0" smtClean="0">
                <a:solidFill>
                  <a:schemeClr val="tx1"/>
                </a:solidFill>
              </a:rPr>
              <a:t>CIRC</a:t>
            </a:r>
            <a:endParaRPr lang="en-US" b="1" dirty="0">
              <a:solidFill>
                <a:schemeClr val="tx1"/>
              </a:solidFill>
            </a:endParaRPr>
          </a:p>
        </p:txBody>
      </p:sp>
      <p:sp>
        <p:nvSpPr>
          <p:cNvPr id="34" name="Rectangle 33"/>
          <p:cNvSpPr/>
          <p:nvPr/>
        </p:nvSpPr>
        <p:spPr bwMode="auto">
          <a:xfrm>
            <a:off x="7696200" y="5105400"/>
            <a:ext cx="1371600" cy="533400"/>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wrap="none" lIns="0" tIns="0" rIns="0" bIns="0" anchor="ctr"/>
          <a:lstStyle/>
          <a:p>
            <a:pPr algn="ctr">
              <a:defRPr/>
            </a:pPr>
            <a:r>
              <a:rPr lang="en-US" b="1" dirty="0">
                <a:solidFill>
                  <a:schemeClr val="tx1"/>
                </a:solidFill>
              </a:rPr>
              <a:t>IT</a:t>
            </a:r>
          </a:p>
        </p:txBody>
      </p:sp>
      <p:sp>
        <p:nvSpPr>
          <p:cNvPr id="35" name="Rectangle 34"/>
          <p:cNvSpPr/>
          <p:nvPr/>
        </p:nvSpPr>
        <p:spPr bwMode="auto">
          <a:xfrm rot="5400000">
            <a:off x="7010401" y="3352800"/>
            <a:ext cx="1447800" cy="381000"/>
          </a:xfrm>
          <a:prstGeom prst="rect">
            <a:avLst/>
          </a:prstGeom>
          <a:solidFill>
            <a:schemeClr val="tx2">
              <a:lumMod val="20000"/>
              <a:lumOff val="80000"/>
            </a:schemeClr>
          </a:solidFill>
          <a:ln w="1270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a:defRPr/>
            </a:pPr>
            <a:r>
              <a:rPr lang="en-US" b="1" dirty="0"/>
              <a:t>Threats</a:t>
            </a:r>
          </a:p>
        </p:txBody>
      </p:sp>
      <p:sp>
        <p:nvSpPr>
          <p:cNvPr id="36" name="Rectangle 35"/>
          <p:cNvSpPr/>
          <p:nvPr/>
        </p:nvSpPr>
        <p:spPr bwMode="auto">
          <a:xfrm rot="5400000">
            <a:off x="6324601" y="3352800"/>
            <a:ext cx="1447800" cy="381000"/>
          </a:xfrm>
          <a:prstGeom prst="rect">
            <a:avLst/>
          </a:prstGeom>
          <a:solidFill>
            <a:schemeClr val="tx2"/>
          </a:solidFill>
          <a:ln w="1270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a:defRPr/>
            </a:pPr>
            <a:r>
              <a:rPr lang="en-US" b="1" dirty="0">
                <a:solidFill>
                  <a:schemeClr val="bg1"/>
                </a:solidFill>
              </a:rPr>
              <a:t>Incidents</a:t>
            </a:r>
          </a:p>
        </p:txBody>
      </p:sp>
      <p:sp>
        <p:nvSpPr>
          <p:cNvPr id="37" name="Rectangle 36"/>
          <p:cNvSpPr/>
          <p:nvPr/>
        </p:nvSpPr>
        <p:spPr bwMode="auto">
          <a:xfrm rot="5400000">
            <a:off x="7696201" y="3352800"/>
            <a:ext cx="1447800" cy="381000"/>
          </a:xfrm>
          <a:prstGeom prst="rect">
            <a:avLst/>
          </a:prstGeom>
          <a:solidFill>
            <a:schemeClr val="tx2"/>
          </a:solidFill>
          <a:ln w="1270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a:defRPr/>
            </a:pPr>
            <a:r>
              <a:rPr lang="en-US" b="1" dirty="0"/>
              <a:t>GRC</a:t>
            </a:r>
          </a:p>
        </p:txBody>
      </p:sp>
      <p:sp>
        <p:nvSpPr>
          <p:cNvPr id="38" name="TextBox 86"/>
          <p:cNvSpPr txBox="1">
            <a:spLocks noChangeArrowheads="1"/>
          </p:cNvSpPr>
          <p:nvPr/>
        </p:nvSpPr>
        <p:spPr bwMode="auto">
          <a:xfrm>
            <a:off x="6685795" y="2128838"/>
            <a:ext cx="2279080" cy="400110"/>
          </a:xfrm>
          <a:prstGeom prst="rect">
            <a:avLst/>
          </a:prstGeom>
          <a:noFill/>
          <a:ln w="9525">
            <a:noFill/>
            <a:miter lim="800000"/>
            <a:headEnd/>
            <a:tailEnd/>
          </a:ln>
        </p:spPr>
        <p:txBody>
          <a:bodyPr wrap="square">
            <a:spAutoFit/>
          </a:bodyPr>
          <a:lstStyle/>
          <a:p>
            <a:r>
              <a:rPr lang="en-US" sz="2000" b="1" dirty="0" smtClean="0">
                <a:cs typeface="Arial" charset="0"/>
              </a:rPr>
              <a:t>Incident Workflow</a:t>
            </a:r>
            <a:endParaRPr lang="en-US" sz="2000" b="1" dirty="0">
              <a:cs typeface="Arial" charset="0"/>
            </a:endParaRPr>
          </a:p>
        </p:txBody>
      </p:sp>
      <p:sp>
        <p:nvSpPr>
          <p:cNvPr id="39" name="Curved Up Arrow 89"/>
          <p:cNvSpPr>
            <a:spLocks noChangeArrowheads="1"/>
          </p:cNvSpPr>
          <p:nvPr/>
        </p:nvSpPr>
        <p:spPr bwMode="auto">
          <a:xfrm>
            <a:off x="7239000" y="3581400"/>
            <a:ext cx="304800" cy="228600"/>
          </a:xfrm>
          <a:prstGeom prst="curvedUpArrow">
            <a:avLst>
              <a:gd name="adj1" fmla="val 25000"/>
              <a:gd name="adj2" fmla="val 50000"/>
              <a:gd name="adj3" fmla="val 25000"/>
            </a:avLst>
          </a:prstGeom>
          <a:solidFill>
            <a:schemeClr val="tx2"/>
          </a:solidFill>
          <a:ln w="12700" algn="ctr">
            <a:solidFill>
              <a:schemeClr val="tx1"/>
            </a:solidFill>
            <a:round/>
            <a:headEnd/>
            <a:tailEnd/>
          </a:ln>
        </p:spPr>
        <p:txBody>
          <a:bodyPr wrap="none" lIns="0" tIns="0" rIns="0" bIns="0" anchor="ctr"/>
          <a:lstStyle/>
          <a:p>
            <a:endParaRPr lang="en-US" dirty="0">
              <a:cs typeface="Arial" charset="0"/>
            </a:endParaRPr>
          </a:p>
        </p:txBody>
      </p:sp>
      <p:sp>
        <p:nvSpPr>
          <p:cNvPr id="40" name="Curved Up Arrow 90"/>
          <p:cNvSpPr>
            <a:spLocks noChangeArrowheads="1"/>
          </p:cNvSpPr>
          <p:nvPr/>
        </p:nvSpPr>
        <p:spPr bwMode="auto">
          <a:xfrm>
            <a:off x="7924800" y="3581400"/>
            <a:ext cx="304800" cy="228600"/>
          </a:xfrm>
          <a:prstGeom prst="curvedUpArrow">
            <a:avLst>
              <a:gd name="adj1" fmla="val 25000"/>
              <a:gd name="adj2" fmla="val 50000"/>
              <a:gd name="adj3" fmla="val 25000"/>
            </a:avLst>
          </a:prstGeom>
          <a:solidFill>
            <a:schemeClr val="tx2"/>
          </a:solidFill>
          <a:ln w="12700" algn="ctr">
            <a:solidFill>
              <a:schemeClr val="tx1"/>
            </a:solidFill>
            <a:round/>
            <a:headEnd/>
            <a:tailEnd/>
          </a:ln>
        </p:spPr>
        <p:txBody>
          <a:bodyPr wrap="none" lIns="0" tIns="0" rIns="0" bIns="0" anchor="ctr"/>
          <a:lstStyle/>
          <a:p>
            <a:endParaRPr lang="en-US" dirty="0">
              <a:cs typeface="Arial" charset="0"/>
            </a:endParaRPr>
          </a:p>
        </p:txBody>
      </p:sp>
      <p:sp>
        <p:nvSpPr>
          <p:cNvPr id="41" name="Curved Right Arrow 91"/>
          <p:cNvSpPr>
            <a:spLocks noChangeArrowheads="1"/>
          </p:cNvSpPr>
          <p:nvPr/>
        </p:nvSpPr>
        <p:spPr bwMode="auto">
          <a:xfrm rot="5400000">
            <a:off x="7277100" y="3086100"/>
            <a:ext cx="228600" cy="304800"/>
          </a:xfrm>
          <a:prstGeom prst="curvedRightArrow">
            <a:avLst>
              <a:gd name="adj1" fmla="val 25000"/>
              <a:gd name="adj2" fmla="val 50000"/>
              <a:gd name="adj3" fmla="val 25000"/>
            </a:avLst>
          </a:prstGeom>
          <a:solidFill>
            <a:schemeClr val="tx2"/>
          </a:solidFill>
          <a:ln w="12700" algn="ctr">
            <a:solidFill>
              <a:schemeClr val="tx1"/>
            </a:solidFill>
            <a:round/>
            <a:headEnd/>
            <a:tailEnd/>
          </a:ln>
        </p:spPr>
        <p:txBody>
          <a:bodyPr wrap="none" lIns="0" tIns="0" rIns="0" bIns="0" anchor="ctr"/>
          <a:lstStyle/>
          <a:p>
            <a:endParaRPr lang="en-US" dirty="0">
              <a:cs typeface="Arial" charset="0"/>
            </a:endParaRPr>
          </a:p>
        </p:txBody>
      </p:sp>
      <p:sp>
        <p:nvSpPr>
          <p:cNvPr id="42" name="Curved Right Arrow 92"/>
          <p:cNvSpPr>
            <a:spLocks noChangeArrowheads="1"/>
          </p:cNvSpPr>
          <p:nvPr/>
        </p:nvSpPr>
        <p:spPr bwMode="auto">
          <a:xfrm rot="5400000">
            <a:off x="7962900" y="3086100"/>
            <a:ext cx="228600" cy="304800"/>
          </a:xfrm>
          <a:prstGeom prst="curvedRightArrow">
            <a:avLst>
              <a:gd name="adj1" fmla="val 25000"/>
              <a:gd name="adj2" fmla="val 50000"/>
              <a:gd name="adj3" fmla="val 25000"/>
            </a:avLst>
          </a:prstGeom>
          <a:solidFill>
            <a:schemeClr val="tx2"/>
          </a:solidFill>
          <a:ln w="12700" algn="ctr">
            <a:solidFill>
              <a:schemeClr val="tx1"/>
            </a:solidFill>
            <a:round/>
            <a:headEnd/>
            <a:tailEnd/>
          </a:ln>
        </p:spPr>
        <p:txBody>
          <a:bodyPr wrap="none" lIns="0" tIns="0" rIns="0" bIns="0" anchor="ctr"/>
          <a:lstStyle/>
          <a:p>
            <a:endParaRPr lang="en-US" dirty="0">
              <a:cs typeface="Arial" charset="0"/>
            </a:endParaRPr>
          </a:p>
        </p:txBody>
      </p:sp>
      <p:sp>
        <p:nvSpPr>
          <p:cNvPr id="43" name="Up Arrow 42"/>
          <p:cNvSpPr/>
          <p:nvPr/>
        </p:nvSpPr>
        <p:spPr bwMode="auto">
          <a:xfrm>
            <a:off x="7620000" y="1752600"/>
            <a:ext cx="228600" cy="381000"/>
          </a:xfrm>
          <a:prstGeom prst="upArrow">
            <a:avLst/>
          </a:prstGeom>
          <a:solidFill>
            <a:schemeClr val="bg2">
              <a:lumMod val="75000"/>
            </a:schemeClr>
          </a:solidFill>
          <a:ln w="12700" cap="flat" cmpd="sng" algn="ctr">
            <a:solidFill>
              <a:schemeClr val="tx1"/>
            </a:solidFill>
            <a:prstDash val="solid"/>
            <a:round/>
            <a:headEnd type="none" w="med" len="med"/>
            <a:tailEnd type="none" w="med" len="med"/>
          </a:ln>
          <a:effectLst/>
        </p:spPr>
        <p:txBody>
          <a:bodyPr wrap="none" lIns="0" tIns="0" rIns="0" bIns="0" anchor="ctr"/>
          <a:lstStyle/>
          <a:p>
            <a:pPr>
              <a:defRPr/>
            </a:pPr>
            <a:endParaRPr lang="en-US" dirty="0"/>
          </a:p>
        </p:txBody>
      </p:sp>
      <p:sp>
        <p:nvSpPr>
          <p:cNvPr id="45" name="Curved Up Arrow 53"/>
          <p:cNvSpPr>
            <a:spLocks noChangeArrowheads="1"/>
          </p:cNvSpPr>
          <p:nvPr/>
        </p:nvSpPr>
        <p:spPr bwMode="auto">
          <a:xfrm>
            <a:off x="7162800" y="4267200"/>
            <a:ext cx="1219200" cy="228600"/>
          </a:xfrm>
          <a:prstGeom prst="curvedUpArrow">
            <a:avLst>
              <a:gd name="adj1" fmla="val 25012"/>
              <a:gd name="adj2" fmla="val 50000"/>
              <a:gd name="adj3" fmla="val 25000"/>
            </a:avLst>
          </a:prstGeom>
          <a:solidFill>
            <a:schemeClr val="tx2"/>
          </a:solidFill>
          <a:ln w="12700" algn="ctr">
            <a:solidFill>
              <a:schemeClr val="tx1"/>
            </a:solidFill>
            <a:round/>
            <a:headEnd/>
            <a:tailEnd/>
          </a:ln>
        </p:spPr>
        <p:txBody>
          <a:bodyPr wrap="none" lIns="0" tIns="0" rIns="0" bIns="0" anchor="ctr"/>
          <a:lstStyle/>
          <a:p>
            <a:endParaRPr lang="en-US" dirty="0">
              <a:cs typeface="Arial" charset="0"/>
            </a:endParaRPr>
          </a:p>
        </p:txBody>
      </p:sp>
      <p:sp>
        <p:nvSpPr>
          <p:cNvPr id="46" name="Curved Right Arrow 54"/>
          <p:cNvSpPr>
            <a:spLocks noChangeArrowheads="1"/>
          </p:cNvSpPr>
          <p:nvPr/>
        </p:nvSpPr>
        <p:spPr bwMode="auto">
          <a:xfrm rot="5400000">
            <a:off x="7543800" y="2057400"/>
            <a:ext cx="228600" cy="1295400"/>
          </a:xfrm>
          <a:prstGeom prst="curvedRightArrow">
            <a:avLst>
              <a:gd name="adj1" fmla="val 24975"/>
              <a:gd name="adj2" fmla="val 50003"/>
              <a:gd name="adj3" fmla="val 25000"/>
            </a:avLst>
          </a:prstGeom>
          <a:solidFill>
            <a:schemeClr val="tx2"/>
          </a:solidFill>
          <a:ln w="12700" algn="ctr">
            <a:solidFill>
              <a:schemeClr val="tx1"/>
            </a:solidFill>
            <a:round/>
            <a:headEnd/>
            <a:tailEnd/>
          </a:ln>
        </p:spPr>
        <p:txBody>
          <a:bodyPr wrap="none" lIns="0" tIns="0" rIns="0" bIns="0" anchor="ctr"/>
          <a:lstStyle/>
          <a:p>
            <a:endParaRPr lang="en-US" dirty="0">
              <a:cs typeface="Arial" charset="0"/>
            </a:endParaRPr>
          </a:p>
        </p:txBody>
      </p:sp>
      <p:sp>
        <p:nvSpPr>
          <p:cNvPr id="47" name="TextBox 55"/>
          <p:cNvSpPr txBox="1">
            <a:spLocks noChangeArrowheads="1"/>
          </p:cNvSpPr>
          <p:nvPr/>
        </p:nvSpPr>
        <p:spPr bwMode="auto">
          <a:xfrm>
            <a:off x="748553" y="1371600"/>
            <a:ext cx="2897172" cy="461665"/>
          </a:xfrm>
          <a:prstGeom prst="rect">
            <a:avLst/>
          </a:prstGeom>
          <a:noFill/>
          <a:ln w="9525">
            <a:noFill/>
            <a:miter lim="800000"/>
            <a:headEnd/>
            <a:tailEnd/>
          </a:ln>
        </p:spPr>
        <p:txBody>
          <a:bodyPr wrap="square">
            <a:spAutoFit/>
          </a:bodyPr>
          <a:lstStyle/>
          <a:p>
            <a:r>
              <a:rPr lang="en-US" sz="2400" b="1" dirty="0" smtClean="0">
                <a:cs typeface="Arial" charset="0"/>
              </a:rPr>
              <a:t>Log and Packet data </a:t>
            </a:r>
            <a:endParaRPr lang="en-US" sz="2400" b="1" dirty="0">
              <a:cs typeface="Arial" charset="0"/>
            </a:endParaRPr>
          </a:p>
        </p:txBody>
      </p:sp>
      <p:sp>
        <p:nvSpPr>
          <p:cNvPr id="48" name="Up-Down Arrow 47"/>
          <p:cNvSpPr/>
          <p:nvPr/>
        </p:nvSpPr>
        <p:spPr bwMode="auto">
          <a:xfrm>
            <a:off x="6934200" y="4267200"/>
            <a:ext cx="228600" cy="609600"/>
          </a:xfrm>
          <a:prstGeom prst="upDownArrow">
            <a:avLst/>
          </a:prstGeom>
          <a:solidFill>
            <a:schemeClr val="bg2">
              <a:lumMod val="75000"/>
            </a:schemeClr>
          </a:solidFill>
          <a:ln w="12700" cap="flat" cmpd="sng" algn="ctr">
            <a:solidFill>
              <a:schemeClr val="tx1"/>
            </a:solidFill>
            <a:prstDash val="solid"/>
            <a:round/>
            <a:headEnd type="none" w="med" len="med"/>
            <a:tailEnd type="none" w="med" len="med"/>
          </a:ln>
          <a:effectLst/>
        </p:spPr>
        <p:txBody>
          <a:bodyPr wrap="none" lIns="0" tIns="0" rIns="0" bIns="0" anchor="ctr"/>
          <a:lstStyle/>
          <a:p>
            <a:pPr>
              <a:defRPr/>
            </a:pPr>
            <a:endParaRPr lang="en-US" dirty="0"/>
          </a:p>
        </p:txBody>
      </p:sp>
      <p:sp>
        <p:nvSpPr>
          <p:cNvPr id="49" name="Left-Right Arrow 48"/>
          <p:cNvSpPr/>
          <p:nvPr/>
        </p:nvSpPr>
        <p:spPr bwMode="auto">
          <a:xfrm>
            <a:off x="7315200" y="5334000"/>
            <a:ext cx="381000" cy="152400"/>
          </a:xfrm>
          <a:prstGeom prst="leftRightArrow">
            <a:avLst/>
          </a:prstGeom>
          <a:solidFill>
            <a:schemeClr val="bg2">
              <a:lumMod val="75000"/>
            </a:schemeClr>
          </a:solidFill>
          <a:ln w="12700" cap="flat" cmpd="sng" algn="ctr">
            <a:solidFill>
              <a:schemeClr val="tx1"/>
            </a:solidFill>
            <a:prstDash val="solid"/>
            <a:round/>
            <a:headEnd type="none" w="med" len="med"/>
            <a:tailEnd type="none" w="med" len="med"/>
          </a:ln>
          <a:effectLst/>
        </p:spPr>
        <p:txBody>
          <a:bodyPr wrap="none" lIns="0" tIns="0" rIns="0" bIns="0" anchor="ctr"/>
          <a:lstStyle/>
          <a:p>
            <a:pPr>
              <a:defRPr/>
            </a:pPr>
            <a:endParaRPr lang="en-US" dirty="0"/>
          </a:p>
        </p:txBody>
      </p:sp>
      <p:graphicFrame>
        <p:nvGraphicFramePr>
          <p:cNvPr id="50" name="Diagram 49"/>
          <p:cNvGraphicFramePr/>
          <p:nvPr>
            <p:custDataLst>
              <p:tags r:id="rId1"/>
            </p:custDataLst>
          </p:nvPr>
        </p:nvGraphicFramePr>
        <p:xfrm>
          <a:off x="7162800" y="685800"/>
          <a:ext cx="1143000" cy="114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679601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714" y="-141175"/>
            <a:ext cx="8410575" cy="920751"/>
          </a:xfrm>
        </p:spPr>
        <p:txBody>
          <a:bodyPr/>
          <a:lstStyle/>
          <a:p>
            <a:r>
              <a:rPr lang="en-US" dirty="0" smtClean="0"/>
              <a:t>The Tech</a:t>
            </a:r>
            <a:endParaRPr lang="en-US" dirty="0"/>
          </a:p>
        </p:txBody>
      </p:sp>
      <p:sp>
        <p:nvSpPr>
          <p:cNvPr id="3" name="Content Placeholder 2"/>
          <p:cNvSpPr>
            <a:spLocks noGrp="1"/>
          </p:cNvSpPr>
          <p:nvPr>
            <p:ph sz="quarter" idx="10"/>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52" y="1029626"/>
            <a:ext cx="8882639" cy="4587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235130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PlugX</a:t>
            </a:r>
            <a:r>
              <a:rPr lang="en-US" dirty="0" smtClean="0"/>
              <a:t> (</a:t>
            </a:r>
            <a:r>
              <a:rPr lang="en-US" dirty="0" err="1" smtClean="0"/>
              <a:t>Sogu</a:t>
            </a:r>
            <a:r>
              <a:rPr lang="en-US" dirty="0" smtClean="0"/>
              <a:t>) Use case</a:t>
            </a:r>
            <a:endParaRPr lang="en-US" dirty="0"/>
          </a:p>
        </p:txBody>
      </p:sp>
      <p:sp>
        <p:nvSpPr>
          <p:cNvPr id="3" name="Content Placeholder 2"/>
          <p:cNvSpPr>
            <a:spLocks noGrp="1"/>
          </p:cNvSpPr>
          <p:nvPr>
            <p:ph sz="quarter" idx="10"/>
          </p:nvPr>
        </p:nvSpPr>
        <p:spPr/>
        <p:txBody>
          <a:bodyPr/>
          <a:lstStyle/>
          <a:p>
            <a:r>
              <a:rPr lang="en-US" dirty="0" smtClean="0">
                <a:solidFill>
                  <a:schemeClr val="accent1">
                    <a:lumMod val="75000"/>
                  </a:schemeClr>
                </a:solidFill>
              </a:rPr>
              <a:t>EMC CIRC received intelligence about a command and control server.</a:t>
            </a:r>
          </a:p>
          <a:p>
            <a:pPr lvl="1"/>
            <a:r>
              <a:rPr lang="en-US" dirty="0" smtClean="0">
                <a:solidFill>
                  <a:schemeClr val="accent1">
                    <a:lumMod val="75000"/>
                  </a:schemeClr>
                </a:solidFill>
              </a:rPr>
              <a:t>The C2 server was identified as the call back station for a </a:t>
            </a:r>
            <a:r>
              <a:rPr lang="en-US" dirty="0" err="1" smtClean="0">
                <a:solidFill>
                  <a:schemeClr val="accent1">
                    <a:lumMod val="75000"/>
                  </a:schemeClr>
                </a:solidFill>
              </a:rPr>
              <a:t>PlugX</a:t>
            </a:r>
            <a:r>
              <a:rPr lang="en-US" dirty="0" smtClean="0">
                <a:solidFill>
                  <a:schemeClr val="accent1">
                    <a:lumMod val="75000"/>
                  </a:schemeClr>
                </a:solidFill>
              </a:rPr>
              <a:t> RAT.</a:t>
            </a:r>
          </a:p>
          <a:p>
            <a:pPr lvl="1"/>
            <a:endParaRPr lang="en-US" dirty="0">
              <a:solidFill>
                <a:schemeClr val="accent1">
                  <a:lumMod val="75000"/>
                </a:schemeClr>
              </a:solidFill>
            </a:endParaRPr>
          </a:p>
          <a:p>
            <a:r>
              <a:rPr lang="en-US" dirty="0" smtClean="0">
                <a:solidFill>
                  <a:schemeClr val="accent1">
                    <a:lumMod val="75000"/>
                  </a:schemeClr>
                </a:solidFill>
              </a:rPr>
              <a:t>MISSION: Identify impact to EMC and defend against all found threats</a:t>
            </a:r>
            <a:endParaRPr lang="en-US" dirty="0">
              <a:solidFill>
                <a:schemeClr val="accent1">
                  <a:lumMod val="75000"/>
                </a:schemeClr>
              </a:solidFill>
            </a:endParaRPr>
          </a:p>
        </p:txBody>
      </p:sp>
    </p:spTree>
    <p:extLst>
      <p:ext uri="{BB962C8B-B14F-4D97-AF65-F5344CB8AC3E}">
        <p14:creationId xmlns:p14="http://schemas.microsoft.com/office/powerpoint/2010/main" val="3274183920"/>
      </p:ext>
    </p:extLst>
  </p:cSld>
  <p:clrMapOvr>
    <a:masterClrMapping/>
  </p:clrMapOvr>
  <p:transition xmlns:p14="http://schemas.microsoft.com/office/powerpoint/2010/mai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traffic</a:t>
            </a:r>
            <a:endParaRPr lang="en-US" dirty="0"/>
          </a:p>
        </p:txBody>
      </p:sp>
      <p:sp>
        <p:nvSpPr>
          <p:cNvPr id="3" name="Content Placeholder 2"/>
          <p:cNvSpPr>
            <a:spLocks noGrp="1"/>
          </p:cNvSpPr>
          <p:nvPr>
            <p:ph sz="quarter" idx="10"/>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744" y="1263112"/>
            <a:ext cx="8340312" cy="4593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540159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the malware from C2</a:t>
            </a:r>
            <a:endParaRPr lang="en-US" dirty="0"/>
          </a:p>
        </p:txBody>
      </p:sp>
      <p:sp>
        <p:nvSpPr>
          <p:cNvPr id="3" name="Content Placeholder 2"/>
          <p:cNvSpPr>
            <a:spLocks noGrp="1"/>
          </p:cNvSpPr>
          <p:nvPr>
            <p:ph sz="quarter" idx="10"/>
          </p:nvPr>
        </p:nvSpPr>
        <p:spPr/>
        <p:txBody>
          <a:bodyPr/>
          <a:lstStyle/>
          <a:p>
            <a:endParaRPr lang="en-US"/>
          </a:p>
        </p:txBody>
      </p:sp>
      <p:pic>
        <p:nvPicPr>
          <p:cNvPr id="4" name="Picture 3" descr="cid:image001.jpg@01CF6A2E.BFEC2D8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51586" y="1121010"/>
            <a:ext cx="8583655" cy="5042284"/>
          </a:xfrm>
          <a:prstGeom prst="rect">
            <a:avLst/>
          </a:prstGeom>
          <a:noFill/>
          <a:ln>
            <a:noFill/>
          </a:ln>
        </p:spPr>
      </p:pic>
    </p:spTree>
    <p:extLst>
      <p:ext uri="{BB962C8B-B14F-4D97-AF65-F5344CB8AC3E}">
        <p14:creationId xmlns:p14="http://schemas.microsoft.com/office/powerpoint/2010/main" val="350726788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Connection to Process</a:t>
            </a:r>
            <a:endParaRPr lang="en-US" dirty="0"/>
          </a:p>
        </p:txBody>
      </p:sp>
      <p:sp>
        <p:nvSpPr>
          <p:cNvPr id="3" name="Content Placeholder 2"/>
          <p:cNvSpPr>
            <a:spLocks noGrp="1"/>
          </p:cNvSpPr>
          <p:nvPr>
            <p:ph sz="quarter" idx="10"/>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7" y="1439575"/>
            <a:ext cx="8505825"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8143936"/>
      </p:ext>
    </p:extLst>
  </p:cSld>
  <p:clrMapOvr>
    <a:masterClrMapping/>
  </p:clrMapOvr>
  <p:transition xmlns:p14="http://schemas.microsoft.com/office/powerpoint/2010/mai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Malware\Host </a:t>
            </a:r>
            <a:r>
              <a:rPr lang="en-US" dirty="0" smtClean="0"/>
              <a:t>Analysis </a:t>
            </a:r>
            <a:r>
              <a:rPr lang="en-US" dirty="0"/>
              <a:t>for Level 1 </a:t>
            </a:r>
            <a:r>
              <a:rPr lang="en-US" dirty="0" smtClean="0"/>
              <a:t>Analysts</a:t>
            </a:r>
            <a:r>
              <a:rPr lang="en-US" dirty="0"/>
              <a:t/>
            </a:r>
            <a:br>
              <a:rPr lang="en-US" dirty="0"/>
            </a:br>
            <a:r>
              <a:rPr lang="en-US" sz="3600" dirty="0" smtClean="0"/>
              <a:t>“Decrease exposure time from </a:t>
            </a:r>
            <a:r>
              <a:rPr lang="en-US" sz="3600" dirty="0"/>
              <a:t>d</a:t>
            </a:r>
            <a:r>
              <a:rPr lang="en-US" sz="3600" dirty="0" smtClean="0"/>
              <a:t>etection to </a:t>
            </a:r>
            <a:r>
              <a:rPr lang="en-US" sz="3600" dirty="0"/>
              <a:t>e</a:t>
            </a:r>
            <a:r>
              <a:rPr lang="en-US" sz="3600" dirty="0" smtClean="0"/>
              <a:t>radication”</a:t>
            </a:r>
            <a:endParaRPr lang="en-US" dirty="0"/>
          </a:p>
        </p:txBody>
      </p:sp>
      <p:sp>
        <p:nvSpPr>
          <p:cNvPr id="5" name="Text Placeholder 4"/>
          <p:cNvSpPr>
            <a:spLocks noGrp="1"/>
          </p:cNvSpPr>
          <p:nvPr>
            <p:ph type="body" idx="1"/>
          </p:nvPr>
        </p:nvSpPr>
        <p:spPr/>
        <p:txBody>
          <a:bodyPr>
            <a:noAutofit/>
          </a:bodyPr>
          <a:lstStyle/>
          <a:p>
            <a:r>
              <a:rPr lang="en-US" b="1" dirty="0" smtClean="0"/>
              <a:t>Garrett Schubert – EMC Corporation</a:t>
            </a:r>
          </a:p>
          <a:p>
            <a:r>
              <a:rPr lang="en-US" b="1" dirty="0" smtClean="0"/>
              <a:t>Critical Incident Response Center</a:t>
            </a:r>
          </a:p>
          <a:p>
            <a:r>
              <a:rPr lang="en-US" b="1" dirty="0" smtClean="0"/>
              <a:t>Incident Response\Content Lead</a:t>
            </a:r>
            <a:endParaRPr lang="en-US" b="1" dirty="0"/>
          </a:p>
        </p:txBody>
      </p:sp>
    </p:spTree>
    <p:extLst>
      <p:ext uri="{BB962C8B-B14F-4D97-AF65-F5344CB8AC3E}">
        <p14:creationId xmlns:p14="http://schemas.microsoft.com/office/powerpoint/2010/main" val="19408129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Scoping threat within Organization</a:t>
            </a:r>
            <a:endParaRPr lang="en-US" dirty="0"/>
          </a:p>
        </p:txBody>
      </p:sp>
      <p:pic>
        <p:nvPicPr>
          <p:cNvPr id="3074"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366713" y="1646140"/>
            <a:ext cx="8410575" cy="4007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7425834"/>
      </p:ext>
    </p:extLst>
  </p:cSld>
  <p:clrMapOvr>
    <a:masterClrMapping/>
  </p:clrMapOvr>
  <p:transition xmlns:p14="http://schemas.microsoft.com/office/powerpoint/2010/mai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Origination of malware – Root cause</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885" y="1471613"/>
            <a:ext cx="8086725"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14403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sz="quarter" idx="10"/>
          </p:nvPr>
        </p:nvSpPr>
        <p:spPr/>
        <p:txBody>
          <a:bodyPr>
            <a:normAutofit fontScale="92500"/>
          </a:bodyPr>
          <a:lstStyle/>
          <a:p>
            <a:r>
              <a:rPr lang="en-US" b="1" dirty="0" smtClean="0">
                <a:solidFill>
                  <a:schemeClr val="accent1">
                    <a:lumMod val="75000"/>
                  </a:schemeClr>
                </a:solidFill>
              </a:rPr>
              <a:t>Cyber Threat Intelligence</a:t>
            </a:r>
          </a:p>
          <a:p>
            <a:pPr lvl="1"/>
            <a:r>
              <a:rPr lang="en-US" dirty="0" smtClean="0">
                <a:solidFill>
                  <a:schemeClr val="accent1">
                    <a:lumMod val="75000"/>
                  </a:schemeClr>
                </a:solidFill>
              </a:rPr>
              <a:t>Prioritize your intel!</a:t>
            </a:r>
          </a:p>
          <a:p>
            <a:pPr lvl="2"/>
            <a:r>
              <a:rPr lang="en-US" dirty="0" smtClean="0">
                <a:solidFill>
                  <a:schemeClr val="accent1">
                    <a:lumMod val="75000"/>
                  </a:schemeClr>
                </a:solidFill>
              </a:rPr>
              <a:t>Not all </a:t>
            </a:r>
            <a:r>
              <a:rPr lang="en-US" dirty="0" err="1" smtClean="0">
                <a:solidFill>
                  <a:schemeClr val="accent1">
                    <a:lumMod val="75000"/>
                  </a:schemeClr>
                </a:solidFill>
              </a:rPr>
              <a:t>IoCs</a:t>
            </a:r>
            <a:r>
              <a:rPr lang="en-US" dirty="0" smtClean="0">
                <a:solidFill>
                  <a:schemeClr val="accent1">
                    <a:lumMod val="75000"/>
                  </a:schemeClr>
                </a:solidFill>
              </a:rPr>
              <a:t> have the same threat</a:t>
            </a:r>
          </a:p>
          <a:p>
            <a:r>
              <a:rPr lang="en-US" b="1" dirty="0" smtClean="0">
                <a:solidFill>
                  <a:schemeClr val="accent1">
                    <a:lumMod val="75000"/>
                  </a:schemeClr>
                </a:solidFill>
              </a:rPr>
              <a:t>Content Analytics</a:t>
            </a:r>
          </a:p>
          <a:p>
            <a:pPr lvl="1"/>
            <a:r>
              <a:rPr lang="en-US" dirty="0" smtClean="0">
                <a:solidFill>
                  <a:schemeClr val="accent1">
                    <a:lumMod val="75000"/>
                  </a:schemeClr>
                </a:solidFill>
              </a:rPr>
              <a:t>Get business\organizational context at alert</a:t>
            </a:r>
          </a:p>
          <a:p>
            <a:pPr lvl="1"/>
            <a:r>
              <a:rPr lang="en-US" dirty="0" smtClean="0">
                <a:solidFill>
                  <a:schemeClr val="accent1">
                    <a:lumMod val="75000"/>
                  </a:schemeClr>
                </a:solidFill>
              </a:rPr>
              <a:t>Don’t make the analyst query for data you know they need</a:t>
            </a:r>
            <a:endParaRPr lang="en-US" dirty="0">
              <a:solidFill>
                <a:schemeClr val="accent1">
                  <a:lumMod val="75000"/>
                </a:schemeClr>
              </a:solidFill>
            </a:endParaRPr>
          </a:p>
          <a:p>
            <a:r>
              <a:rPr lang="en-US" b="1" dirty="0" smtClean="0">
                <a:solidFill>
                  <a:schemeClr val="accent1">
                    <a:lumMod val="75000"/>
                  </a:schemeClr>
                </a:solidFill>
              </a:rPr>
              <a:t>“Frontline” IR Analysts - CIRT</a:t>
            </a:r>
          </a:p>
          <a:p>
            <a:pPr lvl="1"/>
            <a:r>
              <a:rPr lang="en-US" dirty="0" smtClean="0">
                <a:solidFill>
                  <a:schemeClr val="accent1">
                    <a:lumMod val="75000"/>
                  </a:schemeClr>
                </a:solidFill>
              </a:rPr>
              <a:t>Level 1 analysts need the right tools</a:t>
            </a:r>
          </a:p>
          <a:p>
            <a:pPr lvl="1"/>
            <a:r>
              <a:rPr lang="en-US" dirty="0" smtClean="0">
                <a:solidFill>
                  <a:schemeClr val="accent1">
                    <a:lumMod val="75000"/>
                  </a:schemeClr>
                </a:solidFill>
              </a:rPr>
              <a:t>Stop training run books – THINK out of the box</a:t>
            </a:r>
          </a:p>
          <a:p>
            <a:r>
              <a:rPr lang="en-US" b="1" dirty="0" smtClean="0">
                <a:solidFill>
                  <a:schemeClr val="accent1">
                    <a:lumMod val="75000"/>
                  </a:schemeClr>
                </a:solidFill>
              </a:rPr>
              <a:t>Malware Team - ATTA</a:t>
            </a:r>
          </a:p>
          <a:p>
            <a:pPr lvl="1"/>
            <a:r>
              <a:rPr lang="en-US" dirty="0" smtClean="0">
                <a:solidFill>
                  <a:schemeClr val="accent1">
                    <a:lumMod val="75000"/>
                  </a:schemeClr>
                </a:solidFill>
              </a:rPr>
              <a:t>Share\document TTP and pivot points of specific campaigns</a:t>
            </a: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3114403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5677" y="4809516"/>
            <a:ext cx="8410575" cy="720189"/>
          </a:xfrm>
        </p:spPr>
        <p:txBody>
          <a:bodyPr>
            <a:normAutofit/>
          </a:bodyPr>
          <a:lstStyle/>
          <a:p>
            <a:pPr algn="ctr"/>
            <a:r>
              <a:rPr lang="en-US" sz="6000" dirty="0" smtClean="0">
                <a:solidFill>
                  <a:schemeClr val="bg1"/>
                </a:solidFill>
              </a:rPr>
              <a:t>Questions?</a:t>
            </a:r>
            <a:endParaRPr lang="en-US" sz="6000" dirty="0">
              <a:solidFill>
                <a:schemeClr val="bg1"/>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8076" y="213761"/>
            <a:ext cx="4765779" cy="457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9533767"/>
      </p:ext>
    </p:extLst>
  </p:cSld>
  <p:clrMapOvr>
    <a:masterClrMapping/>
  </p:clrMapOvr>
  <p:transition xmlns:p14="http://schemas.microsoft.com/office/powerpoint/2010/mai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4"/>
          <p:cNvSpPr>
            <a:spLocks noGrp="1"/>
          </p:cNvSpPr>
          <p:nvPr>
            <p:ph sz="quarter" idx="10"/>
          </p:nvPr>
        </p:nvSpPr>
        <p:spPr>
          <a:xfrm>
            <a:off x="1459799" y="1734287"/>
            <a:ext cx="6434138" cy="1780793"/>
          </a:xfrm>
          <a:noFill/>
          <a:ln>
            <a:miter lim="800000"/>
            <a:headEnd/>
            <a:tailEnd/>
          </a:ln>
        </p:spPr>
        <p:txBody>
          <a:bodyPr vert="horz" wrap="square" numCol="1" anchor="t" anchorCtr="0" compatLnSpc="1">
            <a:prstTxWarp prst="textNoShape">
              <a:avLst/>
            </a:prstTxWarp>
            <a:normAutofit/>
          </a:bodyPr>
          <a:lstStyle/>
          <a:p>
            <a:pPr marL="0" indent="0">
              <a:spcBef>
                <a:spcPct val="20000"/>
              </a:spcBef>
              <a:buClr>
                <a:srgbClr val="2C95DD"/>
              </a:buClr>
              <a:buFont typeface="Arial" charset="0"/>
              <a:buNone/>
            </a:pPr>
            <a:r>
              <a:rPr lang="en-US" i="1" dirty="0" smtClean="0">
                <a:solidFill>
                  <a:schemeClr val="tx1"/>
                </a:solidFill>
              </a:rPr>
              <a:t>The art of war teaches us to rely not on the likelihood of the enemy's not coming, but on our own readiness to receive him. </a:t>
            </a:r>
          </a:p>
          <a:p>
            <a:pPr marL="0" indent="0" algn="r" eaLnBrk="1" hangingPunct="1">
              <a:buFont typeface="Arial" charset="0"/>
              <a:buNone/>
            </a:pPr>
            <a:r>
              <a:rPr lang="en-US" dirty="0" smtClean="0">
                <a:solidFill>
                  <a:srgbClr val="00B050"/>
                </a:solidFill>
              </a:rPr>
              <a:t>- Sun Tzu, The Art of War</a:t>
            </a:r>
          </a:p>
        </p:txBody>
      </p:sp>
    </p:spTree>
    <p:extLst>
      <p:ext uri="{BB962C8B-B14F-4D97-AF65-F5344CB8AC3E}">
        <p14:creationId xmlns:p14="http://schemas.microsoft.com/office/powerpoint/2010/main" val="31273574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Surgery on the front lines</a:t>
            </a:r>
            <a:endParaRPr lang="en-US" dirty="0"/>
          </a:p>
        </p:txBody>
      </p:sp>
      <p:sp>
        <p:nvSpPr>
          <p:cNvPr id="3" name="Content Placeholder 2"/>
          <p:cNvSpPr>
            <a:spLocks noGrp="1"/>
          </p:cNvSpPr>
          <p:nvPr>
            <p:ph idx="1"/>
          </p:nvPr>
        </p:nvSpPr>
        <p:spPr/>
        <p:txBody>
          <a:bodyPr/>
          <a:lstStyle/>
          <a:p>
            <a:endParaRPr lang="en-US" dirty="0"/>
          </a:p>
        </p:txBody>
      </p:sp>
      <p:pic>
        <p:nvPicPr>
          <p:cNvPr id="2051" name="Picture 3" descr="C:\Users\schubg1\Documents\Personal\FIRST\Saving-Private-Rya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692" y="1466215"/>
            <a:ext cx="8093864" cy="4554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50790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5" descr="C:\Users\schubg1\Documents\Personal\FIRST\operating room.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6443" y="688787"/>
            <a:ext cx="7983167" cy="5332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3088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00" y="92001"/>
            <a:ext cx="7886700" cy="1325563"/>
          </a:xfrm>
        </p:spPr>
        <p:txBody>
          <a:bodyPr/>
          <a:lstStyle/>
          <a:p>
            <a:r>
              <a:rPr lang="en-US" dirty="0" smtClean="0"/>
              <a:t>The Adversary</a:t>
            </a:r>
            <a:endParaRPr lang="en-US" dirty="0"/>
          </a:p>
        </p:txBody>
      </p:sp>
      <p:sp>
        <p:nvSpPr>
          <p:cNvPr id="39" name="Rectangle 38"/>
          <p:cNvSpPr/>
          <p:nvPr/>
        </p:nvSpPr>
        <p:spPr bwMode="gray">
          <a:xfrm>
            <a:off x="1514475" y="3456952"/>
            <a:ext cx="3490170" cy="906013"/>
          </a:xfrm>
          <a:prstGeom prst="rect">
            <a:avLst/>
          </a:prstGeom>
          <a:solidFill>
            <a:srgbClr val="FFFFFF">
              <a:lumMod val="95000"/>
            </a:srgbClr>
          </a:solidFill>
          <a:ln w="9525" cap="flat" cmpd="sng" algn="ctr">
            <a:noFill/>
            <a:prstDash val="solid"/>
            <a:miter lim="800000"/>
            <a:headEnd type="none" w="med" len="med"/>
            <a:tailEnd type="none" w="med" len="med"/>
          </a:ln>
          <a:effectLst/>
        </p:spPr>
        <p:txBody>
          <a:bodyPr wrap="none" lIns="91440" tIns="45720" rIns="91440" bIns="45720"/>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Verdana"/>
              <a:cs typeface="Trebuchet MS"/>
            </a:endParaRPr>
          </a:p>
        </p:txBody>
      </p:sp>
      <p:sp>
        <p:nvSpPr>
          <p:cNvPr id="40" name="Rectangle 39"/>
          <p:cNvSpPr/>
          <p:nvPr/>
        </p:nvSpPr>
        <p:spPr bwMode="gray">
          <a:xfrm>
            <a:off x="5120430" y="3456952"/>
            <a:ext cx="3490170" cy="906013"/>
          </a:xfrm>
          <a:prstGeom prst="rect">
            <a:avLst/>
          </a:prstGeom>
          <a:solidFill>
            <a:srgbClr val="FFFFFF">
              <a:lumMod val="95000"/>
            </a:srgbClr>
          </a:solidFill>
          <a:ln w="9525" cap="flat" cmpd="sng" algn="ctr">
            <a:noFill/>
            <a:prstDash val="solid"/>
            <a:miter lim="800000"/>
            <a:headEnd type="none" w="med" len="med"/>
            <a:tailEnd type="none" w="med" len="med"/>
          </a:ln>
          <a:effectLst/>
        </p:spPr>
        <p:txBody>
          <a:bodyPr wrap="none" lIns="91440" tIns="45720" rIns="91440" bIns="45720"/>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Verdana"/>
              <a:cs typeface="Trebuchet MS"/>
            </a:endParaRPr>
          </a:p>
        </p:txBody>
      </p:sp>
      <p:sp>
        <p:nvSpPr>
          <p:cNvPr id="41" name="TextBox 40"/>
          <p:cNvSpPr txBox="1"/>
          <p:nvPr/>
        </p:nvSpPr>
        <p:spPr>
          <a:xfrm>
            <a:off x="1" y="3324713"/>
            <a:ext cx="1474835" cy="307777"/>
          </a:xfrm>
          <a:prstGeom prst="rect">
            <a:avLst/>
          </a:prstGeom>
          <a:noFill/>
        </p:spPr>
        <p:txBody>
          <a:bodyPr wrap="square" lIns="91440" tIns="45720" rIns="91440" bIns="45720" rtlCol="0">
            <a:spAutoFit/>
          </a:bodyPr>
          <a:lstStyle/>
          <a:p>
            <a:pPr algn="r"/>
            <a:r>
              <a:rPr lang="en-US" sz="1400" b="1" dirty="0" smtClean="0">
                <a:solidFill>
                  <a:schemeClr val="tx2"/>
                </a:solidFill>
                <a:latin typeface="+mn-lt"/>
                <a:cs typeface="Trebuchet MS"/>
              </a:rPr>
              <a:t>CRIMINALS</a:t>
            </a:r>
            <a:endParaRPr lang="en-US" sz="1400" b="1" dirty="0">
              <a:solidFill>
                <a:schemeClr val="tx2"/>
              </a:solidFill>
              <a:latin typeface="+mn-lt"/>
              <a:cs typeface="Trebuchet MS"/>
            </a:endParaRPr>
          </a:p>
        </p:txBody>
      </p:sp>
      <p:sp>
        <p:nvSpPr>
          <p:cNvPr id="42" name="TextBox 41"/>
          <p:cNvSpPr txBox="1"/>
          <p:nvPr/>
        </p:nvSpPr>
        <p:spPr>
          <a:xfrm>
            <a:off x="2492521" y="3730823"/>
            <a:ext cx="2486025" cy="307777"/>
          </a:xfrm>
          <a:prstGeom prst="rect">
            <a:avLst/>
          </a:prstGeom>
          <a:noFill/>
        </p:spPr>
        <p:txBody>
          <a:bodyPr wrap="square" lIns="91440" tIns="45720" rIns="91440" bIns="45720" rtlCol="0">
            <a:spAutoFit/>
          </a:bodyPr>
          <a:lstStyle/>
          <a:p>
            <a:r>
              <a:rPr lang="en-US" sz="1400" dirty="0" smtClean="0">
                <a:solidFill>
                  <a:srgbClr val="1C1C1C"/>
                </a:solidFill>
                <a:latin typeface="+mn-lt"/>
                <a:cs typeface="Trebuchet MS"/>
              </a:rPr>
              <a:t>Unsophisticated, but noisy</a:t>
            </a:r>
            <a:endParaRPr lang="en-US" sz="1400" dirty="0">
              <a:solidFill>
                <a:srgbClr val="1C1C1C"/>
              </a:solidFill>
              <a:latin typeface="+mn-lt"/>
              <a:cs typeface="Trebuchet MS"/>
            </a:endParaRPr>
          </a:p>
        </p:txBody>
      </p:sp>
      <p:sp>
        <p:nvSpPr>
          <p:cNvPr id="43" name="TextBox 42"/>
          <p:cNvSpPr txBox="1"/>
          <p:nvPr/>
        </p:nvSpPr>
        <p:spPr>
          <a:xfrm>
            <a:off x="6082890" y="3381731"/>
            <a:ext cx="2612509" cy="738664"/>
          </a:xfrm>
          <a:prstGeom prst="rect">
            <a:avLst/>
          </a:prstGeom>
          <a:noFill/>
        </p:spPr>
        <p:txBody>
          <a:bodyPr wrap="square" lIns="91440" tIns="45720" rIns="91440" bIns="45720" rtlCol="0">
            <a:spAutoFit/>
          </a:bodyPr>
          <a:lstStyle/>
          <a:p>
            <a:r>
              <a:rPr lang="en-US" sz="1400" dirty="0">
                <a:solidFill>
                  <a:srgbClr val="1C1C1C"/>
                </a:solidFill>
                <a:latin typeface="+mn-lt"/>
                <a:cs typeface="Trebuchet MS"/>
              </a:rPr>
              <a:t>Organized, sophisticated supply chains (PII, </a:t>
            </a:r>
            <a:r>
              <a:rPr lang="en-US" sz="1400" dirty="0" smtClean="0">
                <a:solidFill>
                  <a:srgbClr val="1C1C1C"/>
                </a:solidFill>
                <a:latin typeface="+mn-lt"/>
                <a:cs typeface="Trebuchet MS"/>
              </a:rPr>
              <a:t>PCI, financial </a:t>
            </a:r>
            <a:r>
              <a:rPr lang="en-US" sz="1400" dirty="0">
                <a:solidFill>
                  <a:srgbClr val="1C1C1C"/>
                </a:solidFill>
                <a:latin typeface="+mn-lt"/>
                <a:cs typeface="Trebuchet MS"/>
              </a:rPr>
              <a:t>services, retail)</a:t>
            </a:r>
          </a:p>
        </p:txBody>
      </p:sp>
      <p:cxnSp>
        <p:nvCxnSpPr>
          <p:cNvPr id="44" name="Straight Connector 43"/>
          <p:cNvCxnSpPr/>
          <p:nvPr/>
        </p:nvCxnSpPr>
        <p:spPr bwMode="gray">
          <a:xfrm>
            <a:off x="152400" y="2655803"/>
            <a:ext cx="8782050" cy="0"/>
          </a:xfrm>
          <a:prstGeom prst="line">
            <a:avLst/>
          </a:prstGeom>
          <a:solidFill>
            <a:srgbClr val="D52B1E"/>
          </a:solidFill>
          <a:ln w="9525" cap="flat" cmpd="sng" algn="ctr">
            <a:solidFill>
              <a:srgbClr val="D52B1E">
                <a:lumMod val="60000"/>
                <a:lumOff val="40000"/>
              </a:srgbClr>
            </a:solidFill>
            <a:prstDash val="dash"/>
            <a:miter lim="800000"/>
            <a:headEnd type="none" w="med" len="med"/>
            <a:tailEnd type="none" w="med" len="med"/>
          </a:ln>
          <a:effectLst/>
        </p:spPr>
      </p:cxnSp>
      <p:cxnSp>
        <p:nvCxnSpPr>
          <p:cNvPr id="45" name="Straight Connector 44"/>
          <p:cNvCxnSpPr/>
          <p:nvPr/>
        </p:nvCxnSpPr>
        <p:spPr bwMode="gray">
          <a:xfrm>
            <a:off x="152400" y="4472655"/>
            <a:ext cx="8782050" cy="0"/>
          </a:xfrm>
          <a:prstGeom prst="line">
            <a:avLst/>
          </a:prstGeom>
          <a:solidFill>
            <a:srgbClr val="D52B1E"/>
          </a:solidFill>
          <a:ln w="9525" cap="flat" cmpd="sng" algn="ctr">
            <a:solidFill>
              <a:srgbClr val="D52B1E">
                <a:lumMod val="60000"/>
                <a:lumOff val="40000"/>
              </a:srgbClr>
            </a:solidFill>
            <a:prstDash val="dash"/>
            <a:miter lim="800000"/>
            <a:headEnd type="none" w="med" len="med"/>
            <a:tailEnd type="none" w="med" len="med"/>
          </a:ln>
          <a:effectLst/>
        </p:spPr>
      </p:cxnSp>
      <p:sp>
        <p:nvSpPr>
          <p:cNvPr id="46" name="Rounded Rectangle 45"/>
          <p:cNvSpPr/>
          <p:nvPr/>
        </p:nvSpPr>
        <p:spPr>
          <a:xfrm>
            <a:off x="6082894" y="2897103"/>
            <a:ext cx="2244113" cy="508000"/>
          </a:xfrm>
          <a:prstGeom prst="roundRect">
            <a:avLst/>
          </a:prstGeom>
          <a:noFill/>
          <a:ln w="25400" cap="flat" cmpd="sng" algn="ctr">
            <a:noFill/>
            <a:prstDash val="solid"/>
          </a:ln>
          <a:effectLst/>
        </p:spPr>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Verdana"/>
                <a:ea typeface="+mn-ea"/>
                <a:cs typeface="Trebuchet MS"/>
              </a:rPr>
              <a:t>Organized </a:t>
            </a:r>
            <a:r>
              <a:rPr kumimoji="0" lang="en-US" sz="1800" b="0" i="0" u="none" strike="noStrike" kern="0" cap="none" spc="0" normalizeH="0" baseline="0" noProof="0" dirty="0">
                <a:ln>
                  <a:noFill/>
                </a:ln>
                <a:solidFill>
                  <a:srgbClr val="000000"/>
                </a:solidFill>
                <a:effectLst/>
                <a:uLnTx/>
                <a:uFillTx/>
                <a:latin typeface="Verdana"/>
                <a:ea typeface="+mn-ea"/>
                <a:cs typeface="Trebuchet MS"/>
              </a:rPr>
              <a:t>crime</a:t>
            </a:r>
          </a:p>
        </p:txBody>
      </p:sp>
      <p:sp>
        <p:nvSpPr>
          <p:cNvPr id="47" name="Rounded Rectangle 46"/>
          <p:cNvSpPr/>
          <p:nvPr/>
        </p:nvSpPr>
        <p:spPr>
          <a:xfrm>
            <a:off x="2492525" y="3246193"/>
            <a:ext cx="2244113" cy="508000"/>
          </a:xfrm>
          <a:prstGeom prst="roundRect">
            <a:avLst/>
          </a:prstGeom>
          <a:noFill/>
          <a:ln w="25400" cap="flat" cmpd="sng" algn="ctr">
            <a:noFill/>
            <a:prstDash val="solid"/>
          </a:ln>
          <a:effectLst/>
        </p:spPr>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Verdana"/>
                <a:ea typeface="+mn-ea"/>
                <a:cs typeface="Trebuchet MS"/>
              </a:rPr>
              <a:t>Petty criminals</a:t>
            </a:r>
          </a:p>
        </p:txBody>
      </p:sp>
      <p:sp>
        <p:nvSpPr>
          <p:cNvPr id="48" name="Rectangle 47"/>
          <p:cNvSpPr/>
          <p:nvPr/>
        </p:nvSpPr>
        <p:spPr bwMode="gray">
          <a:xfrm>
            <a:off x="1514475" y="5209552"/>
            <a:ext cx="3490170" cy="906013"/>
          </a:xfrm>
          <a:prstGeom prst="rect">
            <a:avLst/>
          </a:prstGeom>
          <a:solidFill>
            <a:srgbClr val="FFFFFF">
              <a:lumMod val="95000"/>
            </a:srgbClr>
          </a:solidFill>
          <a:ln w="9525" cap="flat" cmpd="sng" algn="ctr">
            <a:noFill/>
            <a:prstDash val="solid"/>
            <a:miter lim="800000"/>
            <a:headEnd type="none" w="med" len="med"/>
            <a:tailEnd type="none" w="med" len="med"/>
          </a:ln>
          <a:effectLst/>
        </p:spPr>
        <p:txBody>
          <a:bodyPr wrap="none" lIns="91440" tIns="45720" rIns="91440" bIns="45720"/>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Verdana"/>
              <a:cs typeface="Trebuchet MS"/>
            </a:endParaRPr>
          </a:p>
        </p:txBody>
      </p:sp>
      <p:sp>
        <p:nvSpPr>
          <p:cNvPr id="49" name="Rectangle 48"/>
          <p:cNvSpPr/>
          <p:nvPr/>
        </p:nvSpPr>
        <p:spPr bwMode="gray">
          <a:xfrm>
            <a:off x="5120430" y="5209552"/>
            <a:ext cx="3490170" cy="906013"/>
          </a:xfrm>
          <a:prstGeom prst="rect">
            <a:avLst/>
          </a:prstGeom>
          <a:solidFill>
            <a:srgbClr val="FFFFFF">
              <a:lumMod val="95000"/>
            </a:srgbClr>
          </a:solidFill>
          <a:ln w="9525" cap="flat" cmpd="sng" algn="ctr">
            <a:noFill/>
            <a:prstDash val="solid"/>
            <a:miter lim="800000"/>
            <a:headEnd type="none" w="med" len="med"/>
            <a:tailEnd type="none" w="med" len="med"/>
          </a:ln>
          <a:effectLst/>
        </p:spPr>
        <p:txBody>
          <a:bodyPr wrap="none" lIns="91440" tIns="45720" rIns="91440" bIns="45720"/>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Verdana"/>
              <a:cs typeface="Trebuchet MS"/>
            </a:endParaRPr>
          </a:p>
        </p:txBody>
      </p:sp>
      <p:sp>
        <p:nvSpPr>
          <p:cNvPr id="50" name="TextBox 49"/>
          <p:cNvSpPr txBox="1"/>
          <p:nvPr/>
        </p:nvSpPr>
        <p:spPr>
          <a:xfrm>
            <a:off x="1" y="4908887"/>
            <a:ext cx="1381125" cy="523220"/>
          </a:xfrm>
          <a:prstGeom prst="rect">
            <a:avLst/>
          </a:prstGeom>
          <a:noFill/>
        </p:spPr>
        <p:txBody>
          <a:bodyPr wrap="square" lIns="91440" tIns="45720" rIns="91440" bIns="45720" rtlCol="0">
            <a:spAutoFit/>
          </a:bodyPr>
          <a:lstStyle/>
          <a:p>
            <a:pPr algn="r"/>
            <a:r>
              <a:rPr lang="en-US" sz="1400" b="1" dirty="0" smtClean="0">
                <a:solidFill>
                  <a:schemeClr val="tx2"/>
                </a:solidFill>
                <a:latin typeface="+mn-lt"/>
                <a:cs typeface="Trebuchet MS"/>
              </a:rPr>
              <a:t>NON-STATE ACTORS</a:t>
            </a:r>
            <a:endParaRPr lang="en-US" sz="1400" b="1" dirty="0">
              <a:solidFill>
                <a:schemeClr val="tx2"/>
              </a:solidFill>
              <a:latin typeface="+mn-lt"/>
              <a:cs typeface="Trebuchet MS"/>
            </a:endParaRPr>
          </a:p>
        </p:txBody>
      </p:sp>
      <p:sp>
        <p:nvSpPr>
          <p:cNvPr id="51" name="TextBox 50"/>
          <p:cNvSpPr txBox="1"/>
          <p:nvPr/>
        </p:nvSpPr>
        <p:spPr>
          <a:xfrm>
            <a:off x="2492521" y="5273579"/>
            <a:ext cx="2486025" cy="523220"/>
          </a:xfrm>
          <a:prstGeom prst="rect">
            <a:avLst/>
          </a:prstGeom>
          <a:noFill/>
        </p:spPr>
        <p:txBody>
          <a:bodyPr wrap="square" lIns="91440" tIns="45720" rIns="91440" bIns="45720" rtlCol="0">
            <a:spAutoFit/>
          </a:bodyPr>
          <a:lstStyle/>
          <a:p>
            <a:r>
              <a:rPr lang="en-US" sz="1400" dirty="0">
                <a:solidFill>
                  <a:srgbClr val="1C1C1C"/>
                </a:solidFill>
                <a:latin typeface="+mn-lt"/>
                <a:cs typeface="Trebuchet MS"/>
              </a:rPr>
              <a:t>Various reasons, including </a:t>
            </a:r>
            <a:r>
              <a:rPr lang="en-US" sz="1400" dirty="0" smtClean="0">
                <a:solidFill>
                  <a:srgbClr val="1C1C1C"/>
                </a:solidFill>
                <a:latin typeface="+mn-lt"/>
                <a:cs typeface="Trebuchet MS"/>
              </a:rPr>
              <a:t>collaboration with the enemy</a:t>
            </a:r>
            <a:endParaRPr lang="en-US" sz="1400" dirty="0">
              <a:solidFill>
                <a:srgbClr val="1C1C1C"/>
              </a:solidFill>
              <a:latin typeface="+mn-lt"/>
              <a:cs typeface="Trebuchet MS"/>
            </a:endParaRPr>
          </a:p>
        </p:txBody>
      </p:sp>
      <p:sp>
        <p:nvSpPr>
          <p:cNvPr id="52" name="TextBox 51"/>
          <p:cNvSpPr txBox="1"/>
          <p:nvPr/>
        </p:nvSpPr>
        <p:spPr>
          <a:xfrm>
            <a:off x="6082890" y="5320660"/>
            <a:ext cx="2612509" cy="523220"/>
          </a:xfrm>
          <a:prstGeom prst="rect">
            <a:avLst/>
          </a:prstGeom>
          <a:noFill/>
        </p:spPr>
        <p:txBody>
          <a:bodyPr wrap="square" lIns="91440" tIns="45720" rIns="91440" bIns="45720" rtlCol="0">
            <a:spAutoFit/>
          </a:bodyPr>
          <a:lstStyle/>
          <a:p>
            <a:r>
              <a:rPr lang="en-US" sz="1400" dirty="0">
                <a:solidFill>
                  <a:srgbClr val="1C1C1C"/>
                </a:solidFill>
                <a:latin typeface="+mn-lt"/>
                <a:cs typeface="Trebuchet MS"/>
              </a:rPr>
              <a:t>P</a:t>
            </a:r>
            <a:r>
              <a:rPr lang="en-US" sz="1400" dirty="0" smtClean="0">
                <a:solidFill>
                  <a:srgbClr val="1C1C1C"/>
                </a:solidFill>
                <a:latin typeface="+mn-lt"/>
                <a:cs typeface="Trebuchet MS"/>
              </a:rPr>
              <a:t>olitical </a:t>
            </a:r>
            <a:r>
              <a:rPr lang="en-US" sz="1400" dirty="0">
                <a:solidFill>
                  <a:srgbClr val="1C1C1C"/>
                </a:solidFill>
                <a:latin typeface="+mn-lt"/>
                <a:cs typeface="Trebuchet MS"/>
              </a:rPr>
              <a:t>targets of opportunity, mass </a:t>
            </a:r>
            <a:r>
              <a:rPr lang="en-US" sz="1400" dirty="0" smtClean="0">
                <a:solidFill>
                  <a:srgbClr val="1C1C1C"/>
                </a:solidFill>
                <a:latin typeface="+mn-lt"/>
                <a:cs typeface="Trebuchet MS"/>
              </a:rPr>
              <a:t>disruption, mercenary</a:t>
            </a:r>
            <a:endParaRPr lang="en-US" sz="1400" dirty="0">
              <a:solidFill>
                <a:srgbClr val="1C1C1C"/>
              </a:solidFill>
              <a:latin typeface="+mn-lt"/>
              <a:cs typeface="Trebuchet MS"/>
            </a:endParaRPr>
          </a:p>
        </p:txBody>
      </p:sp>
      <p:sp>
        <p:nvSpPr>
          <p:cNvPr id="53" name="Rounded Rectangle 52"/>
          <p:cNvSpPr/>
          <p:nvPr/>
        </p:nvSpPr>
        <p:spPr>
          <a:xfrm>
            <a:off x="6082890" y="4783024"/>
            <a:ext cx="2835974" cy="508000"/>
          </a:xfrm>
          <a:prstGeom prst="roundRect">
            <a:avLst/>
          </a:prstGeom>
          <a:noFill/>
          <a:ln w="25400" cap="flat" cmpd="sng" algn="ctr">
            <a:noFill/>
            <a:prstDash val="solid"/>
          </a:ln>
          <a:effectLst/>
        </p:spPr>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Verdana"/>
                <a:ea typeface="+mn-ea"/>
                <a:cs typeface="Trebuchet MS"/>
              </a:rPr>
              <a:t>Cyber-terrorists / Hacktivists</a:t>
            </a:r>
            <a:endParaRPr kumimoji="0" lang="en-US" sz="1800" b="0" i="0" u="none" strike="noStrike" kern="0" cap="none" spc="0" normalizeH="0" baseline="0" noProof="0" dirty="0">
              <a:ln>
                <a:noFill/>
              </a:ln>
              <a:solidFill>
                <a:srgbClr val="000000"/>
              </a:solidFill>
              <a:effectLst/>
              <a:uLnTx/>
              <a:uFillTx/>
              <a:latin typeface="Verdana"/>
              <a:ea typeface="+mn-ea"/>
              <a:cs typeface="Trebuchet MS"/>
            </a:endParaRPr>
          </a:p>
        </p:txBody>
      </p:sp>
      <p:sp>
        <p:nvSpPr>
          <p:cNvPr id="54" name="Rounded Rectangle 53"/>
          <p:cNvSpPr/>
          <p:nvPr/>
        </p:nvSpPr>
        <p:spPr>
          <a:xfrm>
            <a:off x="2492525" y="4735943"/>
            <a:ext cx="2244113" cy="508000"/>
          </a:xfrm>
          <a:prstGeom prst="roundRect">
            <a:avLst/>
          </a:prstGeom>
          <a:noFill/>
          <a:ln w="25400" cap="flat" cmpd="sng" algn="ctr">
            <a:noFill/>
            <a:prstDash val="solid"/>
          </a:ln>
          <a:effectLst/>
        </p:spPr>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Verdana"/>
                <a:ea typeface="+mn-ea"/>
                <a:cs typeface="Trebuchet MS"/>
              </a:rPr>
              <a:t>Insiders</a:t>
            </a:r>
            <a:endParaRPr kumimoji="0" lang="en-US" sz="1800" b="0" i="0" u="none" strike="noStrike" kern="0" cap="none" spc="0" normalizeH="0" baseline="0" noProof="0" dirty="0">
              <a:ln>
                <a:noFill/>
              </a:ln>
              <a:solidFill>
                <a:srgbClr val="000000"/>
              </a:solidFill>
              <a:effectLst/>
              <a:uLnTx/>
              <a:uFillTx/>
              <a:latin typeface="Verdana"/>
              <a:ea typeface="+mn-ea"/>
              <a:cs typeface="Trebuchet MS"/>
            </a:endParaRPr>
          </a:p>
        </p:txBody>
      </p:sp>
      <p:sp>
        <p:nvSpPr>
          <p:cNvPr id="55" name="Rectangle 54"/>
          <p:cNvSpPr/>
          <p:nvPr/>
        </p:nvSpPr>
        <p:spPr bwMode="gray">
          <a:xfrm>
            <a:off x="1514477" y="1628152"/>
            <a:ext cx="7077075" cy="906013"/>
          </a:xfrm>
          <a:prstGeom prst="rect">
            <a:avLst/>
          </a:prstGeom>
          <a:solidFill>
            <a:srgbClr val="FFFFFF">
              <a:lumMod val="95000"/>
            </a:srgbClr>
          </a:solidFill>
          <a:ln w="9525" cap="flat" cmpd="sng" algn="ctr">
            <a:noFill/>
            <a:prstDash val="solid"/>
            <a:miter lim="800000"/>
            <a:headEnd type="none" w="med" len="med"/>
            <a:tailEnd type="none" w="med" len="med"/>
          </a:ln>
          <a:effectLst/>
        </p:spPr>
        <p:txBody>
          <a:bodyPr wrap="none" lIns="91440" tIns="45720" rIns="91440" bIns="45720"/>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Verdana"/>
              <a:cs typeface="Trebuchet MS"/>
            </a:endParaRPr>
          </a:p>
        </p:txBody>
      </p:sp>
      <p:sp>
        <p:nvSpPr>
          <p:cNvPr id="56" name="TextBox 55"/>
          <p:cNvSpPr txBox="1"/>
          <p:nvPr/>
        </p:nvSpPr>
        <p:spPr>
          <a:xfrm>
            <a:off x="19455" y="1380495"/>
            <a:ext cx="1381125" cy="523220"/>
          </a:xfrm>
          <a:prstGeom prst="rect">
            <a:avLst/>
          </a:prstGeom>
          <a:noFill/>
        </p:spPr>
        <p:txBody>
          <a:bodyPr wrap="square" lIns="91440" tIns="45720" rIns="91440" bIns="45720" rtlCol="0">
            <a:spAutoFit/>
          </a:bodyPr>
          <a:lstStyle/>
          <a:p>
            <a:pPr algn="r"/>
            <a:r>
              <a:rPr lang="en-US" sz="1400" b="1" dirty="0" smtClean="0">
                <a:solidFill>
                  <a:schemeClr val="tx2"/>
                </a:solidFill>
                <a:latin typeface="+mn-lt"/>
                <a:cs typeface="Trebuchet MS"/>
              </a:rPr>
              <a:t>NATION STATE ACTORS</a:t>
            </a:r>
            <a:endParaRPr lang="en-US" sz="1400" b="1" dirty="0">
              <a:solidFill>
                <a:schemeClr val="tx2"/>
              </a:solidFill>
              <a:latin typeface="+mn-lt"/>
              <a:cs typeface="Trebuchet MS"/>
            </a:endParaRPr>
          </a:p>
        </p:txBody>
      </p:sp>
      <p:sp>
        <p:nvSpPr>
          <p:cNvPr id="57" name="TextBox 56"/>
          <p:cNvSpPr txBox="1"/>
          <p:nvPr/>
        </p:nvSpPr>
        <p:spPr>
          <a:xfrm>
            <a:off x="2492523" y="1870663"/>
            <a:ext cx="6041879" cy="307777"/>
          </a:xfrm>
          <a:prstGeom prst="rect">
            <a:avLst/>
          </a:prstGeom>
          <a:noFill/>
        </p:spPr>
        <p:txBody>
          <a:bodyPr wrap="square" lIns="91440" tIns="45720" rIns="91440" bIns="45720" rtlCol="0">
            <a:spAutoFit/>
          </a:bodyPr>
          <a:lstStyle/>
          <a:p>
            <a:r>
              <a:rPr lang="en-US" sz="1400" dirty="0">
                <a:solidFill>
                  <a:srgbClr val="1C1C1C"/>
                </a:solidFill>
                <a:latin typeface="+mn-lt"/>
                <a:cs typeface="Trebuchet MS"/>
              </a:rPr>
              <a:t>Government, defense </a:t>
            </a:r>
            <a:r>
              <a:rPr lang="en-US" sz="1400" dirty="0" smtClean="0">
                <a:solidFill>
                  <a:srgbClr val="1C1C1C"/>
                </a:solidFill>
                <a:cs typeface="Trebuchet MS"/>
              </a:rPr>
              <a:t>contractors</a:t>
            </a:r>
            <a:r>
              <a:rPr lang="en-US" sz="1400" dirty="0" smtClean="0">
                <a:solidFill>
                  <a:srgbClr val="1C1C1C"/>
                </a:solidFill>
                <a:latin typeface="+mn-lt"/>
                <a:cs typeface="Trebuchet MS"/>
              </a:rPr>
              <a:t>, </a:t>
            </a:r>
            <a:r>
              <a:rPr lang="en-US" sz="1400" dirty="0">
                <a:solidFill>
                  <a:srgbClr val="1C1C1C"/>
                </a:solidFill>
                <a:latin typeface="+mn-lt"/>
                <a:cs typeface="Trebuchet MS"/>
              </a:rPr>
              <a:t>IP rich </a:t>
            </a:r>
            <a:r>
              <a:rPr lang="en-US" sz="1400" dirty="0" smtClean="0">
                <a:solidFill>
                  <a:srgbClr val="1C1C1C"/>
                </a:solidFill>
                <a:latin typeface="+mn-lt"/>
                <a:cs typeface="Trebuchet MS"/>
              </a:rPr>
              <a:t>organizations, waterholes</a:t>
            </a:r>
            <a:endParaRPr lang="en-US" sz="1400" dirty="0">
              <a:solidFill>
                <a:srgbClr val="1C1C1C"/>
              </a:solidFill>
              <a:latin typeface="+mn-lt"/>
              <a:cs typeface="Trebuchet MS"/>
            </a:endParaRPr>
          </a:p>
        </p:txBody>
      </p:sp>
      <p:sp>
        <p:nvSpPr>
          <p:cNvPr id="58" name="Rounded Rectangle 57"/>
          <p:cNvSpPr/>
          <p:nvPr/>
        </p:nvSpPr>
        <p:spPr>
          <a:xfrm>
            <a:off x="2492525" y="1333026"/>
            <a:ext cx="2244113" cy="508000"/>
          </a:xfrm>
          <a:prstGeom prst="roundRect">
            <a:avLst/>
          </a:prstGeom>
          <a:noFill/>
          <a:ln w="25400" cap="flat" cmpd="sng" algn="ctr">
            <a:noFill/>
            <a:prstDash val="solid"/>
          </a:ln>
          <a:effectLst/>
        </p:spPr>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Verdana"/>
                <a:ea typeface="+mn-ea"/>
                <a:cs typeface="Trebuchet MS"/>
              </a:rPr>
              <a:t>Nation states</a:t>
            </a:r>
          </a:p>
        </p:txBody>
      </p:sp>
      <p:grpSp>
        <p:nvGrpSpPr>
          <p:cNvPr id="59" name="Group 175"/>
          <p:cNvGrpSpPr/>
          <p:nvPr/>
        </p:nvGrpSpPr>
        <p:grpSpPr>
          <a:xfrm>
            <a:off x="5228009" y="3048000"/>
            <a:ext cx="831990" cy="920522"/>
            <a:chOff x="7238650" y="857250"/>
            <a:chExt cx="831990" cy="838200"/>
          </a:xfrm>
        </p:grpSpPr>
        <p:pic>
          <p:nvPicPr>
            <p:cNvPr id="60" name="Picture 59" descr="shutterstock_34887202.jpg"/>
            <p:cNvPicPr>
              <a:picLocks noChangeAspect="1"/>
            </p:cNvPicPr>
            <p:nvPr/>
          </p:nvPicPr>
          <p:blipFill>
            <a:blip r:embed="rId3" cstate="print"/>
            <a:srcRect l="20060" r="17253" b="57812"/>
            <a:stretch>
              <a:fillRect/>
            </a:stretch>
          </p:blipFill>
          <p:spPr>
            <a:xfrm>
              <a:off x="7238650" y="857250"/>
              <a:ext cx="831990" cy="838200"/>
            </a:xfrm>
            <a:prstGeom prst="roundRect">
              <a:avLst>
                <a:gd name="adj" fmla="val 6275"/>
              </a:avLst>
            </a:prstGeom>
            <a:noFill/>
            <a:ln w="19050">
              <a:gradFill flip="none" rotWithShape="1">
                <a:gsLst>
                  <a:gs pos="50000">
                    <a:srgbClr val="D52B1E">
                      <a:lumMod val="50000"/>
                    </a:srgbClr>
                  </a:gs>
                  <a:gs pos="51000">
                    <a:srgbClr val="D52B1E"/>
                  </a:gs>
                </a:gsLst>
                <a:lin ang="16200000" scaled="1"/>
                <a:tileRect/>
              </a:gradFill>
              <a:miter lim="800000"/>
              <a:headEnd/>
              <a:tailEnd/>
            </a:ln>
            <a:effectLst>
              <a:reflection blurRad="6350" stA="52000" endA="300" endPos="35000" dir="5400000" sy="-100000" algn="bl" rotWithShape="0"/>
            </a:effectLst>
          </p:spPr>
        </p:pic>
        <p:sp>
          <p:nvSpPr>
            <p:cNvPr id="61" name="Rounded Rectangle 60"/>
            <p:cNvSpPr/>
            <p:nvPr/>
          </p:nvSpPr>
          <p:spPr>
            <a:xfrm>
              <a:off x="7250047" y="869950"/>
              <a:ext cx="809196" cy="260350"/>
            </a:xfrm>
            <a:prstGeom prst="roundRect">
              <a:avLst>
                <a:gd name="adj" fmla="val 19643"/>
              </a:avLst>
            </a:prstGeom>
            <a:gradFill>
              <a:gsLst>
                <a:gs pos="41000">
                  <a:srgbClr val="D52B1E">
                    <a:alpha val="0"/>
                  </a:srgbClr>
                </a:gs>
                <a:gs pos="100000">
                  <a:srgbClr val="FFFFFF">
                    <a:alpha val="76000"/>
                  </a:srgbClr>
                </a:gs>
              </a:gsLst>
              <a:lin ang="162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Verdana"/>
                <a:ea typeface="+mn-ea"/>
                <a:cs typeface="Trebuchet MS"/>
              </a:endParaRPr>
            </a:p>
          </p:txBody>
        </p:sp>
      </p:grpSp>
      <p:grpSp>
        <p:nvGrpSpPr>
          <p:cNvPr id="62" name="Group 185"/>
          <p:cNvGrpSpPr/>
          <p:nvPr/>
        </p:nvGrpSpPr>
        <p:grpSpPr>
          <a:xfrm>
            <a:off x="1622428" y="3047999"/>
            <a:ext cx="838257" cy="924587"/>
            <a:chOff x="5805489" y="854202"/>
            <a:chExt cx="838257" cy="841248"/>
          </a:xfrm>
        </p:grpSpPr>
        <p:pic>
          <p:nvPicPr>
            <p:cNvPr id="63" name="Picture 62" descr="shutterstock_50343172.jpg"/>
            <p:cNvPicPr>
              <a:picLocks noChangeAspect="1"/>
            </p:cNvPicPr>
            <p:nvPr/>
          </p:nvPicPr>
          <p:blipFill>
            <a:blip r:embed="rId4" cstate="print"/>
            <a:srcRect l="12500" r="20938"/>
            <a:stretch>
              <a:fillRect/>
            </a:stretch>
          </p:blipFill>
          <p:spPr>
            <a:xfrm>
              <a:off x="5805489" y="854202"/>
              <a:ext cx="838257" cy="841248"/>
            </a:xfrm>
            <a:prstGeom prst="roundRect">
              <a:avLst>
                <a:gd name="adj" fmla="val 6275"/>
              </a:avLst>
            </a:prstGeom>
            <a:noFill/>
            <a:ln w="19050">
              <a:gradFill flip="none" rotWithShape="1">
                <a:gsLst>
                  <a:gs pos="50000">
                    <a:srgbClr val="D52B1E">
                      <a:lumMod val="50000"/>
                    </a:srgbClr>
                  </a:gs>
                  <a:gs pos="51000">
                    <a:srgbClr val="D52B1E"/>
                  </a:gs>
                </a:gsLst>
                <a:lin ang="16200000" scaled="1"/>
                <a:tileRect/>
              </a:gradFill>
              <a:miter lim="800000"/>
              <a:headEnd/>
              <a:tailEnd/>
            </a:ln>
            <a:effectLst>
              <a:reflection blurRad="6350" stA="52000" endA="300" endPos="35000" dir="5400000" sy="-100000" algn="bl" rotWithShape="0"/>
            </a:effectLst>
          </p:spPr>
        </p:pic>
        <p:sp>
          <p:nvSpPr>
            <p:cNvPr id="64" name="Rounded Rectangle 63"/>
            <p:cNvSpPr/>
            <p:nvPr/>
          </p:nvSpPr>
          <p:spPr>
            <a:xfrm>
              <a:off x="5826059" y="869950"/>
              <a:ext cx="809196" cy="260350"/>
            </a:xfrm>
            <a:prstGeom prst="roundRect">
              <a:avLst>
                <a:gd name="adj" fmla="val 19643"/>
              </a:avLst>
            </a:prstGeom>
            <a:gradFill>
              <a:gsLst>
                <a:gs pos="41000">
                  <a:srgbClr val="D52B1E">
                    <a:alpha val="0"/>
                  </a:srgbClr>
                </a:gs>
                <a:gs pos="100000">
                  <a:srgbClr val="FFFFFF">
                    <a:alpha val="76000"/>
                  </a:srgbClr>
                </a:gs>
              </a:gsLst>
              <a:lin ang="162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Verdana"/>
                <a:ea typeface="+mn-ea"/>
                <a:cs typeface="Trebuchet MS"/>
              </a:endParaRPr>
            </a:p>
          </p:txBody>
        </p:sp>
      </p:grpSp>
      <p:grpSp>
        <p:nvGrpSpPr>
          <p:cNvPr id="65" name="Group 182"/>
          <p:cNvGrpSpPr/>
          <p:nvPr/>
        </p:nvGrpSpPr>
        <p:grpSpPr>
          <a:xfrm>
            <a:off x="1622424" y="4800600"/>
            <a:ext cx="835924" cy="928988"/>
            <a:chOff x="4124324" y="2267366"/>
            <a:chExt cx="835924" cy="841248"/>
          </a:xfrm>
        </p:grpSpPr>
        <p:pic>
          <p:nvPicPr>
            <p:cNvPr id="66" name="Picture 65" descr="shutterstock_72421132.jpg"/>
            <p:cNvPicPr>
              <a:picLocks noChangeAspect="1"/>
            </p:cNvPicPr>
            <p:nvPr/>
          </p:nvPicPr>
          <p:blipFill>
            <a:blip r:embed="rId5" cstate="print"/>
            <a:srcRect l="17055" t="20625" r="33685" b="46459"/>
            <a:stretch>
              <a:fillRect/>
            </a:stretch>
          </p:blipFill>
          <p:spPr>
            <a:xfrm>
              <a:off x="4124324" y="2267366"/>
              <a:ext cx="835924" cy="841248"/>
            </a:xfrm>
            <a:prstGeom prst="roundRect">
              <a:avLst>
                <a:gd name="adj" fmla="val 6275"/>
              </a:avLst>
            </a:prstGeom>
            <a:noFill/>
            <a:ln w="19050">
              <a:gradFill flip="none" rotWithShape="1">
                <a:gsLst>
                  <a:gs pos="50000">
                    <a:srgbClr val="D52B1E">
                      <a:lumMod val="50000"/>
                    </a:srgbClr>
                  </a:gs>
                  <a:gs pos="51000">
                    <a:srgbClr val="D52B1E"/>
                  </a:gs>
                </a:gsLst>
                <a:lin ang="16200000" scaled="1"/>
                <a:tileRect/>
              </a:gradFill>
              <a:miter lim="800000"/>
              <a:headEnd/>
              <a:tailEnd/>
            </a:ln>
            <a:effectLst>
              <a:reflection blurRad="6350" stA="52000" endA="300" endPos="35000" dir="5400000" sy="-100000" algn="bl" rotWithShape="0"/>
            </a:effectLst>
          </p:spPr>
        </p:pic>
        <p:sp>
          <p:nvSpPr>
            <p:cNvPr id="67" name="Rounded Rectangle 66"/>
            <p:cNvSpPr/>
            <p:nvPr/>
          </p:nvSpPr>
          <p:spPr>
            <a:xfrm>
              <a:off x="4137681" y="2283114"/>
              <a:ext cx="809196" cy="260350"/>
            </a:xfrm>
            <a:prstGeom prst="roundRect">
              <a:avLst>
                <a:gd name="adj" fmla="val 19643"/>
              </a:avLst>
            </a:prstGeom>
            <a:gradFill>
              <a:gsLst>
                <a:gs pos="41000">
                  <a:srgbClr val="D52B1E">
                    <a:alpha val="0"/>
                  </a:srgbClr>
                </a:gs>
                <a:gs pos="100000">
                  <a:srgbClr val="FFFFFF">
                    <a:alpha val="76000"/>
                  </a:srgbClr>
                </a:gs>
              </a:gsLst>
              <a:lin ang="162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Verdana"/>
                <a:ea typeface="+mn-ea"/>
                <a:cs typeface="Trebuchet MS"/>
              </a:endParaRPr>
            </a:p>
          </p:txBody>
        </p:sp>
      </p:grpSp>
      <p:grpSp>
        <p:nvGrpSpPr>
          <p:cNvPr id="68" name="Group 195"/>
          <p:cNvGrpSpPr/>
          <p:nvPr/>
        </p:nvGrpSpPr>
        <p:grpSpPr>
          <a:xfrm>
            <a:off x="5218751" y="4800600"/>
            <a:ext cx="841248" cy="928988"/>
            <a:chOff x="4229100" y="3588166"/>
            <a:chExt cx="841248" cy="841248"/>
          </a:xfrm>
        </p:grpSpPr>
        <p:pic>
          <p:nvPicPr>
            <p:cNvPr id="69" name="Picture 68" descr="shutterstock_72421096.jpg"/>
            <p:cNvPicPr>
              <a:picLocks noChangeAspect="1"/>
            </p:cNvPicPr>
            <p:nvPr/>
          </p:nvPicPr>
          <p:blipFill>
            <a:blip r:embed="rId6" cstate="print"/>
            <a:srcRect l="25542" t="3333" r="18554" b="43333"/>
            <a:stretch>
              <a:fillRect/>
            </a:stretch>
          </p:blipFill>
          <p:spPr>
            <a:xfrm>
              <a:off x="4229100" y="3588166"/>
              <a:ext cx="841248" cy="841248"/>
            </a:xfrm>
            <a:prstGeom prst="roundRect">
              <a:avLst>
                <a:gd name="adj" fmla="val 6275"/>
              </a:avLst>
            </a:prstGeom>
            <a:noFill/>
            <a:ln w="19050">
              <a:gradFill flip="none" rotWithShape="1">
                <a:gsLst>
                  <a:gs pos="50000">
                    <a:srgbClr val="D52B1E">
                      <a:lumMod val="50000"/>
                    </a:srgbClr>
                  </a:gs>
                  <a:gs pos="51000">
                    <a:srgbClr val="D52B1E"/>
                  </a:gs>
                </a:gsLst>
                <a:lin ang="16200000" scaled="1"/>
                <a:tileRect/>
              </a:gradFill>
              <a:miter lim="800000"/>
              <a:headEnd/>
              <a:tailEnd/>
            </a:ln>
            <a:effectLst>
              <a:reflection blurRad="6350" stA="52000" endA="300" endPos="35000" dir="5400000" sy="-100000" algn="bl" rotWithShape="0"/>
            </a:effectLst>
          </p:spPr>
        </p:pic>
        <p:sp>
          <p:nvSpPr>
            <p:cNvPr id="70" name="Rounded Rectangle 69"/>
            <p:cNvSpPr/>
            <p:nvPr/>
          </p:nvSpPr>
          <p:spPr>
            <a:xfrm>
              <a:off x="4245631" y="3603914"/>
              <a:ext cx="809196" cy="260350"/>
            </a:xfrm>
            <a:prstGeom prst="roundRect">
              <a:avLst>
                <a:gd name="adj" fmla="val 19643"/>
              </a:avLst>
            </a:prstGeom>
            <a:gradFill>
              <a:gsLst>
                <a:gs pos="41000">
                  <a:srgbClr val="D52B1E">
                    <a:alpha val="0"/>
                  </a:srgbClr>
                </a:gs>
                <a:gs pos="100000">
                  <a:srgbClr val="FFFFFF">
                    <a:alpha val="76000"/>
                  </a:srgbClr>
                </a:gs>
              </a:gsLst>
              <a:lin ang="162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Verdana"/>
                <a:ea typeface="+mn-ea"/>
                <a:cs typeface="Trebuchet MS"/>
              </a:endParaRPr>
            </a:p>
          </p:txBody>
        </p:sp>
      </p:grpSp>
      <p:grpSp>
        <p:nvGrpSpPr>
          <p:cNvPr id="71" name="Group 202"/>
          <p:cNvGrpSpPr/>
          <p:nvPr/>
        </p:nvGrpSpPr>
        <p:grpSpPr>
          <a:xfrm>
            <a:off x="1631585" y="1219200"/>
            <a:ext cx="855321" cy="870285"/>
            <a:chOff x="3124889" y="2272173"/>
            <a:chExt cx="855321" cy="767014"/>
          </a:xfrm>
        </p:grpSpPr>
        <p:pic>
          <p:nvPicPr>
            <p:cNvPr id="72" name="Picture 71" descr="shutterstock_2865337.jpg"/>
            <p:cNvPicPr>
              <a:picLocks noChangeAspect="1"/>
            </p:cNvPicPr>
            <p:nvPr/>
          </p:nvPicPr>
          <p:blipFill>
            <a:blip r:embed="rId7" cstate="print"/>
            <a:srcRect l="10643" r="15015"/>
            <a:stretch>
              <a:fillRect/>
            </a:stretch>
          </p:blipFill>
          <p:spPr>
            <a:xfrm>
              <a:off x="3124889" y="2272173"/>
              <a:ext cx="855321" cy="767014"/>
            </a:xfrm>
            <a:prstGeom prst="roundRect">
              <a:avLst>
                <a:gd name="adj" fmla="val 6275"/>
              </a:avLst>
            </a:prstGeom>
            <a:noFill/>
            <a:ln w="19050">
              <a:gradFill flip="none" rotWithShape="1">
                <a:gsLst>
                  <a:gs pos="50000">
                    <a:srgbClr val="D52B1E">
                      <a:lumMod val="50000"/>
                    </a:srgbClr>
                  </a:gs>
                  <a:gs pos="51000">
                    <a:srgbClr val="D52B1E"/>
                  </a:gs>
                </a:gsLst>
                <a:lin ang="16200000" scaled="1"/>
                <a:tileRect/>
              </a:gradFill>
              <a:miter lim="800000"/>
              <a:headEnd/>
              <a:tailEnd/>
            </a:ln>
            <a:effectLst>
              <a:reflection blurRad="6350" stA="52000" endA="300" endPos="35000" dir="5400000" sy="-100000" algn="bl" rotWithShape="0"/>
            </a:effectLst>
          </p:spPr>
        </p:pic>
        <p:sp>
          <p:nvSpPr>
            <p:cNvPr id="73" name="Rounded Rectangle 72"/>
            <p:cNvSpPr/>
            <p:nvPr/>
          </p:nvSpPr>
          <p:spPr>
            <a:xfrm>
              <a:off x="3137556" y="2283114"/>
              <a:ext cx="809196" cy="260350"/>
            </a:xfrm>
            <a:prstGeom prst="roundRect">
              <a:avLst>
                <a:gd name="adj" fmla="val 19643"/>
              </a:avLst>
            </a:prstGeom>
            <a:gradFill>
              <a:gsLst>
                <a:gs pos="41000">
                  <a:srgbClr val="D52B1E">
                    <a:alpha val="0"/>
                  </a:srgbClr>
                </a:gs>
                <a:gs pos="100000">
                  <a:srgbClr val="FFFFFF">
                    <a:alpha val="76000"/>
                  </a:srgbClr>
                </a:gs>
              </a:gsLst>
              <a:lin ang="162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Verdana"/>
                <a:ea typeface="+mn-ea"/>
                <a:cs typeface="Trebuchet MS"/>
              </a:endParaRPr>
            </a:p>
          </p:txBody>
        </p:sp>
      </p:grpSp>
    </p:spTree>
    <p:extLst>
      <p:ext uri="{BB962C8B-B14F-4D97-AF65-F5344CB8AC3E}">
        <p14:creationId xmlns:p14="http://schemas.microsoft.com/office/powerpoint/2010/main" val="1751667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par>
                                <p:cTn id="26" presetID="10" presetClass="entr" presetSubtype="0" fill="hold" nodeType="with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fade">
                                      <p:cBhvr>
                                        <p:cTn id="28" dur="500"/>
                                        <p:tgtEl>
                                          <p:spTgt spid="65"/>
                                        </p:tgtEl>
                                      </p:cBhvr>
                                    </p:animEffect>
                                  </p:childTnLst>
                                </p:cTn>
                              </p:par>
                              <p:par>
                                <p:cTn id="29" presetID="10" presetClass="entr" presetSubtype="0" fill="hold" nodeType="with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500"/>
                                        <p:tgtEl>
                                          <p:spTgt spid="6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500"/>
                                        <p:tgtEl>
                                          <p:spTgt spid="4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500"/>
                                        <p:tgtEl>
                                          <p:spTgt spid="47"/>
                                        </p:tgtEl>
                                      </p:cBhvr>
                                    </p:animEffect>
                                  </p:childTnLst>
                                </p:cTn>
                              </p:par>
                              <p:par>
                                <p:cTn id="55" presetID="10" presetClass="entr" presetSubtype="0" fill="hold" nodeType="with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500"/>
                                        <p:tgtEl>
                                          <p:spTgt spid="59"/>
                                        </p:tgtEl>
                                      </p:cBhvr>
                                    </p:animEffect>
                                  </p:childTnLst>
                                </p:cTn>
                              </p:par>
                              <p:par>
                                <p:cTn id="58" presetID="10"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500"/>
                                        <p:tgtEl>
                                          <p:spTgt spid="62"/>
                                        </p:tgtEl>
                                      </p:cBhvr>
                                    </p:animEffect>
                                  </p:childTnLst>
                                </p:cTn>
                              </p:par>
                              <p:par>
                                <p:cTn id="61" presetID="10" presetClass="entr" presetSubtype="0" fill="hold"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500"/>
                                        <p:tgtEl>
                                          <p:spTgt spid="4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fade">
                                      <p:cBhvr>
                                        <p:cTn id="68" dur="500"/>
                                        <p:tgtEl>
                                          <p:spTgt spid="5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fade">
                                      <p:cBhvr>
                                        <p:cTn id="71" dur="500"/>
                                        <p:tgtEl>
                                          <p:spTgt spid="5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fade">
                                      <p:cBhvr>
                                        <p:cTn id="74" dur="500"/>
                                        <p:tgtEl>
                                          <p:spTgt spid="5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500"/>
                                        <p:tgtEl>
                                          <p:spTgt spid="58"/>
                                        </p:tgtEl>
                                      </p:cBhvr>
                                    </p:animEffect>
                                  </p:childTnLst>
                                </p:cTn>
                              </p:par>
                              <p:par>
                                <p:cTn id="78" presetID="10" presetClass="entr" presetSubtype="0" fill="hold" nodeType="withEffect">
                                  <p:stCondLst>
                                    <p:cond delay="0"/>
                                  </p:stCondLst>
                                  <p:childTnLst>
                                    <p:set>
                                      <p:cBhvr>
                                        <p:cTn id="79" dur="1" fill="hold">
                                          <p:stCondLst>
                                            <p:cond delay="0"/>
                                          </p:stCondLst>
                                        </p:cTn>
                                        <p:tgtEl>
                                          <p:spTgt spid="71"/>
                                        </p:tgtEl>
                                        <p:attrNameLst>
                                          <p:attrName>style.visibility</p:attrName>
                                        </p:attrNameLst>
                                      </p:cBhvr>
                                      <p:to>
                                        <p:strVal val="visible"/>
                                      </p:to>
                                    </p:set>
                                    <p:animEffect transition="in" filter="fade">
                                      <p:cBhvr>
                                        <p:cTn id="80" dur="500"/>
                                        <p:tgtEl>
                                          <p:spTgt spid="71"/>
                                        </p:tgtEl>
                                      </p:cBhvr>
                                    </p:animEffect>
                                  </p:childTnLst>
                                </p:cTn>
                              </p:par>
                              <p:par>
                                <p:cTn id="81" presetID="10" presetClass="entr" presetSubtype="0" fill="hold" nodeType="with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fade">
                                      <p:cBhvr>
                                        <p:cTn id="8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p:bldP spid="42" grpId="0"/>
      <p:bldP spid="43" grpId="0"/>
      <p:bldP spid="46" grpId="0"/>
      <p:bldP spid="47" grpId="0"/>
      <p:bldP spid="48" grpId="0" animBg="1"/>
      <p:bldP spid="49" grpId="0" animBg="1"/>
      <p:bldP spid="50" grpId="0"/>
      <p:bldP spid="51" grpId="0"/>
      <p:bldP spid="52" grpId="0"/>
      <p:bldP spid="53" grpId="0"/>
      <p:bldP spid="54" grpId="0"/>
      <p:bldP spid="55" grpId="0" animBg="1"/>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own Arrow 19"/>
          <p:cNvSpPr/>
          <p:nvPr/>
        </p:nvSpPr>
        <p:spPr>
          <a:xfrm rot="16200000">
            <a:off x="4249739" y="21823"/>
            <a:ext cx="644526" cy="7924801"/>
          </a:xfrm>
          <a:prstGeom prst="downArrow">
            <a:avLst/>
          </a:prstGeom>
          <a:solidFill>
            <a:schemeClr val="bg2">
              <a:lumMod val="20000"/>
              <a:lumOff val="80000"/>
              <a:alpha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Attack Lifecycle (Kill Chain)</a:t>
            </a:r>
            <a:endParaRPr lang="en-US" dirty="0"/>
          </a:p>
        </p:txBody>
      </p:sp>
      <p:pic>
        <p:nvPicPr>
          <p:cNvPr id="6" name="Picture 5" descr="recon.png"/>
          <p:cNvPicPr>
            <a:picLocks noChangeAspect="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artisticGlowEdges/>
                    </a14:imgEffect>
                  </a14:imgLayer>
                </a14:imgProps>
              </a:ext>
            </a:extLst>
          </a:blip>
          <a:stretch>
            <a:fillRect/>
          </a:stretch>
        </p:blipFill>
        <p:spPr>
          <a:xfrm>
            <a:off x="685800" y="3661960"/>
            <a:ext cx="566099" cy="566099"/>
          </a:xfrm>
          <a:prstGeom prst="rect">
            <a:avLst/>
          </a:prstGeom>
          <a:effectLst>
            <a:reflection blurRad="6350" stA="52000" endA="300" endPos="35000" dir="5400000" sy="-100000" algn="bl" rotWithShape="0"/>
          </a:effectLst>
        </p:spPr>
      </p:pic>
      <p:pic>
        <p:nvPicPr>
          <p:cNvPr id="7" name="Picture 6" descr="bomb.png"/>
          <p:cNvPicPr>
            <a:picLocks noChangeAspect="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artisticGlowEdges/>
                    </a14:imgEffect>
                  </a14:imgLayer>
                </a14:imgProps>
              </a:ext>
            </a:extLst>
          </a:blip>
          <a:stretch>
            <a:fillRect/>
          </a:stretch>
        </p:blipFill>
        <p:spPr>
          <a:xfrm>
            <a:off x="1891632" y="3814360"/>
            <a:ext cx="711201" cy="375939"/>
          </a:xfrm>
          <a:prstGeom prst="rect">
            <a:avLst/>
          </a:prstGeom>
          <a:effectLst>
            <a:reflection blurRad="6350" stA="52000" endA="300" endPos="35000" dir="5400000" sy="-100000" algn="bl" rotWithShape="0"/>
          </a:effectLst>
        </p:spPr>
      </p:pic>
      <p:pic>
        <p:nvPicPr>
          <p:cNvPr id="8" name="Picture 7" descr="deliver.png"/>
          <p:cNvPicPr>
            <a:picLocks noChangeAspect="1"/>
          </p:cNvPicPr>
          <p:nvPr/>
        </p:nvPicPr>
        <p:blipFill>
          <a:blip r:embed="rId7" cstate="print">
            <a:duotone>
              <a:schemeClr val="accent6">
                <a:shade val="45000"/>
                <a:satMod val="135000"/>
              </a:schemeClr>
              <a:prstClr val="white"/>
            </a:duotone>
            <a:extLst>
              <a:ext uri="{BEBA8EAE-BF5A-486C-A8C5-ECC9F3942E4B}">
                <a14:imgProps xmlns:a14="http://schemas.microsoft.com/office/drawing/2010/main">
                  <a14:imgLayer r:embed="rId8">
                    <a14:imgEffect>
                      <a14:artisticGlowEdges/>
                    </a14:imgEffect>
                  </a14:imgLayer>
                </a14:imgProps>
              </a:ext>
            </a:extLst>
          </a:blip>
          <a:stretch>
            <a:fillRect/>
          </a:stretch>
        </p:blipFill>
        <p:spPr>
          <a:xfrm>
            <a:off x="2998536" y="3814360"/>
            <a:ext cx="846667" cy="384044"/>
          </a:xfrm>
          <a:prstGeom prst="rect">
            <a:avLst/>
          </a:prstGeom>
          <a:effectLst>
            <a:reflection blurRad="6350" stA="52000" endA="300" endPos="35000" dir="5400000" sy="-100000" algn="bl" rotWithShape="0"/>
          </a:effectLst>
        </p:spPr>
      </p:pic>
      <p:pic>
        <p:nvPicPr>
          <p:cNvPr id="9" name="Picture 8" descr="expl.png"/>
          <p:cNvPicPr>
            <a:picLocks noChangeAspect="1"/>
          </p:cNvPicPr>
          <p:nvPr/>
        </p:nvPicPr>
        <p:blipFill>
          <a:blip r:embed="rId9" cstate="print">
            <a:duotone>
              <a:schemeClr val="accent6">
                <a:shade val="45000"/>
                <a:satMod val="135000"/>
              </a:schemeClr>
              <a:prstClr val="white"/>
            </a:duotone>
            <a:extLst>
              <a:ext uri="{BEBA8EAE-BF5A-486C-A8C5-ECC9F3942E4B}">
                <a14:imgProps xmlns:a14="http://schemas.microsoft.com/office/drawing/2010/main">
                  <a14:imgLayer r:embed="rId10">
                    <a14:imgEffect>
                      <a14:artisticGlowEdges/>
                    </a14:imgEffect>
                  </a14:imgLayer>
                </a14:imgProps>
              </a:ext>
            </a:extLst>
          </a:blip>
          <a:stretch>
            <a:fillRect/>
          </a:stretch>
        </p:blipFill>
        <p:spPr>
          <a:xfrm>
            <a:off x="4332905" y="3738160"/>
            <a:ext cx="478189" cy="474133"/>
          </a:xfrm>
          <a:prstGeom prst="rect">
            <a:avLst/>
          </a:prstGeom>
          <a:effectLst>
            <a:reflection blurRad="6350" stA="52000" endA="300" endPos="35000" dir="5400000" sy="-100000" algn="bl" rotWithShape="0"/>
          </a:effectLst>
        </p:spPr>
      </p:pic>
      <p:pic>
        <p:nvPicPr>
          <p:cNvPr id="10" name="Picture 9" descr="action.png"/>
          <p:cNvPicPr>
            <a:picLocks noChangeAspect="1"/>
          </p:cNvPicPr>
          <p:nvPr/>
        </p:nvPicPr>
        <p:blipFill>
          <a:blip r:embed="rId11" cstate="print">
            <a:duotone>
              <a:schemeClr val="accent6">
                <a:shade val="45000"/>
                <a:satMod val="135000"/>
              </a:schemeClr>
              <a:prstClr val="white"/>
            </a:duotone>
            <a:extLst>
              <a:ext uri="{BEBA8EAE-BF5A-486C-A8C5-ECC9F3942E4B}">
                <a14:imgProps xmlns:a14="http://schemas.microsoft.com/office/drawing/2010/main">
                  <a14:imgLayer r:embed="rId12">
                    <a14:imgEffect>
                      <a14:artisticGlowEdges/>
                    </a14:imgEffect>
                  </a14:imgLayer>
                </a14:imgProps>
              </a:ext>
            </a:extLst>
          </a:blip>
          <a:stretch>
            <a:fillRect/>
          </a:stretch>
        </p:blipFill>
        <p:spPr>
          <a:xfrm>
            <a:off x="7543800" y="3738160"/>
            <a:ext cx="404208" cy="474133"/>
          </a:xfrm>
          <a:prstGeom prst="rect">
            <a:avLst/>
          </a:prstGeom>
          <a:effectLst>
            <a:reflection blurRad="6350" stA="52000" endA="300" endPos="35000" dir="5400000" sy="-100000" algn="bl" rotWithShape="0"/>
          </a:effectLst>
        </p:spPr>
      </p:pic>
      <p:pic>
        <p:nvPicPr>
          <p:cNvPr id="11" name="Picture 10" descr="c2.png"/>
          <p:cNvPicPr>
            <a:picLocks noChangeAspect="1"/>
          </p:cNvPicPr>
          <p:nvPr/>
        </p:nvPicPr>
        <p:blipFill>
          <a:blip r:embed="rId13" cstate="print">
            <a:duotone>
              <a:schemeClr val="accent6">
                <a:shade val="45000"/>
                <a:satMod val="135000"/>
              </a:schemeClr>
              <a:prstClr val="white"/>
            </a:duotone>
            <a:extLst>
              <a:ext uri="{BEBA8EAE-BF5A-486C-A8C5-ECC9F3942E4B}">
                <a14:imgProps xmlns:a14="http://schemas.microsoft.com/office/drawing/2010/main">
                  <a14:imgLayer r:embed="rId14">
                    <a14:imgEffect>
                      <a14:artisticGlowEdges/>
                    </a14:imgEffect>
                  </a14:imgLayer>
                </a14:imgProps>
              </a:ext>
            </a:extLst>
          </a:blip>
          <a:stretch>
            <a:fillRect/>
          </a:stretch>
        </p:blipFill>
        <p:spPr>
          <a:xfrm>
            <a:off x="6400800" y="3738160"/>
            <a:ext cx="548997" cy="474133"/>
          </a:xfrm>
          <a:prstGeom prst="rect">
            <a:avLst/>
          </a:prstGeom>
          <a:effectLst>
            <a:reflection blurRad="6350" stA="52000" endA="300" endPos="35000" dir="5400000" sy="-100000" algn="bl" rotWithShape="0"/>
          </a:effectLst>
        </p:spPr>
      </p:pic>
      <p:pic>
        <p:nvPicPr>
          <p:cNvPr id="12" name="Picture 11" descr="install.png"/>
          <p:cNvPicPr>
            <a:picLocks noChangeAspect="1"/>
          </p:cNvPicPr>
          <p:nvPr/>
        </p:nvPicPr>
        <p:blipFill>
          <a:blip r:embed="rId15" cstate="print">
            <a:duotone>
              <a:schemeClr val="accent6">
                <a:shade val="45000"/>
                <a:satMod val="135000"/>
              </a:schemeClr>
              <a:prstClr val="white"/>
            </a:duotone>
            <a:extLst>
              <a:ext uri="{BEBA8EAE-BF5A-486C-A8C5-ECC9F3942E4B}">
                <a14:imgProps xmlns:a14="http://schemas.microsoft.com/office/drawing/2010/main">
                  <a14:imgLayer r:embed="rId16">
                    <a14:imgEffect>
                      <a14:artisticGlowEdges/>
                    </a14:imgEffect>
                  </a14:imgLayer>
                </a14:imgProps>
              </a:ext>
            </a:extLst>
          </a:blip>
          <a:stretch>
            <a:fillRect/>
          </a:stretch>
        </p:blipFill>
        <p:spPr>
          <a:xfrm>
            <a:off x="5486400" y="3552757"/>
            <a:ext cx="304800" cy="642603"/>
          </a:xfrm>
          <a:prstGeom prst="rect">
            <a:avLst/>
          </a:prstGeom>
          <a:effectLst>
            <a:reflection blurRad="6350" stA="52000" endA="300" endPos="35000" dir="5400000" sy="-100000" algn="bl" rotWithShape="0"/>
          </a:effectLst>
        </p:spPr>
      </p:pic>
      <p:sp>
        <p:nvSpPr>
          <p:cNvPr id="13" name="TextBox 14"/>
          <p:cNvSpPr txBox="1">
            <a:spLocks noChangeArrowheads="1"/>
          </p:cNvSpPr>
          <p:nvPr/>
        </p:nvSpPr>
        <p:spPr bwMode="auto">
          <a:xfrm>
            <a:off x="228600" y="4347760"/>
            <a:ext cx="1524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dirty="0">
                <a:latin typeface="Verdana" pitchFamily="34" charset="0"/>
              </a:rPr>
              <a:t>Reconnaissance</a:t>
            </a:r>
          </a:p>
        </p:txBody>
      </p:sp>
      <p:sp>
        <p:nvSpPr>
          <p:cNvPr id="14" name="TextBox 15"/>
          <p:cNvSpPr txBox="1">
            <a:spLocks noChangeArrowheads="1"/>
          </p:cNvSpPr>
          <p:nvPr/>
        </p:nvSpPr>
        <p:spPr bwMode="auto">
          <a:xfrm>
            <a:off x="1702731" y="4347760"/>
            <a:ext cx="95090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dirty="0" err="1">
                <a:latin typeface="Verdana" pitchFamily="34" charset="0"/>
              </a:rPr>
              <a:t>Weaponize</a:t>
            </a:r>
            <a:endParaRPr lang="en-US" sz="1100" dirty="0">
              <a:latin typeface="Verdana" pitchFamily="34" charset="0"/>
            </a:endParaRPr>
          </a:p>
        </p:txBody>
      </p:sp>
      <p:sp>
        <p:nvSpPr>
          <p:cNvPr id="15" name="TextBox 16"/>
          <p:cNvSpPr txBox="1">
            <a:spLocks noChangeArrowheads="1"/>
          </p:cNvSpPr>
          <p:nvPr/>
        </p:nvSpPr>
        <p:spPr bwMode="auto">
          <a:xfrm>
            <a:off x="3048000" y="4347760"/>
            <a:ext cx="76495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dirty="0">
                <a:latin typeface="Verdana" pitchFamily="34" charset="0"/>
              </a:rPr>
              <a:t>Delivery</a:t>
            </a:r>
          </a:p>
        </p:txBody>
      </p:sp>
      <p:sp>
        <p:nvSpPr>
          <p:cNvPr id="16" name="TextBox 17"/>
          <p:cNvSpPr txBox="1">
            <a:spLocks noChangeArrowheads="1"/>
          </p:cNvSpPr>
          <p:nvPr/>
        </p:nvSpPr>
        <p:spPr bwMode="auto">
          <a:xfrm>
            <a:off x="4062886" y="4347760"/>
            <a:ext cx="101822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dirty="0">
                <a:latin typeface="Verdana" pitchFamily="34" charset="0"/>
              </a:rPr>
              <a:t>Exploitation</a:t>
            </a:r>
          </a:p>
        </p:txBody>
      </p:sp>
      <p:sp>
        <p:nvSpPr>
          <p:cNvPr id="17" name="TextBox 19"/>
          <p:cNvSpPr txBox="1">
            <a:spLocks noChangeArrowheads="1"/>
          </p:cNvSpPr>
          <p:nvPr/>
        </p:nvSpPr>
        <p:spPr bwMode="auto">
          <a:xfrm>
            <a:off x="5181600" y="4347760"/>
            <a:ext cx="97975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dirty="0">
                <a:latin typeface="Verdana" pitchFamily="34" charset="0"/>
              </a:rPr>
              <a:t>Installation</a:t>
            </a:r>
          </a:p>
        </p:txBody>
      </p:sp>
      <p:sp>
        <p:nvSpPr>
          <p:cNvPr id="18" name="TextBox 20"/>
          <p:cNvSpPr txBox="1">
            <a:spLocks noChangeArrowheads="1"/>
          </p:cNvSpPr>
          <p:nvPr/>
        </p:nvSpPr>
        <p:spPr bwMode="auto">
          <a:xfrm>
            <a:off x="6477000" y="4331609"/>
            <a:ext cx="3722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dirty="0">
                <a:latin typeface="Verdana" pitchFamily="34" charset="0"/>
              </a:rPr>
              <a:t>C2</a:t>
            </a:r>
          </a:p>
        </p:txBody>
      </p:sp>
      <p:sp>
        <p:nvSpPr>
          <p:cNvPr id="19" name="TextBox 21"/>
          <p:cNvSpPr txBox="1">
            <a:spLocks noChangeArrowheads="1"/>
          </p:cNvSpPr>
          <p:nvPr/>
        </p:nvSpPr>
        <p:spPr bwMode="auto">
          <a:xfrm>
            <a:off x="7467600" y="4347760"/>
            <a:ext cx="62388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dirty="0">
                <a:latin typeface="Verdana" pitchFamily="34" charset="0"/>
              </a:rPr>
              <a:t>Action</a:t>
            </a:r>
          </a:p>
        </p:txBody>
      </p:sp>
      <p:sp>
        <p:nvSpPr>
          <p:cNvPr id="5" name="TextBox 4"/>
          <p:cNvSpPr txBox="1"/>
          <p:nvPr/>
        </p:nvSpPr>
        <p:spPr>
          <a:xfrm rot="18934978">
            <a:off x="256169" y="2291413"/>
            <a:ext cx="2456871" cy="646331"/>
          </a:xfrm>
          <a:prstGeom prst="rect">
            <a:avLst/>
          </a:prstGeom>
          <a:noFill/>
        </p:spPr>
        <p:txBody>
          <a:bodyPr wrap="square" rtlCol="0">
            <a:spAutoFit/>
          </a:bodyPr>
          <a:lstStyle/>
          <a:p>
            <a:r>
              <a:rPr lang="en-US" dirty="0" smtClean="0"/>
              <a:t>Research &amp; Mapping the Target</a:t>
            </a:r>
            <a:endParaRPr lang="en-US" dirty="0"/>
          </a:p>
        </p:txBody>
      </p:sp>
      <p:sp>
        <p:nvSpPr>
          <p:cNvPr id="35" name="TextBox 34"/>
          <p:cNvSpPr txBox="1"/>
          <p:nvPr/>
        </p:nvSpPr>
        <p:spPr>
          <a:xfrm rot="18907776">
            <a:off x="1626278" y="2626763"/>
            <a:ext cx="2198927" cy="369332"/>
          </a:xfrm>
          <a:prstGeom prst="rect">
            <a:avLst/>
          </a:prstGeom>
          <a:noFill/>
        </p:spPr>
        <p:txBody>
          <a:bodyPr wrap="none" rtlCol="0">
            <a:spAutoFit/>
          </a:bodyPr>
          <a:lstStyle/>
          <a:p>
            <a:r>
              <a:rPr lang="en-US" dirty="0" smtClean="0"/>
              <a:t>Create the Malware </a:t>
            </a:r>
            <a:endParaRPr lang="en-US" dirty="0"/>
          </a:p>
        </p:txBody>
      </p:sp>
      <p:sp>
        <p:nvSpPr>
          <p:cNvPr id="36" name="TextBox 35"/>
          <p:cNvSpPr txBox="1"/>
          <p:nvPr/>
        </p:nvSpPr>
        <p:spPr>
          <a:xfrm rot="18907776">
            <a:off x="2816415" y="2856448"/>
            <a:ext cx="1634808" cy="369332"/>
          </a:xfrm>
          <a:prstGeom prst="rect">
            <a:avLst/>
          </a:prstGeom>
          <a:noFill/>
        </p:spPr>
        <p:txBody>
          <a:bodyPr wrap="none" rtlCol="0">
            <a:spAutoFit/>
          </a:bodyPr>
          <a:lstStyle/>
          <a:p>
            <a:r>
              <a:rPr lang="en-US" dirty="0" smtClean="0"/>
              <a:t>Send to target</a:t>
            </a:r>
            <a:endParaRPr lang="en-US" dirty="0"/>
          </a:p>
        </p:txBody>
      </p:sp>
      <p:sp>
        <p:nvSpPr>
          <p:cNvPr id="37" name="TextBox 36"/>
          <p:cNvSpPr txBox="1"/>
          <p:nvPr/>
        </p:nvSpPr>
        <p:spPr>
          <a:xfrm rot="18907776">
            <a:off x="3872960" y="2672902"/>
            <a:ext cx="2031776" cy="369332"/>
          </a:xfrm>
          <a:prstGeom prst="rect">
            <a:avLst/>
          </a:prstGeom>
          <a:noFill/>
        </p:spPr>
        <p:txBody>
          <a:bodyPr wrap="none" rtlCol="0">
            <a:spAutoFit/>
          </a:bodyPr>
          <a:lstStyle/>
          <a:p>
            <a:r>
              <a:rPr lang="en-US" dirty="0" smtClean="0"/>
              <a:t>Compromise Host</a:t>
            </a:r>
            <a:endParaRPr lang="en-US" dirty="0"/>
          </a:p>
        </p:txBody>
      </p:sp>
      <p:sp>
        <p:nvSpPr>
          <p:cNvPr id="38" name="TextBox 37"/>
          <p:cNvSpPr txBox="1"/>
          <p:nvPr/>
        </p:nvSpPr>
        <p:spPr>
          <a:xfrm rot="18907776">
            <a:off x="5121988" y="2668945"/>
            <a:ext cx="1826980" cy="369332"/>
          </a:xfrm>
          <a:prstGeom prst="rect">
            <a:avLst/>
          </a:prstGeom>
          <a:noFill/>
        </p:spPr>
        <p:txBody>
          <a:bodyPr wrap="none" rtlCol="0">
            <a:spAutoFit/>
          </a:bodyPr>
          <a:lstStyle/>
          <a:p>
            <a:r>
              <a:rPr lang="en-US" dirty="0" smtClean="0"/>
              <a:t>Install Backdoor </a:t>
            </a:r>
            <a:endParaRPr lang="en-US" dirty="0"/>
          </a:p>
        </p:txBody>
      </p:sp>
      <p:sp>
        <p:nvSpPr>
          <p:cNvPr id="39" name="TextBox 38"/>
          <p:cNvSpPr txBox="1"/>
          <p:nvPr/>
        </p:nvSpPr>
        <p:spPr>
          <a:xfrm rot="18907776">
            <a:off x="6090664" y="2654653"/>
            <a:ext cx="2083511" cy="369332"/>
          </a:xfrm>
          <a:prstGeom prst="rect">
            <a:avLst/>
          </a:prstGeom>
          <a:noFill/>
        </p:spPr>
        <p:txBody>
          <a:bodyPr wrap="none" rtlCol="0">
            <a:spAutoFit/>
          </a:bodyPr>
          <a:lstStyle/>
          <a:p>
            <a:r>
              <a:rPr lang="en-US" dirty="0" smtClean="0"/>
              <a:t>Control the Device</a:t>
            </a:r>
            <a:endParaRPr lang="en-US" dirty="0"/>
          </a:p>
        </p:txBody>
      </p:sp>
      <p:sp>
        <p:nvSpPr>
          <p:cNvPr id="40" name="TextBox 39"/>
          <p:cNvSpPr txBox="1"/>
          <p:nvPr/>
        </p:nvSpPr>
        <p:spPr>
          <a:xfrm rot="18907776">
            <a:off x="7207443" y="2813093"/>
            <a:ext cx="1634357" cy="369332"/>
          </a:xfrm>
          <a:prstGeom prst="rect">
            <a:avLst/>
          </a:prstGeom>
          <a:noFill/>
        </p:spPr>
        <p:txBody>
          <a:bodyPr wrap="none" rtlCol="0">
            <a:spAutoFit/>
          </a:bodyPr>
          <a:lstStyle/>
          <a:p>
            <a:r>
              <a:rPr lang="en-US" dirty="0" err="1" smtClean="0"/>
              <a:t>Exfiltrate</a:t>
            </a:r>
            <a:r>
              <a:rPr lang="en-US" dirty="0" smtClean="0"/>
              <a:t> Data</a:t>
            </a:r>
            <a:endParaRPr lang="en-US" dirty="0"/>
          </a:p>
        </p:txBody>
      </p:sp>
      <p:sp>
        <p:nvSpPr>
          <p:cNvPr id="3" name="TextBox 2"/>
          <p:cNvSpPr txBox="1"/>
          <p:nvPr/>
        </p:nvSpPr>
        <p:spPr>
          <a:xfrm>
            <a:off x="695724" y="6092037"/>
            <a:ext cx="7450756" cy="246221"/>
          </a:xfrm>
          <a:prstGeom prst="rect">
            <a:avLst/>
          </a:prstGeom>
          <a:noFill/>
        </p:spPr>
        <p:txBody>
          <a:bodyPr wrap="square" rtlCol="0">
            <a:spAutoFit/>
          </a:bodyPr>
          <a:lstStyle/>
          <a:p>
            <a:r>
              <a:rPr lang="en-US" sz="1000" dirty="0" smtClean="0"/>
              <a:t>*http</a:t>
            </a:r>
            <a:r>
              <a:rPr lang="en-US" sz="1000" dirty="0"/>
              <a:t>://www.lockheedmartin.com/content/dam/lockheed/data/corporate/documents/LM-White-Paper-Intel-Driven-Defense.pdf</a:t>
            </a:r>
          </a:p>
        </p:txBody>
      </p:sp>
      <p:sp>
        <p:nvSpPr>
          <p:cNvPr id="4" name="Left Arrow 3"/>
          <p:cNvSpPr/>
          <p:nvPr/>
        </p:nvSpPr>
        <p:spPr>
          <a:xfrm>
            <a:off x="1484604" y="4868883"/>
            <a:ext cx="5982996" cy="6531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Incident Response Team Maturity </a:t>
            </a:r>
            <a:endParaRPr lang="en-US" sz="2400" dirty="0"/>
          </a:p>
        </p:txBody>
      </p:sp>
    </p:spTree>
    <p:extLst>
      <p:ext uri="{BB962C8B-B14F-4D97-AF65-F5344CB8AC3E}">
        <p14:creationId xmlns:p14="http://schemas.microsoft.com/office/powerpoint/2010/main" val="29457276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stretch>
            <a:fillRect/>
          </a:stretch>
        </p:blipFill>
        <p:spPr>
          <a:xfrm>
            <a:off x="1123934" y="1524000"/>
            <a:ext cx="1482076" cy="1219200"/>
          </a:xfrm>
          <a:prstGeom prst="rect">
            <a:avLst/>
          </a:prstGeom>
        </p:spPr>
      </p:pic>
      <p:sp>
        <p:nvSpPr>
          <p:cNvPr id="9" name="TextBox 8"/>
          <p:cNvSpPr txBox="1"/>
          <p:nvPr/>
        </p:nvSpPr>
        <p:spPr>
          <a:xfrm>
            <a:off x="873252" y="3733562"/>
            <a:ext cx="2311787" cy="1600438"/>
          </a:xfrm>
          <a:prstGeom prst="rect">
            <a:avLst/>
          </a:prstGeom>
          <a:noFill/>
        </p:spPr>
        <p:txBody>
          <a:bodyPr wrap="none" rtlCol="0">
            <a:spAutoFit/>
          </a:bodyPr>
          <a:lstStyle/>
          <a:p>
            <a:pPr marL="285750" indent="-285750">
              <a:buFontTx/>
              <a:buChar char="-"/>
            </a:pPr>
            <a:r>
              <a:rPr lang="en-US" sz="1400" dirty="0" smtClean="0"/>
              <a:t>Eyes on Glass</a:t>
            </a:r>
          </a:p>
          <a:p>
            <a:pPr marL="285750" indent="-285750">
              <a:buFontTx/>
              <a:buChar char="-"/>
            </a:pPr>
            <a:r>
              <a:rPr lang="en-US" sz="1400" dirty="0" smtClean="0"/>
              <a:t>Analysis</a:t>
            </a:r>
          </a:p>
          <a:p>
            <a:pPr marL="285750" indent="-285750">
              <a:buFontTx/>
              <a:buChar char="-"/>
            </a:pPr>
            <a:r>
              <a:rPr lang="en-US" sz="1400" dirty="0" smtClean="0"/>
              <a:t>Forensic</a:t>
            </a:r>
          </a:p>
          <a:p>
            <a:pPr marL="285750" indent="-285750">
              <a:buFontTx/>
              <a:buChar char="-"/>
            </a:pPr>
            <a:r>
              <a:rPr lang="en-US" sz="1400" dirty="0" smtClean="0"/>
              <a:t>Coordination</a:t>
            </a:r>
          </a:p>
          <a:p>
            <a:pPr marL="285750" indent="-285750">
              <a:buFontTx/>
              <a:buChar char="-"/>
            </a:pPr>
            <a:r>
              <a:rPr lang="en-US" sz="1400" dirty="0" smtClean="0"/>
              <a:t>Remediation</a:t>
            </a:r>
          </a:p>
          <a:p>
            <a:pPr marL="285750" indent="-285750">
              <a:buFontTx/>
              <a:buChar char="-"/>
            </a:pPr>
            <a:r>
              <a:rPr lang="en-US" sz="1400" dirty="0" smtClean="0"/>
              <a:t>Rule/Report Creation</a:t>
            </a:r>
          </a:p>
          <a:p>
            <a:pPr marL="285750" indent="-285750">
              <a:buFontTx/>
              <a:buChar char="-"/>
            </a:pPr>
            <a:r>
              <a:rPr lang="en-US" sz="1400" dirty="0" smtClean="0"/>
              <a:t>Workflow Development</a:t>
            </a:r>
          </a:p>
        </p:txBody>
      </p:sp>
      <p:sp>
        <p:nvSpPr>
          <p:cNvPr id="10" name="Right Arrow 9"/>
          <p:cNvSpPr/>
          <p:nvPr/>
        </p:nvSpPr>
        <p:spPr>
          <a:xfrm>
            <a:off x="3505200" y="2590800"/>
            <a:ext cx="1600200" cy="1219200"/>
          </a:xfrm>
          <a:prstGeom prst="rightArrow">
            <a:avLst/>
          </a:prstGeom>
          <a:gradFill flip="none" rotWithShape="1">
            <a:gsLst>
              <a:gs pos="12000">
                <a:schemeClr val="accent6">
                  <a:lumMod val="75000"/>
                </a:schemeClr>
              </a:gs>
              <a:gs pos="50000">
                <a:schemeClr val="accent6">
                  <a:tint val="44500"/>
                  <a:satMod val="160000"/>
                </a:schemeClr>
              </a:gs>
              <a:gs pos="100000">
                <a:schemeClr val="accent6">
                  <a:tint val="23500"/>
                  <a:satMod val="160000"/>
                </a:schemeClr>
              </a:gs>
            </a:gsLst>
            <a:lin ang="108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467600" y="2895600"/>
            <a:ext cx="1371600" cy="762000"/>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dirty="0" smtClean="0"/>
              <a:t>Advanced Tool &amp; Tactics</a:t>
            </a:r>
            <a:endParaRPr lang="en-US" sz="1200" dirty="0"/>
          </a:p>
        </p:txBody>
      </p:sp>
      <p:sp>
        <p:nvSpPr>
          <p:cNvPr id="12" name="Rectangle 11"/>
          <p:cNvSpPr/>
          <p:nvPr/>
        </p:nvSpPr>
        <p:spPr>
          <a:xfrm>
            <a:off x="6379234" y="1676400"/>
            <a:ext cx="1371600" cy="762000"/>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r"/>
            <a:r>
              <a:rPr lang="en-US" sz="1200" dirty="0" smtClean="0">
                <a:solidFill>
                  <a:schemeClr val="dk1"/>
                </a:solidFill>
              </a:rPr>
              <a:t>Cyber Threat Intelligence</a:t>
            </a:r>
            <a:endParaRPr lang="en-US" sz="1200" dirty="0">
              <a:solidFill>
                <a:schemeClr val="dk1"/>
              </a:solidFill>
            </a:endParaRPr>
          </a:p>
        </p:txBody>
      </p:sp>
      <p:sp>
        <p:nvSpPr>
          <p:cNvPr id="13" name="Rectangle 12"/>
          <p:cNvSpPr/>
          <p:nvPr/>
        </p:nvSpPr>
        <p:spPr>
          <a:xfrm>
            <a:off x="5262113" y="2895600"/>
            <a:ext cx="1371600" cy="762000"/>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1200" dirty="0" smtClean="0"/>
              <a:t>CIRT</a:t>
            </a:r>
            <a:endParaRPr lang="en-US" sz="1200" dirty="0"/>
          </a:p>
        </p:txBody>
      </p:sp>
      <p:sp>
        <p:nvSpPr>
          <p:cNvPr id="14" name="Rectangle 13"/>
          <p:cNvSpPr/>
          <p:nvPr/>
        </p:nvSpPr>
        <p:spPr>
          <a:xfrm>
            <a:off x="5257800" y="3962400"/>
            <a:ext cx="3581400" cy="533400"/>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200" dirty="0" smtClean="0"/>
              <a:t>Content Analytics</a:t>
            </a:r>
            <a:endParaRPr lang="en-US" sz="1200" dirty="0"/>
          </a:p>
        </p:txBody>
      </p:sp>
      <p:sp>
        <p:nvSpPr>
          <p:cNvPr id="15" name="Right Arrow 14"/>
          <p:cNvSpPr/>
          <p:nvPr/>
        </p:nvSpPr>
        <p:spPr>
          <a:xfrm rot="16200000">
            <a:off x="5467232" y="3684436"/>
            <a:ext cx="190499" cy="304562"/>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6200000">
            <a:off x="5848470" y="3685395"/>
            <a:ext cx="190499" cy="304562"/>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6200000">
            <a:off x="6238096" y="3685395"/>
            <a:ext cx="190499" cy="304562"/>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16200000">
            <a:off x="7685422" y="3689110"/>
            <a:ext cx="190499" cy="304562"/>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16200000">
            <a:off x="8066659" y="3690068"/>
            <a:ext cx="190499" cy="304562"/>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6200000">
            <a:off x="8456285" y="3690068"/>
            <a:ext cx="190499" cy="304562"/>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Up Arrow 20"/>
          <p:cNvSpPr/>
          <p:nvPr/>
        </p:nvSpPr>
        <p:spPr>
          <a:xfrm rot="16200000">
            <a:off x="7664629" y="2119280"/>
            <a:ext cx="853779" cy="563712"/>
          </a:xfrm>
          <a:prstGeom prst="lef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Up Arrow 21"/>
          <p:cNvSpPr/>
          <p:nvPr/>
        </p:nvSpPr>
        <p:spPr>
          <a:xfrm rot="10800000">
            <a:off x="5758131" y="1972399"/>
            <a:ext cx="553589" cy="855627"/>
          </a:xfrm>
          <a:prstGeom prst="leftUpArrow">
            <a:avLst>
              <a:gd name="adj1" fmla="val 25000"/>
              <a:gd name="adj2" fmla="val 24222"/>
              <a:gd name="adj3" fmla="val 25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5286377" y="3018656"/>
            <a:ext cx="733425" cy="638944"/>
          </a:xfrm>
          <a:prstGeom prst="rect">
            <a:avLst/>
          </a:prstGeom>
        </p:spPr>
      </p:pic>
      <p:pic>
        <p:nvPicPr>
          <p:cNvPr id="24" name="Picture 23"/>
          <p:cNvPicPr>
            <a:picLocks noChangeAspect="1"/>
          </p:cNvPicPr>
          <p:nvPr/>
        </p:nvPicPr>
        <p:blipFill>
          <a:blip r:embed="rId6" cstate="print">
            <a:clrChange>
              <a:clrFrom>
                <a:srgbClr val="FFFFFF"/>
              </a:clrFrom>
              <a:clrTo>
                <a:srgbClr val="FFFFFF">
                  <a:alpha val="0"/>
                </a:srgbClr>
              </a:clrTo>
            </a:clrChange>
            <a:grayscl/>
            <a:extLst>
              <a:ext uri="{28A0092B-C50C-407E-A947-70E740481C1C}">
                <a14:useLocalDpi xmlns:a14="http://schemas.microsoft.com/office/drawing/2010/main" val="0"/>
              </a:ext>
            </a:extLst>
          </a:blip>
          <a:stretch>
            <a:fillRect/>
          </a:stretch>
        </p:blipFill>
        <p:spPr>
          <a:xfrm>
            <a:off x="5607022" y="3868949"/>
            <a:ext cx="793778" cy="705220"/>
          </a:xfrm>
          <a:prstGeom prst="rect">
            <a:avLst/>
          </a:prstGeom>
        </p:spPr>
      </p:pic>
      <p:sp>
        <p:nvSpPr>
          <p:cNvPr id="25" name="TextBox 24"/>
          <p:cNvSpPr txBox="1"/>
          <p:nvPr/>
        </p:nvSpPr>
        <p:spPr>
          <a:xfrm>
            <a:off x="6009283" y="4643973"/>
            <a:ext cx="2220317" cy="738664"/>
          </a:xfrm>
          <a:prstGeom prst="rect">
            <a:avLst/>
          </a:prstGeom>
          <a:noFill/>
        </p:spPr>
        <p:txBody>
          <a:bodyPr wrap="none" rtlCol="0">
            <a:spAutoFit/>
          </a:bodyPr>
          <a:lstStyle/>
          <a:p>
            <a:r>
              <a:rPr lang="en-US" sz="1400" dirty="0" smtClean="0"/>
              <a:t>- Specific functions</a:t>
            </a:r>
          </a:p>
          <a:p>
            <a:r>
              <a:rPr lang="en-US" sz="1400" dirty="0" smtClean="0"/>
              <a:t>- Reduces “</a:t>
            </a:r>
            <a:r>
              <a:rPr lang="en-US" sz="1400" dirty="0"/>
              <a:t>S</a:t>
            </a:r>
            <a:r>
              <a:rPr lang="en-US" sz="1400" dirty="0" smtClean="0"/>
              <a:t>cope Creep”</a:t>
            </a:r>
          </a:p>
          <a:p>
            <a:r>
              <a:rPr lang="en-US" sz="1400" dirty="0" smtClean="0"/>
              <a:t>- Focused workflow</a:t>
            </a:r>
          </a:p>
        </p:txBody>
      </p:sp>
      <p:pic>
        <p:nvPicPr>
          <p:cNvPr id="26" name="Picture 25"/>
          <p:cNvPicPr>
            <a:picLocks noChangeAspect="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6435026" y="2083447"/>
            <a:ext cx="526457" cy="316765"/>
          </a:xfrm>
          <a:prstGeom prst="rect">
            <a:avLst/>
          </a:prstGeom>
        </p:spPr>
      </p:pic>
      <p:pic>
        <p:nvPicPr>
          <p:cNvPr id="27" name="Picture 26"/>
          <p:cNvPicPr>
            <a:picLocks noChangeAspect="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tretch>
            <a:fillRect/>
          </a:stretch>
        </p:blipFill>
        <p:spPr>
          <a:xfrm>
            <a:off x="8170652" y="3153675"/>
            <a:ext cx="633962" cy="478048"/>
          </a:xfrm>
          <a:prstGeom prst="rect">
            <a:avLst/>
          </a:prstGeom>
        </p:spPr>
      </p:pic>
      <p:sp>
        <p:nvSpPr>
          <p:cNvPr id="28" name="TextBox 27"/>
          <p:cNvSpPr txBox="1"/>
          <p:nvPr/>
        </p:nvSpPr>
        <p:spPr>
          <a:xfrm>
            <a:off x="1219200" y="1143000"/>
            <a:ext cx="1197764" cy="369332"/>
          </a:xfrm>
          <a:prstGeom prst="rect">
            <a:avLst/>
          </a:prstGeom>
          <a:noFill/>
        </p:spPr>
        <p:txBody>
          <a:bodyPr wrap="none" rtlCol="0">
            <a:spAutoFit/>
          </a:bodyPr>
          <a:lstStyle/>
          <a:p>
            <a:r>
              <a:rPr lang="en-US" b="1" dirty="0" smtClean="0"/>
              <a:t>CIRC 2009</a:t>
            </a:r>
            <a:endParaRPr lang="en-US" b="1" dirty="0"/>
          </a:p>
        </p:txBody>
      </p:sp>
      <p:sp>
        <p:nvSpPr>
          <p:cNvPr id="29" name="TextBox 28"/>
          <p:cNvSpPr txBox="1"/>
          <p:nvPr/>
        </p:nvSpPr>
        <p:spPr>
          <a:xfrm>
            <a:off x="6719836" y="1121435"/>
            <a:ext cx="847220" cy="369332"/>
          </a:xfrm>
          <a:prstGeom prst="rect">
            <a:avLst/>
          </a:prstGeom>
          <a:noFill/>
        </p:spPr>
        <p:txBody>
          <a:bodyPr wrap="none" rtlCol="0">
            <a:spAutoFit/>
          </a:bodyPr>
          <a:lstStyle/>
          <a:p>
            <a:r>
              <a:rPr lang="en-US" b="1" dirty="0" smtClean="0"/>
              <a:t>Today</a:t>
            </a:r>
            <a:endParaRPr lang="en-US" b="1" dirty="0"/>
          </a:p>
        </p:txBody>
      </p:sp>
      <p:sp>
        <p:nvSpPr>
          <p:cNvPr id="30" name="Up-Down Arrow 29"/>
          <p:cNvSpPr/>
          <p:nvPr/>
        </p:nvSpPr>
        <p:spPr>
          <a:xfrm>
            <a:off x="6888019" y="2546832"/>
            <a:ext cx="381001" cy="1322117"/>
          </a:xfrm>
          <a:prstGeom prst="up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Up-Down Arrow 30"/>
          <p:cNvSpPr/>
          <p:nvPr/>
        </p:nvSpPr>
        <p:spPr>
          <a:xfrm rot="5400000">
            <a:off x="6864040" y="2904104"/>
            <a:ext cx="381001" cy="791613"/>
          </a:xfrm>
          <a:prstGeom prst="upDownArrow">
            <a:avLst>
              <a:gd name="adj1" fmla="val 40943"/>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p:cNvSpPr>
            <a:spLocks noGrp="1"/>
          </p:cNvSpPr>
          <p:nvPr>
            <p:ph type="title"/>
          </p:nvPr>
        </p:nvSpPr>
        <p:spPr>
          <a:xfrm>
            <a:off x="304800" y="203200"/>
            <a:ext cx="6280150" cy="863600"/>
          </a:xfrm>
          <a:noFill/>
        </p:spPr>
        <p:txBody>
          <a:bodyPr/>
          <a:lstStyle/>
          <a:p>
            <a:r>
              <a:rPr lang="en-US" sz="3600" dirty="0" smtClean="0"/>
              <a:t>An Evolution</a:t>
            </a:r>
            <a:endParaRPr lang="en-US" sz="3600" dirty="0"/>
          </a:p>
        </p:txBody>
      </p:sp>
      <p:pic>
        <p:nvPicPr>
          <p:cNvPr id="2" name="Picture 1" descr="circ monitors.png"/>
          <p:cNvPicPr>
            <a:picLocks noChangeAspect="1"/>
          </p:cNvPicPr>
          <p:nvPr/>
        </p:nvPicPr>
        <p:blipFill>
          <a:blip r:embed="rId11" cstate="print">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285734" y="2781235"/>
            <a:ext cx="3204916" cy="876365"/>
          </a:xfrm>
          <a:prstGeom prst="rect">
            <a:avLst/>
          </a:prstGeom>
        </p:spPr>
      </p:pic>
      <p:sp>
        <p:nvSpPr>
          <p:cNvPr id="3" name="TextBox 2"/>
          <p:cNvSpPr txBox="1"/>
          <p:nvPr/>
        </p:nvSpPr>
        <p:spPr>
          <a:xfrm rot="185170">
            <a:off x="593982" y="2908316"/>
            <a:ext cx="441422" cy="369332"/>
          </a:xfrm>
          <a:prstGeom prst="rect">
            <a:avLst/>
          </a:prstGeom>
          <a:noFill/>
        </p:spPr>
        <p:txBody>
          <a:bodyPr wrap="none" rtlCol="0">
            <a:spAutoFit/>
          </a:bodyPr>
          <a:lstStyle/>
          <a:p>
            <a:r>
              <a:rPr lang="en-US" dirty="0" smtClean="0"/>
              <a:t>L1</a:t>
            </a:r>
            <a:endParaRPr lang="en-US" dirty="0"/>
          </a:p>
        </p:txBody>
      </p:sp>
      <p:sp>
        <p:nvSpPr>
          <p:cNvPr id="33" name="TextBox 32"/>
          <p:cNvSpPr txBox="1"/>
          <p:nvPr/>
        </p:nvSpPr>
        <p:spPr>
          <a:xfrm>
            <a:off x="1666956" y="2945250"/>
            <a:ext cx="441422" cy="369332"/>
          </a:xfrm>
          <a:prstGeom prst="rect">
            <a:avLst/>
          </a:prstGeom>
          <a:noFill/>
        </p:spPr>
        <p:txBody>
          <a:bodyPr wrap="none" rtlCol="0">
            <a:spAutoFit/>
          </a:bodyPr>
          <a:lstStyle/>
          <a:p>
            <a:r>
              <a:rPr lang="en-US" dirty="0" smtClean="0"/>
              <a:t>L2</a:t>
            </a:r>
            <a:endParaRPr lang="en-US" dirty="0"/>
          </a:p>
        </p:txBody>
      </p:sp>
      <p:sp>
        <p:nvSpPr>
          <p:cNvPr id="34" name="TextBox 33"/>
          <p:cNvSpPr txBox="1"/>
          <p:nvPr/>
        </p:nvSpPr>
        <p:spPr>
          <a:xfrm rot="21440958">
            <a:off x="2809955" y="2945250"/>
            <a:ext cx="441422" cy="369332"/>
          </a:xfrm>
          <a:prstGeom prst="rect">
            <a:avLst/>
          </a:prstGeom>
          <a:noFill/>
        </p:spPr>
        <p:txBody>
          <a:bodyPr wrap="none" rtlCol="0">
            <a:spAutoFit/>
          </a:bodyPr>
          <a:lstStyle/>
          <a:p>
            <a:r>
              <a:rPr lang="en-US" dirty="0" smtClean="0"/>
              <a:t>L3</a:t>
            </a:r>
            <a:endParaRPr lang="en-US" dirty="0"/>
          </a:p>
        </p:txBody>
      </p:sp>
      <p:pic>
        <p:nvPicPr>
          <p:cNvPr id="37" name="Picture 36"/>
          <p:cNvPicPr>
            <a:picLocks noChangeAspect="1"/>
          </p:cNvPicPr>
          <p:nvPr/>
        </p:nvPicPr>
        <p:blipFill>
          <a:blip r:embed="rId13"/>
          <a:stretch>
            <a:fillRect/>
          </a:stretch>
        </p:blipFill>
        <p:spPr>
          <a:xfrm>
            <a:off x="1396260" y="1641049"/>
            <a:ext cx="934113" cy="748035"/>
          </a:xfrm>
          <a:prstGeom prst="rect">
            <a:avLst/>
          </a:prstGeom>
        </p:spPr>
      </p:pic>
    </p:spTree>
    <p:extLst>
      <p:ext uri="{BB962C8B-B14F-4D97-AF65-F5344CB8AC3E}">
        <p14:creationId xmlns:p14="http://schemas.microsoft.com/office/powerpoint/2010/main" val="3521415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638799" y="2829266"/>
            <a:ext cx="2386475" cy="936564"/>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400" b="1" dirty="0" smtClean="0"/>
              <a:t>Advanced Tool &amp; Tactics</a:t>
            </a:r>
            <a:endParaRPr lang="en-US" sz="1400" b="1" dirty="0"/>
          </a:p>
        </p:txBody>
      </p:sp>
      <p:sp>
        <p:nvSpPr>
          <p:cNvPr id="12" name="Rectangle 11"/>
          <p:cNvSpPr/>
          <p:nvPr/>
        </p:nvSpPr>
        <p:spPr>
          <a:xfrm>
            <a:off x="3357196" y="1610066"/>
            <a:ext cx="2386475" cy="828334"/>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r"/>
            <a:r>
              <a:rPr lang="en-US" sz="1400" b="1" dirty="0" smtClean="0">
                <a:solidFill>
                  <a:schemeClr val="dk1"/>
                </a:solidFill>
              </a:rPr>
              <a:t>Cyber Threat Intelligence</a:t>
            </a:r>
            <a:endParaRPr lang="en-US" sz="1400" b="1" dirty="0">
              <a:solidFill>
                <a:schemeClr val="dk1"/>
              </a:solidFill>
            </a:endParaRPr>
          </a:p>
        </p:txBody>
      </p:sp>
      <p:sp>
        <p:nvSpPr>
          <p:cNvPr id="13" name="Rectangle 12"/>
          <p:cNvSpPr/>
          <p:nvPr/>
        </p:nvSpPr>
        <p:spPr>
          <a:xfrm>
            <a:off x="1088354" y="2803388"/>
            <a:ext cx="2386475" cy="962441"/>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1400" b="1" dirty="0" smtClean="0"/>
              <a:t>     CIRT</a:t>
            </a:r>
            <a:r>
              <a:rPr lang="en-US" sz="1400" b="1" dirty="0"/>
              <a:t>	</a:t>
            </a:r>
            <a:endParaRPr lang="en-US" sz="1400" b="1" dirty="0" smtClean="0"/>
          </a:p>
        </p:txBody>
      </p:sp>
      <p:sp>
        <p:nvSpPr>
          <p:cNvPr id="14" name="Rectangle 13"/>
          <p:cNvSpPr/>
          <p:nvPr/>
        </p:nvSpPr>
        <p:spPr>
          <a:xfrm>
            <a:off x="3357196" y="4190999"/>
            <a:ext cx="2386476" cy="813609"/>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400" b="1" dirty="0" smtClean="0"/>
              <a:t>Content Analytics</a:t>
            </a:r>
            <a:endParaRPr lang="en-US" sz="1400" b="1" dirty="0"/>
          </a:p>
        </p:txBody>
      </p:sp>
      <p:sp>
        <p:nvSpPr>
          <p:cNvPr id="21" name="Left-Up Arrow 20"/>
          <p:cNvSpPr/>
          <p:nvPr/>
        </p:nvSpPr>
        <p:spPr>
          <a:xfrm rot="16200000">
            <a:off x="5914739" y="1781732"/>
            <a:ext cx="853779" cy="980815"/>
          </a:xfrm>
          <a:prstGeom prst="leftUpArrow">
            <a:avLst/>
          </a:prstGeom>
          <a:solidFill>
            <a:schemeClr val="accent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22" name="Left-Up Arrow 21"/>
          <p:cNvSpPr/>
          <p:nvPr/>
        </p:nvSpPr>
        <p:spPr>
          <a:xfrm rot="10800000">
            <a:off x="2281593" y="1843401"/>
            <a:ext cx="963200" cy="855627"/>
          </a:xfrm>
          <a:prstGeom prst="leftUpArrow">
            <a:avLst>
              <a:gd name="adj1" fmla="val 25000"/>
              <a:gd name="adj2" fmla="val 24222"/>
              <a:gd name="adj3" fmla="val 25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pic>
        <p:nvPicPr>
          <p:cNvPr id="23" name="Picture 22"/>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179117" y="2912209"/>
            <a:ext cx="1276101" cy="804833"/>
          </a:xfrm>
          <a:prstGeom prst="rect">
            <a:avLst/>
          </a:prstGeom>
        </p:spPr>
      </p:pic>
      <p:pic>
        <p:nvPicPr>
          <p:cNvPr id="24" name="Picture 23"/>
          <p:cNvPicPr>
            <a:picLocks noChangeAspect="1"/>
          </p:cNvPicPr>
          <p:nvPr/>
        </p:nvPicPr>
        <p:blipFill>
          <a:blip r:embed="rId5" cstate="print">
            <a:clrChange>
              <a:clrFrom>
                <a:srgbClr val="FFFFFF"/>
              </a:clrFrom>
              <a:clrTo>
                <a:srgbClr val="FFFFFF">
                  <a:alpha val="0"/>
                </a:srgbClr>
              </a:clrTo>
            </a:clrChange>
            <a:grayscl/>
            <a:extLst>
              <a:ext uri="{28A0092B-C50C-407E-A947-70E740481C1C}">
                <a14:useLocalDpi xmlns:a14="http://schemas.microsoft.com/office/drawing/2010/main" val="0"/>
              </a:ext>
            </a:extLst>
          </a:blip>
          <a:stretch>
            <a:fillRect/>
          </a:stretch>
        </p:blipFill>
        <p:spPr>
          <a:xfrm>
            <a:off x="3250637" y="4325310"/>
            <a:ext cx="1140186" cy="609600"/>
          </a:xfrm>
          <a:prstGeom prst="rect">
            <a:avLst/>
          </a:prstGeom>
        </p:spPr>
      </p:pic>
      <p:pic>
        <p:nvPicPr>
          <p:cNvPr id="26" name="Picture 25"/>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3474829" y="1905000"/>
            <a:ext cx="823721" cy="533400"/>
          </a:xfrm>
          <a:prstGeom prst="rect">
            <a:avLst/>
          </a:prstGeom>
        </p:spPr>
      </p:pic>
      <p:pic>
        <p:nvPicPr>
          <p:cNvPr id="27" name="Picture 26"/>
          <p:cNvPicPr>
            <a:picLocks noChangeAspect="1"/>
          </p:cNvPicPr>
          <p:nvPr/>
        </p:nvPicPr>
        <p:blipFill>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6832037" y="3096437"/>
            <a:ext cx="1103043" cy="669391"/>
          </a:xfrm>
          <a:prstGeom prst="rect">
            <a:avLst/>
          </a:prstGeom>
        </p:spPr>
      </p:pic>
      <p:sp>
        <p:nvSpPr>
          <p:cNvPr id="32" name="Title 1"/>
          <p:cNvSpPr>
            <a:spLocks noGrp="1"/>
          </p:cNvSpPr>
          <p:nvPr>
            <p:ph type="title"/>
          </p:nvPr>
        </p:nvSpPr>
        <p:spPr>
          <a:xfrm>
            <a:off x="242539" y="76199"/>
            <a:ext cx="7692539" cy="768629"/>
          </a:xfrm>
          <a:noFill/>
        </p:spPr>
        <p:txBody>
          <a:bodyPr>
            <a:normAutofit fontScale="90000"/>
          </a:bodyPr>
          <a:lstStyle/>
          <a:p>
            <a:r>
              <a:rPr lang="en-US" dirty="0"/>
              <a:t>Incident Monitoring &amp; Response </a:t>
            </a:r>
          </a:p>
        </p:txBody>
      </p:sp>
      <p:sp>
        <p:nvSpPr>
          <p:cNvPr id="33" name="Left-Up Arrow 32"/>
          <p:cNvSpPr/>
          <p:nvPr/>
        </p:nvSpPr>
        <p:spPr>
          <a:xfrm>
            <a:off x="5841437" y="3886200"/>
            <a:ext cx="963200" cy="855627"/>
          </a:xfrm>
          <a:prstGeom prst="leftUpArrow">
            <a:avLst>
              <a:gd name="adj1" fmla="val 25000"/>
              <a:gd name="adj2" fmla="val 24222"/>
              <a:gd name="adj3" fmla="val 25000"/>
            </a:avLst>
          </a:prstGeom>
          <a:solidFill>
            <a:schemeClr val="accent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4" name="Left-Up Arrow 33"/>
          <p:cNvSpPr/>
          <p:nvPr/>
        </p:nvSpPr>
        <p:spPr>
          <a:xfrm rot="5400000">
            <a:off x="2341223" y="3863787"/>
            <a:ext cx="963200" cy="855627"/>
          </a:xfrm>
          <a:prstGeom prst="leftUpArrow">
            <a:avLst>
              <a:gd name="adj1" fmla="val 25000"/>
              <a:gd name="adj2" fmla="val 24222"/>
              <a:gd name="adj3" fmla="val 25000"/>
            </a:avLst>
          </a:prstGeom>
          <a:solidFill>
            <a:schemeClr val="accent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Rectangular Callout 2"/>
          <p:cNvSpPr/>
          <p:nvPr/>
        </p:nvSpPr>
        <p:spPr>
          <a:xfrm>
            <a:off x="7000107" y="784163"/>
            <a:ext cx="1910895" cy="968437"/>
          </a:xfrm>
          <a:prstGeom prst="wedgeRectCallout">
            <a:avLst/>
          </a:prstGeom>
        </p:spPr>
        <p:style>
          <a:lnRef idx="1">
            <a:schemeClr val="dk1"/>
          </a:lnRef>
          <a:fillRef idx="2">
            <a:schemeClr val="dk1"/>
          </a:fillRef>
          <a:effectRef idx="1">
            <a:schemeClr val="dk1"/>
          </a:effectRef>
          <a:fontRef idx="minor">
            <a:schemeClr val="dk1"/>
          </a:fontRef>
        </p:style>
        <p:txBody>
          <a:bodyPr rtlCol="0" anchor="ctr"/>
          <a:lstStyle/>
          <a:p>
            <a:pPr marL="111125" indent="-111125">
              <a:buFont typeface="Arial" pitchFamily="34" charset="0"/>
              <a:buChar char="•"/>
            </a:pPr>
            <a:endParaRPr lang="en-US" sz="1000" dirty="0" smtClean="0">
              <a:solidFill>
                <a:schemeClr val="tx1"/>
              </a:solidFill>
            </a:endParaRPr>
          </a:p>
          <a:p>
            <a:pPr marL="111125" indent="-111125">
              <a:buFont typeface="Arial" pitchFamily="34" charset="0"/>
              <a:buChar char="•"/>
            </a:pPr>
            <a:r>
              <a:rPr lang="en-US" sz="1000" dirty="0" smtClean="0">
                <a:solidFill>
                  <a:schemeClr val="tx1"/>
                </a:solidFill>
              </a:rPr>
              <a:t>Threat Indicator Portal (IOC’s)</a:t>
            </a:r>
            <a:endParaRPr lang="en-US" sz="1000" dirty="0">
              <a:solidFill>
                <a:schemeClr val="tx1"/>
              </a:solidFill>
            </a:endParaRPr>
          </a:p>
          <a:p>
            <a:pPr marL="111125" indent="-111125">
              <a:buFont typeface="Arial" pitchFamily="34" charset="0"/>
              <a:buChar char="•"/>
            </a:pPr>
            <a:r>
              <a:rPr lang="en-US" sz="1000" dirty="0" smtClean="0">
                <a:solidFill>
                  <a:schemeClr val="tx1"/>
                </a:solidFill>
              </a:rPr>
              <a:t>Source </a:t>
            </a:r>
            <a:r>
              <a:rPr lang="en-US" sz="1000" dirty="0">
                <a:solidFill>
                  <a:schemeClr val="tx1"/>
                </a:solidFill>
              </a:rPr>
              <a:t>Actor Attribution</a:t>
            </a:r>
          </a:p>
          <a:p>
            <a:pPr marL="111125" indent="-111125">
              <a:buFont typeface="Arial" pitchFamily="34" charset="0"/>
              <a:buChar char="•"/>
            </a:pPr>
            <a:r>
              <a:rPr lang="en-US" sz="1000" dirty="0">
                <a:solidFill>
                  <a:schemeClr val="tx1"/>
                </a:solidFill>
              </a:rPr>
              <a:t>Attack Sensing &amp; Warning</a:t>
            </a:r>
          </a:p>
          <a:p>
            <a:pPr marL="111125" indent="-111125">
              <a:buFont typeface="Arial" pitchFamily="34" charset="0"/>
              <a:buChar char="•"/>
            </a:pPr>
            <a:r>
              <a:rPr lang="en-US" sz="1000" dirty="0">
                <a:solidFill>
                  <a:schemeClr val="tx1"/>
                </a:solidFill>
              </a:rPr>
              <a:t>Social Media</a:t>
            </a:r>
          </a:p>
          <a:p>
            <a:pPr marL="111125" indent="-111125">
              <a:buFont typeface="Arial" pitchFamily="34" charset="0"/>
              <a:buChar char="•"/>
            </a:pPr>
            <a:r>
              <a:rPr lang="en-US" sz="1000" dirty="0">
                <a:solidFill>
                  <a:schemeClr val="tx1"/>
                </a:solidFill>
              </a:rPr>
              <a:t>High Value Target (HVT)</a:t>
            </a:r>
          </a:p>
          <a:p>
            <a:pPr algn="ctr"/>
            <a:endParaRPr lang="en-US" sz="1050" dirty="0">
              <a:solidFill>
                <a:schemeClr val="tx1"/>
              </a:solidFill>
            </a:endParaRPr>
          </a:p>
        </p:txBody>
      </p:sp>
      <p:cxnSp>
        <p:nvCxnSpPr>
          <p:cNvPr id="36" name="Straight Connector 35"/>
          <p:cNvCxnSpPr>
            <a:stCxn id="12" idx="0"/>
          </p:cNvCxnSpPr>
          <p:nvPr/>
        </p:nvCxnSpPr>
        <p:spPr>
          <a:xfrm flipV="1">
            <a:off x="4550434" y="1143000"/>
            <a:ext cx="2429198" cy="467066"/>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Rectangular Callout 42"/>
          <p:cNvSpPr/>
          <p:nvPr/>
        </p:nvSpPr>
        <p:spPr>
          <a:xfrm>
            <a:off x="381000" y="784163"/>
            <a:ext cx="2214198" cy="968437"/>
          </a:xfrm>
          <a:prstGeom prst="wedgeRectCallout">
            <a:avLst/>
          </a:prstGeom>
        </p:spPr>
        <p:style>
          <a:lnRef idx="1">
            <a:schemeClr val="dk1"/>
          </a:lnRef>
          <a:fillRef idx="2">
            <a:schemeClr val="dk1"/>
          </a:fillRef>
          <a:effectRef idx="1">
            <a:schemeClr val="dk1"/>
          </a:effectRef>
          <a:fontRef idx="minor">
            <a:schemeClr val="dk1"/>
          </a:fontRef>
        </p:style>
        <p:txBody>
          <a:bodyPr rtlCol="0" anchor="ctr"/>
          <a:lstStyle/>
          <a:p>
            <a:pPr marL="111125" indent="-111125">
              <a:buFont typeface="Arial" pitchFamily="34" charset="0"/>
              <a:buChar char="•"/>
            </a:pPr>
            <a:endParaRPr lang="en-US" sz="1000" dirty="0" smtClean="0">
              <a:solidFill>
                <a:schemeClr val="tx1"/>
              </a:solidFill>
            </a:endParaRPr>
          </a:p>
          <a:p>
            <a:pPr marL="111125" indent="-111125">
              <a:buFont typeface="Arial" pitchFamily="34" charset="0"/>
              <a:buChar char="•"/>
            </a:pPr>
            <a:r>
              <a:rPr lang="en-US" sz="1000" dirty="0">
                <a:solidFill>
                  <a:schemeClr val="tx1"/>
                </a:solidFill>
              </a:rPr>
              <a:t>Eyes-On-Glass</a:t>
            </a:r>
          </a:p>
          <a:p>
            <a:pPr marL="111125" indent="-111125">
              <a:buFont typeface="Arial" pitchFamily="34" charset="0"/>
              <a:buChar char="•"/>
            </a:pPr>
            <a:r>
              <a:rPr lang="en-US" sz="1000" dirty="0">
                <a:solidFill>
                  <a:schemeClr val="tx1"/>
                </a:solidFill>
              </a:rPr>
              <a:t>End User Intake</a:t>
            </a:r>
          </a:p>
          <a:p>
            <a:pPr marL="111125" indent="-111125">
              <a:buFont typeface="Arial" pitchFamily="34" charset="0"/>
              <a:buChar char="•"/>
            </a:pPr>
            <a:r>
              <a:rPr lang="en-US" sz="1000" dirty="0">
                <a:solidFill>
                  <a:schemeClr val="tx1"/>
                </a:solidFill>
              </a:rPr>
              <a:t>Event </a:t>
            </a:r>
            <a:r>
              <a:rPr lang="en-US" sz="1000" dirty="0" smtClean="0">
                <a:solidFill>
                  <a:schemeClr val="tx1"/>
                </a:solidFill>
              </a:rPr>
              <a:t>Triage-Incident Command </a:t>
            </a:r>
            <a:endParaRPr lang="en-US" sz="1000" dirty="0">
              <a:solidFill>
                <a:schemeClr val="tx1"/>
              </a:solidFill>
            </a:endParaRPr>
          </a:p>
          <a:p>
            <a:pPr marL="111125" indent="-111125">
              <a:buFont typeface="Arial" pitchFamily="34" charset="0"/>
              <a:buChar char="•"/>
            </a:pPr>
            <a:r>
              <a:rPr lang="en-US" sz="1000" dirty="0">
                <a:solidFill>
                  <a:schemeClr val="tx1"/>
                </a:solidFill>
              </a:rPr>
              <a:t>Incident Containment</a:t>
            </a:r>
          </a:p>
          <a:p>
            <a:pPr marL="111125" indent="-111125">
              <a:buFont typeface="Arial" pitchFamily="34" charset="0"/>
              <a:buChar char="•"/>
            </a:pPr>
            <a:r>
              <a:rPr lang="en-US" sz="1000" dirty="0">
                <a:solidFill>
                  <a:schemeClr val="tx1"/>
                </a:solidFill>
              </a:rPr>
              <a:t>24x7 Coverage</a:t>
            </a:r>
          </a:p>
          <a:p>
            <a:pPr algn="ctr"/>
            <a:endParaRPr lang="en-US" sz="1050" dirty="0">
              <a:solidFill>
                <a:schemeClr val="tx1"/>
              </a:solidFill>
            </a:endParaRPr>
          </a:p>
        </p:txBody>
      </p:sp>
      <p:sp>
        <p:nvSpPr>
          <p:cNvPr id="44" name="Rectangular Callout 43"/>
          <p:cNvSpPr/>
          <p:nvPr/>
        </p:nvSpPr>
        <p:spPr>
          <a:xfrm>
            <a:off x="452802" y="4975163"/>
            <a:ext cx="1910895" cy="968437"/>
          </a:xfrm>
          <a:prstGeom prst="wedgeRectCallout">
            <a:avLst/>
          </a:prstGeom>
        </p:spPr>
        <p:style>
          <a:lnRef idx="1">
            <a:schemeClr val="dk1"/>
          </a:lnRef>
          <a:fillRef idx="2">
            <a:schemeClr val="dk1"/>
          </a:fillRef>
          <a:effectRef idx="1">
            <a:schemeClr val="dk1"/>
          </a:effectRef>
          <a:fontRef idx="minor">
            <a:schemeClr val="dk1"/>
          </a:fontRef>
        </p:style>
        <p:txBody>
          <a:bodyPr rtlCol="0" anchor="ctr"/>
          <a:lstStyle/>
          <a:p>
            <a:pPr marL="111125" indent="-111125">
              <a:buFont typeface="Arial" pitchFamily="34" charset="0"/>
              <a:buChar char="•"/>
            </a:pPr>
            <a:r>
              <a:rPr lang="en-US" sz="1000" dirty="0">
                <a:solidFill>
                  <a:schemeClr val="tx1"/>
                </a:solidFill>
              </a:rPr>
              <a:t>Content Development</a:t>
            </a:r>
          </a:p>
          <a:p>
            <a:pPr marL="111125" indent="-111125">
              <a:buFont typeface="Arial" pitchFamily="34" charset="0"/>
              <a:buChar char="•"/>
            </a:pPr>
            <a:r>
              <a:rPr lang="en-US" sz="1000" dirty="0">
                <a:solidFill>
                  <a:schemeClr val="tx1"/>
                </a:solidFill>
              </a:rPr>
              <a:t>Integration</a:t>
            </a:r>
          </a:p>
          <a:p>
            <a:pPr marL="111125" indent="-111125">
              <a:buFont typeface="Arial" pitchFamily="34" charset="0"/>
              <a:buChar char="•"/>
            </a:pPr>
            <a:r>
              <a:rPr lang="en-US" sz="1000" dirty="0" smtClean="0">
                <a:solidFill>
                  <a:schemeClr val="tx1"/>
                </a:solidFill>
              </a:rPr>
              <a:t>Scripting</a:t>
            </a:r>
          </a:p>
          <a:p>
            <a:pPr marL="111125" indent="-111125">
              <a:buFont typeface="Arial" pitchFamily="34" charset="0"/>
              <a:buChar char="•"/>
            </a:pPr>
            <a:r>
              <a:rPr lang="en-US" sz="1000" dirty="0" smtClean="0">
                <a:solidFill>
                  <a:schemeClr val="tx1"/>
                </a:solidFill>
              </a:rPr>
              <a:t>Workflow</a:t>
            </a:r>
          </a:p>
          <a:p>
            <a:pPr marL="111125" indent="-111125">
              <a:buFont typeface="Arial" pitchFamily="34" charset="0"/>
              <a:buChar char="•"/>
            </a:pPr>
            <a:r>
              <a:rPr lang="en-US" sz="1000" dirty="0" smtClean="0">
                <a:solidFill>
                  <a:schemeClr val="tx1"/>
                </a:solidFill>
              </a:rPr>
              <a:t>Rules/Reports</a:t>
            </a:r>
            <a:endParaRPr lang="en-US" sz="1000" dirty="0">
              <a:solidFill>
                <a:schemeClr val="tx1"/>
              </a:solidFill>
            </a:endParaRPr>
          </a:p>
          <a:p>
            <a:pPr algn="ctr"/>
            <a:endParaRPr lang="en-US" sz="1050" dirty="0">
              <a:solidFill>
                <a:schemeClr val="tx1"/>
              </a:solidFill>
            </a:endParaRPr>
          </a:p>
        </p:txBody>
      </p:sp>
      <p:cxnSp>
        <p:nvCxnSpPr>
          <p:cNvPr id="51" name="Straight Arrow Connector 50"/>
          <p:cNvCxnSpPr>
            <a:stCxn id="11" idx="2"/>
            <a:endCxn id="58" idx="0"/>
          </p:cNvCxnSpPr>
          <p:nvPr/>
        </p:nvCxnSpPr>
        <p:spPr>
          <a:xfrm>
            <a:off x="6832037" y="3765830"/>
            <a:ext cx="1103043" cy="10397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3" idx="0"/>
            <a:endCxn id="43" idx="2"/>
          </p:cNvCxnSpPr>
          <p:nvPr/>
        </p:nvCxnSpPr>
        <p:spPr>
          <a:xfrm flipH="1" flipV="1">
            <a:off x="1488099" y="1752600"/>
            <a:ext cx="793493" cy="10507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Rectangular Callout 57"/>
          <p:cNvSpPr/>
          <p:nvPr/>
        </p:nvSpPr>
        <p:spPr>
          <a:xfrm>
            <a:off x="6979632" y="4805610"/>
            <a:ext cx="1910895" cy="1061790"/>
          </a:xfrm>
          <a:prstGeom prst="wedgeRectCallout">
            <a:avLst/>
          </a:prstGeom>
        </p:spPr>
        <p:style>
          <a:lnRef idx="1">
            <a:schemeClr val="dk1"/>
          </a:lnRef>
          <a:fillRef idx="2">
            <a:schemeClr val="dk1"/>
          </a:fillRef>
          <a:effectRef idx="1">
            <a:schemeClr val="dk1"/>
          </a:effectRef>
          <a:fontRef idx="minor">
            <a:schemeClr val="dk1"/>
          </a:fontRef>
        </p:style>
        <p:txBody>
          <a:bodyPr rtlCol="0" anchor="ctr"/>
          <a:lstStyle/>
          <a:p>
            <a:pPr marL="111125" indent="-111125">
              <a:buFont typeface="Arial" pitchFamily="34" charset="0"/>
              <a:buChar char="•"/>
            </a:pPr>
            <a:r>
              <a:rPr lang="en-US" sz="1000" dirty="0" smtClean="0">
                <a:solidFill>
                  <a:schemeClr val="tx1"/>
                </a:solidFill>
              </a:rPr>
              <a:t>Reverse </a:t>
            </a:r>
            <a:r>
              <a:rPr lang="en-US" sz="1000" dirty="0">
                <a:solidFill>
                  <a:schemeClr val="tx1"/>
                </a:solidFill>
              </a:rPr>
              <a:t>Malware Engineering</a:t>
            </a:r>
          </a:p>
          <a:p>
            <a:pPr marL="111125" indent="-111125">
              <a:buFont typeface="Arial" pitchFamily="34" charset="0"/>
              <a:buChar char="•"/>
            </a:pPr>
            <a:r>
              <a:rPr lang="en-US" sz="1000" dirty="0">
                <a:solidFill>
                  <a:schemeClr val="tx1"/>
                </a:solidFill>
              </a:rPr>
              <a:t>Host &amp; Network </a:t>
            </a:r>
            <a:r>
              <a:rPr lang="en-US" sz="1000" dirty="0" smtClean="0">
                <a:solidFill>
                  <a:schemeClr val="tx1"/>
                </a:solidFill>
              </a:rPr>
              <a:t>Forensic</a:t>
            </a:r>
          </a:p>
          <a:p>
            <a:pPr marL="111125" indent="-111125">
              <a:buFont typeface="Arial" pitchFamily="34" charset="0"/>
              <a:buChar char="•"/>
            </a:pPr>
            <a:r>
              <a:rPr lang="en-US" sz="1000" dirty="0" smtClean="0">
                <a:solidFill>
                  <a:schemeClr val="tx1"/>
                </a:solidFill>
              </a:rPr>
              <a:t>Hunters</a:t>
            </a:r>
            <a:endParaRPr lang="en-US" sz="1000" dirty="0">
              <a:solidFill>
                <a:schemeClr val="tx1"/>
              </a:solidFill>
            </a:endParaRPr>
          </a:p>
          <a:p>
            <a:pPr marL="111125" indent="-111125">
              <a:buFont typeface="Arial" pitchFamily="34" charset="0"/>
              <a:buChar char="•"/>
            </a:pPr>
            <a:r>
              <a:rPr lang="en-US" sz="1000" dirty="0">
                <a:solidFill>
                  <a:schemeClr val="tx1"/>
                </a:solidFill>
              </a:rPr>
              <a:t>Cause &amp; Origin Determination</a:t>
            </a:r>
          </a:p>
          <a:p>
            <a:pPr marL="111125" indent="-111125">
              <a:buFont typeface="Arial" pitchFamily="34" charset="0"/>
              <a:buChar char="•"/>
            </a:pPr>
            <a:r>
              <a:rPr lang="en-US" sz="1000" dirty="0">
                <a:solidFill>
                  <a:schemeClr val="tx1"/>
                </a:solidFill>
              </a:rPr>
              <a:t>Scripting &amp; Integration</a:t>
            </a:r>
            <a:endParaRPr lang="en-US" sz="1050" dirty="0">
              <a:solidFill>
                <a:schemeClr val="tx1"/>
              </a:solidFill>
            </a:endParaRPr>
          </a:p>
        </p:txBody>
      </p:sp>
      <p:cxnSp>
        <p:nvCxnSpPr>
          <p:cNvPr id="73" name="Straight Arrow Connector 72"/>
          <p:cNvCxnSpPr>
            <a:stCxn id="14" idx="2"/>
            <a:endCxn id="44" idx="3"/>
          </p:cNvCxnSpPr>
          <p:nvPr/>
        </p:nvCxnSpPr>
        <p:spPr>
          <a:xfrm flipH="1">
            <a:off x="2363697" y="5004608"/>
            <a:ext cx="2186737" cy="4547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Quad Arrow 74"/>
          <p:cNvSpPr/>
          <p:nvPr/>
        </p:nvSpPr>
        <p:spPr>
          <a:xfrm>
            <a:off x="3733800" y="2590800"/>
            <a:ext cx="1696442" cy="1447800"/>
          </a:xfrm>
          <a:prstGeom prst="quadArrow">
            <a:avLst/>
          </a:prstGeom>
          <a:solidFill>
            <a:schemeClr val="accent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Tree>
    <p:extLst>
      <p:ext uri="{BB962C8B-B14F-4D97-AF65-F5344CB8AC3E}">
        <p14:creationId xmlns:p14="http://schemas.microsoft.com/office/powerpoint/2010/main" val="3740676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 calcmode="lin" valueType="num">
                                      <p:cBhvr additive="base">
                                        <p:cTn id="14" dur="500" fill="hold"/>
                                        <p:tgtEl>
                                          <p:spTgt spid="43"/>
                                        </p:tgtEl>
                                        <p:attrNameLst>
                                          <p:attrName>ppt_x</p:attrName>
                                        </p:attrNameLst>
                                      </p:cBhvr>
                                      <p:tavLst>
                                        <p:tav tm="0">
                                          <p:val>
                                            <p:strVal val="#ppt_x"/>
                                          </p:val>
                                        </p:tav>
                                        <p:tav tm="100000">
                                          <p:val>
                                            <p:strVal val="#ppt_x"/>
                                          </p:val>
                                        </p:tav>
                                      </p:tavLst>
                                    </p:anim>
                                    <p:anim calcmode="lin" valueType="num">
                                      <p:cBhvr additive="base">
                                        <p:cTn id="15"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anim calcmode="lin" valueType="num">
                                      <p:cBhvr>
                                        <p:cTn id="21" dur="1000" fill="hold"/>
                                        <p:tgtEl>
                                          <p:spTgt spid="36"/>
                                        </p:tgtEl>
                                        <p:attrNameLst>
                                          <p:attrName>ppt_x</p:attrName>
                                        </p:attrNameLst>
                                      </p:cBhvr>
                                      <p:tavLst>
                                        <p:tav tm="0">
                                          <p:val>
                                            <p:strVal val="#ppt_x"/>
                                          </p:val>
                                        </p:tav>
                                        <p:tav tm="100000">
                                          <p:val>
                                            <p:strVal val="#ppt_x"/>
                                          </p:val>
                                        </p:tav>
                                      </p:tavLst>
                                    </p:anim>
                                    <p:anim calcmode="lin" valueType="num">
                                      <p:cBhvr>
                                        <p:cTn id="2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1000"/>
                                        <p:tgtEl>
                                          <p:spTgt spid="51"/>
                                        </p:tgtEl>
                                      </p:cBhvr>
                                    </p:animEffect>
                                    <p:anim calcmode="lin" valueType="num">
                                      <p:cBhvr>
                                        <p:cTn id="34" dur="1000" fill="hold"/>
                                        <p:tgtEl>
                                          <p:spTgt spid="51"/>
                                        </p:tgtEl>
                                        <p:attrNameLst>
                                          <p:attrName>ppt_x</p:attrName>
                                        </p:attrNameLst>
                                      </p:cBhvr>
                                      <p:tavLst>
                                        <p:tav tm="0">
                                          <p:val>
                                            <p:strVal val="#ppt_x"/>
                                          </p:val>
                                        </p:tav>
                                        <p:tav tm="100000">
                                          <p:val>
                                            <p:strVal val="#ppt_x"/>
                                          </p:val>
                                        </p:tav>
                                      </p:tavLst>
                                    </p:anim>
                                    <p:anim calcmode="lin" valueType="num">
                                      <p:cBhvr>
                                        <p:cTn id="3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58"/>
                                        </p:tgtEl>
                                        <p:attrNameLst>
                                          <p:attrName>style.visibility</p:attrName>
                                        </p:attrNameLst>
                                      </p:cBhvr>
                                      <p:to>
                                        <p:strVal val="visible"/>
                                      </p:to>
                                    </p:set>
                                    <p:anim calcmode="lin" valueType="num">
                                      <p:cBhvr additive="base">
                                        <p:cTn id="40" dur="500" fill="hold"/>
                                        <p:tgtEl>
                                          <p:spTgt spid="58"/>
                                        </p:tgtEl>
                                        <p:attrNameLst>
                                          <p:attrName>ppt_x</p:attrName>
                                        </p:attrNameLst>
                                      </p:cBhvr>
                                      <p:tavLst>
                                        <p:tav tm="0">
                                          <p:val>
                                            <p:strVal val="#ppt_x"/>
                                          </p:val>
                                        </p:tav>
                                        <p:tav tm="100000">
                                          <p:val>
                                            <p:strVal val="#ppt_x"/>
                                          </p:val>
                                        </p:tav>
                                      </p:tavLst>
                                    </p:anim>
                                    <p:anim calcmode="lin" valueType="num">
                                      <p:cBhvr additive="base">
                                        <p:cTn id="41"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fade">
                                      <p:cBhvr>
                                        <p:cTn id="46" dur="1000"/>
                                        <p:tgtEl>
                                          <p:spTgt spid="73"/>
                                        </p:tgtEl>
                                      </p:cBhvr>
                                    </p:animEffect>
                                    <p:anim calcmode="lin" valueType="num">
                                      <p:cBhvr>
                                        <p:cTn id="47" dur="1000" fill="hold"/>
                                        <p:tgtEl>
                                          <p:spTgt spid="73"/>
                                        </p:tgtEl>
                                        <p:attrNameLst>
                                          <p:attrName>ppt_x</p:attrName>
                                        </p:attrNameLst>
                                      </p:cBhvr>
                                      <p:tavLst>
                                        <p:tav tm="0">
                                          <p:val>
                                            <p:strVal val="#ppt_x"/>
                                          </p:val>
                                        </p:tav>
                                        <p:tav tm="100000">
                                          <p:val>
                                            <p:strVal val="#ppt_x"/>
                                          </p:val>
                                        </p:tav>
                                      </p:tavLst>
                                    </p:anim>
                                    <p:anim calcmode="lin" valueType="num">
                                      <p:cBhvr>
                                        <p:cTn id="48"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additive="base">
                                        <p:cTn id="53" dur="500" fill="hold"/>
                                        <p:tgtEl>
                                          <p:spTgt spid="44"/>
                                        </p:tgtEl>
                                        <p:attrNameLst>
                                          <p:attrName>ppt_x</p:attrName>
                                        </p:attrNameLst>
                                      </p:cBhvr>
                                      <p:tavLst>
                                        <p:tav tm="0">
                                          <p:val>
                                            <p:strVal val="#ppt_x"/>
                                          </p:val>
                                        </p:tav>
                                        <p:tav tm="100000">
                                          <p:val>
                                            <p:strVal val="#ppt_x"/>
                                          </p:val>
                                        </p:tav>
                                      </p:tavLst>
                                    </p:anim>
                                    <p:anim calcmode="lin" valueType="num">
                                      <p:cBhvr additive="base">
                                        <p:cTn id="5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3" grpId="0" animBg="1"/>
      <p:bldP spid="44" grpId="0" animBg="1"/>
      <p:bldP spid="5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89873" y="392979"/>
            <a:ext cx="4964255" cy="5791631"/>
          </a:xfrm>
        </p:spPr>
      </p:pic>
    </p:spTree>
    <p:extLst>
      <p:ext uri="{BB962C8B-B14F-4D97-AF65-F5344CB8AC3E}">
        <p14:creationId xmlns:p14="http://schemas.microsoft.com/office/powerpoint/2010/main" val="2852478944"/>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A_GROUPS_ONLY" val="1"/>
  <p:tag name="ANIM_SPRITE_COUNT" val=" 3"/>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1266</Words>
  <Application>Microsoft Macintosh PowerPoint</Application>
  <PresentationFormat>On-screen Show (4:3)</PresentationFormat>
  <Paragraphs>209</Paragraphs>
  <Slides>24</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Verdana</vt:lpstr>
      <vt:lpstr>Trebuchet MS</vt:lpstr>
      <vt:lpstr>Calibri</vt:lpstr>
      <vt:lpstr>Office Theme</vt:lpstr>
      <vt:lpstr>PowerPoint Presentation</vt:lpstr>
      <vt:lpstr>Malware\Host Analysis for Level 1 Analysts “Decrease exposure time from detection to eradication”</vt:lpstr>
      <vt:lpstr>Surgery on the front lines</vt:lpstr>
      <vt:lpstr>PowerPoint Presentation</vt:lpstr>
      <vt:lpstr>The Adversary</vt:lpstr>
      <vt:lpstr>Attack Lifecycle (Kill Chain)</vt:lpstr>
      <vt:lpstr>An Evolution</vt:lpstr>
      <vt:lpstr>Incident Monitoring &amp; Response </vt:lpstr>
      <vt:lpstr>PowerPoint Presentation</vt:lpstr>
      <vt:lpstr>Low Quality - Black and White</vt:lpstr>
      <vt:lpstr>Low Quality - Black and White</vt:lpstr>
      <vt:lpstr>Where’s Waldo now?</vt:lpstr>
      <vt:lpstr>The People</vt:lpstr>
      <vt:lpstr>The Process</vt:lpstr>
      <vt:lpstr>The Tech</vt:lpstr>
      <vt:lpstr>PlugX (Sogu) Use case</vt:lpstr>
      <vt:lpstr>Network traffic</vt:lpstr>
      <vt:lpstr>Find the malware from C2</vt:lpstr>
      <vt:lpstr>Network Connection to Process</vt:lpstr>
      <vt:lpstr>Scoping threat within Organization</vt:lpstr>
      <vt:lpstr>Origination of malware – Root cause</vt:lpstr>
      <vt:lpstr>Recommendations</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2014-03-06T19:08:34Z</dcterms:created>
  <dcterms:modified xsi:type="dcterms:W3CDTF">2014-06-27T12:52:58Z</dcterms:modified>
</cp:coreProperties>
</file>