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8" r:id="rId1"/>
    <p:sldMasterId id="2147483677" r:id="rId2"/>
  </p:sldMasterIdLst>
  <p:notesMasterIdLst>
    <p:notesMasterId r:id="rId57"/>
  </p:notesMasterIdLst>
  <p:sldIdLst>
    <p:sldId id="310" r:id="rId3"/>
    <p:sldId id="311" r:id="rId4"/>
    <p:sldId id="259" r:id="rId5"/>
    <p:sldId id="260" r:id="rId6"/>
    <p:sldId id="274" r:id="rId7"/>
    <p:sldId id="262" r:id="rId8"/>
    <p:sldId id="304" r:id="rId9"/>
    <p:sldId id="293" r:id="rId10"/>
    <p:sldId id="294" r:id="rId11"/>
    <p:sldId id="295" r:id="rId12"/>
    <p:sldId id="263" r:id="rId13"/>
    <p:sldId id="286" r:id="rId14"/>
    <p:sldId id="287" r:id="rId15"/>
    <p:sldId id="296" r:id="rId16"/>
    <p:sldId id="301" r:id="rId17"/>
    <p:sldId id="297" r:id="rId18"/>
    <p:sldId id="300" r:id="rId19"/>
    <p:sldId id="288" r:id="rId20"/>
    <p:sldId id="289" r:id="rId21"/>
    <p:sldId id="264" r:id="rId22"/>
    <p:sldId id="290" r:id="rId23"/>
    <p:sldId id="265" r:id="rId24"/>
    <p:sldId id="283" r:id="rId25"/>
    <p:sldId id="284" r:id="rId26"/>
    <p:sldId id="291" r:id="rId27"/>
    <p:sldId id="266" r:id="rId28"/>
    <p:sldId id="279" r:id="rId29"/>
    <p:sldId id="299" r:id="rId30"/>
    <p:sldId id="280" r:id="rId31"/>
    <p:sldId id="302" r:id="rId32"/>
    <p:sldId id="303" r:id="rId33"/>
    <p:sldId id="281" r:id="rId34"/>
    <p:sldId id="282" r:id="rId35"/>
    <p:sldId id="312" r:id="rId36"/>
    <p:sldId id="261" r:id="rId37"/>
    <p:sldId id="267" r:id="rId38"/>
    <p:sldId id="298" r:id="rId39"/>
    <p:sldId id="268" r:id="rId40"/>
    <p:sldId id="285" r:id="rId41"/>
    <p:sldId id="275" r:id="rId42"/>
    <p:sldId id="306" r:id="rId43"/>
    <p:sldId id="305" r:id="rId44"/>
    <p:sldId id="315" r:id="rId45"/>
    <p:sldId id="276" r:id="rId46"/>
    <p:sldId id="277" r:id="rId47"/>
    <p:sldId id="307" r:id="rId48"/>
    <p:sldId id="313" r:id="rId49"/>
    <p:sldId id="314" r:id="rId50"/>
    <p:sldId id="292" r:id="rId51"/>
    <p:sldId id="271" r:id="rId52"/>
    <p:sldId id="272" r:id="rId53"/>
    <p:sldId id="308" r:id="rId54"/>
    <p:sldId id="273" r:id="rId55"/>
    <p:sldId id="309" r:id="rId56"/>
  </p:sldIdLst>
  <p:sldSz cx="9144000" cy="6858000" type="screen4x3"/>
  <p:notesSz cx="6858000" cy="9144000"/>
  <p:embeddedFontLst>
    <p:embeddedFont>
      <p:font typeface="Tahoma" panose="020B0604030504040204" pitchFamily="34" charset="0"/>
      <p:regular r:id="rId58"/>
      <p:bold r:id="rId59"/>
    </p:embeddedFont>
    <p:embeddedFont>
      <p:font typeface="Calibri" panose="020F0502020204030204" pitchFamily="34" charset="0"/>
      <p:regular r:id="rId60"/>
      <p:bold r:id="rId61"/>
      <p:italic r:id="rId62"/>
      <p:boldItalic r:id="rId63"/>
    </p:embeddedFont>
    <p:embeddedFont>
      <p:font typeface="Arial Narrow" panose="020B0606020202030204"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79457" autoAdjust="0"/>
  </p:normalViewPr>
  <p:slideViewPr>
    <p:cSldViewPr snapToGrid="0">
      <p:cViewPr varScale="1">
        <p:scale>
          <a:sx n="46" d="100"/>
          <a:sy n="46" d="100"/>
        </p:scale>
        <p:origin x="485" y="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E6A46-EC49-DF4B-A967-E68FB0859C64}" type="datetimeFigureOut">
              <a:rPr lang="en-US" smtClean="0"/>
              <a:t>6/23/2014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DFCB2E-EA29-4041-9724-20613386E2F5}" type="slidenum">
              <a:rPr lang="en-US" smtClean="0"/>
              <a:t>‹#›</a:t>
            </a:fld>
            <a:endParaRPr lang="en-US"/>
          </a:p>
        </p:txBody>
      </p:sp>
    </p:spTree>
    <p:extLst>
      <p:ext uri="{BB962C8B-B14F-4D97-AF65-F5344CB8AC3E}">
        <p14:creationId xmlns:p14="http://schemas.microsoft.com/office/powerpoint/2010/main" val="2738818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OBJECTIVE – ELEVATE</a:t>
            </a:r>
            <a:r>
              <a:rPr lang="en-US" baseline="0" dirty="0" smtClean="0"/>
              <a:t> PRIVILEGES, GAIN FULL ACCESS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a:t>
            </a:fld>
            <a:endParaRPr lang="en-US"/>
          </a:p>
        </p:txBody>
      </p:sp>
    </p:spTree>
    <p:extLst>
      <p:ext uri="{BB962C8B-B14F-4D97-AF65-F5344CB8AC3E}">
        <p14:creationId xmlns:p14="http://schemas.microsoft.com/office/powerpoint/2010/main" val="61878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latest version of </a:t>
            </a:r>
            <a:r>
              <a:rPr lang="en-US" dirty="0" err="1" smtClean="0"/>
              <a:t>Mimikatz</a:t>
            </a:r>
            <a:r>
              <a:rPr lang="en-US" dirty="0" smtClean="0"/>
              <a:t>, the library,</a:t>
            </a:r>
            <a:r>
              <a:rPr lang="en-US" baseline="0" dirty="0" smtClean="0"/>
              <a:t> ‘</a:t>
            </a:r>
            <a:r>
              <a:rPr lang="en-US" baseline="0" dirty="0" err="1" smtClean="0"/>
              <a:t>sekurLSA.dll</a:t>
            </a:r>
            <a:r>
              <a:rPr lang="en-US" baseline="0" dirty="0" smtClean="0"/>
              <a:t>’ is embedded in the file.</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11</a:t>
            </a:fld>
            <a:endParaRPr lang="en-US"/>
          </a:p>
        </p:txBody>
      </p:sp>
    </p:spTree>
    <p:extLst>
      <p:ext uri="{BB962C8B-B14F-4D97-AF65-F5344CB8AC3E}">
        <p14:creationId xmlns:p14="http://schemas.microsoft.com/office/powerpoint/2010/main" val="292112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identify the location on the system from where the executable ran by the path in the </a:t>
            </a:r>
            <a:r>
              <a:rPr lang="en-US" dirty="0" err="1" smtClean="0"/>
              <a:t>Prefetch</a:t>
            </a:r>
            <a:r>
              <a:rPr lang="en-US" baseline="0" dirty="0" smtClean="0"/>
              <a:t> trace file. If the tool has not cleaned up after itself it may be possible to find it still resident in the path.</a:t>
            </a:r>
          </a:p>
          <a:p>
            <a:r>
              <a:rPr lang="en-US" baseline="0" dirty="0" smtClean="0"/>
              <a:t>Location is important to note if the file has been renamed.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12</a:t>
            </a:fld>
            <a:endParaRPr lang="en-US"/>
          </a:p>
        </p:txBody>
      </p:sp>
    </p:spTree>
    <p:extLst>
      <p:ext uri="{BB962C8B-B14F-4D97-AF65-F5344CB8AC3E}">
        <p14:creationId xmlns:p14="http://schemas.microsoft.com/office/powerpoint/2010/main" val="390912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Memory captures are great for identifying </a:t>
            </a:r>
            <a:r>
              <a:rPr lang="en-US" dirty="0" err="1" smtClean="0"/>
              <a:t>PtH</a:t>
            </a:r>
            <a:r>
              <a:rPr lang="en-US" dirty="0" smtClean="0"/>
              <a:t> activity.</a:t>
            </a:r>
          </a:p>
          <a:p>
            <a:endParaRPr lang="en-US" dirty="0" smtClean="0"/>
          </a:p>
          <a:p>
            <a:r>
              <a:rPr lang="en-US" dirty="0" smtClean="0"/>
              <a:t>Hooked SSDTs are easy to identify in memory with memory forensic tools such as Volatility seen above. Here the fourth</a:t>
            </a:r>
            <a:r>
              <a:rPr lang="en-US" baseline="0" dirty="0" smtClean="0"/>
              <a:t> service table (0x82985b6c)  contains multiple hooked functions pointing to an unknown driver (in this case, mimidrv.sys, the driver for </a:t>
            </a:r>
            <a:r>
              <a:rPr lang="en-US" baseline="0" dirty="0" err="1" smtClean="0"/>
              <a:t>Mimikatz</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13</a:t>
            </a:fld>
            <a:endParaRPr lang="en-US"/>
          </a:p>
        </p:txBody>
      </p:sp>
    </p:spTree>
    <p:extLst>
      <p:ext uri="{BB962C8B-B14F-4D97-AF65-F5344CB8AC3E}">
        <p14:creationId xmlns:p14="http://schemas.microsoft.com/office/powerpoint/2010/main" val="316776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Volatility plugin,</a:t>
            </a:r>
            <a:r>
              <a:rPr lang="en-US" baseline="0" dirty="0" smtClean="0"/>
              <a:t> ‘handles’ you can identify the source of an unknown executable and insight into its capability. The PID 2616 is for the </a:t>
            </a:r>
            <a:r>
              <a:rPr lang="en-US" baseline="0" dirty="0" err="1" smtClean="0"/>
              <a:t>PtH</a:t>
            </a:r>
            <a:r>
              <a:rPr lang="en-US" baseline="0" dirty="0" smtClean="0"/>
              <a:t> tool, </a:t>
            </a:r>
            <a:r>
              <a:rPr lang="en-US" baseline="0" dirty="0" err="1" smtClean="0"/>
              <a:t>mimikatz.exe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14</a:t>
            </a:fld>
            <a:endParaRPr lang="en-US"/>
          </a:p>
        </p:txBody>
      </p:sp>
    </p:spTree>
    <p:extLst>
      <p:ext uri="{BB962C8B-B14F-4D97-AF65-F5344CB8AC3E}">
        <p14:creationId xmlns:p14="http://schemas.microsoft.com/office/powerpoint/2010/main" val="430762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Vice versa, looking at </a:t>
            </a:r>
            <a:r>
              <a:rPr lang="en-US" dirty="0" err="1" smtClean="0"/>
              <a:t>lssas.exe</a:t>
            </a:r>
            <a:r>
              <a:rPr lang="en-US" baseline="0" dirty="0" smtClean="0"/>
              <a:t> using the Handles plugin you can find the injection from </a:t>
            </a:r>
            <a:r>
              <a:rPr lang="en-US" baseline="0" dirty="0" err="1" smtClean="0"/>
              <a:t>mimikatz.exe</a:t>
            </a:r>
            <a:r>
              <a:rPr lang="en-US" baseline="0" dirty="0" smtClean="0"/>
              <a:t>. The PID 488 is for </a:t>
            </a:r>
            <a:r>
              <a:rPr lang="en-US" baseline="0" dirty="0" err="1" smtClean="0"/>
              <a:t>lsass.exe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15</a:t>
            </a:fld>
            <a:endParaRPr lang="en-US"/>
          </a:p>
        </p:txBody>
      </p:sp>
    </p:spTree>
    <p:extLst>
      <p:ext uri="{BB962C8B-B14F-4D97-AF65-F5344CB8AC3E}">
        <p14:creationId xmlns:p14="http://schemas.microsoft.com/office/powerpoint/2010/main" val="38842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observations</a:t>
            </a:r>
            <a:r>
              <a:rPr lang="en-US" baseline="0" dirty="0" smtClean="0"/>
              <a:t> on </a:t>
            </a:r>
            <a:r>
              <a:rPr lang="en-US" baseline="0" dirty="0" err="1" smtClean="0"/>
              <a:t>Mimikatz</a:t>
            </a:r>
            <a:r>
              <a:rPr lang="en-US" baseline="0" dirty="0" smtClean="0"/>
              <a:t> running in memory.</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16</a:t>
            </a:fld>
            <a:endParaRPr lang="en-US"/>
          </a:p>
        </p:txBody>
      </p:sp>
    </p:spTree>
    <p:extLst>
      <p:ext uri="{BB962C8B-B14F-4D97-AF65-F5344CB8AC3E}">
        <p14:creationId xmlns:p14="http://schemas.microsoft.com/office/powerpoint/2010/main" val="988690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the Volatility plugin, ‘consoles’ it is possible to identify recent interactive consoles. This is always contingent upon the VOLUME OF ACTIVITY the system is exposed to, how fast the INCIDENT RESPONSE is, and the SIZE of the memory capture.</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17</a:t>
            </a:fld>
            <a:endParaRPr lang="en-US"/>
          </a:p>
        </p:txBody>
      </p:sp>
    </p:spTree>
    <p:extLst>
      <p:ext uri="{BB962C8B-B14F-4D97-AF65-F5344CB8AC3E}">
        <p14:creationId xmlns:p14="http://schemas.microsoft.com/office/powerpoint/2010/main" val="3110071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a:t>
            </a:r>
            <a:r>
              <a:rPr lang="en-US" baseline="0" dirty="0" smtClean="0"/>
              <a:t> VISTA AND WINDOWS 7 introduced a host of new metadata files and logs to the Windows operating environment. NEVER INTENDED FOR FORENSIC EVIDENCE.</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With the introduction of the power configuration log, ‘energy-</a:t>
            </a:r>
            <a:r>
              <a:rPr lang="en-US" baseline="0" dirty="0" err="1" smtClean="0"/>
              <a:t>ntkl.etl</a:t>
            </a:r>
            <a:r>
              <a:rPr lang="en-US" baseline="0" dirty="0" smtClean="0"/>
              <a:t>’ in Windows 7, any application that calls the functions </a:t>
            </a:r>
            <a:r>
              <a:rPr lang="en-US" baseline="0" dirty="0" err="1" smtClean="0"/>
              <a:t>PowerCreateRequest</a:t>
            </a:r>
            <a:r>
              <a:rPr lang="en-US" baseline="0" dirty="0" smtClean="0"/>
              <a:t> or </a:t>
            </a:r>
            <a:r>
              <a:rPr lang="en-US" baseline="0" dirty="0" err="1" smtClean="0"/>
              <a:t>SetThreadExecutionState</a:t>
            </a:r>
            <a:r>
              <a:rPr lang="en-US" baseline="0" dirty="0" smtClean="0"/>
              <a:t> is logged.</a:t>
            </a:r>
            <a:endParaRPr lang="en-US" dirty="0" smtClean="0"/>
          </a:p>
          <a:p>
            <a:r>
              <a:rPr lang="en-US" dirty="0" err="1" smtClean="0"/>
              <a:t>Mimikatz</a:t>
            </a:r>
            <a:r>
              <a:rPr lang="en-US" dirty="0" smtClean="0"/>
              <a:t> will call the function </a:t>
            </a:r>
            <a:r>
              <a:rPr lang="en-US" dirty="0" err="1" smtClean="0"/>
              <a:t>PowerCreateRequest</a:t>
            </a:r>
            <a:r>
              <a:rPr lang="en-US" baseline="0" dirty="0" smtClean="0"/>
              <a:t> when polling data from a victim system over the network to prevent the system from going into sleep mode while connected.</a:t>
            </a:r>
          </a:p>
        </p:txBody>
      </p:sp>
      <p:sp>
        <p:nvSpPr>
          <p:cNvPr id="4" name="Slide Number Placeholder 3"/>
          <p:cNvSpPr>
            <a:spLocks noGrp="1"/>
          </p:cNvSpPr>
          <p:nvPr>
            <p:ph type="sldNum" sz="quarter" idx="10"/>
          </p:nvPr>
        </p:nvSpPr>
        <p:spPr/>
        <p:txBody>
          <a:bodyPr/>
          <a:lstStyle/>
          <a:p>
            <a:fld id="{9ADFCB2E-EA29-4041-9724-20613386E2F5}" type="slidenum">
              <a:rPr lang="en-US" smtClean="0"/>
              <a:t>18</a:t>
            </a:fld>
            <a:endParaRPr lang="en-US"/>
          </a:p>
        </p:txBody>
      </p:sp>
    </p:spTree>
    <p:extLst>
      <p:ext uri="{BB962C8B-B14F-4D97-AF65-F5344CB8AC3E}">
        <p14:creationId xmlns:p14="http://schemas.microsoft.com/office/powerpoint/2010/main" val="637801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 Pass-The-Hash tools are RENAMED TO HIDE FROM SYSTEM ADMINISTRATORS.</a:t>
            </a:r>
            <a:r>
              <a:rPr lang="en-US" baseline="0" dirty="0" smtClean="0"/>
              <a:t> However, they will often IMPORT THE SAME NAMED MODULES and output consistently named logs.</a:t>
            </a:r>
          </a:p>
          <a:p>
            <a:r>
              <a:rPr lang="en-US" baseline="0" dirty="0" smtClean="0"/>
              <a:t>In this OBJECTS.DATA log you can see the </a:t>
            </a:r>
            <a:r>
              <a:rPr lang="en-US" baseline="0" dirty="0" err="1" smtClean="0"/>
              <a:t>Mimikatz</a:t>
            </a:r>
            <a:r>
              <a:rPr lang="en-US" baseline="0" dirty="0" smtClean="0"/>
              <a:t> driver, </a:t>
            </a:r>
            <a:r>
              <a:rPr lang="en-US" baseline="0" dirty="0" err="1" smtClean="0"/>
              <a:t>mimikatz.sys</a:t>
            </a:r>
            <a:r>
              <a:rPr lang="en-US" baseline="0" dirty="0" smtClean="0"/>
              <a:t> and dependent library, </a:t>
            </a:r>
            <a:r>
              <a:rPr lang="en-US" baseline="0" dirty="0" err="1" smtClean="0"/>
              <a:t>mimilib.dll</a:t>
            </a:r>
            <a:r>
              <a:rPr lang="en-US" baseline="0" dirty="0" smtClean="0"/>
              <a:t> listed.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19</a:t>
            </a:fld>
            <a:endParaRPr lang="en-US"/>
          </a:p>
        </p:txBody>
      </p:sp>
    </p:spTree>
    <p:extLst>
      <p:ext uri="{BB962C8B-B14F-4D97-AF65-F5344CB8AC3E}">
        <p14:creationId xmlns:p14="http://schemas.microsoft.com/office/powerpoint/2010/main" val="3223069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20</a:t>
            </a:fld>
            <a:endParaRPr lang="en-US"/>
          </a:p>
        </p:txBody>
      </p:sp>
    </p:spTree>
    <p:extLst>
      <p:ext uri="{BB962C8B-B14F-4D97-AF65-F5344CB8AC3E}">
        <p14:creationId xmlns:p14="http://schemas.microsoft.com/office/powerpoint/2010/main" val="419740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NTLM hashes are used by THOUSANDS of applications and services</a:t>
            </a:r>
            <a:r>
              <a:rPr lang="en-US" baseline="0" dirty="0" smtClean="0"/>
              <a:t> including </a:t>
            </a:r>
            <a:r>
              <a:rPr lang="en-US" baseline="0" dirty="0" err="1" smtClean="0"/>
              <a:t>Sharepoint</a:t>
            </a:r>
            <a:r>
              <a:rPr lang="en-US" baseline="0" dirty="0" smtClean="0"/>
              <a:t>, .NET, Microsoft Exchange and nearly all printers.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a:t>
            </a:fld>
            <a:endParaRPr lang="en-US"/>
          </a:p>
        </p:txBody>
      </p:sp>
    </p:spTree>
    <p:extLst>
      <p:ext uri="{BB962C8B-B14F-4D97-AF65-F5344CB8AC3E}">
        <p14:creationId xmlns:p14="http://schemas.microsoft.com/office/powerpoint/2010/main" val="838669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Crap! The</a:t>
            </a:r>
            <a:r>
              <a:rPr lang="en-US" baseline="0" dirty="0" smtClean="0"/>
              <a:t> author is fairly animated with his documentation in the tool.  All of the Pass-The-Hash tools we talk about have been designed for penetration testing and contain significant documentation that can be used to locate artifacts.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21</a:t>
            </a:fld>
            <a:endParaRPr lang="en-US"/>
          </a:p>
        </p:txBody>
      </p:sp>
    </p:spTree>
    <p:extLst>
      <p:ext uri="{BB962C8B-B14F-4D97-AF65-F5344CB8AC3E}">
        <p14:creationId xmlns:p14="http://schemas.microsoft.com/office/powerpoint/2010/main" val="418179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PSHToolkit</a:t>
            </a:r>
            <a:r>
              <a:rPr lang="en-US" baseline="0" dirty="0" smtClean="0"/>
              <a:t> is a complete suite of </a:t>
            </a:r>
            <a:r>
              <a:rPr lang="en-US" baseline="0" dirty="0" err="1" smtClean="0"/>
              <a:t>PtH</a:t>
            </a:r>
            <a:r>
              <a:rPr lang="en-US" baseline="0" dirty="0" smtClean="0"/>
              <a:t> and hash dumping tools. </a:t>
            </a:r>
            <a:r>
              <a:rPr lang="en-US" dirty="0" smtClean="0"/>
              <a:t>Similar to the previous </a:t>
            </a:r>
            <a:r>
              <a:rPr lang="en-US" dirty="0" err="1" smtClean="0"/>
              <a:t>PtH</a:t>
            </a:r>
            <a:r>
              <a:rPr lang="en-US" dirty="0" smtClean="0"/>
              <a:t> tools discussed,</a:t>
            </a:r>
            <a:r>
              <a:rPr lang="en-US" baseline="0" dirty="0" smtClean="0"/>
              <a:t> </a:t>
            </a:r>
            <a:r>
              <a:rPr lang="en-US" baseline="0" dirty="0" err="1" smtClean="0"/>
              <a:t>i</a:t>
            </a:r>
            <a:r>
              <a:rPr lang="en-US" dirty="0" err="1" smtClean="0"/>
              <a:t>am.exe</a:t>
            </a:r>
            <a:r>
              <a:rPr lang="en-US" dirty="0" smtClean="0"/>
              <a:t> also uses its own library, IAMDLL.DLL.</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22</a:t>
            </a:fld>
            <a:endParaRPr lang="en-US"/>
          </a:p>
        </p:txBody>
      </p:sp>
    </p:spTree>
    <p:extLst>
      <p:ext uri="{BB962C8B-B14F-4D97-AF65-F5344CB8AC3E}">
        <p14:creationId xmlns:p14="http://schemas.microsoft.com/office/powerpoint/2010/main" val="322809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Noting the reference to </a:t>
            </a:r>
            <a:r>
              <a:rPr lang="en-US" dirty="0" err="1" smtClean="0"/>
              <a:t>VirtualProtect</a:t>
            </a:r>
            <a:r>
              <a:rPr lang="en-US" dirty="0" smtClean="0"/>
              <a:t> in the data above,</a:t>
            </a:r>
            <a:r>
              <a:rPr lang="en-US" baseline="0" dirty="0" smtClean="0"/>
              <a:t> this file appears to be capable of Process Injection. Analysis of a memory capture can give further details on activity associated with a process injection.</a:t>
            </a:r>
          </a:p>
          <a:p>
            <a:r>
              <a:rPr lang="en-US" baseline="0" dirty="0" smtClean="0"/>
              <a:t>VIRTUALPROTECT changes the protection of an address in memory. For process injection to occur, one would have to change protection to _READ_WRITE_EXECUTE</a:t>
            </a:r>
          </a:p>
          <a:p>
            <a:endParaRPr lang="en-US" baseline="0" dirty="0" smtClean="0"/>
          </a:p>
          <a:p>
            <a:r>
              <a:rPr lang="en-US" baseline="0" dirty="0" smtClean="0"/>
              <a:t>LSASRV.DLL – Legitimate Windows library called by </a:t>
            </a:r>
            <a:r>
              <a:rPr lang="en-US" baseline="0" dirty="0" err="1" smtClean="0"/>
              <a:t>Winlogon.exe</a:t>
            </a:r>
            <a:r>
              <a:rPr lang="en-US" baseline="0" dirty="0" smtClean="0"/>
              <a:t> to interact with NTLM Authentication Package (msv1_0.dll)</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23</a:t>
            </a:fld>
            <a:endParaRPr lang="en-US"/>
          </a:p>
        </p:txBody>
      </p:sp>
    </p:spTree>
    <p:extLst>
      <p:ext uri="{BB962C8B-B14F-4D97-AF65-F5344CB8AC3E}">
        <p14:creationId xmlns:p14="http://schemas.microsoft.com/office/powerpoint/2010/main" val="178385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many intruders will remove</a:t>
            </a:r>
            <a:r>
              <a:rPr lang="en-US" baseline="0" dirty="0" smtClean="0"/>
              <a:t> their tools after use, Windows metadata files, such as $</a:t>
            </a:r>
            <a:r>
              <a:rPr lang="en-US" baseline="0" dirty="0" err="1" smtClean="0"/>
              <a:t>LogFile</a:t>
            </a:r>
            <a:r>
              <a:rPr lang="en-US" baseline="0" dirty="0" smtClean="0"/>
              <a:t>, $</a:t>
            </a:r>
            <a:r>
              <a:rPr lang="en-US" baseline="0" dirty="0" err="1" smtClean="0"/>
              <a:t>usnJrnl</a:t>
            </a:r>
            <a:r>
              <a:rPr lang="en-US" baseline="0" dirty="0" smtClean="0"/>
              <a:t> and OBJECTS.DATA become valuable resources when tracking down prior activity.</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24</a:t>
            </a:fld>
            <a:endParaRPr lang="en-US"/>
          </a:p>
        </p:txBody>
      </p:sp>
    </p:spTree>
    <p:extLst>
      <p:ext uri="{BB962C8B-B14F-4D97-AF65-F5344CB8AC3E}">
        <p14:creationId xmlns:p14="http://schemas.microsoft.com/office/powerpoint/2010/main" val="54893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strings are unique to specific tools within the set, however, the presence of one of the tools will usually indicate that the complete kit was</a:t>
            </a:r>
            <a:r>
              <a:rPr lang="en-US" baseline="0" dirty="0" smtClean="0"/>
              <a:t> resident.</a:t>
            </a:r>
          </a:p>
          <a:p>
            <a:r>
              <a:rPr lang="en-US" baseline="0" dirty="0" smtClean="0"/>
              <a:t>Hernan Ochoa is also author of the Windows Credential Editor through </a:t>
            </a:r>
            <a:r>
              <a:rPr lang="en-US" baseline="0" dirty="0" err="1" smtClean="0"/>
              <a:t>Amplia</a:t>
            </a:r>
            <a:r>
              <a:rPr lang="en-US" baseline="0" dirty="0" smtClean="0"/>
              <a:t> Security.</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25</a:t>
            </a:fld>
            <a:endParaRPr lang="en-US"/>
          </a:p>
        </p:txBody>
      </p:sp>
    </p:spTree>
    <p:extLst>
      <p:ext uri="{BB962C8B-B14F-4D97-AF65-F5344CB8AC3E}">
        <p14:creationId xmlns:p14="http://schemas.microsoft.com/office/powerpoint/2010/main" val="1685095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WCE.EXE can acquire credentials</a:t>
            </a:r>
            <a:r>
              <a:rPr lang="en-US" baseline="0" dirty="0" smtClean="0"/>
              <a:t> by process injection or simply reading LSASS memory.</a:t>
            </a:r>
            <a:endParaRPr lang="en-US" dirty="0" smtClean="0"/>
          </a:p>
          <a:p>
            <a:endParaRPr lang="en-US" dirty="0" smtClean="0"/>
          </a:p>
          <a:p>
            <a:r>
              <a:rPr lang="en-US" dirty="0" smtClean="0"/>
              <a:t>By creating</a:t>
            </a:r>
            <a:r>
              <a:rPr lang="en-US" baseline="0" dirty="0" smtClean="0"/>
              <a:t> a forged ‘golden’ Kerberos ticket can authenticate even after the admin changes their password.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26</a:t>
            </a:fld>
            <a:endParaRPr lang="en-US"/>
          </a:p>
        </p:txBody>
      </p:sp>
    </p:spTree>
    <p:extLst>
      <p:ext uri="{BB962C8B-B14F-4D97-AF65-F5344CB8AC3E}">
        <p14:creationId xmlns:p14="http://schemas.microsoft.com/office/powerpoint/2010/main" val="592545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RecentFileCache</a:t>
            </a:r>
            <a:r>
              <a:rPr lang="en-US" baseline="0" dirty="0" smtClean="0"/>
              <a:t> is part of the Windows Application Experience and Compatibility feature. Embedded in WCE.EXE is a dependent library, wceaux.dll. When WCE.EXE executes this file is dropped on the system </a:t>
            </a:r>
          </a:p>
          <a:p>
            <a:r>
              <a:rPr lang="en-US" baseline="0" dirty="0" smtClean="0"/>
              <a:t>Often the intruder may change the name of WCE.EXE, but the name of the dependency will remain unchanged.</a:t>
            </a:r>
          </a:p>
          <a:p>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27</a:t>
            </a:fld>
            <a:endParaRPr lang="en-US"/>
          </a:p>
        </p:txBody>
      </p:sp>
    </p:spTree>
    <p:extLst>
      <p:ext uri="{BB962C8B-B14F-4D97-AF65-F5344CB8AC3E}">
        <p14:creationId xmlns:p14="http://schemas.microsoft.com/office/powerpoint/2010/main" val="66483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found in memory running the Volatility plugin,</a:t>
            </a:r>
            <a:r>
              <a:rPr lang="en-US" baseline="0" dirty="0" smtClean="0"/>
              <a:t> ‘</a:t>
            </a:r>
            <a:r>
              <a:rPr lang="en-US" baseline="0" dirty="0" err="1" smtClean="0"/>
              <a:t>filescan</a:t>
            </a:r>
            <a:r>
              <a:rPr lang="en-US" baseline="0" dirty="0" smtClean="0"/>
              <a:t>’.</a:t>
            </a:r>
          </a:p>
          <a:p>
            <a:endParaRPr lang="en-US" baseline="0" dirty="0" smtClean="0"/>
          </a:p>
          <a:p>
            <a:r>
              <a:rPr lang="en-US" baseline="0" dirty="0" smtClean="0"/>
              <a:t>FILESCAN scans memory looking for _FILE_OBJECT structure. It will find files even if hidden by a rootkit.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28</a:t>
            </a:fld>
            <a:endParaRPr lang="en-US"/>
          </a:p>
        </p:txBody>
      </p:sp>
    </p:spTree>
    <p:extLst>
      <p:ext uri="{BB962C8B-B14F-4D97-AF65-F5344CB8AC3E}">
        <p14:creationId xmlns:p14="http://schemas.microsoft.com/office/powerpoint/2010/main" val="1441096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new log file introduced</a:t>
            </a:r>
            <a:r>
              <a:rPr lang="en-US" baseline="0" dirty="0" smtClean="0"/>
              <a:t> with Windows 7 is </a:t>
            </a:r>
            <a:r>
              <a:rPr lang="en-US" baseline="0" dirty="0" err="1" smtClean="0"/>
              <a:t>BootCKCL.etl</a:t>
            </a:r>
            <a:r>
              <a:rPr lang="en-US" baseline="0" dirty="0" smtClean="0"/>
              <a:t> (</a:t>
            </a:r>
            <a:r>
              <a:rPr lang="en-US" baseline="0" dirty="0" err="1" smtClean="0"/>
              <a:t>BootCircularKernelContextLogger</a:t>
            </a:r>
            <a:r>
              <a:rPr lang="en-US" baseline="0" dirty="0" smtClean="0"/>
              <a:t>) part of the Windows Diagnostic Infrastructure (WDI).</a:t>
            </a:r>
            <a:endParaRPr lang="en-US" dirty="0" smtClean="0"/>
          </a:p>
          <a:p>
            <a:endParaRPr lang="en-US" dirty="0" smtClean="0"/>
          </a:p>
          <a:p>
            <a:r>
              <a:rPr lang="en-US" dirty="0" smtClean="0"/>
              <a:t>The –r switch configures WCE.EXE to either</a:t>
            </a:r>
            <a:r>
              <a:rPr lang="en-US" baseline="0" dirty="0" smtClean="0"/>
              <a:t> run indefinitely or when a new logon occurs. This configuration is reported by the Windows boot trace file, </a:t>
            </a:r>
            <a:r>
              <a:rPr lang="en-US" baseline="0" dirty="0" err="1" smtClean="0"/>
              <a:t>BootCKCL.etl</a:t>
            </a:r>
            <a:r>
              <a:rPr lang="en-US" baseline="0" dirty="0" smtClean="0"/>
              <a:t>. </a:t>
            </a:r>
          </a:p>
          <a:p>
            <a:endParaRPr lang="en-US" baseline="0" dirty="0" smtClean="0"/>
          </a:p>
          <a:p>
            <a:r>
              <a:rPr lang="en-US" baseline="0" dirty="0" smtClean="0"/>
              <a:t>This file is hidden and requires Administrator permissions to access it.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29</a:t>
            </a:fld>
            <a:endParaRPr lang="en-US"/>
          </a:p>
        </p:txBody>
      </p:sp>
    </p:spTree>
    <p:extLst>
      <p:ext uri="{BB962C8B-B14F-4D97-AF65-F5344CB8AC3E}">
        <p14:creationId xmlns:p14="http://schemas.microsoft.com/office/powerpoint/2010/main" val="27776317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configuration</a:t>
            </a:r>
            <a:r>
              <a:rPr lang="en-US" baseline="0" dirty="0" smtClean="0"/>
              <a:t> dumped credentials are cached in memory every five seconds making them easy to extract from a forensic memory image.</a:t>
            </a:r>
          </a:p>
          <a:p>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30</a:t>
            </a:fld>
            <a:endParaRPr lang="en-US"/>
          </a:p>
        </p:txBody>
      </p:sp>
    </p:spTree>
    <p:extLst>
      <p:ext uri="{BB962C8B-B14F-4D97-AF65-F5344CB8AC3E}">
        <p14:creationId xmlns:p14="http://schemas.microsoft.com/office/powerpoint/2010/main" val="378176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 DETECTABLE by IDS systems since post Pass-The-Hash exploits will look like normal logins</a:t>
            </a:r>
            <a:r>
              <a:rPr lang="en-US" baseline="0" dirty="0" smtClean="0"/>
              <a:t> with admin credentials.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SMART CARD credentials are susceptible to Pass-The-Hash because credentials are cached similar to password authentication.</a:t>
            </a:r>
            <a:r>
              <a:rPr lang="en-US" baseline="0" dirty="0" smtClean="0"/>
              <a:t> </a:t>
            </a:r>
            <a:endParaRPr lang="en-US" dirty="0" smtClean="0"/>
          </a:p>
          <a:p>
            <a:endParaRPr lang="en-US" dirty="0" smtClean="0"/>
          </a:p>
          <a:p>
            <a:r>
              <a:rPr lang="en-US" dirty="0" smtClean="0"/>
              <a:t>Initial</a:t>
            </a:r>
            <a:r>
              <a:rPr lang="en-US" baseline="0" dirty="0" smtClean="0"/>
              <a:t> attack relies on STANDARD ATTACK VECTORS that gain elevated privileges on the box such as </a:t>
            </a:r>
            <a:r>
              <a:rPr lang="en-US" baseline="0" dirty="0" err="1" smtClean="0"/>
              <a:t>spearphish</a:t>
            </a:r>
            <a:r>
              <a:rPr lang="en-US" baseline="0" dirty="0" smtClean="0"/>
              <a:t> email, drive-by, etc. ELEVATED PRIVILEGES can be from Local Admin account, elevated privileges from the victim, etc.</a:t>
            </a:r>
          </a:p>
          <a:p>
            <a:endParaRPr lang="en-US" baseline="0" dirty="0" smtClean="0"/>
          </a:p>
          <a:p>
            <a:r>
              <a:rPr lang="en-US" dirty="0" smtClean="0"/>
              <a:t>By using the hash of KRBTGT, an</a:t>
            </a:r>
            <a:r>
              <a:rPr lang="en-US" baseline="0" dirty="0" smtClean="0"/>
              <a:t> attacker can create a GOLDEN KERBEROS TICKET that would allow authentication even after the admin changes their password!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a:t>
            </a:fld>
            <a:endParaRPr lang="en-US"/>
          </a:p>
        </p:txBody>
      </p:sp>
    </p:spTree>
    <p:extLst>
      <p:ext uri="{BB962C8B-B14F-4D97-AF65-F5344CB8AC3E}">
        <p14:creationId xmlns:p14="http://schemas.microsoft.com/office/powerpoint/2010/main" val="103930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WCE.exe shown here</a:t>
            </a:r>
            <a:r>
              <a:rPr lang="en-US" baseline="0" dirty="0" smtClean="0"/>
              <a:t> as PID 4016 is injected into the lsass.exe process. Multiple identical transactions especially into the lsass.exe process are a clear sign of an attempt to dump credentials from the local system.</a:t>
            </a:r>
          </a:p>
          <a:p>
            <a:r>
              <a:rPr lang="en-US" baseline="0" dirty="0" smtClean="0"/>
              <a:t>This is output from the Volatility plugin, HANDLES.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31</a:t>
            </a:fld>
            <a:endParaRPr lang="en-US"/>
          </a:p>
        </p:txBody>
      </p:sp>
    </p:spTree>
    <p:extLst>
      <p:ext uri="{BB962C8B-B14F-4D97-AF65-F5344CB8AC3E}">
        <p14:creationId xmlns:p14="http://schemas.microsoft.com/office/powerpoint/2010/main" val="3642582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WCE.EXE</a:t>
            </a:r>
            <a:r>
              <a:rPr lang="en-US" baseline="0" dirty="0" smtClean="0"/>
              <a:t> dumps hashes and Kerberos tickets it creates output files by default in the directory from where it ran. While these files can be renamed and/or deleted by the intruder, evidence of their existence is easy to find through deleted $MFT entries, </a:t>
            </a:r>
            <a:r>
              <a:rPr lang="en-US" baseline="0" dirty="0" err="1" smtClean="0"/>
              <a:t>layout.ini</a:t>
            </a:r>
            <a:r>
              <a:rPr lang="en-US" baseline="0" dirty="0" smtClean="0"/>
              <a:t> files etc.</a:t>
            </a:r>
          </a:p>
          <a:p>
            <a:endParaRPr lang="en-US" dirty="0" smtClean="0"/>
          </a:p>
          <a:p>
            <a:r>
              <a:rPr lang="en-US" dirty="0" smtClean="0"/>
              <a:t>WCE will also dump Kerberos tickets</a:t>
            </a:r>
            <a:r>
              <a:rPr lang="en-US" baseline="0" dirty="0" smtClean="0"/>
              <a:t> in UNIX format to </a:t>
            </a:r>
            <a:r>
              <a:rPr lang="en-US" baseline="0" dirty="0" err="1" smtClean="0"/>
              <a:t>wce_ccache</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32</a:t>
            </a:fld>
            <a:endParaRPr lang="en-US"/>
          </a:p>
        </p:txBody>
      </p:sp>
    </p:spTree>
    <p:extLst>
      <p:ext uri="{BB962C8B-B14F-4D97-AF65-F5344CB8AC3E}">
        <p14:creationId xmlns:p14="http://schemas.microsoft.com/office/powerpoint/2010/main" val="84354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 can sometimes be as easy as looking for the author’s name. Here</a:t>
            </a:r>
            <a:r>
              <a:rPr lang="en-US" baseline="0" dirty="0" smtClean="0"/>
              <a:t> is a list of keywords that may be helpful in identifying WCE.EXE on your system or network.</a:t>
            </a:r>
          </a:p>
          <a:p>
            <a:endParaRPr lang="en-US" baseline="0" dirty="0" smtClean="0"/>
          </a:p>
          <a:p>
            <a:r>
              <a:rPr lang="en-US" baseline="0" dirty="0" smtClean="0"/>
              <a:t>GETLSASRVADDR.EXE is a tool that is included with Windows Credential Editor that identifies the addresses in memory for WCE.EXE to read logon sessions. No DLL injection required. GETLSASRVADDR.EXE requires an outbound HTTP connection to get </a:t>
            </a:r>
            <a:r>
              <a:rPr lang="en-US" baseline="0" dirty="0" err="1" smtClean="0"/>
              <a:t>symsrv.dll</a:t>
            </a:r>
            <a:r>
              <a:rPr lang="en-US" baseline="0" dirty="0" smtClean="0"/>
              <a:t> from Microsoft.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33</a:t>
            </a:fld>
            <a:endParaRPr lang="en-US"/>
          </a:p>
        </p:txBody>
      </p:sp>
    </p:spTree>
    <p:extLst>
      <p:ext uri="{BB962C8B-B14F-4D97-AF65-F5344CB8AC3E}">
        <p14:creationId xmlns:p14="http://schemas.microsoft.com/office/powerpoint/2010/main" val="1741053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effective ways of identifying a Pass-The-Hash tool that has been renamed is to examine the APIs that are used by the tool. This</a:t>
            </a:r>
            <a:r>
              <a:rPr lang="en-US" baseline="0" dirty="0" smtClean="0"/>
              <a:t> is a list of uncommon or undocumented Windows APIs that are often used by Pass-The-Hash toolkits.</a:t>
            </a:r>
          </a:p>
          <a:p>
            <a:r>
              <a:rPr lang="en-US" baseline="0" smtClean="0"/>
              <a:t>IMPORTANT: While </a:t>
            </a:r>
            <a:r>
              <a:rPr lang="en-US" baseline="0" dirty="0" smtClean="0"/>
              <a:t>many of these may be common in Windows library files (.</a:t>
            </a:r>
            <a:r>
              <a:rPr lang="en-US" baseline="0" dirty="0" err="1" smtClean="0"/>
              <a:t>dll</a:t>
            </a:r>
            <a:r>
              <a:rPr lang="en-US" baseline="0" dirty="0" smtClean="0"/>
              <a:t>), references to these statically loaded functions in an executable (.exe) would be suspicious.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34</a:t>
            </a:fld>
            <a:endParaRPr lang="en-US"/>
          </a:p>
        </p:txBody>
      </p:sp>
    </p:spTree>
    <p:extLst>
      <p:ext uri="{BB962C8B-B14F-4D97-AF65-F5344CB8AC3E}">
        <p14:creationId xmlns:p14="http://schemas.microsoft.com/office/powerpoint/2010/main" val="1211910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they were successful. Determine</a:t>
            </a:r>
            <a:r>
              <a:rPr lang="en-US" baseline="0" dirty="0" smtClean="0"/>
              <a:t> what hashes were grabbed.   ****NOTE – Please take a forensic image of the system before doing incident response!!</a:t>
            </a:r>
            <a:endParaRPr lang="en-US" dirty="0" smtClean="0"/>
          </a:p>
          <a:p>
            <a:endParaRPr lang="en-US" dirty="0" smtClean="0"/>
          </a:p>
          <a:p>
            <a:r>
              <a:rPr lang="en-US" dirty="0" smtClean="0"/>
              <a:t>Credentials from</a:t>
            </a:r>
            <a:r>
              <a:rPr lang="en-US" baseline="0" dirty="0" smtClean="0"/>
              <a:t> RPC connections can remain cached on the system for a very long time.</a:t>
            </a:r>
          </a:p>
          <a:p>
            <a:r>
              <a:rPr lang="en-US" baseline="0" dirty="0" smtClean="0"/>
              <a:t>In some environments where a standard BASE IMAGE is used the local admin account is the same across the enterprise. This makes LATERAL MOVEMENT very easy!</a:t>
            </a:r>
          </a:p>
          <a:p>
            <a:r>
              <a:rPr lang="en-US" baseline="0" dirty="0" smtClean="0"/>
              <a:t>Recent HELP DESK logons may be cached. These accounts usually have super user privileges. In some instances the intruder has “CREATED” A PROBLEM for the purpose of generating a help desk login.</a:t>
            </a:r>
          </a:p>
          <a:p>
            <a:r>
              <a:rPr lang="en-US" baseline="0" dirty="0" smtClean="0"/>
              <a:t>AUTOMATED OR BUILTIN ACCOUNTS that download patches or push updates often have the same password and access across the entire domain.</a:t>
            </a:r>
          </a:p>
          <a:p>
            <a:r>
              <a:rPr lang="en-US" baseline="0" dirty="0" smtClean="0"/>
              <a:t>Database servers (SQL, etc.) cache multiple logon credentials from users across the network. Some may have elevated privileges.</a:t>
            </a:r>
          </a:p>
          <a:p>
            <a:endParaRPr lang="en-US" baseline="0" dirty="0" smtClean="0"/>
          </a:p>
          <a:p>
            <a:r>
              <a:rPr lang="en-US" baseline="0" dirty="0" smtClean="0"/>
              <a:t>TRUST RELATIONSHIPS can be exploited with anyone who has permissions on another domain.</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35</a:t>
            </a:fld>
            <a:endParaRPr lang="en-US"/>
          </a:p>
        </p:txBody>
      </p:sp>
    </p:spTree>
    <p:extLst>
      <p:ext uri="{BB962C8B-B14F-4D97-AF65-F5344CB8AC3E}">
        <p14:creationId xmlns:p14="http://schemas.microsoft.com/office/powerpoint/2010/main" val="2778717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reviewed several ways</a:t>
            </a:r>
            <a:r>
              <a:rPr lang="en-US" baseline="0" dirty="0" smtClean="0"/>
              <a:t> to identify hash dumping activity on a system by looking for the tools. Another is to look for the hashes themselves. A </a:t>
            </a:r>
            <a:r>
              <a:rPr lang="en-US" baseline="0" dirty="0" err="1" smtClean="0"/>
              <a:t>grep</a:t>
            </a:r>
            <a:r>
              <a:rPr lang="en-US" baseline="0" dirty="0" smtClean="0"/>
              <a:t> string like the one above will locate LM and NTLM hashes.</a:t>
            </a:r>
          </a:p>
          <a:p>
            <a:endParaRPr lang="en-US" baseline="0" dirty="0" smtClean="0"/>
          </a:p>
          <a:p>
            <a:r>
              <a:rPr lang="en-US" baseline="0" dirty="0" smtClean="0"/>
              <a:t>LM HASH which is still used for backward compatibility can be turned off by an Administrator. In this case a hash may be replaced with ******NO PASSWORD******.  </a:t>
            </a:r>
          </a:p>
          <a:p>
            <a:endParaRPr lang="en-US" baseline="0" dirty="0" smtClean="0"/>
          </a:p>
          <a:p>
            <a:r>
              <a:rPr lang="en-US" baseline="0" dirty="0" smtClean="0"/>
              <a:t>There are different ways and different platforms on which to write a </a:t>
            </a:r>
            <a:r>
              <a:rPr lang="en-US" baseline="0" dirty="0" err="1" smtClean="0"/>
              <a:t>grep</a:t>
            </a:r>
            <a:r>
              <a:rPr lang="en-US" baseline="0" dirty="0" smtClean="0"/>
              <a:t> expression, this is just a general idea.</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36</a:t>
            </a:fld>
            <a:endParaRPr lang="en-US"/>
          </a:p>
        </p:txBody>
      </p:sp>
    </p:spTree>
    <p:extLst>
      <p:ext uri="{BB962C8B-B14F-4D97-AF65-F5344CB8AC3E}">
        <p14:creationId xmlns:p14="http://schemas.microsoft.com/office/powerpoint/2010/main" val="718429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memory may be the only location where</a:t>
            </a:r>
            <a:r>
              <a:rPr lang="en-US" baseline="0" dirty="0" smtClean="0"/>
              <a:t> you may find dumped hashes.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37</a:t>
            </a:fld>
            <a:endParaRPr lang="en-US"/>
          </a:p>
        </p:txBody>
      </p:sp>
    </p:spTree>
    <p:extLst>
      <p:ext uri="{BB962C8B-B14F-4D97-AF65-F5344CB8AC3E}">
        <p14:creationId xmlns:p14="http://schemas.microsoft.com/office/powerpoint/2010/main" val="2586652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network traffic look like?</a:t>
            </a:r>
          </a:p>
          <a:p>
            <a:endParaRPr lang="en-US" dirty="0" smtClean="0"/>
          </a:p>
          <a:p>
            <a:r>
              <a:rPr lang="en-US" dirty="0" smtClean="0"/>
              <a:t>Uses the following SVCCTL functions: </a:t>
            </a:r>
            <a:r>
              <a:rPr lang="en-US" dirty="0" err="1" smtClean="0"/>
              <a:t>OpenSCManager</a:t>
            </a:r>
            <a:r>
              <a:rPr lang="en-US" dirty="0" smtClean="0"/>
              <a:t>, </a:t>
            </a:r>
            <a:r>
              <a:rPr lang="en-US" dirty="0" err="1" smtClean="0"/>
              <a:t>CreateService</a:t>
            </a:r>
            <a:r>
              <a:rPr lang="en-US" dirty="0" smtClean="0"/>
              <a:t>, </a:t>
            </a:r>
            <a:r>
              <a:rPr lang="en-US" dirty="0" err="1" smtClean="0"/>
              <a:t>StartService</a:t>
            </a:r>
            <a:r>
              <a:rPr lang="en-US" dirty="0" smtClean="0"/>
              <a:t>, </a:t>
            </a:r>
            <a:r>
              <a:rPr lang="en-US" dirty="0" err="1" smtClean="0"/>
              <a:t>QueryService</a:t>
            </a:r>
            <a:r>
              <a:rPr lang="en-US" dirty="0" smtClean="0"/>
              <a:t>( checks to see when a service</a:t>
            </a:r>
            <a:r>
              <a:rPr lang="en-US" baseline="0" dirty="0" smtClean="0"/>
              <a:t> starts), writes files (EXE, DLL) to the system via the named pipe, executes then uses standard SMB functions to delete the files and finishes by calling </a:t>
            </a:r>
            <a:r>
              <a:rPr lang="en-US" baseline="0" dirty="0" err="1" smtClean="0"/>
              <a:t>OpenService</a:t>
            </a:r>
            <a:r>
              <a:rPr lang="en-US" baseline="0" dirty="0" smtClean="0"/>
              <a:t> and </a:t>
            </a:r>
            <a:r>
              <a:rPr lang="en-US" baseline="0" dirty="0" err="1" smtClean="0"/>
              <a:t>StopService</a:t>
            </a:r>
            <a:r>
              <a:rPr lang="en-US" baseline="0" dirty="0" smtClean="0"/>
              <a:t> to close the pipe</a:t>
            </a:r>
          </a:p>
          <a:p>
            <a:endParaRPr lang="en-US" baseline="0" dirty="0" smtClean="0"/>
          </a:p>
          <a:p>
            <a:r>
              <a:rPr lang="en-US" baseline="0" dirty="0" smtClean="0"/>
              <a:t>A successful connection through SVCCTL will give the user the ability to start, stop, create and delete a service on the target machine.</a:t>
            </a:r>
          </a:p>
          <a:p>
            <a:endParaRPr lang="en-US" baseline="0" dirty="0" smtClean="0"/>
          </a:p>
          <a:p>
            <a:r>
              <a:rPr lang="en-US" sz="1200" kern="1200" dirty="0" smtClean="0">
                <a:solidFill>
                  <a:schemeClr val="tx1"/>
                </a:solidFill>
                <a:latin typeface="+mn-lt"/>
                <a:ea typeface="+mn-ea"/>
                <a:cs typeface="+mn-cs"/>
              </a:rPr>
              <a:t>If a service does not specify a required set of privileges, the SCM assumes by default that the service requires all of the privileges that are associated with the account. This assures backward compatibility. However, if a service group contains a mixture of services with defined privileges and ones without defined privileges, the entire group runs using the privileges associated with the account.	</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38</a:t>
            </a:fld>
            <a:endParaRPr lang="en-US"/>
          </a:p>
        </p:txBody>
      </p:sp>
    </p:spTree>
    <p:extLst>
      <p:ext uri="{BB962C8B-B14F-4D97-AF65-F5344CB8AC3E}">
        <p14:creationId xmlns:p14="http://schemas.microsoft.com/office/powerpoint/2010/main" val="3485076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data was recovered</a:t>
            </a:r>
            <a:r>
              <a:rPr lang="en-US" baseline="0" dirty="0" smtClean="0"/>
              <a:t> from pagefile.sys. </a:t>
            </a:r>
            <a:r>
              <a:rPr lang="en-US" dirty="0" smtClean="0"/>
              <a:t>The RPC connection was initiated</a:t>
            </a:r>
            <a:r>
              <a:rPr lang="en-US" baseline="0" dirty="0" smtClean="0"/>
              <a:t> from an external system. </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39</a:t>
            </a:fld>
            <a:endParaRPr lang="en-US"/>
          </a:p>
        </p:txBody>
      </p:sp>
    </p:spTree>
    <p:extLst>
      <p:ext uri="{BB962C8B-B14F-4D97-AF65-F5344CB8AC3E}">
        <p14:creationId xmlns:p14="http://schemas.microsoft.com/office/powerpoint/2010/main" val="1751547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capture from </a:t>
            </a:r>
            <a:r>
              <a:rPr lang="en-US" dirty="0" err="1" smtClean="0"/>
              <a:t>pagefile.sys</a:t>
            </a:r>
            <a:r>
              <a:rPr lang="en-US" dirty="0" smtClean="0"/>
              <a:t>. SVCCTL gives</a:t>
            </a:r>
            <a:r>
              <a:rPr lang="en-US" baseline="0" dirty="0" smtClean="0"/>
              <a:t> full access to all running processes, START, STOP, CREATE, DELETE.</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40</a:t>
            </a:fld>
            <a:endParaRPr lang="en-US"/>
          </a:p>
        </p:txBody>
      </p:sp>
    </p:spTree>
    <p:extLst>
      <p:ext uri="{BB962C8B-B14F-4D97-AF65-F5344CB8AC3E}">
        <p14:creationId xmlns:p14="http://schemas.microsoft.com/office/powerpoint/2010/main" val="2694483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Active Directory this requires the </a:t>
            </a:r>
            <a:r>
              <a:rPr lang="en-US" sz="1800" dirty="0" err="1" smtClean="0"/>
              <a:t>SmartcardLogonRequired</a:t>
            </a:r>
            <a:r>
              <a:rPr lang="en-US" dirty="0" smtClean="0"/>
              <a:t> option to be toggled.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5</a:t>
            </a:fld>
            <a:endParaRPr lang="en-US"/>
          </a:p>
        </p:txBody>
      </p:sp>
    </p:spTree>
    <p:extLst>
      <p:ext uri="{BB962C8B-B14F-4D97-AF65-F5344CB8AC3E}">
        <p14:creationId xmlns:p14="http://schemas.microsoft.com/office/powerpoint/2010/main" val="959044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capture</a:t>
            </a:r>
            <a:r>
              <a:rPr lang="en-US" baseline="0" dirty="0" smtClean="0"/>
              <a:t> taken from pagefile.sys shows a connection the Local Security Authority. By default, this connection allows for ANONYMOUS ACCESS.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41</a:t>
            </a:fld>
            <a:endParaRPr lang="en-US"/>
          </a:p>
        </p:txBody>
      </p:sp>
    </p:spTree>
    <p:extLst>
      <p:ext uri="{BB962C8B-B14F-4D97-AF65-F5344CB8AC3E}">
        <p14:creationId xmlns:p14="http://schemas.microsoft.com/office/powerpoint/2010/main" val="21168930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PID 2396 is </a:t>
            </a:r>
            <a:r>
              <a:rPr lang="en-US" dirty="0" err="1" smtClean="0"/>
              <a:t>mimikatz.exe</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42</a:t>
            </a:fld>
            <a:endParaRPr lang="en-US"/>
          </a:p>
        </p:txBody>
      </p:sp>
    </p:spTree>
    <p:extLst>
      <p:ext uri="{BB962C8B-B14F-4D97-AF65-F5344CB8AC3E}">
        <p14:creationId xmlns:p14="http://schemas.microsoft.com/office/powerpoint/2010/main" val="3467174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WINDOWS SERVER 2008 R2 and later Microsoft attempts to harden</a:t>
            </a:r>
            <a:r>
              <a:rPr lang="en-US" baseline="0" dirty="0" smtClean="0"/>
              <a:t> servers against exploit attempts via named pipes by requiring SMB security signatures by default.  In the registry, the SYSTEM key for the </a:t>
            </a:r>
            <a:r>
              <a:rPr lang="en-US" baseline="0" dirty="0" err="1" smtClean="0"/>
              <a:t>LanManServer</a:t>
            </a:r>
            <a:r>
              <a:rPr lang="en-US" baseline="0" dirty="0" smtClean="0"/>
              <a:t> under </a:t>
            </a:r>
            <a:r>
              <a:rPr lang="en-US" baseline="0" dirty="0" err="1" smtClean="0"/>
              <a:t>RequireSecuritySignature</a:t>
            </a:r>
            <a:r>
              <a:rPr lang="en-US" baseline="0" dirty="0" smtClean="0"/>
              <a:t> is set to “1”. Finding the key set to “0” would be considered suspicious.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43</a:t>
            </a:fld>
            <a:endParaRPr lang="en-US"/>
          </a:p>
        </p:txBody>
      </p:sp>
    </p:spTree>
    <p:extLst>
      <p:ext uri="{BB962C8B-B14F-4D97-AF65-F5344CB8AC3E}">
        <p14:creationId xmlns:p14="http://schemas.microsoft.com/office/powerpoint/2010/main" val="2099221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could catch this in memory or </a:t>
            </a:r>
            <a:r>
              <a:rPr lang="en-US" dirty="0" err="1" smtClean="0"/>
              <a:t>pagefile.sys</a:t>
            </a:r>
            <a:r>
              <a:rPr lang="en-US" dirty="0" smtClean="0"/>
              <a: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44</a:t>
            </a:fld>
            <a:endParaRPr lang="en-US"/>
          </a:p>
        </p:txBody>
      </p:sp>
    </p:spTree>
    <p:extLst>
      <p:ext uri="{BB962C8B-B14F-4D97-AF65-F5344CB8AC3E}">
        <p14:creationId xmlns:p14="http://schemas.microsoft.com/office/powerpoint/2010/main" val="2526606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SMB connections to the Service Control Manager</a:t>
            </a:r>
            <a:r>
              <a:rPr lang="en-US" baseline="0" dirty="0" smtClean="0"/>
              <a:t> (SCM) are often recorded in the SYSTEM EVENT LOG.</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45</a:t>
            </a:fld>
            <a:endParaRPr lang="en-US"/>
          </a:p>
        </p:txBody>
      </p:sp>
    </p:spTree>
    <p:extLst>
      <p:ext uri="{BB962C8B-B14F-4D97-AF65-F5344CB8AC3E}">
        <p14:creationId xmlns:p14="http://schemas.microsoft.com/office/powerpoint/2010/main" val="4535890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access can be identical for many network exploits but is</a:t>
            </a:r>
            <a:r>
              <a:rPr lang="en-US" baseline="0" dirty="0" smtClean="0"/>
              <a:t> NEARLY ALWAYS used by Pass-The-Hash toolkits.</a:t>
            </a:r>
          </a:p>
          <a:p>
            <a:endParaRPr lang="en-US" baseline="0" dirty="0" smtClean="0"/>
          </a:p>
          <a:p>
            <a:r>
              <a:rPr lang="en-US" baseline="0" dirty="0" smtClean="0"/>
              <a:t>WINDOWS 8.1 – On Windows 8.1, </a:t>
            </a:r>
            <a:r>
              <a:rPr lang="en-US" baseline="0" dirty="0" err="1" smtClean="0"/>
              <a:t>lsass.exe</a:t>
            </a:r>
            <a:r>
              <a:rPr lang="en-US" baseline="0" dirty="0" smtClean="0"/>
              <a:t> runs as a PROTECTED SERVICE. A determined intruder can change this setting in the registry, however it requires a reboot of the system. This reboot and change will show up in the System event log.</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46</a:t>
            </a:fld>
            <a:endParaRPr lang="en-US"/>
          </a:p>
        </p:txBody>
      </p:sp>
    </p:spTree>
    <p:extLst>
      <p:ext uri="{BB962C8B-B14F-4D97-AF65-F5344CB8AC3E}">
        <p14:creationId xmlns:p14="http://schemas.microsoft.com/office/powerpoint/2010/main" val="2932058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Windows 8.1 Microsoft attempts to mitigate many of the vulnerabilities associated with Pass-The-Hash.  But how successful are they?</a:t>
            </a:r>
            <a:endParaRPr lang="en-US" dirty="0" smtClean="0"/>
          </a:p>
          <a:p>
            <a:endParaRPr lang="en-US" dirty="0" smtClean="0"/>
          </a:p>
          <a:p>
            <a:r>
              <a:rPr lang="en-US" dirty="0" smtClean="0"/>
              <a:t>Domain account hashes would STILL BE IN MEMORY</a:t>
            </a:r>
            <a:r>
              <a:rPr lang="en-US" baseline="0" dirty="0" smtClean="0"/>
              <a:t> if used on the system.</a:t>
            </a:r>
          </a:p>
          <a:p>
            <a:r>
              <a:rPr lang="en-US" baseline="0" dirty="0" smtClean="0"/>
              <a:t>Restricted Admin RDP is similar to using a product such as Tivoli or </a:t>
            </a:r>
            <a:r>
              <a:rPr lang="en-US" baseline="0" dirty="0" err="1" smtClean="0"/>
              <a:t>PuTTy</a:t>
            </a:r>
            <a:endParaRPr lang="en-US" baseline="0" dirty="0" smtClean="0"/>
          </a:p>
          <a:p>
            <a:r>
              <a:rPr lang="en-US" baseline="0" dirty="0" smtClean="0"/>
              <a:t>Kerberos authentication cannot be delegated however the tickets will still be in memory, albeit a shorter life expectancy than password hashes.</a:t>
            </a:r>
          </a:p>
          <a:p>
            <a:r>
              <a:rPr lang="en-US" baseline="0" dirty="0" smtClean="0"/>
              <a:t>Authentication silos are Microsoft’s way of containing high-privilege credentials to only those systems that are pertinent to the selected account.</a:t>
            </a:r>
          </a:p>
          <a:p>
            <a:endParaRPr lang="en-US" baseline="0" dirty="0" smtClean="0"/>
          </a:p>
        </p:txBody>
      </p:sp>
      <p:sp>
        <p:nvSpPr>
          <p:cNvPr id="4" name="Slide Number Placeholder 3"/>
          <p:cNvSpPr>
            <a:spLocks noGrp="1"/>
          </p:cNvSpPr>
          <p:nvPr>
            <p:ph type="sldNum" sz="quarter" idx="10"/>
          </p:nvPr>
        </p:nvSpPr>
        <p:spPr/>
        <p:txBody>
          <a:bodyPr/>
          <a:lstStyle/>
          <a:p>
            <a:fld id="{9ADFCB2E-EA29-4041-9724-20613386E2F5}" type="slidenum">
              <a:rPr lang="en-US" smtClean="0"/>
              <a:t>47</a:t>
            </a:fld>
            <a:endParaRPr lang="en-US"/>
          </a:p>
        </p:txBody>
      </p:sp>
    </p:spTree>
    <p:extLst>
      <p:ext uri="{BB962C8B-B14F-4D97-AF65-F5344CB8AC3E}">
        <p14:creationId xmlns:p14="http://schemas.microsoft.com/office/powerpoint/2010/main" val="19752459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LSASS runs</a:t>
            </a:r>
            <a:r>
              <a:rPr lang="en-US" sz="1400" baseline="0" dirty="0" smtClean="0"/>
              <a:t> as a protected process. This may make it incompatible with some LEGACY applications. Also, this can be changed in the REGISTRY but requires a RESTART of the system which would show up in the EVENT LOGS.</a:t>
            </a:r>
          </a:p>
          <a:p>
            <a:r>
              <a:rPr lang="en-US" sz="1400" baseline="0" dirty="0" smtClean="0"/>
              <a:t>The new SID is for “Local Account and member of the Administrators Group” which can be configured to DENY NETWORK LOGONS.</a:t>
            </a:r>
            <a:endParaRPr lang="en-US" sz="1400" dirty="0"/>
          </a:p>
        </p:txBody>
      </p:sp>
      <p:sp>
        <p:nvSpPr>
          <p:cNvPr id="4" name="Slide Number Placeholder 3"/>
          <p:cNvSpPr>
            <a:spLocks noGrp="1"/>
          </p:cNvSpPr>
          <p:nvPr>
            <p:ph type="sldNum" sz="quarter" idx="10"/>
          </p:nvPr>
        </p:nvSpPr>
        <p:spPr/>
        <p:txBody>
          <a:bodyPr/>
          <a:lstStyle/>
          <a:p>
            <a:fld id="{9ADFCB2E-EA29-4041-9724-20613386E2F5}" type="slidenum">
              <a:rPr lang="en-US" smtClean="0"/>
              <a:t>48</a:t>
            </a:fld>
            <a:endParaRPr lang="en-US"/>
          </a:p>
        </p:txBody>
      </p:sp>
    </p:spTree>
    <p:extLst>
      <p:ext uri="{BB962C8B-B14F-4D97-AF65-F5344CB8AC3E}">
        <p14:creationId xmlns:p14="http://schemas.microsoft.com/office/powerpoint/2010/main" val="3909684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Kerberos tickets have</a:t>
            </a:r>
            <a:r>
              <a:rPr lang="en-US" baseline="0" dirty="0" smtClean="0"/>
              <a:t> a significantly shorter life expectancy than NTLM hashes.</a:t>
            </a:r>
          </a:p>
          <a:p>
            <a:r>
              <a:rPr lang="en-US" baseline="0" dirty="0" smtClean="0"/>
              <a:t>Fourteen character or longer passwords are NOT STORED LOCALLY in the SAM hive.</a:t>
            </a:r>
          </a:p>
          <a:p>
            <a:r>
              <a:rPr lang="en-US" baseline="0" dirty="0" smtClean="0"/>
              <a:t>Some shares like IPC$ cannot be removed.</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49</a:t>
            </a:fld>
            <a:endParaRPr lang="en-US"/>
          </a:p>
        </p:txBody>
      </p:sp>
    </p:spTree>
    <p:extLst>
      <p:ext uri="{BB962C8B-B14F-4D97-AF65-F5344CB8AC3E}">
        <p14:creationId xmlns:p14="http://schemas.microsoft.com/office/powerpoint/2010/main" val="3746873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a:t>
            </a:r>
            <a:r>
              <a:rPr lang="en-US" baseline="0" dirty="0" smtClean="0"/>
              <a:t> Vista set “Send NTLMv2 responses only” as default but this was rescinded in Windows 7 because of issues with BACKWARD COMPATIBILITY</a:t>
            </a:r>
          </a:p>
          <a:p>
            <a:r>
              <a:rPr lang="en-US" baseline="0" dirty="0" smtClean="0"/>
              <a:t>Remote administration tools like Tivoli or </a:t>
            </a:r>
            <a:r>
              <a:rPr lang="en-US" baseline="0" dirty="0" err="1" smtClean="0"/>
              <a:t>PuTTy</a:t>
            </a:r>
            <a:r>
              <a:rPr lang="en-US" baseline="0" dirty="0" smtClean="0"/>
              <a:t> DO NOT CACHE credentials locally and enforce account logoffs. Restricted Admin RDP in Windows 8.1.</a:t>
            </a:r>
            <a:endParaRPr lang="en-US" dirty="0" smtClean="0"/>
          </a:p>
          <a:p>
            <a:r>
              <a:rPr lang="en-US" dirty="0" smtClean="0"/>
              <a:t>Use Protected Users</a:t>
            </a:r>
            <a:r>
              <a:rPr lang="en-US" baseline="0" dirty="0" smtClean="0"/>
              <a:t> Group for high value accounts (Server 2012)</a:t>
            </a:r>
            <a:endParaRPr lang="en-US" dirty="0" smtClean="0"/>
          </a:p>
          <a:p>
            <a:r>
              <a:rPr lang="en-US" dirty="0" smtClean="0"/>
              <a:t>Kerberos</a:t>
            </a:r>
            <a:r>
              <a:rPr lang="en-US" baseline="0" dirty="0" smtClean="0"/>
              <a:t> tickets are shortened from ten hours down to FOUR HOURS.</a:t>
            </a:r>
          </a:p>
          <a:p>
            <a:r>
              <a:rPr lang="en-US" baseline="0" dirty="0" smtClean="0"/>
              <a:t>Windows Digest are reversibly encrypted credentials.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50</a:t>
            </a:fld>
            <a:endParaRPr lang="en-US"/>
          </a:p>
        </p:txBody>
      </p:sp>
    </p:spTree>
    <p:extLst>
      <p:ext uri="{BB962C8B-B14F-4D97-AF65-F5344CB8AC3E}">
        <p14:creationId xmlns:p14="http://schemas.microsoft.com/office/powerpoint/2010/main" val="2380761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earlier versions of </a:t>
            </a:r>
            <a:r>
              <a:rPr lang="en-US" dirty="0" err="1" smtClean="0"/>
              <a:t>PWDump</a:t>
            </a:r>
            <a:r>
              <a:rPr lang="en-US" dirty="0" smtClean="0"/>
              <a:t> with other authors.</a:t>
            </a:r>
          </a:p>
          <a:p>
            <a:r>
              <a:rPr lang="en-US" dirty="0" smtClean="0"/>
              <a:t>I often see the name pf </a:t>
            </a:r>
            <a:r>
              <a:rPr lang="en-US" dirty="0" err="1" smtClean="0"/>
              <a:t>PWDump</a:t>
            </a:r>
            <a:r>
              <a:rPr lang="en-US" dirty="0" smtClean="0"/>
              <a:t> changed to something inconspicuous but libeay32.dll remains unchanged. </a:t>
            </a:r>
          </a:p>
          <a:p>
            <a:r>
              <a:rPr lang="en-US" dirty="0" err="1" smtClean="0"/>
              <a:t>PWDump</a:t>
            </a:r>
            <a:r>
              <a:rPr lang="en-US" dirty="0" smtClean="0"/>
              <a:t> is a very common tool</a:t>
            </a:r>
            <a:r>
              <a:rPr lang="en-US" baseline="0" dirty="0" smtClean="0"/>
              <a:t> and easy to use. I’ve seen it used multiple times in the past few months.</a:t>
            </a:r>
          </a:p>
          <a:p>
            <a:endParaRPr lang="en-US" baseline="0" dirty="0" smtClean="0"/>
          </a:p>
          <a:p>
            <a:r>
              <a:rPr lang="en-US" baseline="0" dirty="0" smtClean="0"/>
              <a:t>PWDump6 requires two dependent files, </a:t>
            </a:r>
            <a:r>
              <a:rPr lang="en-US" baseline="0" dirty="0" err="1" smtClean="0"/>
              <a:t>pwserv.exe</a:t>
            </a:r>
            <a:r>
              <a:rPr lang="en-US" baseline="0" dirty="0" smtClean="0"/>
              <a:t> and </a:t>
            </a:r>
            <a:r>
              <a:rPr lang="en-US" baseline="0" dirty="0" err="1" smtClean="0"/>
              <a:t>lsremora.dll</a:t>
            </a:r>
            <a:r>
              <a:rPr lang="en-US" baseline="0" dirty="0" smtClean="0"/>
              <a:t>. And for 64bit systems there is pwserv64.exe and lsremora64.dll.</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6</a:t>
            </a:fld>
            <a:endParaRPr lang="en-US"/>
          </a:p>
        </p:txBody>
      </p:sp>
    </p:spTree>
    <p:extLst>
      <p:ext uri="{BB962C8B-B14F-4D97-AF65-F5344CB8AC3E}">
        <p14:creationId xmlns:p14="http://schemas.microsoft.com/office/powerpoint/2010/main" val="3662471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53</a:t>
            </a:fld>
            <a:endParaRPr lang="en-US"/>
          </a:p>
        </p:txBody>
      </p:sp>
    </p:spTree>
    <p:extLst>
      <p:ext uri="{BB962C8B-B14F-4D97-AF65-F5344CB8AC3E}">
        <p14:creationId xmlns:p14="http://schemas.microsoft.com/office/powerpoint/2010/main" val="22947309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DFCB2E-EA29-4041-9724-20613386E2F5}" type="slidenum">
              <a:rPr lang="en-US" smtClean="0"/>
              <a:t>54</a:t>
            </a:fld>
            <a:endParaRPr lang="en-US"/>
          </a:p>
        </p:txBody>
      </p:sp>
    </p:spTree>
    <p:extLst>
      <p:ext uri="{BB962C8B-B14F-4D97-AF65-F5344CB8AC3E}">
        <p14:creationId xmlns:p14="http://schemas.microsoft.com/office/powerpoint/2010/main" val="246384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output from </a:t>
            </a:r>
            <a:r>
              <a:rPr lang="en-US" dirty="0" err="1" smtClean="0"/>
              <a:t>PWDump</a:t>
            </a:r>
            <a:r>
              <a:rPr lang="en-US" baseline="0" dirty="0" smtClean="0"/>
              <a:t>. </a:t>
            </a:r>
            <a:r>
              <a:rPr lang="en-US" dirty="0" smtClean="0"/>
              <a:t>In this event only NTLM hashes were available in the SAM hive. The</a:t>
            </a:r>
            <a:r>
              <a:rPr lang="en-US" baseline="0" dirty="0" smtClean="0"/>
              <a:t> output for LM hashes has been replaced with ‘NO PASSWORD***********’. </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7</a:t>
            </a:fld>
            <a:endParaRPr lang="en-US"/>
          </a:p>
        </p:txBody>
      </p:sp>
    </p:spTree>
    <p:extLst>
      <p:ext uri="{BB962C8B-B14F-4D97-AF65-F5344CB8AC3E}">
        <p14:creationId xmlns:p14="http://schemas.microsoft.com/office/powerpoint/2010/main" val="81585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metadata files like $</a:t>
            </a:r>
            <a:r>
              <a:rPr lang="en-US" dirty="0" err="1" smtClean="0"/>
              <a:t>LogFile</a:t>
            </a:r>
            <a:r>
              <a:rPr lang="en-US" dirty="0" smtClean="0"/>
              <a:t> will show </a:t>
            </a:r>
            <a:r>
              <a:rPr lang="en-US" dirty="0" err="1" smtClean="0"/>
              <a:t>PWDump</a:t>
            </a:r>
            <a:r>
              <a:rPr lang="en-US" dirty="0" smtClean="0"/>
              <a:t> with its dependency</a:t>
            </a:r>
            <a:r>
              <a:rPr lang="en-US" baseline="0" dirty="0" smtClean="0"/>
              <a:t> file, libeay32.dll.  </a:t>
            </a:r>
          </a:p>
          <a:p>
            <a:r>
              <a:rPr lang="en-US" baseline="0" dirty="0" smtClean="0"/>
              <a:t>It is important to note that the file libeay32.dll is an open source library used by many administrative and incident response tools such as the memory capture tools, Dump-It (</a:t>
            </a:r>
            <a:r>
              <a:rPr lang="en-US" baseline="0" dirty="0" err="1" smtClean="0"/>
              <a:t>Moonsols</a:t>
            </a:r>
            <a:r>
              <a:rPr lang="en-US" baseline="0" dirty="0" smtClean="0"/>
              <a:t>) and FTK Imager (</a:t>
            </a:r>
            <a:r>
              <a:rPr lang="en-US" baseline="0" dirty="0" err="1" smtClean="0"/>
              <a:t>AccessData</a:t>
            </a:r>
            <a:r>
              <a:rPr lang="en-US" baseline="0" dirty="0" smtClean="0"/>
              <a:t>). Libeay32.dll is also used by Symantec’s Ghost imager.</a:t>
            </a:r>
          </a:p>
          <a:p>
            <a:r>
              <a:rPr lang="en-US" baseline="0" dirty="0" smtClean="0"/>
              <a:t>Finding this file on a normal users workstation who does not have admin or incident response duties may be suspicious.</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8</a:t>
            </a:fld>
            <a:endParaRPr lang="en-US"/>
          </a:p>
        </p:txBody>
      </p:sp>
    </p:spTree>
    <p:extLst>
      <p:ext uri="{BB962C8B-B14F-4D97-AF65-F5344CB8AC3E}">
        <p14:creationId xmlns:p14="http://schemas.microsoft.com/office/powerpoint/2010/main" val="45894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seven iterations of </a:t>
            </a:r>
            <a:r>
              <a:rPr lang="en-US" dirty="0" err="1" smtClean="0"/>
              <a:t>PWDump</a:t>
            </a:r>
            <a:r>
              <a:rPr lang="en-US" dirty="0" smtClean="0"/>
              <a:t>, the password grabbing tool has become well known by Antivirus vendors. Yet it</a:t>
            </a:r>
            <a:r>
              <a:rPr lang="en-US" baseline="0" dirty="0" smtClean="0"/>
              <a:t> continues to be deployed because of its ease of use. Intruders will often rename, pack or modify the code to avoid AV detection. This is an example of an AV signature database with references to </a:t>
            </a:r>
            <a:r>
              <a:rPr lang="en-US" baseline="0" dirty="0" err="1" smtClean="0"/>
              <a:t>PWDump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9</a:t>
            </a:fld>
            <a:endParaRPr lang="en-US"/>
          </a:p>
        </p:txBody>
      </p:sp>
    </p:spTree>
    <p:extLst>
      <p:ext uri="{BB962C8B-B14F-4D97-AF65-F5344CB8AC3E}">
        <p14:creationId xmlns:p14="http://schemas.microsoft.com/office/powerpoint/2010/main" val="2866881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keywords used to identify variants of </a:t>
            </a:r>
            <a:r>
              <a:rPr lang="en-US" dirty="0" err="1" smtClean="0"/>
              <a:t>PWDump</a:t>
            </a:r>
            <a:r>
              <a:rPr lang="en-US" dirty="0" smtClean="0"/>
              <a:t> on an image.</a:t>
            </a:r>
            <a:endParaRPr lang="en-US" dirty="0"/>
          </a:p>
        </p:txBody>
      </p:sp>
      <p:sp>
        <p:nvSpPr>
          <p:cNvPr id="4" name="Slide Number Placeholder 3"/>
          <p:cNvSpPr>
            <a:spLocks noGrp="1"/>
          </p:cNvSpPr>
          <p:nvPr>
            <p:ph type="sldNum" sz="quarter" idx="10"/>
          </p:nvPr>
        </p:nvSpPr>
        <p:spPr/>
        <p:txBody>
          <a:bodyPr/>
          <a:lstStyle/>
          <a:p>
            <a:fld id="{9ADFCB2E-EA29-4041-9724-20613386E2F5}" type="slidenum">
              <a:rPr lang="en-US" smtClean="0"/>
              <a:t>10</a:t>
            </a:fld>
            <a:endParaRPr lang="en-US"/>
          </a:p>
        </p:txBody>
      </p:sp>
    </p:spTree>
    <p:extLst>
      <p:ext uri="{BB962C8B-B14F-4D97-AF65-F5344CB8AC3E}">
        <p14:creationId xmlns:p14="http://schemas.microsoft.com/office/powerpoint/2010/main" val="2262704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667783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2113041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7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extLst>
      <p:ext uri="{BB962C8B-B14F-4D97-AF65-F5344CB8AC3E}">
        <p14:creationId xmlns:p14="http://schemas.microsoft.com/office/powerpoint/2010/main" val="1858420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extLst>
      <p:ext uri="{BB962C8B-B14F-4D97-AF65-F5344CB8AC3E}">
        <p14:creationId xmlns:p14="http://schemas.microsoft.com/office/powerpoint/2010/main" val="26998373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pPr fontAlgn="base">
              <a:spcBef>
                <a:spcPct val="0"/>
              </a:spcBef>
              <a:spcAft>
                <a:spcPct val="0"/>
              </a:spcAft>
            </a:pPr>
            <a:endParaRPr lang="en-US" dirty="0"/>
          </a:p>
        </p:txBody>
      </p:sp>
    </p:spTree>
    <p:extLst>
      <p:ext uri="{BB962C8B-B14F-4D97-AF65-F5344CB8AC3E}">
        <p14:creationId xmlns:p14="http://schemas.microsoft.com/office/powerpoint/2010/main" val="746703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p:nvPicPr>
        <p:blipFill>
          <a:blip r:embed="rId8" cstate="print"/>
          <a:stretch>
            <a:fillRect/>
          </a:stretch>
        </p:blipFill>
        <p:spPr>
          <a:xfrm>
            <a:off x="7148539" y="383381"/>
            <a:ext cx="1760445" cy="306744"/>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fontAlgn="base">
              <a:spcBef>
                <a:spcPct val="0"/>
              </a:spcBef>
              <a:spcAft>
                <a:spcPct val="0"/>
              </a:spcAft>
              <a:defRPr/>
            </a:pPr>
            <a:endParaRPr lang="en-US" dirty="0">
              <a:solidFill>
                <a:srgbClr val="000000"/>
              </a:solidFill>
            </a:endParaRPr>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pPr fontAlgn="base">
              <a:spcBef>
                <a:spcPct val="0"/>
              </a:spcBef>
              <a:spcAft>
                <a:spcPct val="0"/>
              </a:spcAft>
            </a:pPr>
            <a:fld id="{8E41F33A-8A61-4937-A58C-46521EFFC1C2}" type="slidenum">
              <a:rPr lang="en-US"/>
              <a:pPr fontAlgn="base">
                <a:spcBef>
                  <a:spcPct val="0"/>
                </a:spcBef>
                <a:spcAft>
                  <a:spcPct val="0"/>
                </a:spcAft>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extLst>
      <p:ext uri="{BB962C8B-B14F-4D97-AF65-F5344CB8AC3E}">
        <p14:creationId xmlns:p14="http://schemas.microsoft.com/office/powerpoint/2010/main" val="1830138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Pass-The-Hash: Gaining Root Access to Your Network</a:t>
            </a:r>
            <a:endParaRPr lang="en-US" dirty="0"/>
          </a:p>
        </p:txBody>
      </p:sp>
      <p:sp>
        <p:nvSpPr>
          <p:cNvPr id="23" name="Text Placeholder 22"/>
          <p:cNvSpPr>
            <a:spLocks noGrp="1"/>
          </p:cNvSpPr>
          <p:nvPr>
            <p:ph type="body" sz="quarter" idx="14"/>
          </p:nvPr>
        </p:nvSpPr>
        <p:spPr/>
        <p:txBody>
          <a:bodyPr/>
          <a:lstStyle/>
          <a:p>
            <a:r>
              <a:rPr lang="en-US" dirty="0" smtClean="0"/>
              <a:t>June 24, 2014</a:t>
            </a:r>
            <a:endParaRPr lang="en-US" dirty="0"/>
          </a:p>
        </p:txBody>
      </p:sp>
      <p:sp>
        <p:nvSpPr>
          <p:cNvPr id="24" name="Text Placeholder 23"/>
          <p:cNvSpPr>
            <a:spLocks noGrp="1"/>
          </p:cNvSpPr>
          <p:nvPr>
            <p:ph type="body" sz="quarter" idx="15"/>
          </p:nvPr>
        </p:nvSpPr>
        <p:spPr/>
        <p:txBody>
          <a:bodyPr/>
          <a:lstStyle/>
          <a:p>
            <a:r>
              <a:rPr lang="en-US" dirty="0" smtClean="0"/>
              <a:t>Tim </a:t>
            </a:r>
            <a:r>
              <a:rPr lang="en-US" dirty="0" err="1" smtClean="0"/>
              <a:t>Slaybaugh</a:t>
            </a:r>
            <a:endParaRPr lang="en-US" dirty="0"/>
          </a:p>
        </p:txBody>
      </p:sp>
      <p:sp>
        <p:nvSpPr>
          <p:cNvPr id="25" name="Text Placeholder 24"/>
          <p:cNvSpPr>
            <a:spLocks noGrp="1"/>
          </p:cNvSpPr>
          <p:nvPr>
            <p:ph type="body" sz="quarter" idx="16"/>
          </p:nvPr>
        </p:nvSpPr>
        <p:spPr>
          <a:xfrm>
            <a:off x="3886164" y="5303520"/>
            <a:ext cx="4972726" cy="944880"/>
          </a:xfrm>
        </p:spPr>
        <p:txBody>
          <a:bodyPr/>
          <a:lstStyle/>
          <a:p>
            <a:pPr>
              <a:spcBef>
                <a:spcPts val="0"/>
              </a:spcBef>
            </a:pPr>
            <a:r>
              <a:rPr lang="en-US" dirty="0" smtClean="0"/>
              <a:t>Cyber Incident Analyst </a:t>
            </a:r>
          </a:p>
          <a:p>
            <a:pPr>
              <a:spcBef>
                <a:spcPts val="0"/>
              </a:spcBef>
            </a:pPr>
            <a:r>
              <a:rPr lang="en-US" dirty="0" smtClean="0"/>
              <a:t>Northrop Grumman Information Systems</a:t>
            </a:r>
          </a:p>
          <a:p>
            <a:endParaRPr lang="en-US" dirty="0"/>
          </a:p>
        </p:txBody>
      </p:sp>
    </p:spTree>
    <p:extLst>
      <p:ext uri="{BB962C8B-B14F-4D97-AF65-F5344CB8AC3E}">
        <p14:creationId xmlns:p14="http://schemas.microsoft.com/office/powerpoint/2010/main" val="3555984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4756"/>
            <a:ext cx="7886700" cy="1026946"/>
          </a:xfrm>
        </p:spPr>
        <p:txBody>
          <a:bodyPr/>
          <a:lstStyle/>
          <a:p>
            <a:r>
              <a:rPr lang="en-US" sz="3200" dirty="0" err="1" smtClean="0"/>
              <a:t>PWDump</a:t>
            </a:r>
            <a:endParaRPr lang="en-US" sz="3200" dirty="0"/>
          </a:p>
        </p:txBody>
      </p:sp>
      <p:sp>
        <p:nvSpPr>
          <p:cNvPr id="3" name="Content Placeholder 2"/>
          <p:cNvSpPr>
            <a:spLocks noGrp="1"/>
          </p:cNvSpPr>
          <p:nvPr>
            <p:ph idx="1"/>
          </p:nvPr>
        </p:nvSpPr>
        <p:spPr>
          <a:xfrm>
            <a:off x="628650" y="1337481"/>
            <a:ext cx="7886700" cy="4839482"/>
          </a:xfrm>
        </p:spPr>
        <p:txBody>
          <a:bodyPr/>
          <a:lstStyle/>
          <a:p>
            <a:pPr marL="0" indent="0">
              <a:buNone/>
            </a:pPr>
            <a:r>
              <a:rPr lang="en-US" sz="2400" dirty="0" smtClean="0"/>
              <a:t>Keywords used to identify </a:t>
            </a:r>
            <a:r>
              <a:rPr lang="en-US" sz="2400" dirty="0" err="1" smtClean="0"/>
              <a:t>PWDump</a:t>
            </a:r>
            <a:r>
              <a:rPr lang="en-US" sz="2400" dirty="0" smtClean="0"/>
              <a:t> activity:</a:t>
            </a:r>
          </a:p>
          <a:p>
            <a:r>
              <a:rPr lang="en-US" sz="2400" dirty="0" smtClean="0"/>
              <a:t>Error reading hive root key</a:t>
            </a:r>
          </a:p>
          <a:p>
            <a:r>
              <a:rPr lang="en-US" sz="2400" dirty="0" smtClean="0"/>
              <a:t>Andres Tarasco Acuna</a:t>
            </a:r>
          </a:p>
          <a:p>
            <a:r>
              <a:rPr lang="en-US" sz="2400" dirty="0" smtClean="0"/>
              <a:t>savedump.dat</a:t>
            </a:r>
          </a:p>
          <a:p>
            <a:r>
              <a:rPr lang="en-US" sz="2400" dirty="0" smtClean="0"/>
              <a:t>Error opening </a:t>
            </a:r>
            <a:r>
              <a:rPr lang="en-US" sz="2400" dirty="0" err="1" smtClean="0"/>
              <a:t>sam</a:t>
            </a:r>
            <a:r>
              <a:rPr lang="en-US" sz="2400" dirty="0" smtClean="0"/>
              <a:t> hive</a:t>
            </a:r>
          </a:p>
          <a:p>
            <a:r>
              <a:rPr lang="en-US" sz="2400" dirty="0"/>
              <a:t>r</a:t>
            </a:r>
            <a:r>
              <a:rPr lang="en-US" sz="2400" dirty="0" smtClean="0"/>
              <a:t>aw password extractor</a:t>
            </a:r>
          </a:p>
          <a:p>
            <a:endParaRPr lang="en-US" dirty="0"/>
          </a:p>
        </p:txBody>
      </p:sp>
    </p:spTree>
    <p:extLst>
      <p:ext uri="{BB962C8B-B14F-4D97-AF65-F5344CB8AC3E}">
        <p14:creationId xmlns:p14="http://schemas.microsoft.com/office/powerpoint/2010/main" val="243210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Pass-The-Hash Tools: </a:t>
            </a:r>
            <a:r>
              <a:rPr lang="en-US" sz="3200" dirty="0" err="1" smtClean="0"/>
              <a:t>Mimikatz</a:t>
            </a:r>
            <a:endParaRPr lang="en-US" sz="3200" dirty="0"/>
          </a:p>
        </p:txBody>
      </p:sp>
      <p:sp>
        <p:nvSpPr>
          <p:cNvPr id="3" name="Content Placeholder 2"/>
          <p:cNvSpPr>
            <a:spLocks noGrp="1"/>
          </p:cNvSpPr>
          <p:nvPr>
            <p:ph idx="1"/>
          </p:nvPr>
        </p:nvSpPr>
        <p:spPr/>
        <p:txBody>
          <a:bodyPr>
            <a:normAutofit/>
          </a:bodyPr>
          <a:lstStyle/>
          <a:p>
            <a:r>
              <a:rPr lang="en-US" sz="2400" dirty="0" smtClean="0"/>
              <a:t>Author: Benjamin </a:t>
            </a:r>
            <a:r>
              <a:rPr lang="en-US" sz="2400" dirty="0" err="1" smtClean="0"/>
              <a:t>Delpy</a:t>
            </a:r>
            <a:endParaRPr lang="en-US" sz="2400" dirty="0" smtClean="0"/>
          </a:p>
          <a:p>
            <a:r>
              <a:rPr lang="en-US" sz="2400" dirty="0" smtClean="0"/>
              <a:t>Support for both x86 and 64bit systems</a:t>
            </a:r>
          </a:p>
          <a:p>
            <a:r>
              <a:rPr lang="en-US" sz="2400" dirty="0" smtClean="0"/>
              <a:t>Requires </a:t>
            </a:r>
            <a:r>
              <a:rPr lang="en-US" sz="2400" dirty="0" err="1" smtClean="0"/>
              <a:t>sekurLSA.dll</a:t>
            </a:r>
            <a:r>
              <a:rPr lang="en-US" sz="2400" dirty="0" smtClean="0"/>
              <a:t> to run</a:t>
            </a:r>
          </a:p>
          <a:p>
            <a:r>
              <a:rPr lang="en-US" sz="2400" dirty="0" smtClean="0"/>
              <a:t>Extracts hashes and </a:t>
            </a:r>
            <a:r>
              <a:rPr lang="en-US" sz="2400" dirty="0" err="1" smtClean="0"/>
              <a:t>cleartext</a:t>
            </a:r>
            <a:r>
              <a:rPr lang="en-US" sz="2400" dirty="0" smtClean="0"/>
              <a:t> passwords</a:t>
            </a:r>
            <a:endParaRPr lang="en-US" sz="2400" dirty="0"/>
          </a:p>
        </p:txBody>
      </p:sp>
    </p:spTree>
    <p:extLst>
      <p:ext uri="{BB962C8B-B14F-4D97-AF65-F5344CB8AC3E}">
        <p14:creationId xmlns:p14="http://schemas.microsoft.com/office/powerpoint/2010/main" val="144106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28" y="190955"/>
            <a:ext cx="7886700" cy="1271763"/>
          </a:xfrm>
        </p:spPr>
        <p:txBody>
          <a:bodyPr>
            <a:normAutofit/>
          </a:bodyPr>
          <a:lstStyle/>
          <a:p>
            <a:r>
              <a:rPr lang="en-US" sz="3200" dirty="0" err="1" smtClean="0"/>
              <a:t>Mimikatz</a:t>
            </a:r>
            <a:r>
              <a:rPr lang="en-US" sz="3200" dirty="0" smtClean="0"/>
              <a:t/>
            </a:r>
            <a:br>
              <a:rPr lang="en-US" sz="3200" dirty="0" smtClean="0"/>
            </a:br>
            <a:endParaRPr lang="en-US" sz="3200" dirty="0"/>
          </a:p>
        </p:txBody>
      </p:sp>
      <p:sp>
        <p:nvSpPr>
          <p:cNvPr id="3" name="Content Placeholder 2"/>
          <p:cNvSpPr>
            <a:spLocks noGrp="1"/>
          </p:cNvSpPr>
          <p:nvPr>
            <p:ph idx="1"/>
          </p:nvPr>
        </p:nvSpPr>
        <p:spPr>
          <a:xfrm>
            <a:off x="625828" y="3759200"/>
            <a:ext cx="7886700" cy="948267"/>
          </a:xfrm>
        </p:spPr>
        <p:txBody>
          <a:bodyPr>
            <a:normAutofit/>
          </a:bodyPr>
          <a:lstStyle/>
          <a:p>
            <a:pPr marL="0" indent="0">
              <a:buNone/>
            </a:pPr>
            <a:r>
              <a:rPr lang="en-US" sz="2400" dirty="0" smtClean="0"/>
              <a:t>Unlike most PTH tools, </a:t>
            </a:r>
            <a:r>
              <a:rPr lang="en-US" sz="2400" dirty="0" err="1" smtClean="0"/>
              <a:t>Mimikatz</a:t>
            </a:r>
            <a:r>
              <a:rPr lang="en-US" sz="2400" dirty="0" smtClean="0"/>
              <a:t> will run from the root of Windows.</a:t>
            </a:r>
            <a:endParaRPr lang="en-US" sz="2400"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828" y="1344612"/>
            <a:ext cx="6513513" cy="1323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al 3"/>
          <p:cNvSpPr/>
          <p:nvPr/>
        </p:nvSpPr>
        <p:spPr>
          <a:xfrm>
            <a:off x="3962400" y="2096910"/>
            <a:ext cx="2878667" cy="3866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754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527" y="190955"/>
            <a:ext cx="7886700" cy="989540"/>
          </a:xfrm>
        </p:spPr>
        <p:txBody>
          <a:bodyPr/>
          <a:lstStyle/>
          <a:p>
            <a:r>
              <a:rPr lang="en-US" sz="3200" dirty="0" err="1" smtClean="0"/>
              <a:t>Mimikatz</a:t>
            </a:r>
            <a:endParaRPr lang="en-US" sz="3200" dirty="0"/>
          </a:p>
        </p:txBody>
      </p:sp>
      <p:sp>
        <p:nvSpPr>
          <p:cNvPr id="3" name="Content Placeholder 2"/>
          <p:cNvSpPr>
            <a:spLocks noGrp="1"/>
          </p:cNvSpPr>
          <p:nvPr>
            <p:ph idx="1"/>
          </p:nvPr>
        </p:nvSpPr>
        <p:spPr>
          <a:xfrm>
            <a:off x="4131733" y="1852251"/>
            <a:ext cx="3988506" cy="4351338"/>
          </a:xfrm>
        </p:spPr>
        <p:txBody>
          <a:bodyPr>
            <a:normAutofit/>
          </a:bodyPr>
          <a:lstStyle/>
          <a:p>
            <a:pPr marL="0" indent="0">
              <a:buNone/>
            </a:pPr>
            <a:r>
              <a:rPr lang="en-US" sz="2400" dirty="0" err="1" smtClean="0"/>
              <a:t>Mimikatz</a:t>
            </a:r>
            <a:r>
              <a:rPr lang="en-US" sz="2400" dirty="0" smtClean="0"/>
              <a:t> hooks the System Service Descriptor Table (SSDT) similar to rootkit activity.</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527" y="1852251"/>
            <a:ext cx="3125958" cy="3894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25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778" y="184618"/>
            <a:ext cx="7886700" cy="1204366"/>
          </a:xfrm>
        </p:spPr>
        <p:txBody>
          <a:bodyPr>
            <a:normAutofit/>
          </a:bodyPr>
          <a:lstStyle/>
          <a:p>
            <a:r>
              <a:rPr lang="en-US" sz="3200" dirty="0" err="1" smtClean="0"/>
              <a:t>Mimikatz</a:t>
            </a:r>
            <a:r>
              <a:rPr lang="en-US" sz="3200" dirty="0" smtClean="0"/>
              <a:t/>
            </a:r>
            <a:br>
              <a:rPr lang="en-US" sz="3200" dirty="0" smtClean="0"/>
            </a:br>
            <a:endParaRPr lang="en-US" sz="3200" dirty="0"/>
          </a:p>
        </p:txBody>
      </p:sp>
      <p:sp>
        <p:nvSpPr>
          <p:cNvPr id="3" name="Content Placeholder 2"/>
          <p:cNvSpPr>
            <a:spLocks noGrp="1"/>
          </p:cNvSpPr>
          <p:nvPr>
            <p:ph idx="1"/>
          </p:nvPr>
        </p:nvSpPr>
        <p:spPr>
          <a:xfrm>
            <a:off x="563745" y="4973740"/>
            <a:ext cx="7886700" cy="1160060"/>
          </a:xfrm>
        </p:spPr>
        <p:txBody>
          <a:bodyPr>
            <a:normAutofit/>
          </a:bodyPr>
          <a:lstStyle/>
          <a:p>
            <a:pPr marL="0" indent="0">
              <a:buNone/>
            </a:pPr>
            <a:r>
              <a:rPr lang="en-US" sz="2400" dirty="0" smtClean="0"/>
              <a:t>Looking at mimikatz.exe using Volatility plugin ‘handles’</a:t>
            </a:r>
            <a:endParaRPr 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78" y="1331286"/>
            <a:ext cx="6554787" cy="180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528549" y="1146412"/>
            <a:ext cx="3739487" cy="3821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029803" y="2511188"/>
            <a:ext cx="4449170" cy="6298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433015" y="1760561"/>
            <a:ext cx="1255594" cy="18833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97778" y="3753135"/>
            <a:ext cx="2186365" cy="369332"/>
          </a:xfrm>
          <a:prstGeom prst="rect">
            <a:avLst/>
          </a:prstGeom>
          <a:noFill/>
        </p:spPr>
        <p:txBody>
          <a:bodyPr wrap="square" rtlCol="0">
            <a:spAutoFit/>
          </a:bodyPr>
          <a:lstStyle/>
          <a:p>
            <a:r>
              <a:rPr lang="en-US" b="1" dirty="0" smtClean="0">
                <a:solidFill>
                  <a:srgbClr val="FF0000"/>
                </a:solidFill>
              </a:rPr>
              <a:t>Hooks lsass.exe</a:t>
            </a:r>
            <a:endParaRPr lang="en-US" b="1" dirty="0">
              <a:solidFill>
                <a:srgbClr val="FF0000"/>
              </a:solidFill>
            </a:endParaRPr>
          </a:p>
        </p:txBody>
      </p:sp>
      <p:sp>
        <p:nvSpPr>
          <p:cNvPr id="11" name="TextBox 10"/>
          <p:cNvSpPr txBox="1"/>
          <p:nvPr/>
        </p:nvSpPr>
        <p:spPr>
          <a:xfrm>
            <a:off x="4885899" y="3937801"/>
            <a:ext cx="3589361" cy="646331"/>
          </a:xfrm>
          <a:prstGeom prst="rect">
            <a:avLst/>
          </a:prstGeom>
          <a:noFill/>
        </p:spPr>
        <p:txBody>
          <a:bodyPr wrap="square" rtlCol="0">
            <a:spAutoFit/>
          </a:bodyPr>
          <a:lstStyle/>
          <a:p>
            <a:r>
              <a:rPr lang="en-US" b="1" dirty="0" smtClean="0">
                <a:solidFill>
                  <a:srgbClr val="FF0000"/>
                </a:solidFill>
              </a:rPr>
              <a:t>Runs from across the network via PSEXECSVC</a:t>
            </a:r>
          </a:p>
        </p:txBody>
      </p:sp>
      <p:cxnSp>
        <p:nvCxnSpPr>
          <p:cNvPr id="13" name="Straight Arrow Connector 12"/>
          <p:cNvCxnSpPr>
            <a:stCxn id="11" idx="0"/>
          </p:cNvCxnSpPr>
          <p:nvPr/>
        </p:nvCxnSpPr>
        <p:spPr>
          <a:xfrm flipH="1" flipV="1">
            <a:off x="5923129" y="3261816"/>
            <a:ext cx="757451" cy="6759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20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93" y="223613"/>
            <a:ext cx="7886700" cy="945058"/>
          </a:xfrm>
        </p:spPr>
        <p:txBody>
          <a:bodyPr/>
          <a:lstStyle/>
          <a:p>
            <a:r>
              <a:rPr lang="en-US" sz="3200" dirty="0" err="1" smtClean="0"/>
              <a:t>Mimikatz</a:t>
            </a:r>
            <a:endParaRPr lang="en-US" sz="3200" dirty="0"/>
          </a:p>
        </p:txBody>
      </p:sp>
      <p:sp>
        <p:nvSpPr>
          <p:cNvPr id="3" name="Content Placeholder 2"/>
          <p:cNvSpPr>
            <a:spLocks noGrp="1"/>
          </p:cNvSpPr>
          <p:nvPr>
            <p:ph idx="1"/>
          </p:nvPr>
        </p:nvSpPr>
        <p:spPr>
          <a:xfrm>
            <a:off x="687663" y="4008718"/>
            <a:ext cx="7886700" cy="1637733"/>
          </a:xfrm>
        </p:spPr>
        <p:txBody>
          <a:bodyPr>
            <a:normAutofit/>
          </a:bodyPr>
          <a:lstStyle/>
          <a:p>
            <a:pPr marL="0" indent="0">
              <a:buNone/>
            </a:pPr>
            <a:r>
              <a:rPr lang="en-US" sz="2400" dirty="0" smtClean="0"/>
              <a:t>‘Handles’ will also identify this hook into the Local Security Authority Subsystem Service (lsass.exe).</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683" y="1273579"/>
            <a:ext cx="5718175" cy="199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928048" y="1692322"/>
            <a:ext cx="6073253" cy="5789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6670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2" y="223612"/>
            <a:ext cx="7886700" cy="958706"/>
          </a:xfrm>
        </p:spPr>
        <p:txBody>
          <a:bodyPr/>
          <a:lstStyle/>
          <a:p>
            <a:r>
              <a:rPr lang="en-US" sz="3200" dirty="0" err="1" smtClean="0"/>
              <a:t>Mimikatz</a:t>
            </a:r>
            <a:endParaRPr lang="en-US" sz="3200" dirty="0"/>
          </a:p>
        </p:txBody>
      </p:sp>
      <p:sp>
        <p:nvSpPr>
          <p:cNvPr id="3" name="Content Placeholder 2"/>
          <p:cNvSpPr>
            <a:spLocks noGrp="1"/>
          </p:cNvSpPr>
          <p:nvPr>
            <p:ph idx="1"/>
          </p:nvPr>
        </p:nvSpPr>
        <p:spPr>
          <a:xfrm>
            <a:off x="518988" y="3124744"/>
            <a:ext cx="7886700" cy="2642193"/>
          </a:xfrm>
        </p:spPr>
        <p:txBody>
          <a:bodyPr>
            <a:normAutofit/>
          </a:bodyPr>
          <a:lstStyle/>
          <a:p>
            <a:pPr marL="0" indent="0">
              <a:buNone/>
            </a:pPr>
            <a:r>
              <a:rPr lang="en-US" sz="2400" dirty="0" smtClean="0"/>
              <a:t>Mimikatz.exe and conhost.exe start up at the same time indicating that </a:t>
            </a:r>
            <a:r>
              <a:rPr lang="en-US" sz="2400" dirty="0" err="1" smtClean="0"/>
              <a:t>mimikatz</a:t>
            </a:r>
            <a:r>
              <a:rPr lang="en-US" sz="2400" dirty="0" smtClean="0"/>
              <a:t> is likely being controlled through an interactive console.</a:t>
            </a:r>
            <a:endParaRPr lang="en-US" sz="2400" dirty="0"/>
          </a:p>
        </p:txBody>
      </p:sp>
      <p:pic>
        <p:nvPicPr>
          <p:cNvPr id="5" name="Picture 4"/>
          <p:cNvPicPr>
            <a:picLocks noChangeAspect="1"/>
          </p:cNvPicPr>
          <p:nvPr/>
        </p:nvPicPr>
        <p:blipFill>
          <a:blip r:embed="rId3"/>
          <a:stretch>
            <a:fillRect/>
          </a:stretch>
        </p:blipFill>
        <p:spPr>
          <a:xfrm>
            <a:off x="523174" y="1243710"/>
            <a:ext cx="6184900" cy="1930400"/>
          </a:xfrm>
          <a:prstGeom prst="rect">
            <a:avLst/>
          </a:prstGeom>
        </p:spPr>
      </p:pic>
      <p:sp>
        <p:nvSpPr>
          <p:cNvPr id="4" name="Oval 3"/>
          <p:cNvSpPr/>
          <p:nvPr/>
        </p:nvSpPr>
        <p:spPr>
          <a:xfrm>
            <a:off x="411197" y="1606675"/>
            <a:ext cx="5199796" cy="5385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233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967" y="206063"/>
            <a:ext cx="7886700" cy="904115"/>
          </a:xfrm>
        </p:spPr>
        <p:txBody>
          <a:bodyPr/>
          <a:lstStyle/>
          <a:p>
            <a:r>
              <a:rPr lang="en-US" sz="3200" dirty="0" err="1" smtClean="0"/>
              <a:t>Mimikatz</a:t>
            </a:r>
            <a:endParaRPr lang="en-US" sz="3200" dirty="0"/>
          </a:p>
        </p:txBody>
      </p:sp>
      <p:sp>
        <p:nvSpPr>
          <p:cNvPr id="3" name="Content Placeholder 2"/>
          <p:cNvSpPr>
            <a:spLocks noGrp="1"/>
          </p:cNvSpPr>
          <p:nvPr>
            <p:ph idx="1"/>
          </p:nvPr>
        </p:nvSpPr>
        <p:spPr>
          <a:xfrm>
            <a:off x="628650" y="3411940"/>
            <a:ext cx="7886700" cy="805218"/>
          </a:xfrm>
        </p:spPr>
        <p:txBody>
          <a:bodyPr>
            <a:normAutofit/>
          </a:bodyPr>
          <a:lstStyle/>
          <a:p>
            <a:pPr marL="0" indent="0">
              <a:buNone/>
            </a:pPr>
            <a:r>
              <a:rPr lang="en-US" sz="2400" dirty="0" smtClean="0"/>
              <a:t>Console activity can be recovered from memory.</a:t>
            </a:r>
            <a:endParaRPr lang="en-US" sz="24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67" y="1219035"/>
            <a:ext cx="5893605" cy="1919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9370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7" y="256269"/>
            <a:ext cx="7886700" cy="1247774"/>
          </a:xfrm>
        </p:spPr>
        <p:txBody>
          <a:bodyPr>
            <a:normAutofit/>
          </a:bodyPr>
          <a:lstStyle/>
          <a:p>
            <a:r>
              <a:rPr lang="en-US" sz="3200" dirty="0" err="1" smtClean="0"/>
              <a:t>Mimikatz</a:t>
            </a:r>
            <a:r>
              <a:rPr lang="en-US" sz="3200" dirty="0" smtClean="0"/>
              <a:t/>
            </a:r>
            <a:br>
              <a:rPr lang="en-US" sz="3200" dirty="0" smtClean="0"/>
            </a:br>
            <a:endParaRPr lang="en-US" sz="3200" dirty="0"/>
          </a:p>
        </p:txBody>
      </p:sp>
      <p:sp>
        <p:nvSpPr>
          <p:cNvPr id="3" name="Content Placeholder 2"/>
          <p:cNvSpPr>
            <a:spLocks noGrp="1"/>
          </p:cNvSpPr>
          <p:nvPr>
            <p:ph idx="1"/>
          </p:nvPr>
        </p:nvSpPr>
        <p:spPr>
          <a:xfrm>
            <a:off x="681038" y="3281924"/>
            <a:ext cx="7886700" cy="1127843"/>
          </a:xfrm>
        </p:spPr>
        <p:txBody>
          <a:bodyPr>
            <a:normAutofit/>
          </a:bodyPr>
          <a:lstStyle/>
          <a:p>
            <a:pPr marL="0" indent="0">
              <a:buNone/>
            </a:pPr>
            <a:r>
              <a:rPr lang="en-US" sz="2400" dirty="0" err="1" smtClean="0"/>
              <a:t>Mimikatz</a:t>
            </a:r>
            <a:r>
              <a:rPr lang="en-US" sz="2400" dirty="0" smtClean="0"/>
              <a:t> is logged in the Windows power configuration file, ‘energy-</a:t>
            </a:r>
            <a:r>
              <a:rPr lang="en-US" sz="2400" dirty="0" err="1" smtClean="0"/>
              <a:t>ntkl.etl</a:t>
            </a:r>
            <a:r>
              <a:rPr lang="en-US" sz="2400" dirty="0" smtClean="0"/>
              <a:t>’. </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38" y="1239838"/>
            <a:ext cx="7475537" cy="1838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175000" y="1790700"/>
            <a:ext cx="5118100" cy="46989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20" y="4511003"/>
            <a:ext cx="3369935" cy="10351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5147187" y="4843914"/>
            <a:ext cx="3009388" cy="369332"/>
          </a:xfrm>
          <a:prstGeom prst="rect">
            <a:avLst/>
          </a:prstGeom>
          <a:noFill/>
        </p:spPr>
        <p:txBody>
          <a:bodyPr wrap="square" rtlCol="0">
            <a:spAutoFit/>
          </a:bodyPr>
          <a:lstStyle/>
          <a:p>
            <a:r>
              <a:rPr lang="en-US" b="1" dirty="0" smtClean="0">
                <a:solidFill>
                  <a:srgbClr val="FF0000"/>
                </a:solidFill>
              </a:rPr>
              <a:t>From Memory</a:t>
            </a:r>
            <a:endParaRPr lang="en-US" b="1" dirty="0">
              <a:solidFill>
                <a:srgbClr val="FF0000"/>
              </a:solidFill>
            </a:endParaRPr>
          </a:p>
        </p:txBody>
      </p:sp>
      <p:cxnSp>
        <p:nvCxnSpPr>
          <p:cNvPr id="7" name="Straight Arrow Connector 6"/>
          <p:cNvCxnSpPr>
            <a:stCxn id="5" idx="1"/>
          </p:cNvCxnSpPr>
          <p:nvPr/>
        </p:nvCxnSpPr>
        <p:spPr>
          <a:xfrm flipH="1">
            <a:off x="3175000" y="5028580"/>
            <a:ext cx="1972187"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595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268"/>
            <a:ext cx="7886700" cy="1198203"/>
          </a:xfrm>
        </p:spPr>
        <p:txBody>
          <a:bodyPr>
            <a:normAutofit/>
          </a:bodyPr>
          <a:lstStyle/>
          <a:p>
            <a:r>
              <a:rPr lang="en-US" sz="3200" dirty="0" err="1" smtClean="0"/>
              <a:t>Mimikatz</a:t>
            </a:r>
            <a:r>
              <a:rPr lang="en-US" sz="3200" dirty="0" smtClean="0"/>
              <a:t/>
            </a:r>
            <a:br>
              <a:rPr lang="en-US" sz="3200" dirty="0" smtClean="0"/>
            </a:br>
            <a:endParaRPr lang="en-US" sz="3200" dirty="0"/>
          </a:p>
        </p:txBody>
      </p:sp>
      <p:sp>
        <p:nvSpPr>
          <p:cNvPr id="3" name="Content Placeholder 2"/>
          <p:cNvSpPr>
            <a:spLocks noGrp="1"/>
          </p:cNvSpPr>
          <p:nvPr>
            <p:ph idx="1"/>
          </p:nvPr>
        </p:nvSpPr>
        <p:spPr>
          <a:xfrm>
            <a:off x="639989" y="2644667"/>
            <a:ext cx="7886700" cy="3124047"/>
          </a:xfrm>
        </p:spPr>
        <p:txBody>
          <a:bodyPr>
            <a:noAutofit/>
          </a:bodyPr>
          <a:lstStyle/>
          <a:p>
            <a:pPr marL="0" indent="0">
              <a:buNone/>
            </a:pPr>
            <a:r>
              <a:rPr lang="en-US" dirty="0" smtClean="0"/>
              <a:t>Keywords used to identify </a:t>
            </a:r>
            <a:r>
              <a:rPr lang="en-US" dirty="0" err="1" smtClean="0"/>
              <a:t>Mimikatz</a:t>
            </a:r>
            <a:r>
              <a:rPr lang="en-US" dirty="0" smtClean="0"/>
              <a:t> activity:</a:t>
            </a:r>
          </a:p>
          <a:p>
            <a:r>
              <a:rPr lang="en-US" dirty="0" smtClean="0"/>
              <a:t>Benjamin DELPY</a:t>
            </a:r>
          </a:p>
          <a:p>
            <a:r>
              <a:rPr lang="en-US" dirty="0" err="1" smtClean="0"/>
              <a:t>gentilkiwi</a:t>
            </a:r>
            <a:endParaRPr lang="en-US" dirty="0" smtClean="0"/>
          </a:p>
          <a:p>
            <a:r>
              <a:rPr lang="en-US" dirty="0" err="1" smtClean="0"/>
              <a:t>sekurlsa</a:t>
            </a:r>
            <a:endParaRPr lang="en-US" dirty="0" smtClean="0"/>
          </a:p>
          <a:p>
            <a:r>
              <a:rPr lang="en-US" dirty="0" smtClean="0"/>
              <a:t>kiwissp.log</a:t>
            </a:r>
          </a:p>
          <a:p>
            <a:r>
              <a:rPr lang="en-US" dirty="0" smtClean="0"/>
              <a:t>Pass-the-Ticket</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31" y="1156724"/>
            <a:ext cx="6389687" cy="135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11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is Pass-The-Hash?</a:t>
            </a:r>
            <a:endParaRPr lang="en-US" sz="32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2800" dirty="0" smtClean="0"/>
              <a:t>“Attackers using </a:t>
            </a:r>
            <a:r>
              <a:rPr lang="en-US" sz="2800" dirty="0" err="1" smtClean="0"/>
              <a:t>PtH</a:t>
            </a:r>
            <a:r>
              <a:rPr lang="en-US" sz="2800" dirty="0" smtClean="0"/>
              <a:t> completely compromise just about every network they hit. Pretty much every APT attack team uses them.” </a:t>
            </a:r>
          </a:p>
          <a:p>
            <a:pPr marL="0" indent="0" algn="ctr">
              <a:buNone/>
            </a:pPr>
            <a:r>
              <a:rPr lang="en-US" dirty="0" smtClean="0"/>
              <a:t>– Roger Grimes, InfoWorld</a:t>
            </a:r>
            <a:endParaRPr lang="en-US" dirty="0"/>
          </a:p>
        </p:txBody>
      </p:sp>
    </p:spTree>
    <p:extLst>
      <p:ext uri="{BB962C8B-B14F-4D97-AF65-F5344CB8AC3E}">
        <p14:creationId xmlns:p14="http://schemas.microsoft.com/office/powerpoint/2010/main" val="35471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261" y="175214"/>
            <a:ext cx="6705600" cy="838200"/>
          </a:xfrm>
        </p:spPr>
        <p:txBody>
          <a:bodyPr>
            <a:normAutofit fontScale="90000"/>
          </a:bodyPr>
          <a:lstStyle/>
          <a:p>
            <a:r>
              <a:rPr lang="en-US" sz="3600" dirty="0" smtClean="0"/>
              <a:t>Pass-The-Hash Tools: </a:t>
            </a:r>
            <a:r>
              <a:rPr lang="en-US" sz="3600" dirty="0" err="1" smtClean="0"/>
              <a:t>gsecdump</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sz="2400" dirty="0" smtClean="0"/>
              <a:t>Johannes </a:t>
            </a:r>
            <a:r>
              <a:rPr lang="en-US" sz="2400" dirty="0" err="1" smtClean="0"/>
              <a:t>Gumbel</a:t>
            </a:r>
            <a:r>
              <a:rPr lang="en-US" sz="2400" dirty="0" smtClean="0"/>
              <a:t>, </a:t>
            </a:r>
            <a:r>
              <a:rPr lang="en-US" sz="2400" dirty="0" err="1" smtClean="0"/>
              <a:t>Truesec</a:t>
            </a:r>
            <a:endParaRPr lang="en-US" sz="2400" dirty="0" smtClean="0"/>
          </a:p>
          <a:p>
            <a:r>
              <a:rPr lang="en-US" sz="2400" dirty="0" smtClean="0"/>
              <a:t>Freeware</a:t>
            </a:r>
          </a:p>
          <a:p>
            <a:r>
              <a:rPr lang="en-US" sz="2400" dirty="0" smtClean="0"/>
              <a:t>Latest version is 2.0b5</a:t>
            </a:r>
          </a:p>
          <a:p>
            <a:r>
              <a:rPr lang="en-US" sz="2400" dirty="0" smtClean="0"/>
              <a:t>Extracts hashes from SAM, Active Directory and active logon sessions</a:t>
            </a:r>
          </a:p>
          <a:p>
            <a:r>
              <a:rPr lang="en-US" sz="2400" dirty="0" smtClean="0"/>
              <a:t>Works with both x86 and 64bit systems</a:t>
            </a:r>
            <a:endParaRPr lang="en-US" sz="2400" dirty="0"/>
          </a:p>
        </p:txBody>
      </p:sp>
    </p:spTree>
    <p:extLst>
      <p:ext uri="{BB962C8B-B14F-4D97-AF65-F5344CB8AC3E}">
        <p14:creationId xmlns:p14="http://schemas.microsoft.com/office/powerpoint/2010/main" val="36996048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78" y="223612"/>
            <a:ext cx="7886700" cy="917763"/>
          </a:xfrm>
        </p:spPr>
        <p:txBody>
          <a:bodyPr/>
          <a:lstStyle/>
          <a:p>
            <a:r>
              <a:rPr lang="en-US" sz="3200" dirty="0" err="1" smtClean="0"/>
              <a:t>Gsecdump</a:t>
            </a:r>
            <a:endParaRPr lang="en-US" sz="3200" dirty="0"/>
          </a:p>
        </p:txBody>
      </p:sp>
      <p:sp>
        <p:nvSpPr>
          <p:cNvPr id="3" name="Content Placeholder 2"/>
          <p:cNvSpPr>
            <a:spLocks noGrp="1"/>
          </p:cNvSpPr>
          <p:nvPr>
            <p:ph idx="1"/>
          </p:nvPr>
        </p:nvSpPr>
        <p:spPr>
          <a:xfrm>
            <a:off x="628650" y="1351128"/>
            <a:ext cx="7886700" cy="4825835"/>
          </a:xfrm>
        </p:spPr>
        <p:txBody>
          <a:bodyPr/>
          <a:lstStyle/>
          <a:p>
            <a:pPr marL="0" indent="0">
              <a:buNone/>
            </a:pPr>
            <a:r>
              <a:rPr lang="en-US" sz="2400" dirty="0" smtClean="0"/>
              <a:t>Keywords used to identify </a:t>
            </a:r>
            <a:r>
              <a:rPr lang="en-US" sz="2400" dirty="0" err="1" smtClean="0"/>
              <a:t>gsecdump</a:t>
            </a:r>
            <a:r>
              <a:rPr lang="en-US" sz="2400" dirty="0" smtClean="0"/>
              <a:t> activity:</a:t>
            </a:r>
          </a:p>
          <a:p>
            <a:r>
              <a:rPr lang="en-US" sz="2400" dirty="0" smtClean="0"/>
              <a:t>Johannes </a:t>
            </a:r>
            <a:r>
              <a:rPr lang="en-US" sz="2400" dirty="0" err="1" smtClean="0"/>
              <a:t>Gumbel</a:t>
            </a:r>
            <a:endParaRPr lang="en-US" sz="2400" dirty="0" smtClean="0"/>
          </a:p>
          <a:p>
            <a:r>
              <a:rPr lang="en-US" sz="2400" dirty="0" err="1" smtClean="0"/>
              <a:t>Truesec</a:t>
            </a:r>
            <a:endParaRPr lang="en-US" sz="2400" dirty="0" smtClean="0"/>
          </a:p>
          <a:p>
            <a:r>
              <a:rPr lang="en-US" sz="2400" dirty="0" err="1"/>
              <a:t>d</a:t>
            </a:r>
            <a:r>
              <a:rPr lang="en-US" sz="2400" dirty="0" err="1" smtClean="0"/>
              <a:t>ump_usedhashes</a:t>
            </a:r>
            <a:endParaRPr lang="en-US" sz="2400" dirty="0" smtClean="0"/>
          </a:p>
          <a:p>
            <a:r>
              <a:rPr lang="en-US" sz="2400" dirty="0"/>
              <a:t>c</a:t>
            </a:r>
            <a:r>
              <a:rPr lang="en-US" sz="2400" dirty="0" smtClean="0"/>
              <a:t>rap!</a:t>
            </a:r>
          </a:p>
          <a:p>
            <a:r>
              <a:rPr lang="en-US" sz="2400" dirty="0" err="1"/>
              <a:t>g</a:t>
            </a:r>
            <a:r>
              <a:rPr lang="en-US" sz="2400" dirty="0" err="1" smtClean="0"/>
              <a:t>secdump</a:t>
            </a:r>
            <a:endParaRPr lang="en-US" sz="2400" dirty="0" smtClean="0"/>
          </a:p>
          <a:p>
            <a:endParaRPr lang="en-US" dirty="0"/>
          </a:p>
        </p:txBody>
      </p:sp>
    </p:spTree>
    <p:extLst>
      <p:ext uri="{BB962C8B-B14F-4D97-AF65-F5344CB8AC3E}">
        <p14:creationId xmlns:p14="http://schemas.microsoft.com/office/powerpoint/2010/main" val="3223635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14666"/>
            <a:ext cx="6705600" cy="838200"/>
          </a:xfrm>
        </p:spPr>
        <p:txBody>
          <a:bodyPr>
            <a:normAutofit fontScale="90000"/>
          </a:bodyPr>
          <a:lstStyle/>
          <a:p>
            <a:r>
              <a:rPr lang="en-US" sz="3600" dirty="0" smtClean="0"/>
              <a:t>Pass-The-Hash Tools: </a:t>
            </a:r>
            <a:r>
              <a:rPr lang="en-US" sz="3600" dirty="0" err="1" smtClean="0"/>
              <a:t>PSHToolkit</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sz="2400" dirty="0" smtClean="0"/>
              <a:t>Author: </a:t>
            </a:r>
            <a:r>
              <a:rPr lang="en-US" sz="2400" dirty="0" err="1" smtClean="0"/>
              <a:t>Hernan</a:t>
            </a:r>
            <a:r>
              <a:rPr lang="en-US" sz="2400" dirty="0" smtClean="0"/>
              <a:t> Ochoa, Core Labs</a:t>
            </a:r>
          </a:p>
          <a:p>
            <a:r>
              <a:rPr lang="en-US" sz="2400" dirty="0" smtClean="0"/>
              <a:t>Latest version, 1.4</a:t>
            </a:r>
          </a:p>
          <a:p>
            <a:r>
              <a:rPr lang="en-US" sz="2400" dirty="0" smtClean="0"/>
              <a:t>Toolkit contains three tools: </a:t>
            </a:r>
            <a:r>
              <a:rPr lang="en-US" sz="2400" dirty="0" err="1" smtClean="0"/>
              <a:t>iam.exe</a:t>
            </a:r>
            <a:r>
              <a:rPr lang="en-US" sz="2400" dirty="0" smtClean="0"/>
              <a:t>, </a:t>
            </a:r>
            <a:r>
              <a:rPr lang="en-US" sz="2400" dirty="0" err="1" smtClean="0"/>
              <a:t>whosthere.exe</a:t>
            </a:r>
            <a:r>
              <a:rPr lang="en-US" sz="2400" dirty="0" smtClean="0"/>
              <a:t> and </a:t>
            </a:r>
            <a:r>
              <a:rPr lang="en-US" sz="2400" dirty="0" err="1" smtClean="0"/>
              <a:t>genhash.exe</a:t>
            </a:r>
            <a:endParaRPr lang="en-US" sz="2400" dirty="0" smtClean="0"/>
          </a:p>
          <a:p>
            <a:r>
              <a:rPr lang="en-US" sz="2400" dirty="0" err="1" smtClean="0"/>
              <a:t>Iam.exe</a:t>
            </a:r>
            <a:r>
              <a:rPr lang="en-US" sz="2400" dirty="0" smtClean="0"/>
              <a:t> is used to change/modify NTLM credentials in memory</a:t>
            </a:r>
          </a:p>
          <a:p>
            <a:r>
              <a:rPr lang="en-US" sz="2400" dirty="0" err="1" smtClean="0"/>
              <a:t>Whosthere.exe</a:t>
            </a:r>
            <a:r>
              <a:rPr lang="en-US" sz="2400" dirty="0" smtClean="0"/>
              <a:t> is used to list logon sessions that are using NTLM credentials</a:t>
            </a:r>
          </a:p>
          <a:p>
            <a:r>
              <a:rPr lang="en-US" sz="2400" dirty="0" err="1" smtClean="0"/>
              <a:t>Genhash.exe</a:t>
            </a:r>
            <a:r>
              <a:rPr lang="en-US" sz="2400" dirty="0" smtClean="0"/>
              <a:t> used to test </a:t>
            </a:r>
            <a:r>
              <a:rPr lang="en-US" sz="2400" dirty="0" err="1" smtClean="0"/>
              <a:t>iam.exe</a:t>
            </a:r>
            <a:endParaRPr lang="en-US" sz="2400" dirty="0" smtClean="0"/>
          </a:p>
          <a:p>
            <a:endParaRPr lang="en-US" dirty="0"/>
          </a:p>
        </p:txBody>
      </p:sp>
    </p:spTree>
    <p:extLst>
      <p:ext uri="{BB962C8B-B14F-4D97-AF65-F5344CB8AC3E}">
        <p14:creationId xmlns:p14="http://schemas.microsoft.com/office/powerpoint/2010/main" val="2022201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93" y="190956"/>
            <a:ext cx="7886700" cy="1012118"/>
          </a:xfrm>
        </p:spPr>
        <p:txBody>
          <a:bodyPr/>
          <a:lstStyle/>
          <a:p>
            <a:r>
              <a:rPr lang="en-US" sz="3200" dirty="0" smtClean="0"/>
              <a:t>PSH Toolkit </a:t>
            </a:r>
            <a:endParaRPr lang="en-US" sz="3200" dirty="0"/>
          </a:p>
        </p:txBody>
      </p:sp>
      <p:sp>
        <p:nvSpPr>
          <p:cNvPr id="3" name="Content Placeholder 2"/>
          <p:cNvSpPr>
            <a:spLocks noGrp="1"/>
          </p:cNvSpPr>
          <p:nvPr>
            <p:ph idx="1"/>
          </p:nvPr>
        </p:nvSpPr>
        <p:spPr>
          <a:xfrm>
            <a:off x="628650" y="1444978"/>
            <a:ext cx="7886700" cy="677333"/>
          </a:xfrm>
        </p:spPr>
        <p:txBody>
          <a:bodyPr>
            <a:normAutofit/>
          </a:bodyPr>
          <a:lstStyle/>
          <a:p>
            <a:pPr marL="0" indent="0">
              <a:buNone/>
            </a:pPr>
            <a:r>
              <a:rPr lang="en-US" sz="2400" dirty="0" smtClean="0"/>
              <a:t>Iam.dll requires a dependent library, iamdll.dll</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149" y="2372955"/>
            <a:ext cx="5697537" cy="1509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95149" y="4415649"/>
            <a:ext cx="7274807" cy="830997"/>
          </a:xfrm>
          <a:prstGeom prst="rect">
            <a:avLst/>
          </a:prstGeom>
          <a:noFill/>
        </p:spPr>
        <p:txBody>
          <a:bodyPr wrap="square" rtlCol="0">
            <a:spAutoFit/>
          </a:bodyPr>
          <a:lstStyle/>
          <a:p>
            <a:r>
              <a:rPr lang="en-US" sz="2400" dirty="0" smtClean="0"/>
              <a:t>Strings extracted from the iamdll.dll indicate that it is capable of changing NTLM credentials.</a:t>
            </a:r>
            <a:endParaRPr lang="en-US" sz="2400" dirty="0"/>
          </a:p>
        </p:txBody>
      </p:sp>
    </p:spTree>
    <p:extLst>
      <p:ext uri="{BB962C8B-B14F-4D97-AF65-F5344CB8AC3E}">
        <p14:creationId xmlns:p14="http://schemas.microsoft.com/office/powerpoint/2010/main" val="34945433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764" y="147412"/>
            <a:ext cx="7886700" cy="978252"/>
          </a:xfrm>
        </p:spPr>
        <p:txBody>
          <a:bodyPr/>
          <a:lstStyle/>
          <a:p>
            <a:r>
              <a:rPr lang="en-US" sz="3200" dirty="0" smtClean="0"/>
              <a:t>PSH Toolkit</a:t>
            </a:r>
            <a:endParaRPr lang="en-US" sz="3200" dirty="0"/>
          </a:p>
        </p:txBody>
      </p:sp>
      <p:sp>
        <p:nvSpPr>
          <p:cNvPr id="3" name="Content Placeholder 2"/>
          <p:cNvSpPr>
            <a:spLocks noGrp="1"/>
          </p:cNvSpPr>
          <p:nvPr>
            <p:ph idx="1"/>
          </p:nvPr>
        </p:nvSpPr>
        <p:spPr>
          <a:xfrm>
            <a:off x="667959" y="4021616"/>
            <a:ext cx="7886700" cy="1243719"/>
          </a:xfrm>
        </p:spPr>
        <p:txBody>
          <a:bodyPr>
            <a:normAutofit/>
          </a:bodyPr>
          <a:lstStyle/>
          <a:p>
            <a:pPr marL="0" indent="0">
              <a:buNone/>
            </a:pPr>
            <a:r>
              <a:rPr lang="en-US" sz="2400" dirty="0" smtClean="0"/>
              <a:t>Indicators of the PSH Toolkit can be found in several Windows metadata files like $</a:t>
            </a:r>
            <a:r>
              <a:rPr lang="en-US" sz="2400" dirty="0" err="1" smtClean="0"/>
              <a:t>LogFile</a:t>
            </a:r>
            <a:r>
              <a:rPr lang="en-US" sz="2400" dirty="0" smtClean="0"/>
              <a:t> seen above.</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77" y="1790135"/>
            <a:ext cx="5548313" cy="1909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5391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71" y="183682"/>
            <a:ext cx="7886700" cy="1258957"/>
          </a:xfrm>
        </p:spPr>
        <p:txBody>
          <a:bodyPr>
            <a:normAutofit/>
          </a:bodyPr>
          <a:lstStyle/>
          <a:p>
            <a:r>
              <a:rPr lang="en-US" sz="3200" dirty="0" smtClean="0"/>
              <a:t>PSH Toolkit</a:t>
            </a:r>
            <a:br>
              <a:rPr lang="en-US" sz="3200" dirty="0" smtClean="0"/>
            </a:br>
            <a:endParaRPr lang="en-US" sz="3200" dirty="0"/>
          </a:p>
        </p:txBody>
      </p:sp>
      <p:sp>
        <p:nvSpPr>
          <p:cNvPr id="3" name="Content Placeholder 2"/>
          <p:cNvSpPr>
            <a:spLocks noGrp="1"/>
          </p:cNvSpPr>
          <p:nvPr>
            <p:ph idx="1"/>
          </p:nvPr>
        </p:nvSpPr>
        <p:spPr>
          <a:xfrm>
            <a:off x="655945" y="1279714"/>
            <a:ext cx="7886700" cy="4351338"/>
          </a:xfrm>
        </p:spPr>
        <p:txBody>
          <a:bodyPr>
            <a:normAutofit/>
          </a:bodyPr>
          <a:lstStyle/>
          <a:p>
            <a:pPr marL="0" indent="0">
              <a:buNone/>
            </a:pPr>
            <a:r>
              <a:rPr lang="en-US" sz="2400" dirty="0" smtClean="0"/>
              <a:t>Keywords used to identify PSH Toolkit activity:</a:t>
            </a:r>
          </a:p>
          <a:p>
            <a:r>
              <a:rPr lang="en-US" sz="2400" dirty="0" smtClean="0"/>
              <a:t>Hernan Ochoa</a:t>
            </a:r>
          </a:p>
          <a:p>
            <a:r>
              <a:rPr lang="en-US" sz="2400" dirty="0" err="1" smtClean="0"/>
              <a:t>ChangeCreds</a:t>
            </a:r>
            <a:endParaRPr lang="en-US" sz="2400" dirty="0" smtClean="0"/>
          </a:p>
          <a:p>
            <a:r>
              <a:rPr lang="en-US" sz="2400" dirty="0" err="1" smtClean="0"/>
              <a:t>GenHash</a:t>
            </a:r>
            <a:endParaRPr lang="en-US" sz="2400" dirty="0" smtClean="0"/>
          </a:p>
          <a:p>
            <a:r>
              <a:rPr lang="en-US" sz="2400" dirty="0" smtClean="0"/>
              <a:t>iamdll.dll</a:t>
            </a:r>
          </a:p>
          <a:p>
            <a:r>
              <a:rPr lang="en-US" sz="2400" dirty="0"/>
              <a:t>p</a:t>
            </a:r>
            <a:r>
              <a:rPr lang="en-US" sz="2400" dirty="0" smtClean="0"/>
              <a:t>th.dll</a:t>
            </a:r>
          </a:p>
          <a:p>
            <a:endParaRPr lang="en-US" dirty="0"/>
          </a:p>
        </p:txBody>
      </p:sp>
    </p:spTree>
    <p:extLst>
      <p:ext uri="{BB962C8B-B14F-4D97-AF65-F5344CB8AC3E}">
        <p14:creationId xmlns:p14="http://schemas.microsoft.com/office/powerpoint/2010/main" val="352312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192895"/>
            <a:ext cx="6705600" cy="838200"/>
          </a:xfrm>
        </p:spPr>
        <p:txBody>
          <a:bodyPr>
            <a:noAutofit/>
          </a:bodyPr>
          <a:lstStyle/>
          <a:p>
            <a:r>
              <a:rPr lang="en-US" dirty="0" smtClean="0"/>
              <a:t>Pass-The-Hash Tools: Windows Credential Editor</a:t>
            </a:r>
            <a:br>
              <a:rPr lang="en-US" dirty="0" smtClean="0"/>
            </a:br>
            <a:r>
              <a:rPr lang="en-US" dirty="0" smtClean="0"/>
              <a:t>  </a:t>
            </a:r>
            <a:endParaRPr lang="en-US" dirty="0"/>
          </a:p>
        </p:txBody>
      </p:sp>
      <p:sp>
        <p:nvSpPr>
          <p:cNvPr id="3" name="Content Placeholder 2"/>
          <p:cNvSpPr>
            <a:spLocks noGrp="1"/>
          </p:cNvSpPr>
          <p:nvPr>
            <p:ph idx="1"/>
          </p:nvPr>
        </p:nvSpPr>
        <p:spPr>
          <a:xfrm>
            <a:off x="304800" y="1651565"/>
            <a:ext cx="8382000" cy="4524333"/>
          </a:xfrm>
        </p:spPr>
        <p:txBody>
          <a:bodyPr>
            <a:normAutofit/>
          </a:bodyPr>
          <a:lstStyle/>
          <a:p>
            <a:r>
              <a:rPr lang="en-US" sz="2400" dirty="0" smtClean="0"/>
              <a:t>Author: </a:t>
            </a:r>
            <a:r>
              <a:rPr lang="en-US" sz="2400" dirty="0" err="1" smtClean="0"/>
              <a:t>Hernan</a:t>
            </a:r>
            <a:r>
              <a:rPr lang="en-US" sz="2400" dirty="0" smtClean="0"/>
              <a:t> Ochoa, </a:t>
            </a:r>
            <a:r>
              <a:rPr lang="en-US" sz="2400" dirty="0" err="1" smtClean="0"/>
              <a:t>Amplia</a:t>
            </a:r>
            <a:r>
              <a:rPr lang="en-US" sz="2400" dirty="0" smtClean="0"/>
              <a:t> Security</a:t>
            </a:r>
          </a:p>
          <a:p>
            <a:r>
              <a:rPr lang="en-US" sz="2400" dirty="0" smtClean="0"/>
              <a:t>Latest release is 1.42 beta</a:t>
            </a:r>
          </a:p>
          <a:p>
            <a:r>
              <a:rPr lang="en-US" sz="2400" dirty="0" smtClean="0"/>
              <a:t>Support for both x86 and 64bit systems</a:t>
            </a:r>
          </a:p>
          <a:p>
            <a:r>
              <a:rPr lang="en-US" sz="2400" dirty="0" smtClean="0"/>
              <a:t>Extracts NTLM credentials from memory as well as Kerberos tickets and </a:t>
            </a:r>
            <a:r>
              <a:rPr lang="en-US" sz="2400" dirty="0" err="1" smtClean="0"/>
              <a:t>cleartext</a:t>
            </a:r>
            <a:r>
              <a:rPr lang="en-US" sz="2400" dirty="0" smtClean="0"/>
              <a:t> passwords</a:t>
            </a:r>
            <a:endParaRPr lang="en-US" sz="2400" dirty="0"/>
          </a:p>
        </p:txBody>
      </p:sp>
    </p:spTree>
    <p:extLst>
      <p:ext uri="{BB962C8B-B14F-4D97-AF65-F5344CB8AC3E}">
        <p14:creationId xmlns:p14="http://schemas.microsoft.com/office/powerpoint/2010/main" val="892451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7" y="222251"/>
            <a:ext cx="7886700" cy="1277937"/>
          </a:xfrm>
        </p:spPr>
        <p:txBody>
          <a:bodyPr>
            <a:normAutofit/>
          </a:bodyPr>
          <a:lstStyle/>
          <a:p>
            <a:r>
              <a:rPr lang="en-US" sz="3200" dirty="0" smtClean="0"/>
              <a:t>Windows Credential Editor</a:t>
            </a:r>
            <a:r>
              <a:rPr lang="en-US" dirty="0" smtClean="0"/>
              <a:t/>
            </a:r>
            <a:br>
              <a:rPr lang="en-US" dirty="0" smtClean="0"/>
            </a:br>
            <a:endParaRPr lang="en-US" dirty="0"/>
          </a:p>
        </p:txBody>
      </p:sp>
      <p:sp>
        <p:nvSpPr>
          <p:cNvPr id="3" name="Content Placeholder 2"/>
          <p:cNvSpPr>
            <a:spLocks noGrp="1"/>
          </p:cNvSpPr>
          <p:nvPr>
            <p:ph idx="1"/>
          </p:nvPr>
        </p:nvSpPr>
        <p:spPr>
          <a:xfrm>
            <a:off x="673321" y="4909258"/>
            <a:ext cx="7886700" cy="904875"/>
          </a:xfrm>
        </p:spPr>
        <p:txBody>
          <a:bodyPr>
            <a:normAutofit/>
          </a:bodyPr>
          <a:lstStyle/>
          <a:p>
            <a:r>
              <a:rPr lang="en-US" sz="2400" dirty="0" err="1" smtClean="0"/>
              <a:t>RecentFileCache.bcf</a:t>
            </a:r>
            <a:r>
              <a:rPr lang="en-US" sz="2400" dirty="0" smtClean="0"/>
              <a:t> is part of Windows Application Experience and Compatibility feature.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1" y="1502025"/>
            <a:ext cx="7204951" cy="1952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4854803" y="1730837"/>
            <a:ext cx="2857500" cy="52054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660298" y="1729940"/>
            <a:ext cx="1385887" cy="5000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0641" y="3780546"/>
            <a:ext cx="3195644" cy="369332"/>
          </a:xfrm>
          <a:prstGeom prst="rect">
            <a:avLst/>
          </a:prstGeom>
          <a:noFill/>
        </p:spPr>
        <p:txBody>
          <a:bodyPr wrap="square" rtlCol="0">
            <a:spAutoFit/>
          </a:bodyPr>
          <a:lstStyle/>
          <a:p>
            <a:r>
              <a:rPr lang="en-US" b="1" dirty="0" smtClean="0">
                <a:solidFill>
                  <a:srgbClr val="FF0000"/>
                </a:solidFill>
              </a:rPr>
              <a:t>Windows Time Stamp</a:t>
            </a:r>
            <a:endParaRPr lang="en-US" b="1" dirty="0">
              <a:solidFill>
                <a:srgbClr val="FF0000"/>
              </a:solidFill>
            </a:endParaRPr>
          </a:p>
        </p:txBody>
      </p:sp>
      <p:sp>
        <p:nvSpPr>
          <p:cNvPr id="7" name="TextBox 6"/>
          <p:cNvSpPr txBox="1"/>
          <p:nvPr/>
        </p:nvSpPr>
        <p:spPr>
          <a:xfrm>
            <a:off x="4972050" y="3757867"/>
            <a:ext cx="3143250" cy="369332"/>
          </a:xfrm>
          <a:prstGeom prst="rect">
            <a:avLst/>
          </a:prstGeom>
          <a:noFill/>
        </p:spPr>
        <p:txBody>
          <a:bodyPr wrap="square" rtlCol="0">
            <a:spAutoFit/>
          </a:bodyPr>
          <a:lstStyle/>
          <a:p>
            <a:r>
              <a:rPr lang="en-US" b="1" dirty="0" smtClean="0">
                <a:solidFill>
                  <a:srgbClr val="FF0000"/>
                </a:solidFill>
              </a:rPr>
              <a:t>Library called by WCE.exe </a:t>
            </a:r>
            <a:endParaRPr lang="en-US" b="1" dirty="0">
              <a:solidFill>
                <a:srgbClr val="FF0000"/>
              </a:solidFill>
            </a:endParaRPr>
          </a:p>
        </p:txBody>
      </p:sp>
      <p:cxnSp>
        <p:nvCxnSpPr>
          <p:cNvPr id="9" name="Straight Arrow Connector 8"/>
          <p:cNvCxnSpPr/>
          <p:nvPr/>
        </p:nvCxnSpPr>
        <p:spPr>
          <a:xfrm flipV="1">
            <a:off x="1766658" y="2421490"/>
            <a:ext cx="402428" cy="12796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49535" y="2370829"/>
            <a:ext cx="21284" cy="13941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545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9185"/>
            <a:ext cx="7886700" cy="1026946"/>
          </a:xfrm>
        </p:spPr>
        <p:txBody>
          <a:bodyPr/>
          <a:lstStyle/>
          <a:p>
            <a:r>
              <a:rPr lang="en-US" sz="3200" dirty="0" smtClean="0"/>
              <a:t>Windows Credential Editor</a:t>
            </a:r>
            <a:endParaRPr lang="en-US" sz="3200" dirty="0"/>
          </a:p>
        </p:txBody>
      </p:sp>
      <p:sp>
        <p:nvSpPr>
          <p:cNvPr id="3" name="Content Placeholder 2"/>
          <p:cNvSpPr>
            <a:spLocks noGrp="1"/>
          </p:cNvSpPr>
          <p:nvPr>
            <p:ph idx="1"/>
          </p:nvPr>
        </p:nvSpPr>
        <p:spPr>
          <a:xfrm>
            <a:off x="615002" y="2975212"/>
            <a:ext cx="7886700" cy="1310186"/>
          </a:xfrm>
        </p:spPr>
        <p:txBody>
          <a:bodyPr>
            <a:normAutofit/>
          </a:bodyPr>
          <a:lstStyle/>
          <a:p>
            <a:pPr marL="0" indent="0">
              <a:buNone/>
            </a:pPr>
            <a:r>
              <a:rPr lang="en-US" sz="2400" dirty="0" smtClean="0"/>
              <a:t>Wceaux.dll is dropped in the user’s </a:t>
            </a:r>
            <a:r>
              <a:rPr lang="en-US" sz="2400" dirty="0" err="1" smtClean="0"/>
              <a:t>AppData</a:t>
            </a:r>
            <a:r>
              <a:rPr lang="en-US" sz="2400" dirty="0" smtClean="0"/>
              <a:t>\Local\Temp directory.</a:t>
            </a:r>
            <a:endParaRPr lang="en-US" sz="2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95" y="1652108"/>
            <a:ext cx="8038867" cy="959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220872" y="1652108"/>
            <a:ext cx="5540990" cy="47983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87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107" y="212727"/>
            <a:ext cx="7886700" cy="1192212"/>
          </a:xfrm>
        </p:spPr>
        <p:txBody>
          <a:bodyPr/>
          <a:lstStyle/>
          <a:p>
            <a:r>
              <a:rPr lang="en-US" sz="3200" dirty="0" smtClean="0"/>
              <a:t>Windows Credential Editor</a:t>
            </a:r>
            <a:r>
              <a:rPr lang="en-US" dirty="0" smtClean="0"/>
              <a:t/>
            </a:r>
            <a:br>
              <a:rPr lang="en-US" dirty="0" smtClean="0"/>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2938" y="1499631"/>
            <a:ext cx="7886700" cy="2192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236666" y="2609420"/>
            <a:ext cx="4057650" cy="50006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48834" y="4293550"/>
            <a:ext cx="8015287" cy="1200328"/>
          </a:xfrm>
          <a:prstGeom prst="rect">
            <a:avLst/>
          </a:prstGeom>
          <a:noFill/>
        </p:spPr>
        <p:txBody>
          <a:bodyPr wrap="square" rtlCol="0">
            <a:spAutoFit/>
          </a:bodyPr>
          <a:lstStyle/>
          <a:p>
            <a:r>
              <a:rPr lang="en-US" sz="2400" dirty="0" err="1" smtClean="0"/>
              <a:t>BootCKCL.etl</a:t>
            </a:r>
            <a:r>
              <a:rPr lang="en-US" sz="2400" dirty="0" smtClean="0"/>
              <a:t> located at %System32%\WDI\</a:t>
            </a:r>
            <a:r>
              <a:rPr lang="en-US" sz="2400" dirty="0" err="1" smtClean="0"/>
              <a:t>LogFiles</a:t>
            </a:r>
            <a:r>
              <a:rPr lang="en-US" sz="2400" dirty="0" smtClean="0"/>
              <a:t> generates a boot trace each time a profile logs on. WCE.EXE shows up if it is set for persistence.</a:t>
            </a:r>
            <a:endParaRPr lang="en-US" sz="2400" dirty="0"/>
          </a:p>
        </p:txBody>
      </p:sp>
    </p:spTree>
    <p:extLst>
      <p:ext uri="{BB962C8B-B14F-4D97-AF65-F5344CB8AC3E}">
        <p14:creationId xmlns:p14="http://schemas.microsoft.com/office/powerpoint/2010/main" val="184556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71" y="0"/>
            <a:ext cx="7886700" cy="1011092"/>
          </a:xfrm>
        </p:spPr>
        <p:txBody>
          <a:bodyPr/>
          <a:lstStyle/>
          <a:p>
            <a:r>
              <a:rPr lang="en-US" sz="3200" dirty="0" smtClean="0"/>
              <a:t>What is Pass-The-Hash?</a:t>
            </a:r>
            <a:endParaRPr lang="en-US" sz="3200" dirty="0"/>
          </a:p>
        </p:txBody>
      </p:sp>
      <p:sp>
        <p:nvSpPr>
          <p:cNvPr id="3" name="Content Placeholder 2"/>
          <p:cNvSpPr>
            <a:spLocks noGrp="1"/>
          </p:cNvSpPr>
          <p:nvPr>
            <p:ph idx="1"/>
          </p:nvPr>
        </p:nvSpPr>
        <p:spPr>
          <a:xfrm>
            <a:off x="628650" y="1394691"/>
            <a:ext cx="7886700" cy="4782272"/>
          </a:xfrm>
        </p:spPr>
        <p:txBody>
          <a:bodyPr>
            <a:normAutofit/>
          </a:bodyPr>
          <a:lstStyle/>
          <a:p>
            <a:r>
              <a:rPr lang="en-US" sz="2400" dirty="0" smtClean="0"/>
              <a:t>First published in 1997 by Paul Ashton</a:t>
            </a:r>
          </a:p>
          <a:p>
            <a:r>
              <a:rPr lang="en-US" sz="2400" dirty="0" smtClean="0"/>
              <a:t>Allows the use of LM and NTLM hashes to authenticate to a remote host</a:t>
            </a:r>
          </a:p>
          <a:p>
            <a:r>
              <a:rPr lang="en-US" sz="2400" dirty="0" smtClean="0"/>
              <a:t>Passwords do not need to be cracked</a:t>
            </a:r>
          </a:p>
          <a:p>
            <a:r>
              <a:rPr lang="en-US" sz="2400" dirty="0" smtClean="0"/>
              <a:t>Hashes can be harvested from the physical disk or memory</a:t>
            </a:r>
          </a:p>
          <a:p>
            <a:endParaRPr lang="en-US" dirty="0"/>
          </a:p>
        </p:txBody>
      </p:sp>
    </p:spTree>
    <p:extLst>
      <p:ext uri="{BB962C8B-B14F-4D97-AF65-F5344CB8AC3E}">
        <p14:creationId xmlns:p14="http://schemas.microsoft.com/office/powerpoint/2010/main" val="3250619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993" y="158297"/>
            <a:ext cx="7886700" cy="1054241"/>
          </a:xfrm>
        </p:spPr>
        <p:txBody>
          <a:bodyPr/>
          <a:lstStyle/>
          <a:p>
            <a:r>
              <a:rPr lang="en-US" sz="3200" dirty="0" smtClean="0"/>
              <a:t>Windows Credential Editor</a:t>
            </a:r>
            <a:endParaRPr lang="en-US" sz="3200" dirty="0"/>
          </a:p>
        </p:txBody>
      </p:sp>
      <p:sp>
        <p:nvSpPr>
          <p:cNvPr id="3" name="Content Placeholder 2"/>
          <p:cNvSpPr>
            <a:spLocks noGrp="1"/>
          </p:cNvSpPr>
          <p:nvPr>
            <p:ph idx="1"/>
          </p:nvPr>
        </p:nvSpPr>
        <p:spPr>
          <a:xfrm>
            <a:off x="628650" y="3521122"/>
            <a:ext cx="7886700" cy="764276"/>
          </a:xfrm>
        </p:spPr>
        <p:txBody>
          <a:bodyPr>
            <a:noAutofit/>
          </a:bodyPr>
          <a:lstStyle/>
          <a:p>
            <a:pPr marL="0" indent="0">
              <a:buNone/>
            </a:pPr>
            <a:r>
              <a:rPr lang="en-US" sz="2400" dirty="0" smtClean="0"/>
              <a:t>Windows Credential Editor set for persistence with the –r switch.</a:t>
            </a:r>
            <a:endParaRPr lang="en-US" sz="24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79" y="1402402"/>
            <a:ext cx="6967063" cy="18048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228299" y="1402402"/>
            <a:ext cx="2958211" cy="4536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3588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352" y="201841"/>
            <a:ext cx="7886700" cy="931410"/>
          </a:xfrm>
        </p:spPr>
        <p:txBody>
          <a:bodyPr/>
          <a:lstStyle/>
          <a:p>
            <a:r>
              <a:rPr lang="en-US" sz="3200" dirty="0" smtClean="0"/>
              <a:t>Windows Credential Editor</a:t>
            </a:r>
            <a:endParaRPr lang="en-US" sz="3200" dirty="0"/>
          </a:p>
        </p:txBody>
      </p:sp>
      <p:sp>
        <p:nvSpPr>
          <p:cNvPr id="3" name="Content Placeholder 2"/>
          <p:cNvSpPr>
            <a:spLocks noGrp="1"/>
          </p:cNvSpPr>
          <p:nvPr>
            <p:ph idx="1"/>
          </p:nvPr>
        </p:nvSpPr>
        <p:spPr>
          <a:xfrm>
            <a:off x="577352" y="4353636"/>
            <a:ext cx="7886700" cy="1209178"/>
          </a:xfrm>
        </p:spPr>
        <p:txBody>
          <a:bodyPr>
            <a:normAutofit/>
          </a:bodyPr>
          <a:lstStyle/>
          <a:p>
            <a:pPr marL="0" indent="0">
              <a:buNone/>
            </a:pPr>
            <a:r>
              <a:rPr lang="en-US" sz="2400" dirty="0" smtClean="0"/>
              <a:t>WCE injects into the lsass.exe process every five seconds to dump user credentials.</a:t>
            </a:r>
            <a:endParaRPr lang="en-U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52" y="1587737"/>
            <a:ext cx="5932629" cy="2465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02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9050"/>
            <a:ext cx="7886700" cy="1325563"/>
          </a:xfrm>
        </p:spPr>
        <p:txBody>
          <a:bodyPr/>
          <a:lstStyle/>
          <a:p>
            <a:r>
              <a:rPr lang="en-US" sz="3200" dirty="0" smtClean="0"/>
              <a:t>Windows Credential Editor</a:t>
            </a:r>
            <a:endParaRPr lang="en-US" sz="3200" dirty="0"/>
          </a:p>
        </p:txBody>
      </p:sp>
      <p:sp>
        <p:nvSpPr>
          <p:cNvPr id="3" name="Content Placeholder 2"/>
          <p:cNvSpPr>
            <a:spLocks noGrp="1"/>
          </p:cNvSpPr>
          <p:nvPr>
            <p:ph idx="1"/>
          </p:nvPr>
        </p:nvSpPr>
        <p:spPr>
          <a:xfrm>
            <a:off x="571500" y="4429124"/>
            <a:ext cx="7886700" cy="1319213"/>
          </a:xfrm>
        </p:spPr>
        <p:txBody>
          <a:bodyPr>
            <a:normAutofit/>
          </a:bodyPr>
          <a:lstStyle/>
          <a:p>
            <a:r>
              <a:rPr lang="en-US" sz="2400" dirty="0" smtClean="0"/>
              <a:t>WCE.EXE will also generate output files for password hashes (credentials.txt) and Kerberos tickets (</a:t>
            </a:r>
            <a:r>
              <a:rPr lang="en-US" sz="2400" dirty="0" err="1" smtClean="0"/>
              <a:t>wce_krbtkts</a:t>
            </a:r>
            <a:r>
              <a:rPr lang="en-US" sz="2400" dirty="0" smtClean="0"/>
              <a:t>).</a:t>
            </a:r>
            <a:endParaRPr 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00" y="2595562"/>
            <a:ext cx="4229100" cy="167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8" y="1306513"/>
            <a:ext cx="4397375" cy="104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514350" y="1671638"/>
            <a:ext cx="2157413" cy="5000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57650" y="3200400"/>
            <a:ext cx="2843213" cy="52863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552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67" y="0"/>
            <a:ext cx="7886700" cy="1325563"/>
          </a:xfrm>
        </p:spPr>
        <p:txBody>
          <a:bodyPr/>
          <a:lstStyle/>
          <a:p>
            <a:r>
              <a:rPr lang="en-US" sz="3200" dirty="0" smtClean="0"/>
              <a:t>Windows Credential Editor</a:t>
            </a:r>
            <a:endParaRPr lang="en-US" sz="3200" dirty="0"/>
          </a:p>
        </p:txBody>
      </p:sp>
      <p:sp>
        <p:nvSpPr>
          <p:cNvPr id="3" name="Content Placeholder 2"/>
          <p:cNvSpPr>
            <a:spLocks noGrp="1"/>
          </p:cNvSpPr>
          <p:nvPr>
            <p:ph idx="1"/>
          </p:nvPr>
        </p:nvSpPr>
        <p:spPr>
          <a:xfrm>
            <a:off x="628650" y="2517422"/>
            <a:ext cx="7886700" cy="3014134"/>
          </a:xfrm>
        </p:spPr>
        <p:txBody>
          <a:bodyPr>
            <a:normAutofit lnSpcReduction="10000"/>
          </a:bodyPr>
          <a:lstStyle/>
          <a:p>
            <a:pPr marL="0" indent="0">
              <a:buNone/>
            </a:pPr>
            <a:r>
              <a:rPr lang="en-US" sz="2400" dirty="0" smtClean="0"/>
              <a:t>Keywords used to identify WCE.EXE activity:</a:t>
            </a:r>
          </a:p>
          <a:p>
            <a:r>
              <a:rPr lang="en-US" sz="2400" dirty="0" smtClean="0"/>
              <a:t>Hernan Ochoa</a:t>
            </a:r>
          </a:p>
          <a:p>
            <a:r>
              <a:rPr lang="en-US" sz="2400" dirty="0" smtClean="0"/>
              <a:t>\\.\pipe\WCEServicePipe</a:t>
            </a:r>
          </a:p>
          <a:p>
            <a:r>
              <a:rPr lang="en-US" sz="2400" dirty="0" smtClean="0"/>
              <a:t>Dump Kerberos tickets to file</a:t>
            </a:r>
          </a:p>
          <a:p>
            <a:r>
              <a:rPr lang="en-US" sz="2400" dirty="0" smtClean="0"/>
              <a:t>Getlsasrvaddr.exe</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06" y="1273880"/>
            <a:ext cx="6183313" cy="95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541867" y="1614311"/>
            <a:ext cx="6084711" cy="46284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048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APIs Associated with Pass-The-Hash</a:t>
            </a:r>
            <a:endParaRPr lang="en-US" sz="3000" dirty="0"/>
          </a:p>
        </p:txBody>
      </p:sp>
      <p:sp>
        <p:nvSpPr>
          <p:cNvPr id="3" name="Content Placeholder 2"/>
          <p:cNvSpPr>
            <a:spLocks noGrp="1"/>
          </p:cNvSpPr>
          <p:nvPr>
            <p:ph idx="1"/>
          </p:nvPr>
        </p:nvSpPr>
        <p:spPr/>
        <p:txBody>
          <a:bodyPr>
            <a:normAutofit/>
          </a:bodyPr>
          <a:lstStyle/>
          <a:p>
            <a:pPr>
              <a:lnSpc>
                <a:spcPct val="60000"/>
              </a:lnSpc>
            </a:pPr>
            <a:r>
              <a:rPr lang="en-US" sz="2400" dirty="0" err="1" smtClean="0"/>
              <a:t>SamLookupDomainInSamServer</a:t>
            </a:r>
            <a:endParaRPr lang="en-US" sz="2400" dirty="0" smtClean="0"/>
          </a:p>
          <a:p>
            <a:pPr>
              <a:lnSpc>
                <a:spcPct val="60000"/>
              </a:lnSpc>
            </a:pPr>
            <a:r>
              <a:rPr lang="en-US" sz="2400" dirty="0" err="1" smtClean="0"/>
              <a:t>NlpGetPrimaryCredential</a:t>
            </a:r>
            <a:endParaRPr lang="en-US" sz="2400" dirty="0" smtClean="0"/>
          </a:p>
          <a:p>
            <a:pPr>
              <a:lnSpc>
                <a:spcPct val="60000"/>
              </a:lnSpc>
            </a:pPr>
            <a:r>
              <a:rPr lang="en-US" sz="2400" dirty="0" err="1" smtClean="0"/>
              <a:t>LsaEnumerateLogonSessions</a:t>
            </a:r>
            <a:endParaRPr lang="en-US" sz="2400" dirty="0" smtClean="0"/>
          </a:p>
          <a:p>
            <a:pPr>
              <a:lnSpc>
                <a:spcPct val="60000"/>
              </a:lnSpc>
            </a:pPr>
            <a:r>
              <a:rPr lang="en-US" sz="2400" dirty="0" err="1" smtClean="0"/>
              <a:t>SamrOpenDomain</a:t>
            </a:r>
            <a:endParaRPr lang="en-US" sz="2400" dirty="0" smtClean="0"/>
          </a:p>
          <a:p>
            <a:pPr>
              <a:lnSpc>
                <a:spcPct val="60000"/>
              </a:lnSpc>
            </a:pPr>
            <a:r>
              <a:rPr lang="en-US" sz="2400" dirty="0" err="1" smtClean="0"/>
              <a:t>SamrOpenUser</a:t>
            </a:r>
            <a:endParaRPr lang="en-US" sz="2400" dirty="0" smtClean="0"/>
          </a:p>
          <a:p>
            <a:pPr>
              <a:lnSpc>
                <a:spcPct val="60000"/>
              </a:lnSpc>
            </a:pPr>
            <a:r>
              <a:rPr lang="en-US" sz="2400" dirty="0" err="1" smtClean="0"/>
              <a:t>SamIGetPrivateData</a:t>
            </a:r>
            <a:endParaRPr lang="en-US" sz="2400" dirty="0" smtClean="0"/>
          </a:p>
          <a:p>
            <a:pPr>
              <a:lnSpc>
                <a:spcPct val="60000"/>
              </a:lnSpc>
            </a:pPr>
            <a:r>
              <a:rPr lang="en-US" sz="2400" dirty="0" err="1" smtClean="0"/>
              <a:t>SamrQueryInformationUser</a:t>
            </a:r>
            <a:endParaRPr lang="en-US" sz="2400" dirty="0" smtClean="0"/>
          </a:p>
          <a:p>
            <a:pPr>
              <a:lnSpc>
                <a:spcPct val="60000"/>
              </a:lnSpc>
            </a:pPr>
            <a:r>
              <a:rPr lang="en-US" sz="2400" dirty="0" err="1" smtClean="0"/>
              <a:t>SamIConnect</a:t>
            </a:r>
            <a:endParaRPr lang="en-US" sz="2400" dirty="0" smtClean="0"/>
          </a:p>
          <a:p>
            <a:pPr>
              <a:lnSpc>
                <a:spcPct val="60000"/>
              </a:lnSpc>
            </a:pPr>
            <a:r>
              <a:rPr lang="en-US" sz="2400" dirty="0" err="1" smtClean="0"/>
              <a:t>SamRidToSid</a:t>
            </a:r>
            <a:endParaRPr lang="en-US" sz="2400" dirty="0"/>
          </a:p>
        </p:txBody>
      </p:sp>
    </p:spTree>
    <p:extLst>
      <p:ext uri="{BB962C8B-B14F-4D97-AF65-F5344CB8AC3E}">
        <p14:creationId xmlns:p14="http://schemas.microsoft.com/office/powerpoint/2010/main" val="3351787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have my hash. Where do they go from here?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400" dirty="0" smtClean="0"/>
              <a:t>Scenarios for Pass-The-Hash:</a:t>
            </a:r>
          </a:p>
          <a:p>
            <a:r>
              <a:rPr lang="en-US" sz="2400" dirty="0" smtClean="0"/>
              <a:t>Dump all hashes on local system looking for admin privileges.</a:t>
            </a:r>
          </a:p>
          <a:p>
            <a:r>
              <a:rPr lang="en-US" sz="2400" dirty="0" smtClean="0"/>
              <a:t>Remote Admin support</a:t>
            </a:r>
          </a:p>
          <a:p>
            <a:r>
              <a:rPr lang="en-US" sz="2400" dirty="0" smtClean="0"/>
              <a:t>Local Admin</a:t>
            </a:r>
          </a:p>
          <a:p>
            <a:r>
              <a:rPr lang="en-US" sz="2400" dirty="0" smtClean="0"/>
              <a:t>Help Desk support</a:t>
            </a:r>
          </a:p>
          <a:p>
            <a:r>
              <a:rPr lang="en-US" sz="2400" dirty="0" smtClean="0"/>
              <a:t>Patches and updates</a:t>
            </a:r>
          </a:p>
          <a:p>
            <a:r>
              <a:rPr lang="en-US" sz="2400" dirty="0" smtClean="0"/>
              <a:t>Database logons</a:t>
            </a:r>
          </a:p>
          <a:p>
            <a:endParaRPr lang="en-US" dirty="0"/>
          </a:p>
        </p:txBody>
      </p:sp>
    </p:spTree>
    <p:extLst>
      <p:ext uri="{BB962C8B-B14F-4D97-AF65-F5344CB8AC3E}">
        <p14:creationId xmlns:p14="http://schemas.microsoft.com/office/powerpoint/2010/main" val="42630335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Was Pass-The-Hash used on your system?</a:t>
            </a:r>
            <a:endParaRPr lang="en-US" sz="2600" dirty="0"/>
          </a:p>
        </p:txBody>
      </p:sp>
      <p:sp>
        <p:nvSpPr>
          <p:cNvPr id="3" name="Content Placeholder 2"/>
          <p:cNvSpPr>
            <a:spLocks noGrp="1"/>
          </p:cNvSpPr>
          <p:nvPr>
            <p:ph idx="1"/>
          </p:nvPr>
        </p:nvSpPr>
        <p:spPr>
          <a:xfrm>
            <a:off x="587707" y="3671247"/>
            <a:ext cx="7886700" cy="1851442"/>
          </a:xfrm>
        </p:spPr>
        <p:txBody>
          <a:bodyPr>
            <a:normAutofit/>
          </a:bodyPr>
          <a:lstStyle/>
          <a:p>
            <a:r>
              <a:rPr lang="en-US" sz="2400" dirty="0" err="1" smtClean="0"/>
              <a:t>Grep</a:t>
            </a:r>
            <a:r>
              <a:rPr lang="en-US" sz="2400" dirty="0" smtClean="0"/>
              <a:t> \:[0-9,</a:t>
            </a:r>
            <a:r>
              <a:rPr lang="en-US" sz="2400" smtClean="0"/>
              <a:t>A-F,a-f]</a:t>
            </a:r>
            <a:r>
              <a:rPr lang="en-US" sz="2400" dirty="0" smtClean="0"/>
              <a:t>{32,32}\:[0-9,</a:t>
            </a:r>
            <a:r>
              <a:rPr lang="en-US" sz="2400" smtClean="0"/>
              <a:t>A-F,a-f]</a:t>
            </a:r>
            <a:r>
              <a:rPr lang="en-US" sz="2400" dirty="0" smtClean="0"/>
              <a:t>{32,32}</a:t>
            </a:r>
          </a:p>
          <a:p>
            <a:r>
              <a:rPr lang="en-US" sz="2400" dirty="0" err="1" smtClean="0"/>
              <a:t>Grep</a:t>
            </a:r>
            <a:r>
              <a:rPr lang="en-US" sz="2400" dirty="0" smtClean="0"/>
              <a:t> \:[0-9,A-W,a-f,\*,\x00]{32,32}\:[0-9,A-F,a-f]{32,32}</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32" y="1907618"/>
            <a:ext cx="7950484" cy="1370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495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74" y="190956"/>
            <a:ext cx="7886700" cy="986002"/>
          </a:xfrm>
        </p:spPr>
        <p:txBody>
          <a:bodyPr>
            <a:normAutofit/>
          </a:bodyPr>
          <a:lstStyle/>
          <a:p>
            <a:r>
              <a:rPr lang="en-US" sz="2600" dirty="0" smtClean="0"/>
              <a:t>Was Pass-The-Hash used on your system?</a:t>
            </a:r>
            <a:endParaRPr lang="en-US" sz="26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9684" y="1783151"/>
            <a:ext cx="7413272" cy="2488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709684" y="4681182"/>
            <a:ext cx="7738280" cy="461665"/>
          </a:xfrm>
          <a:prstGeom prst="rect">
            <a:avLst/>
          </a:prstGeom>
          <a:noFill/>
        </p:spPr>
        <p:txBody>
          <a:bodyPr wrap="square" rtlCol="0">
            <a:spAutoFit/>
          </a:bodyPr>
          <a:lstStyle/>
          <a:p>
            <a:r>
              <a:rPr lang="en-US" sz="2400" dirty="0" err="1" smtClean="0"/>
              <a:t>Grep</a:t>
            </a:r>
            <a:r>
              <a:rPr lang="en-US" sz="2400" dirty="0" smtClean="0"/>
              <a:t> for hashes in memory also!</a:t>
            </a:r>
            <a:endParaRPr lang="en-US" sz="2400" dirty="0"/>
          </a:p>
        </p:txBody>
      </p:sp>
      <p:sp>
        <p:nvSpPr>
          <p:cNvPr id="5" name="Oval 4"/>
          <p:cNvSpPr/>
          <p:nvPr/>
        </p:nvSpPr>
        <p:spPr>
          <a:xfrm flipV="1">
            <a:off x="341194" y="3698542"/>
            <a:ext cx="8106770" cy="60050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4114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Was Pass-The-Hash used on your network?</a:t>
            </a:r>
            <a:endParaRPr lang="en-US" sz="2600" dirty="0"/>
          </a:p>
        </p:txBody>
      </p:sp>
      <p:sp>
        <p:nvSpPr>
          <p:cNvPr id="3" name="Content Placeholder 2"/>
          <p:cNvSpPr>
            <a:spLocks noGrp="1"/>
          </p:cNvSpPr>
          <p:nvPr>
            <p:ph idx="1"/>
          </p:nvPr>
        </p:nvSpPr>
        <p:spPr/>
        <p:txBody>
          <a:bodyPr>
            <a:normAutofit/>
          </a:bodyPr>
          <a:lstStyle/>
          <a:p>
            <a:r>
              <a:rPr lang="en-US" sz="2400" dirty="0" smtClean="0"/>
              <a:t>SMB connections over ports 139/445 to a writeable share (e.g. C$, admin$)</a:t>
            </a:r>
          </a:p>
          <a:p>
            <a:r>
              <a:rPr lang="en-US" sz="2400" dirty="0"/>
              <a:t>Client then accesses </a:t>
            </a:r>
            <a:r>
              <a:rPr lang="en-US" sz="2400" dirty="0" err="1"/>
              <a:t>svcctl</a:t>
            </a:r>
            <a:r>
              <a:rPr lang="en-US" sz="2400" dirty="0"/>
              <a:t> named pipe through </a:t>
            </a:r>
            <a:r>
              <a:rPr lang="en-US" sz="2400" dirty="0" smtClean="0"/>
              <a:t>SMB</a:t>
            </a:r>
          </a:p>
          <a:p>
            <a:r>
              <a:rPr lang="en-US" sz="2400" dirty="0" smtClean="0"/>
              <a:t>Malware files are transferred, usually an EXE and a DLL</a:t>
            </a:r>
          </a:p>
          <a:p>
            <a:r>
              <a:rPr lang="en-US" sz="2400" dirty="0" smtClean="0"/>
              <a:t>Connection to Windows Service Control Manager (SCM) remote protocol</a:t>
            </a:r>
          </a:p>
          <a:p>
            <a:r>
              <a:rPr lang="en-US" sz="2400" dirty="0" smtClean="0"/>
              <a:t>SCM will run under services.exe</a:t>
            </a:r>
          </a:p>
        </p:txBody>
      </p:sp>
    </p:spTree>
    <p:extLst>
      <p:ext uri="{BB962C8B-B14F-4D97-AF65-F5344CB8AC3E}">
        <p14:creationId xmlns:p14="http://schemas.microsoft.com/office/powerpoint/2010/main" val="1284713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35" y="212728"/>
            <a:ext cx="7886700" cy="899230"/>
          </a:xfrm>
        </p:spPr>
        <p:txBody>
          <a:bodyPr/>
          <a:lstStyle/>
          <a:p>
            <a:r>
              <a:rPr lang="en-US" sz="3200" dirty="0" smtClean="0"/>
              <a:t>Network Activity</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635" y="1519434"/>
            <a:ext cx="7367587" cy="168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61635" y="3863213"/>
            <a:ext cx="7545387" cy="1200328"/>
          </a:xfrm>
          <a:prstGeom prst="rect">
            <a:avLst/>
          </a:prstGeom>
          <a:noFill/>
        </p:spPr>
        <p:txBody>
          <a:bodyPr wrap="square" rtlCol="0">
            <a:spAutoFit/>
          </a:bodyPr>
          <a:lstStyle/>
          <a:p>
            <a:r>
              <a:rPr lang="en-US" sz="2400" dirty="0" smtClean="0"/>
              <a:t>Call stack of a server side RPC call. This connection was initiated from a remote system.</a:t>
            </a:r>
          </a:p>
          <a:p>
            <a:r>
              <a:rPr lang="en-US" sz="2400" dirty="0" smtClean="0"/>
              <a:t>Data was recovered from ‘pagefile.sys’.</a:t>
            </a:r>
            <a:endParaRPr lang="en-US" sz="2400" dirty="0"/>
          </a:p>
        </p:txBody>
      </p:sp>
    </p:spTree>
    <p:extLst>
      <p:ext uri="{BB962C8B-B14F-4D97-AF65-F5344CB8AC3E}">
        <p14:creationId xmlns:p14="http://schemas.microsoft.com/office/powerpoint/2010/main" val="1261894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does Pass-The-Hash work?</a:t>
            </a:r>
            <a:endParaRPr lang="en-US" sz="3200" dirty="0"/>
          </a:p>
        </p:txBody>
      </p:sp>
      <p:sp>
        <p:nvSpPr>
          <p:cNvPr id="3" name="Content Placeholder 2"/>
          <p:cNvSpPr>
            <a:spLocks noGrp="1"/>
          </p:cNvSpPr>
          <p:nvPr>
            <p:ph idx="1"/>
          </p:nvPr>
        </p:nvSpPr>
        <p:spPr/>
        <p:txBody>
          <a:bodyPr>
            <a:normAutofit/>
          </a:bodyPr>
          <a:lstStyle/>
          <a:p>
            <a:r>
              <a:rPr lang="en-US" sz="2400" dirty="0" smtClean="0"/>
              <a:t>Requires admin privileges, therefore an exploit has to be run to gain access</a:t>
            </a:r>
          </a:p>
          <a:p>
            <a:r>
              <a:rPr lang="en-US" sz="2400" dirty="0" smtClean="0"/>
              <a:t>Injects into the Local Security Authority Subsystem Service (LSASS) process to access hashes in memory</a:t>
            </a:r>
          </a:p>
          <a:p>
            <a:r>
              <a:rPr lang="en-US" sz="2400" dirty="0" smtClean="0"/>
              <a:t>Grabs locally stored hashes from SAM registry hive.</a:t>
            </a:r>
          </a:p>
          <a:p>
            <a:r>
              <a:rPr lang="en-US" sz="2400" dirty="0" smtClean="0"/>
              <a:t>Smartcard credentials and Kerberos tickets can be harvested also!</a:t>
            </a:r>
            <a:endParaRPr lang="en-US" sz="2400" dirty="0"/>
          </a:p>
        </p:txBody>
      </p:sp>
    </p:spTree>
    <p:extLst>
      <p:ext uri="{BB962C8B-B14F-4D97-AF65-F5344CB8AC3E}">
        <p14:creationId xmlns:p14="http://schemas.microsoft.com/office/powerpoint/2010/main" val="3925869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Named Pipes as Attack Vectors</a:t>
            </a:r>
            <a:endParaRPr lang="en-US" sz="3200" dirty="0"/>
          </a:p>
        </p:txBody>
      </p:sp>
      <p:sp>
        <p:nvSpPr>
          <p:cNvPr id="3" name="Content Placeholder 2"/>
          <p:cNvSpPr>
            <a:spLocks noGrp="1"/>
          </p:cNvSpPr>
          <p:nvPr>
            <p:ph idx="1"/>
          </p:nvPr>
        </p:nvSpPr>
        <p:spPr>
          <a:xfrm>
            <a:off x="510664" y="5014451"/>
            <a:ext cx="7886700" cy="1032387"/>
          </a:xfrm>
        </p:spPr>
        <p:txBody>
          <a:bodyPr>
            <a:normAutofit/>
          </a:bodyPr>
          <a:lstStyle/>
          <a:p>
            <a:pPr marL="0" indent="0">
              <a:buNone/>
            </a:pPr>
            <a:r>
              <a:rPr lang="en-US" sz="2400" dirty="0" smtClean="0"/>
              <a:t>Remote connection from mimikatz.exe via named pipe</a:t>
            </a:r>
            <a:endParaRPr lang="en-US" sz="24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33" y="1508739"/>
            <a:ext cx="8204200" cy="174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1150374" y="2625214"/>
            <a:ext cx="5619135" cy="5014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72748" y="2625214"/>
            <a:ext cx="2138517" cy="5014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32133" y="3864077"/>
            <a:ext cx="4574048" cy="646331"/>
          </a:xfrm>
          <a:prstGeom prst="rect">
            <a:avLst/>
          </a:prstGeom>
          <a:noFill/>
        </p:spPr>
        <p:txBody>
          <a:bodyPr wrap="square" rtlCol="0">
            <a:spAutoFit/>
          </a:bodyPr>
          <a:lstStyle/>
          <a:p>
            <a:r>
              <a:rPr lang="en-US" b="1" dirty="0" smtClean="0">
                <a:solidFill>
                  <a:srgbClr val="FF0000"/>
                </a:solidFill>
              </a:rPr>
              <a:t>Security = Impersonation Dynamic False – User has full privileges</a:t>
            </a:r>
            <a:endParaRPr lang="en-US" b="1" dirty="0">
              <a:solidFill>
                <a:srgbClr val="FF0000"/>
              </a:solidFill>
            </a:endParaRPr>
          </a:p>
        </p:txBody>
      </p:sp>
      <p:sp>
        <p:nvSpPr>
          <p:cNvPr id="7" name="TextBox 6"/>
          <p:cNvSpPr txBox="1"/>
          <p:nvPr/>
        </p:nvSpPr>
        <p:spPr>
          <a:xfrm>
            <a:off x="5796116" y="4187242"/>
            <a:ext cx="2934929" cy="646331"/>
          </a:xfrm>
          <a:prstGeom prst="rect">
            <a:avLst/>
          </a:prstGeom>
          <a:noFill/>
        </p:spPr>
        <p:txBody>
          <a:bodyPr wrap="square" rtlCol="0">
            <a:spAutoFit/>
          </a:bodyPr>
          <a:lstStyle/>
          <a:p>
            <a:r>
              <a:rPr lang="en-US" b="1" dirty="0" smtClean="0">
                <a:solidFill>
                  <a:srgbClr val="FF0000"/>
                </a:solidFill>
              </a:rPr>
              <a:t>pipe\</a:t>
            </a:r>
            <a:r>
              <a:rPr lang="en-US" b="1" dirty="0" err="1" smtClean="0">
                <a:solidFill>
                  <a:srgbClr val="FF0000"/>
                </a:solidFill>
              </a:rPr>
              <a:t>svcctl</a:t>
            </a:r>
            <a:r>
              <a:rPr lang="en-US" b="1" dirty="0" smtClean="0">
                <a:solidFill>
                  <a:srgbClr val="FF0000"/>
                </a:solidFill>
              </a:rPr>
              <a:t> – access to all processes running</a:t>
            </a:r>
            <a:endParaRPr lang="en-US" b="1" dirty="0">
              <a:solidFill>
                <a:srgbClr val="FF0000"/>
              </a:solidFill>
            </a:endParaRPr>
          </a:p>
        </p:txBody>
      </p:sp>
      <p:cxnSp>
        <p:nvCxnSpPr>
          <p:cNvPr id="9" name="Straight Arrow Connector 8"/>
          <p:cNvCxnSpPr/>
          <p:nvPr/>
        </p:nvCxnSpPr>
        <p:spPr>
          <a:xfrm flipV="1">
            <a:off x="2787445" y="3253402"/>
            <a:ext cx="648929" cy="610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0"/>
          </p:cNvCxnSpPr>
          <p:nvPr/>
        </p:nvCxnSpPr>
        <p:spPr>
          <a:xfrm flipV="1">
            <a:off x="7263581" y="3253402"/>
            <a:ext cx="331838" cy="9338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259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474" y="212727"/>
            <a:ext cx="7886700" cy="945058"/>
          </a:xfrm>
        </p:spPr>
        <p:txBody>
          <a:bodyPr/>
          <a:lstStyle/>
          <a:p>
            <a:r>
              <a:rPr lang="en-US" sz="3200" dirty="0" smtClean="0"/>
              <a:t>Named Pipes as Attack Vectors</a:t>
            </a:r>
            <a:endParaRPr lang="en-US" sz="3200" dirty="0"/>
          </a:p>
        </p:txBody>
      </p:sp>
      <p:sp>
        <p:nvSpPr>
          <p:cNvPr id="3" name="Content Placeholder 2"/>
          <p:cNvSpPr>
            <a:spLocks noGrp="1"/>
          </p:cNvSpPr>
          <p:nvPr>
            <p:ph idx="1"/>
          </p:nvPr>
        </p:nvSpPr>
        <p:spPr>
          <a:xfrm>
            <a:off x="573206" y="4176214"/>
            <a:ext cx="7886700" cy="1236473"/>
          </a:xfrm>
        </p:spPr>
        <p:txBody>
          <a:bodyPr>
            <a:normAutofit/>
          </a:bodyPr>
          <a:lstStyle/>
          <a:p>
            <a:pPr marL="0" indent="0">
              <a:buNone/>
            </a:pPr>
            <a:r>
              <a:rPr lang="en-US" sz="2400" dirty="0" smtClean="0"/>
              <a:t>The </a:t>
            </a:r>
            <a:r>
              <a:rPr lang="en-US" sz="2400" dirty="0" err="1" smtClean="0"/>
              <a:t>lsarpc</a:t>
            </a:r>
            <a:r>
              <a:rPr lang="en-US" sz="2400" dirty="0" smtClean="0"/>
              <a:t> interface is used to communicate with the Local Security Authority</a:t>
            </a:r>
            <a:endParaRPr lang="en-US"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06" y="1454411"/>
            <a:ext cx="8011236" cy="2452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3029803" y="3002507"/>
            <a:ext cx="5950424" cy="43672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3413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856" y="136527"/>
            <a:ext cx="7886700" cy="1026945"/>
          </a:xfrm>
        </p:spPr>
        <p:txBody>
          <a:bodyPr/>
          <a:lstStyle/>
          <a:p>
            <a:r>
              <a:rPr lang="en-US" sz="3200" dirty="0" smtClean="0"/>
              <a:t>Named Pipes as Attack Vectors</a:t>
            </a:r>
            <a:endParaRPr lang="en-US" sz="3200" dirty="0"/>
          </a:p>
        </p:txBody>
      </p:sp>
      <p:sp>
        <p:nvSpPr>
          <p:cNvPr id="3" name="Content Placeholder 2"/>
          <p:cNvSpPr>
            <a:spLocks noGrp="1"/>
          </p:cNvSpPr>
          <p:nvPr>
            <p:ph idx="1"/>
          </p:nvPr>
        </p:nvSpPr>
        <p:spPr>
          <a:xfrm>
            <a:off x="628650" y="3507475"/>
            <a:ext cx="7886700" cy="2669488"/>
          </a:xfrm>
        </p:spPr>
        <p:txBody>
          <a:bodyPr>
            <a:normAutofit/>
          </a:bodyPr>
          <a:lstStyle/>
          <a:p>
            <a:pPr marL="0" indent="0">
              <a:buNone/>
            </a:pPr>
            <a:r>
              <a:rPr lang="en-US" sz="2400" dirty="0" smtClean="0"/>
              <a:t>Output from the Volatility plugin, ‘handles’ give clear indication of </a:t>
            </a:r>
            <a:r>
              <a:rPr lang="en-US" sz="2400" dirty="0" err="1" smtClean="0"/>
              <a:t>mimikatz</a:t>
            </a:r>
            <a:r>
              <a:rPr lang="en-US" sz="2400" dirty="0" smtClean="0"/>
              <a:t> being executed across the network via a PSEXESVC named pipe.</a:t>
            </a:r>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1342480"/>
            <a:ext cx="7761287" cy="1830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3426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Named Pipes as Attack Vectors</a:t>
            </a:r>
            <a:endParaRPr lang="en-US" sz="32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Require SMB Security Signatures</a:t>
            </a:r>
          </a:p>
          <a:p>
            <a:pPr marL="0" indent="0">
              <a:buNone/>
            </a:pPr>
            <a:endParaRPr lang="en-US" dirty="0"/>
          </a:p>
          <a:p>
            <a:pPr marL="0" indent="0">
              <a:buNone/>
            </a:pPr>
            <a:r>
              <a:rPr lang="en-US" sz="2400" dirty="0" err="1" smtClean="0"/>
              <a:t>HKLM_Local_Machine</a:t>
            </a:r>
            <a:r>
              <a:rPr lang="en-US" sz="2400" dirty="0"/>
              <a:t>\SYSTEM\</a:t>
            </a:r>
            <a:r>
              <a:rPr lang="en-US" sz="2400" dirty="0" err="1"/>
              <a:t>CurrentControlSet</a:t>
            </a:r>
            <a:r>
              <a:rPr lang="en-US" sz="2400" dirty="0"/>
              <a:t>\Services\</a:t>
            </a:r>
            <a:r>
              <a:rPr lang="en-US" sz="2400" dirty="0" err="1"/>
              <a:t>LanManServer</a:t>
            </a:r>
            <a:r>
              <a:rPr lang="en-US" sz="2400" dirty="0"/>
              <a:t>\</a:t>
            </a:r>
            <a:r>
              <a:rPr lang="en-US" sz="2400" dirty="0" smtClean="0"/>
              <a:t>Parameters\</a:t>
            </a:r>
            <a:r>
              <a:rPr lang="en-US" sz="2400" dirty="0" err="1" smtClean="0"/>
              <a:t>RequireSecuritySignature</a:t>
            </a:r>
            <a:r>
              <a:rPr lang="en-US" sz="2400" dirty="0" smtClean="0"/>
              <a:t>  </a:t>
            </a:r>
            <a:r>
              <a:rPr lang="en-US" sz="2400" dirty="0"/>
              <a:t>"0"</a:t>
            </a:r>
          </a:p>
        </p:txBody>
      </p:sp>
    </p:spTree>
    <p:extLst>
      <p:ext uri="{BB962C8B-B14F-4D97-AF65-F5344CB8AC3E}">
        <p14:creationId xmlns:p14="http://schemas.microsoft.com/office/powerpoint/2010/main" val="38576740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4" y="269095"/>
            <a:ext cx="6705600" cy="838200"/>
          </a:xfrm>
        </p:spPr>
        <p:txBody>
          <a:bodyPr>
            <a:noAutofit/>
          </a:bodyPr>
          <a:lstStyle/>
          <a:p>
            <a:r>
              <a:rPr lang="en-US" sz="3000" dirty="0" smtClean="0"/>
              <a:t>Proprietary services and Named Pipes</a:t>
            </a:r>
            <a:br>
              <a:rPr lang="en-US" sz="3000" dirty="0" smtClean="0"/>
            </a:br>
            <a:endParaRPr lang="en-US" sz="3000" dirty="0"/>
          </a:p>
        </p:txBody>
      </p:sp>
      <p:sp>
        <p:nvSpPr>
          <p:cNvPr id="3" name="Content Placeholder 2"/>
          <p:cNvSpPr>
            <a:spLocks noGrp="1"/>
          </p:cNvSpPr>
          <p:nvPr>
            <p:ph idx="1"/>
          </p:nvPr>
        </p:nvSpPr>
        <p:spPr>
          <a:xfrm>
            <a:off x="628650" y="2934270"/>
            <a:ext cx="7886700" cy="1555844"/>
          </a:xfrm>
        </p:spPr>
        <p:txBody>
          <a:bodyPr>
            <a:normAutofit/>
          </a:bodyPr>
          <a:lstStyle/>
          <a:p>
            <a:pPr marL="0" indent="0">
              <a:buNone/>
            </a:pPr>
            <a:r>
              <a:rPr lang="en-US" sz="2400" dirty="0" smtClean="0"/>
              <a:t>Windows Credential Editor connects using a named pipe for its own proprietary service.</a:t>
            </a:r>
            <a:endParaRPr lang="en-US"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57" y="1686067"/>
            <a:ext cx="39624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94745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002" y="228649"/>
            <a:ext cx="7886700" cy="1325563"/>
          </a:xfrm>
        </p:spPr>
        <p:txBody>
          <a:bodyPr/>
          <a:lstStyle/>
          <a:p>
            <a:r>
              <a:rPr lang="en-US" sz="3200" dirty="0" smtClean="0"/>
              <a:t>Event Logs</a:t>
            </a:r>
            <a:br>
              <a:rPr lang="en-US" sz="3200" dirty="0" smtClean="0"/>
            </a:br>
            <a:endParaRPr lang="en-US" sz="3200" dirty="0"/>
          </a:p>
        </p:txBody>
      </p:sp>
      <p:sp>
        <p:nvSpPr>
          <p:cNvPr id="3" name="Content Placeholder 2"/>
          <p:cNvSpPr>
            <a:spLocks noGrp="1"/>
          </p:cNvSpPr>
          <p:nvPr>
            <p:ph idx="1"/>
          </p:nvPr>
        </p:nvSpPr>
        <p:spPr>
          <a:xfrm>
            <a:off x="628650" y="4749421"/>
            <a:ext cx="7886700" cy="668740"/>
          </a:xfrm>
        </p:spPr>
        <p:txBody>
          <a:bodyPr>
            <a:noAutofit/>
          </a:bodyPr>
          <a:lstStyle/>
          <a:p>
            <a:pPr marL="0" indent="0">
              <a:buNone/>
            </a:pPr>
            <a:r>
              <a:rPr lang="en-US" sz="2400" dirty="0" smtClean="0"/>
              <a:t>Connections can often be correlated through local system event logs</a:t>
            </a:r>
            <a:endParaRPr lang="en-US"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18" y="1123264"/>
            <a:ext cx="5605557" cy="33804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00415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41" y="234498"/>
            <a:ext cx="7886700" cy="726694"/>
          </a:xfrm>
        </p:spPr>
        <p:txBody>
          <a:bodyPr/>
          <a:lstStyle/>
          <a:p>
            <a:r>
              <a:rPr lang="en-US" sz="3200" dirty="0" smtClean="0"/>
              <a:t>Event Logs</a:t>
            </a:r>
            <a:endParaRPr lang="en-US" sz="32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81" y="1651379"/>
            <a:ext cx="4489686" cy="4053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flipV="1">
            <a:off x="2306472" y="1651380"/>
            <a:ext cx="1173707" cy="6141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79427" y="3688308"/>
            <a:ext cx="2565779" cy="52543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32310" y="1651379"/>
            <a:ext cx="2715905" cy="646331"/>
          </a:xfrm>
          <a:prstGeom prst="rect">
            <a:avLst/>
          </a:prstGeom>
          <a:noFill/>
        </p:spPr>
        <p:txBody>
          <a:bodyPr wrap="square" rtlCol="0">
            <a:spAutoFit/>
          </a:bodyPr>
          <a:lstStyle/>
          <a:p>
            <a:r>
              <a:rPr lang="en-US" b="1" dirty="0" smtClean="0">
                <a:solidFill>
                  <a:srgbClr val="FF0000"/>
                </a:solidFill>
              </a:rPr>
              <a:t>Access to the share with System level privileges</a:t>
            </a:r>
            <a:endParaRPr lang="en-US" b="1" dirty="0">
              <a:solidFill>
                <a:srgbClr val="FF0000"/>
              </a:solidFill>
            </a:endParaRPr>
          </a:p>
        </p:txBody>
      </p:sp>
      <p:sp>
        <p:nvSpPr>
          <p:cNvPr id="7" name="TextBox 6"/>
          <p:cNvSpPr txBox="1"/>
          <p:nvPr/>
        </p:nvSpPr>
        <p:spPr>
          <a:xfrm>
            <a:off x="6032310" y="3688308"/>
            <a:ext cx="2470245" cy="646331"/>
          </a:xfrm>
          <a:prstGeom prst="rect">
            <a:avLst/>
          </a:prstGeom>
          <a:noFill/>
        </p:spPr>
        <p:txBody>
          <a:bodyPr wrap="square" rtlCol="0">
            <a:spAutoFit/>
          </a:bodyPr>
          <a:lstStyle/>
          <a:p>
            <a:r>
              <a:rPr lang="en-US" b="1" dirty="0" smtClean="0">
                <a:solidFill>
                  <a:srgbClr val="FF0000"/>
                </a:solidFill>
              </a:rPr>
              <a:t>Access to all services running on the system</a:t>
            </a:r>
            <a:endParaRPr lang="en-US" b="1" dirty="0">
              <a:solidFill>
                <a:srgbClr val="FF0000"/>
              </a:solidFill>
            </a:endParaRPr>
          </a:p>
        </p:txBody>
      </p:sp>
      <p:cxnSp>
        <p:nvCxnSpPr>
          <p:cNvPr id="9" name="Straight Arrow Connector 8"/>
          <p:cNvCxnSpPr/>
          <p:nvPr/>
        </p:nvCxnSpPr>
        <p:spPr>
          <a:xfrm flipH="1">
            <a:off x="3684896" y="1974544"/>
            <a:ext cx="216999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5240740" y="3951027"/>
            <a:ext cx="791570" cy="604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2632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Pass-The-Hash and Windows 8.1</a:t>
            </a:r>
            <a:endParaRPr lang="en-US" sz="3200" dirty="0"/>
          </a:p>
        </p:txBody>
      </p:sp>
      <p:sp>
        <p:nvSpPr>
          <p:cNvPr id="3" name="Content Placeholder 2"/>
          <p:cNvSpPr>
            <a:spLocks noGrp="1"/>
          </p:cNvSpPr>
          <p:nvPr>
            <p:ph idx="1"/>
          </p:nvPr>
        </p:nvSpPr>
        <p:spPr/>
        <p:txBody>
          <a:bodyPr/>
          <a:lstStyle/>
          <a:p>
            <a:r>
              <a:rPr lang="en-US" sz="2400" dirty="0" smtClean="0"/>
              <a:t>Domain Accounts do not store plaintext passwords in Memory</a:t>
            </a:r>
          </a:p>
          <a:p>
            <a:r>
              <a:rPr lang="en-US" sz="2400" dirty="0" smtClean="0"/>
              <a:t>Restricted Admin RDP uses only network authentication – No credentials left on the remote box</a:t>
            </a:r>
          </a:p>
          <a:p>
            <a:r>
              <a:rPr lang="en-US" sz="2400" dirty="0" smtClean="0"/>
              <a:t>Protected users using Kerberos authentication cannot be delegated</a:t>
            </a:r>
          </a:p>
          <a:p>
            <a:r>
              <a:rPr lang="en-US" sz="2400" dirty="0" smtClean="0"/>
              <a:t>Authentication silos introduced</a:t>
            </a:r>
          </a:p>
          <a:p>
            <a:pPr marL="0" indent="0">
              <a:buNone/>
            </a:pPr>
            <a:endParaRPr lang="en-US" dirty="0" smtClean="0"/>
          </a:p>
        </p:txBody>
      </p:sp>
    </p:spTree>
    <p:extLst>
      <p:ext uri="{BB962C8B-B14F-4D97-AF65-F5344CB8AC3E}">
        <p14:creationId xmlns:p14="http://schemas.microsoft.com/office/powerpoint/2010/main" val="1744314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6705600" cy="838200"/>
          </a:xfrm>
        </p:spPr>
        <p:txBody>
          <a:bodyPr/>
          <a:lstStyle/>
          <a:p>
            <a:r>
              <a:rPr lang="en-US" sz="3200" dirty="0" smtClean="0"/>
              <a:t>Pass-The-Hash and Windows 8.1</a:t>
            </a:r>
            <a:endParaRPr lang="en-US" sz="3200" dirty="0"/>
          </a:p>
        </p:txBody>
      </p:sp>
      <p:sp>
        <p:nvSpPr>
          <p:cNvPr id="3" name="Content Placeholder 2"/>
          <p:cNvSpPr>
            <a:spLocks noGrp="1"/>
          </p:cNvSpPr>
          <p:nvPr>
            <p:ph idx="1"/>
          </p:nvPr>
        </p:nvSpPr>
        <p:spPr/>
        <p:txBody>
          <a:bodyPr/>
          <a:lstStyle/>
          <a:p>
            <a:r>
              <a:rPr lang="en-US" sz="2400" dirty="0" smtClean="0"/>
              <a:t>LSASS runs as a protected process</a:t>
            </a:r>
          </a:p>
          <a:p>
            <a:r>
              <a:rPr lang="en-US" sz="2400" dirty="0" smtClean="0"/>
              <a:t>LM Hashes are not stored in memory</a:t>
            </a:r>
          </a:p>
          <a:p>
            <a:r>
              <a:rPr lang="en-US" sz="2400" dirty="0" smtClean="0"/>
              <a:t>New SIDs for the “Local Account”</a:t>
            </a:r>
          </a:p>
          <a:p>
            <a:endParaRPr lang="en-US" dirty="0"/>
          </a:p>
        </p:txBody>
      </p:sp>
    </p:spTree>
    <p:extLst>
      <p:ext uri="{BB962C8B-B14F-4D97-AF65-F5344CB8AC3E}">
        <p14:creationId xmlns:p14="http://schemas.microsoft.com/office/powerpoint/2010/main" val="4240592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070"/>
            <a:ext cx="7886700" cy="986001"/>
          </a:xfrm>
        </p:spPr>
        <p:txBody>
          <a:bodyPr/>
          <a:lstStyle/>
          <a:p>
            <a:r>
              <a:rPr lang="en-US" sz="3200" dirty="0" smtClean="0"/>
              <a:t>Mitigation</a:t>
            </a:r>
            <a:endParaRPr lang="en-US" sz="3200" dirty="0"/>
          </a:p>
        </p:txBody>
      </p:sp>
      <p:sp>
        <p:nvSpPr>
          <p:cNvPr id="3" name="Content Placeholder 2"/>
          <p:cNvSpPr>
            <a:spLocks noGrp="1"/>
          </p:cNvSpPr>
          <p:nvPr>
            <p:ph idx="1"/>
          </p:nvPr>
        </p:nvSpPr>
        <p:spPr>
          <a:xfrm>
            <a:off x="628650" y="1416192"/>
            <a:ext cx="7886700" cy="4351338"/>
          </a:xfrm>
        </p:spPr>
        <p:txBody>
          <a:bodyPr>
            <a:noAutofit/>
          </a:bodyPr>
          <a:lstStyle/>
          <a:p>
            <a:r>
              <a:rPr lang="en-US" sz="2800" dirty="0" smtClean="0"/>
              <a:t>Use Kerberos authentication package</a:t>
            </a:r>
          </a:p>
          <a:p>
            <a:r>
              <a:rPr lang="en-US" sz="2800" dirty="0" smtClean="0"/>
              <a:t>Enforce a password policy of a 14 character minimum</a:t>
            </a:r>
          </a:p>
          <a:p>
            <a:r>
              <a:rPr lang="en-US" sz="2800" dirty="0" smtClean="0"/>
              <a:t>Remove or limit access to Windows shares</a:t>
            </a:r>
          </a:p>
          <a:p>
            <a:r>
              <a:rPr lang="en-US" sz="2800" dirty="0" smtClean="0"/>
              <a:t>Disable the remote registry service</a:t>
            </a:r>
          </a:p>
          <a:p>
            <a:r>
              <a:rPr lang="en-US" sz="2800" dirty="0" smtClean="0"/>
              <a:t>Limit the possibility of DLL injection by removing users and groups from the ‘Debug Programs’ policy setting (</a:t>
            </a:r>
            <a:r>
              <a:rPr lang="en-US" sz="2800" dirty="0" err="1" smtClean="0"/>
              <a:t>SeDebugPrivilege</a:t>
            </a:r>
            <a:r>
              <a:rPr lang="en-US" sz="2800" dirty="0" smtClean="0"/>
              <a:t>)</a:t>
            </a:r>
            <a:endParaRPr lang="en-US" sz="2800" dirty="0"/>
          </a:p>
        </p:txBody>
      </p:sp>
    </p:spTree>
    <p:extLst>
      <p:ext uri="{BB962C8B-B14F-4D97-AF65-F5344CB8AC3E}">
        <p14:creationId xmlns:p14="http://schemas.microsoft.com/office/powerpoint/2010/main" val="25199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Pass-The-Hash and Smartcards</a:t>
            </a:r>
            <a:endParaRPr lang="en-US" sz="3200" dirty="0"/>
          </a:p>
        </p:txBody>
      </p:sp>
      <p:sp>
        <p:nvSpPr>
          <p:cNvPr id="3" name="Content Placeholder 2"/>
          <p:cNvSpPr>
            <a:spLocks noGrp="1"/>
          </p:cNvSpPr>
          <p:nvPr>
            <p:ph idx="1"/>
          </p:nvPr>
        </p:nvSpPr>
        <p:spPr/>
        <p:txBody>
          <a:bodyPr>
            <a:normAutofit/>
          </a:bodyPr>
          <a:lstStyle/>
          <a:p>
            <a:r>
              <a:rPr lang="en-US" sz="2400" dirty="0" smtClean="0"/>
              <a:t>Smart card credentials are cached in an identical manner as passwords.</a:t>
            </a:r>
          </a:p>
          <a:p>
            <a:r>
              <a:rPr lang="en-US" sz="2400" dirty="0" smtClean="0"/>
              <a:t>Systems that allow both Smartcard or password logons store smartcard credentials for a very long time</a:t>
            </a:r>
          </a:p>
          <a:p>
            <a:r>
              <a:rPr lang="en-US" sz="2400" dirty="0" smtClean="0"/>
              <a:t>Systems that require smartcard only logon will periodically change the hash.</a:t>
            </a:r>
            <a:endParaRPr lang="en-US" sz="2400" dirty="0"/>
          </a:p>
        </p:txBody>
      </p:sp>
    </p:spTree>
    <p:extLst>
      <p:ext uri="{BB962C8B-B14F-4D97-AF65-F5344CB8AC3E}">
        <p14:creationId xmlns:p14="http://schemas.microsoft.com/office/powerpoint/2010/main" val="7747504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5" y="279981"/>
            <a:ext cx="6705600" cy="838200"/>
          </a:xfrm>
        </p:spPr>
        <p:txBody>
          <a:bodyPr/>
          <a:lstStyle/>
          <a:p>
            <a:r>
              <a:rPr lang="en-US" sz="3200" dirty="0" smtClean="0"/>
              <a:t>Mitigation</a:t>
            </a:r>
            <a:br>
              <a:rPr lang="en-US" sz="3200" dirty="0" smtClean="0"/>
            </a:br>
            <a:endParaRPr lang="en-US" sz="3200" dirty="0"/>
          </a:p>
        </p:txBody>
      </p:sp>
      <p:sp>
        <p:nvSpPr>
          <p:cNvPr id="3" name="Content Placeholder 2"/>
          <p:cNvSpPr>
            <a:spLocks noGrp="1"/>
          </p:cNvSpPr>
          <p:nvPr>
            <p:ph idx="1"/>
          </p:nvPr>
        </p:nvSpPr>
        <p:spPr>
          <a:xfrm>
            <a:off x="606755" y="3684896"/>
            <a:ext cx="7886700" cy="2023044"/>
          </a:xfrm>
        </p:spPr>
        <p:txBody>
          <a:bodyPr>
            <a:noAutofit/>
          </a:bodyPr>
          <a:lstStyle/>
          <a:p>
            <a:r>
              <a:rPr lang="en-US" sz="2800" dirty="0" smtClean="0"/>
              <a:t>Protected Users Group</a:t>
            </a:r>
          </a:p>
          <a:p>
            <a:pPr lvl="1"/>
            <a:r>
              <a:rPr lang="en-US" sz="2800" dirty="0" smtClean="0"/>
              <a:t>NTLM is not used. Kerberos or third party SSP is required</a:t>
            </a:r>
          </a:p>
          <a:p>
            <a:pPr lvl="1"/>
            <a:r>
              <a:rPr lang="en-US" sz="2800" dirty="0" smtClean="0"/>
              <a:t>Kerberos tickets have a shorter life span</a:t>
            </a:r>
          </a:p>
          <a:p>
            <a:pPr lvl="1"/>
            <a:r>
              <a:rPr lang="en-US" sz="2800" dirty="0" smtClean="0"/>
              <a:t>Windows Digest is not cached</a:t>
            </a:r>
            <a:endParaRPr lang="en-US" sz="2800" dirty="0"/>
          </a:p>
        </p:txBody>
      </p:sp>
      <p:sp>
        <p:nvSpPr>
          <p:cNvPr id="4" name="Content Placeholder 2"/>
          <p:cNvSpPr txBox="1">
            <a:spLocks/>
          </p:cNvSpPr>
          <p:nvPr/>
        </p:nvSpPr>
        <p:spPr>
          <a:xfrm>
            <a:off x="603628" y="1445762"/>
            <a:ext cx="7886700" cy="22391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Use NTLMv2 over NTLM if you cannot use Kerberos</a:t>
            </a:r>
          </a:p>
          <a:p>
            <a:r>
              <a:rPr lang="en-US" dirty="0" smtClean="0"/>
              <a:t>Use console tools like Tivoli for remote administration</a:t>
            </a:r>
          </a:p>
          <a:p>
            <a:r>
              <a:rPr lang="en-US" dirty="0" smtClean="0"/>
              <a:t>Use two factor authentication</a:t>
            </a:r>
          </a:p>
        </p:txBody>
      </p:sp>
    </p:spTree>
    <p:extLst>
      <p:ext uri="{BB962C8B-B14F-4D97-AF65-F5344CB8AC3E}">
        <p14:creationId xmlns:p14="http://schemas.microsoft.com/office/powerpoint/2010/main" val="10687883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438"/>
            <a:ext cx="6705600" cy="838200"/>
          </a:xfrm>
        </p:spPr>
        <p:txBody>
          <a:bodyPr/>
          <a:lstStyle/>
          <a:p>
            <a:r>
              <a:rPr lang="en-US" sz="3200" dirty="0" smtClean="0"/>
              <a:t>References</a:t>
            </a:r>
            <a:r>
              <a:rPr lang="en-US" dirty="0" smtClean="0"/>
              <a:t/>
            </a:r>
            <a:br>
              <a:rPr lang="en-US" dirty="0" smtClean="0"/>
            </a:br>
            <a:endParaRPr lang="en-US" dirty="0"/>
          </a:p>
        </p:txBody>
      </p:sp>
      <p:sp>
        <p:nvSpPr>
          <p:cNvPr id="3" name="Content Placeholder 2"/>
          <p:cNvSpPr>
            <a:spLocks noGrp="1"/>
          </p:cNvSpPr>
          <p:nvPr>
            <p:ph idx="1"/>
          </p:nvPr>
        </p:nvSpPr>
        <p:spPr>
          <a:xfrm>
            <a:off x="628650" y="1186077"/>
            <a:ext cx="7886700" cy="5092309"/>
          </a:xfrm>
        </p:spPr>
        <p:txBody>
          <a:bodyPr>
            <a:normAutofit fontScale="62500" lnSpcReduction="20000"/>
          </a:bodyPr>
          <a:lstStyle/>
          <a:p>
            <a:r>
              <a:rPr lang="en-US" sz="3200" dirty="0" err="1" smtClean="0"/>
              <a:t>Delfy</a:t>
            </a:r>
            <a:r>
              <a:rPr lang="en-US" sz="3200" dirty="0" smtClean="0"/>
              <a:t>, B. (2012). Blog de </a:t>
            </a:r>
            <a:r>
              <a:rPr lang="en-US" sz="3200" dirty="0" err="1" smtClean="0"/>
              <a:t>Gentil</a:t>
            </a:r>
            <a:r>
              <a:rPr lang="en-US" sz="3200" dirty="0" smtClean="0"/>
              <a:t> Kiwi/</a:t>
            </a:r>
            <a:r>
              <a:rPr lang="en-US" sz="3200" dirty="0" err="1" smtClean="0"/>
              <a:t>Mimikatz</a:t>
            </a:r>
            <a:r>
              <a:rPr lang="en-US" sz="3200" dirty="0" smtClean="0"/>
              <a:t>. Retrieved from URL.</a:t>
            </a:r>
          </a:p>
          <a:p>
            <a:r>
              <a:rPr lang="en-US" sz="3200" dirty="0" err="1"/>
              <a:t>Ewaida</a:t>
            </a:r>
            <a:r>
              <a:rPr lang="en-US" sz="3200" dirty="0"/>
              <a:t>, B. (2010). Pass-the-hash attacks: Tools and Mitigation. SANS Institute</a:t>
            </a:r>
            <a:r>
              <a:rPr lang="en-US" sz="3200" dirty="0" smtClean="0"/>
              <a:t>.</a:t>
            </a:r>
          </a:p>
          <a:p>
            <a:r>
              <a:rPr lang="en-US" sz="3200" dirty="0" err="1" smtClean="0"/>
              <a:t>Gumbel</a:t>
            </a:r>
            <a:r>
              <a:rPr lang="en-US" sz="3200" dirty="0" smtClean="0"/>
              <a:t>, J. (2010). </a:t>
            </a:r>
            <a:r>
              <a:rPr lang="en-US" sz="3200" dirty="0" err="1" smtClean="0"/>
              <a:t>Gsecdump</a:t>
            </a:r>
            <a:r>
              <a:rPr lang="en-US" sz="3200" dirty="0" smtClean="0"/>
              <a:t> v2.0b5. Retrieved from URL.</a:t>
            </a:r>
          </a:p>
          <a:p>
            <a:r>
              <a:rPr lang="en-US" sz="3200" dirty="0"/>
              <a:t>Hummel, C. (2009). Why Crack When You Can Pass The Hash? SANS Institute.</a:t>
            </a:r>
          </a:p>
          <a:p>
            <a:r>
              <a:rPr lang="en-US" sz="3200" dirty="0" smtClean="0"/>
              <a:t>Microsoft Corp, (2014) Microsoft Developer Network, </a:t>
            </a:r>
            <a:r>
              <a:rPr lang="en-US" sz="3200" dirty="0" err="1" smtClean="0"/>
              <a:t>msdn.microsoft.com</a:t>
            </a:r>
            <a:endParaRPr lang="en-US" sz="3200" dirty="0" smtClean="0"/>
          </a:p>
          <a:p>
            <a:r>
              <a:rPr lang="en-US" sz="3200" dirty="0" smtClean="0"/>
              <a:t>National Security Agency/Central Security Service (2013). Reducing the Effectiveness of Pass-The-Hash.</a:t>
            </a:r>
          </a:p>
          <a:p>
            <a:r>
              <a:rPr lang="en-US" sz="3200" dirty="0" smtClean="0"/>
              <a:t>Ochoa, H. (2011). Windows Credential Editor. </a:t>
            </a:r>
            <a:r>
              <a:rPr lang="en-US" sz="3200" dirty="0" err="1" smtClean="0"/>
              <a:t>Amplia</a:t>
            </a:r>
            <a:r>
              <a:rPr lang="en-US" sz="3200" dirty="0" smtClean="0"/>
              <a:t> Security. Retrieved from URL.</a:t>
            </a:r>
          </a:p>
          <a:p>
            <a:endParaRPr lang="en-US" sz="2000" dirty="0" smtClean="0"/>
          </a:p>
          <a:p>
            <a:endParaRPr lang="en-US" sz="2000" dirty="0" smtClean="0"/>
          </a:p>
          <a:p>
            <a:endParaRPr lang="en-US" dirty="0"/>
          </a:p>
        </p:txBody>
      </p:sp>
    </p:spTree>
    <p:extLst>
      <p:ext uri="{BB962C8B-B14F-4D97-AF65-F5344CB8AC3E}">
        <p14:creationId xmlns:p14="http://schemas.microsoft.com/office/powerpoint/2010/main" val="8348268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478" y="158298"/>
            <a:ext cx="7886700" cy="997143"/>
          </a:xfrm>
        </p:spPr>
        <p:txBody>
          <a:bodyPr/>
          <a:lstStyle/>
          <a:p>
            <a:r>
              <a:rPr lang="en-US" sz="3200" dirty="0" smtClean="0"/>
              <a:t>References</a:t>
            </a:r>
            <a:endParaRPr lang="en-US" sz="3200" dirty="0"/>
          </a:p>
        </p:txBody>
      </p:sp>
      <p:sp>
        <p:nvSpPr>
          <p:cNvPr id="3" name="Content Placeholder 2"/>
          <p:cNvSpPr>
            <a:spLocks noGrp="1"/>
          </p:cNvSpPr>
          <p:nvPr>
            <p:ph idx="1"/>
          </p:nvPr>
        </p:nvSpPr>
        <p:spPr/>
        <p:txBody>
          <a:bodyPr>
            <a:normAutofit/>
          </a:bodyPr>
          <a:lstStyle/>
          <a:p>
            <a:r>
              <a:rPr lang="en-US" sz="2000" dirty="0" smtClean="0"/>
              <a:t>Sanders, C. (2010). Dissecting the Pass The Hash attack. Retrieved from URL.</a:t>
            </a:r>
          </a:p>
          <a:p>
            <a:r>
              <a:rPr lang="en-US" dirty="0" err="1"/>
              <a:t>Tarasco</a:t>
            </a:r>
            <a:r>
              <a:rPr lang="en-US" dirty="0"/>
              <a:t> </a:t>
            </a:r>
            <a:r>
              <a:rPr lang="en-US" dirty="0" err="1"/>
              <a:t>Acuna</a:t>
            </a:r>
            <a:r>
              <a:rPr lang="en-US" dirty="0"/>
              <a:t>, A. (2010). Password Dumper pwdump7 (v7.1). Retrieved from URL</a:t>
            </a:r>
            <a:r>
              <a:rPr lang="en-US" dirty="0" smtClean="0"/>
              <a:t>.</a:t>
            </a:r>
            <a:endParaRPr lang="en-US" sz="2000" dirty="0" smtClean="0"/>
          </a:p>
          <a:p>
            <a:r>
              <a:rPr lang="en-US" sz="2000" dirty="0" err="1" smtClean="0"/>
              <a:t>Vipzen</a:t>
            </a:r>
            <a:r>
              <a:rPr lang="en-US" sz="2000" dirty="0" smtClean="0"/>
              <a:t> (2014). Sorry, Microsoft: Pass The Hash on Windows 8.1 still works. Retrieved from URL.</a:t>
            </a:r>
            <a:endParaRPr lang="en-US" sz="2000" dirty="0"/>
          </a:p>
        </p:txBody>
      </p:sp>
    </p:spTree>
    <p:extLst>
      <p:ext uri="{BB962C8B-B14F-4D97-AF65-F5344CB8AC3E}">
        <p14:creationId xmlns:p14="http://schemas.microsoft.com/office/powerpoint/2010/main" val="8859368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Thank You!</a:t>
            </a:r>
            <a:endParaRPr lang="en-US" sz="32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Timothy.slaybaugh@ngc.com</a:t>
            </a:r>
            <a:endParaRPr lang="en-US" dirty="0"/>
          </a:p>
        </p:txBody>
      </p:sp>
    </p:spTree>
    <p:extLst>
      <p:ext uri="{BB962C8B-B14F-4D97-AF65-F5344CB8AC3E}">
        <p14:creationId xmlns:p14="http://schemas.microsoft.com/office/powerpoint/2010/main" val="11182229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02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Pass-The-Hash Tools: </a:t>
            </a:r>
            <a:r>
              <a:rPr lang="en-US" sz="3200" dirty="0" err="1" smtClean="0"/>
              <a:t>PWDump</a:t>
            </a:r>
            <a:endParaRPr lang="en-US" sz="3200" dirty="0"/>
          </a:p>
        </p:txBody>
      </p:sp>
      <p:sp>
        <p:nvSpPr>
          <p:cNvPr id="3" name="Content Placeholder 2"/>
          <p:cNvSpPr>
            <a:spLocks noGrp="1"/>
          </p:cNvSpPr>
          <p:nvPr>
            <p:ph idx="1"/>
          </p:nvPr>
        </p:nvSpPr>
        <p:spPr/>
        <p:txBody>
          <a:bodyPr>
            <a:normAutofit/>
          </a:bodyPr>
          <a:lstStyle/>
          <a:p>
            <a:r>
              <a:rPr lang="en-US" sz="2400" dirty="0" smtClean="0"/>
              <a:t>Latest version is </a:t>
            </a:r>
            <a:r>
              <a:rPr lang="en-US" sz="2400" dirty="0" err="1" smtClean="0"/>
              <a:t>PWDump</a:t>
            </a:r>
            <a:r>
              <a:rPr lang="en-US" sz="2400" dirty="0" smtClean="0"/>
              <a:t> 7.1</a:t>
            </a:r>
          </a:p>
          <a:p>
            <a:r>
              <a:rPr lang="en-US" sz="2400" dirty="0" smtClean="0"/>
              <a:t>Author: Andres </a:t>
            </a:r>
            <a:r>
              <a:rPr lang="en-US" sz="2400" dirty="0" err="1" smtClean="0"/>
              <a:t>Tarasco</a:t>
            </a:r>
            <a:r>
              <a:rPr lang="en-US" sz="2400" dirty="0" smtClean="0"/>
              <a:t> </a:t>
            </a:r>
            <a:r>
              <a:rPr lang="en-US" sz="2400" dirty="0" err="1" smtClean="0"/>
              <a:t>Acuna</a:t>
            </a:r>
            <a:endParaRPr lang="en-US" sz="2400" dirty="0" smtClean="0"/>
          </a:p>
          <a:p>
            <a:r>
              <a:rPr lang="en-US" sz="2400" dirty="0" smtClean="0"/>
              <a:t>Dumps the local SAM hive</a:t>
            </a:r>
          </a:p>
          <a:p>
            <a:r>
              <a:rPr lang="en-US" sz="2400" dirty="0" smtClean="0"/>
              <a:t>Uses </a:t>
            </a:r>
            <a:r>
              <a:rPr lang="en-US" sz="2400" dirty="0" err="1" smtClean="0"/>
              <a:t>syskey</a:t>
            </a:r>
            <a:r>
              <a:rPr lang="en-US" sz="2400" dirty="0" smtClean="0"/>
              <a:t> key from SYSTEM hive to dump LM and NTLM hashes</a:t>
            </a:r>
          </a:p>
          <a:p>
            <a:r>
              <a:rPr lang="en-US" sz="2400" dirty="0" smtClean="0"/>
              <a:t>Statically links the </a:t>
            </a:r>
            <a:r>
              <a:rPr lang="en-US" sz="2400" dirty="0" err="1" smtClean="0"/>
              <a:t>OpenSSL</a:t>
            </a:r>
            <a:r>
              <a:rPr lang="en-US" sz="2400" dirty="0" smtClean="0"/>
              <a:t> library, libeay32.dll</a:t>
            </a:r>
          </a:p>
          <a:p>
            <a:r>
              <a:rPr lang="en-US" sz="2400" dirty="0" err="1" smtClean="0"/>
              <a:t>PWDump</a:t>
            </a:r>
            <a:r>
              <a:rPr lang="en-US" sz="2400" dirty="0" smtClean="0"/>
              <a:t> 6 links </a:t>
            </a:r>
            <a:r>
              <a:rPr lang="en-US" sz="2400" dirty="0" err="1" smtClean="0"/>
              <a:t>lsremora.dll</a:t>
            </a:r>
            <a:endParaRPr lang="en-US" sz="2400" dirty="0" smtClean="0"/>
          </a:p>
          <a:p>
            <a:endParaRPr lang="en-US" dirty="0"/>
          </a:p>
        </p:txBody>
      </p:sp>
    </p:spTree>
    <p:extLst>
      <p:ext uri="{BB962C8B-B14F-4D97-AF65-F5344CB8AC3E}">
        <p14:creationId xmlns:p14="http://schemas.microsoft.com/office/powerpoint/2010/main" val="1399708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221" y="316545"/>
            <a:ext cx="7886700" cy="913540"/>
          </a:xfrm>
        </p:spPr>
        <p:txBody>
          <a:bodyPr>
            <a:noAutofit/>
          </a:bodyPr>
          <a:lstStyle/>
          <a:p>
            <a:r>
              <a:rPr lang="en-US" sz="3200" dirty="0" err="1" smtClean="0"/>
              <a:t>PWDump</a:t>
            </a:r>
            <a:r>
              <a:rPr lang="en-US" sz="3200" dirty="0" smtClean="0"/>
              <a:t/>
            </a:r>
            <a:br>
              <a:rPr lang="en-US" sz="3200" dirty="0" smtClean="0"/>
            </a:br>
            <a:endParaRPr lang="en-US" sz="3200" dirty="0"/>
          </a:p>
        </p:txBody>
      </p:sp>
      <p:sp>
        <p:nvSpPr>
          <p:cNvPr id="3" name="Content Placeholder 2"/>
          <p:cNvSpPr>
            <a:spLocks noGrp="1"/>
          </p:cNvSpPr>
          <p:nvPr>
            <p:ph idx="1"/>
          </p:nvPr>
        </p:nvSpPr>
        <p:spPr>
          <a:xfrm>
            <a:off x="628650" y="4230806"/>
            <a:ext cx="7886700" cy="1946156"/>
          </a:xfrm>
        </p:spPr>
        <p:txBody>
          <a:bodyPr>
            <a:normAutofit/>
          </a:bodyPr>
          <a:lstStyle/>
          <a:p>
            <a:pPr marL="0" indent="0">
              <a:buNone/>
            </a:pPr>
            <a:r>
              <a:rPr lang="en-US" sz="2400" dirty="0" err="1" smtClean="0"/>
              <a:t>PWDump</a:t>
            </a:r>
            <a:r>
              <a:rPr lang="en-US" sz="2400" dirty="0" smtClean="0"/>
              <a:t> runs from the command line and dumps LM and NTLM hashes from the local SAM hive.</a:t>
            </a:r>
            <a:endParaRPr lang="en-US" sz="2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998" y="1117293"/>
            <a:ext cx="6032500" cy="274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659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87" y="136526"/>
            <a:ext cx="7886700" cy="1040593"/>
          </a:xfrm>
        </p:spPr>
        <p:txBody>
          <a:bodyPr/>
          <a:lstStyle/>
          <a:p>
            <a:r>
              <a:rPr lang="en-US" sz="3200" dirty="0" err="1" smtClean="0"/>
              <a:t>PWDump</a:t>
            </a:r>
            <a:endParaRPr lang="en-US" sz="3200" dirty="0"/>
          </a:p>
        </p:txBody>
      </p:sp>
      <p:sp>
        <p:nvSpPr>
          <p:cNvPr id="3" name="Content Placeholder 2"/>
          <p:cNvSpPr>
            <a:spLocks noGrp="1"/>
          </p:cNvSpPr>
          <p:nvPr>
            <p:ph idx="1"/>
          </p:nvPr>
        </p:nvSpPr>
        <p:spPr>
          <a:xfrm>
            <a:off x="585787" y="3835022"/>
            <a:ext cx="7886700" cy="1050877"/>
          </a:xfrm>
        </p:spPr>
        <p:txBody>
          <a:bodyPr>
            <a:normAutofit/>
          </a:bodyPr>
          <a:lstStyle/>
          <a:p>
            <a:pPr marL="0" indent="0">
              <a:buNone/>
            </a:pPr>
            <a:r>
              <a:rPr lang="en-US" sz="2400" dirty="0" err="1" smtClean="0"/>
              <a:t>PWDump</a:t>
            </a:r>
            <a:r>
              <a:rPr lang="en-US" sz="2400" dirty="0" smtClean="0"/>
              <a:t> with dependency, libeay32.dll in $</a:t>
            </a:r>
            <a:r>
              <a:rPr lang="en-US" sz="2400" dirty="0" err="1" smtClean="0"/>
              <a:t>LogFile</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 y="1327671"/>
            <a:ext cx="7970837" cy="20764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5645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800" y="223614"/>
            <a:ext cx="7886700" cy="808580"/>
          </a:xfrm>
        </p:spPr>
        <p:txBody>
          <a:bodyPr/>
          <a:lstStyle/>
          <a:p>
            <a:r>
              <a:rPr lang="en-US" sz="3200" dirty="0" err="1" smtClean="0"/>
              <a:t>PWDump</a:t>
            </a:r>
            <a:endParaRPr lang="en-US" sz="3200" dirty="0"/>
          </a:p>
        </p:txBody>
      </p:sp>
      <p:sp>
        <p:nvSpPr>
          <p:cNvPr id="3" name="Content Placeholder 2"/>
          <p:cNvSpPr>
            <a:spLocks noGrp="1"/>
          </p:cNvSpPr>
          <p:nvPr>
            <p:ph idx="1"/>
          </p:nvPr>
        </p:nvSpPr>
        <p:spPr>
          <a:xfrm>
            <a:off x="605976" y="3343701"/>
            <a:ext cx="7886700" cy="668742"/>
          </a:xfrm>
        </p:spPr>
        <p:txBody>
          <a:bodyPr>
            <a:normAutofit/>
          </a:bodyPr>
          <a:lstStyle/>
          <a:p>
            <a:pPr marL="0" indent="0">
              <a:buNone/>
            </a:pPr>
            <a:r>
              <a:rPr lang="en-US" sz="2400" dirty="0" err="1" smtClean="0"/>
              <a:t>PWDump</a:t>
            </a:r>
            <a:r>
              <a:rPr lang="en-US" sz="2400" dirty="0" smtClean="0"/>
              <a:t> in AV signature database</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0" y="1251400"/>
            <a:ext cx="7961052" cy="1762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90212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PowerPoint_template(032014)</Template>
  <TotalTime>0</TotalTime>
  <Words>3874</Words>
  <Application>Microsoft Office PowerPoint</Application>
  <PresentationFormat>On-screen Show (4:3)</PresentationFormat>
  <Paragraphs>391</Paragraphs>
  <Slides>54</Slides>
  <Notes>51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Tahoma</vt:lpstr>
      <vt:lpstr>Calibri</vt:lpstr>
      <vt:lpstr>Arial</vt:lpstr>
      <vt:lpstr>Arial Narrow</vt:lpstr>
      <vt:lpstr>2012_PPT_TEMPLATE Master Slide</vt:lpstr>
      <vt:lpstr>1_2012_PPT_TEMPLATE Master Slide</vt:lpstr>
      <vt:lpstr>Pass-The-Hash: Gaining Root Access to Your Network</vt:lpstr>
      <vt:lpstr>What is Pass-The-Hash?</vt:lpstr>
      <vt:lpstr>What is Pass-The-Hash?</vt:lpstr>
      <vt:lpstr>How does Pass-The-Hash work?</vt:lpstr>
      <vt:lpstr>Pass-The-Hash and Smartcards</vt:lpstr>
      <vt:lpstr>Pass-The-Hash Tools: PWDump</vt:lpstr>
      <vt:lpstr>PWDump </vt:lpstr>
      <vt:lpstr>PWDump</vt:lpstr>
      <vt:lpstr>PWDump</vt:lpstr>
      <vt:lpstr>PWDump</vt:lpstr>
      <vt:lpstr>Pass-The-Hash Tools: Mimikatz</vt:lpstr>
      <vt:lpstr>Mimikatz </vt:lpstr>
      <vt:lpstr>Mimikatz</vt:lpstr>
      <vt:lpstr>Mimikatz </vt:lpstr>
      <vt:lpstr>Mimikatz</vt:lpstr>
      <vt:lpstr>Mimikatz</vt:lpstr>
      <vt:lpstr>Mimikatz</vt:lpstr>
      <vt:lpstr>Mimikatz </vt:lpstr>
      <vt:lpstr>Mimikatz </vt:lpstr>
      <vt:lpstr>Pass-The-Hash Tools: gsecdump </vt:lpstr>
      <vt:lpstr>Gsecdump</vt:lpstr>
      <vt:lpstr>Pass-The-Hash Tools: PSHToolkit </vt:lpstr>
      <vt:lpstr>PSH Toolkit </vt:lpstr>
      <vt:lpstr>PSH Toolkit</vt:lpstr>
      <vt:lpstr>PSH Toolkit </vt:lpstr>
      <vt:lpstr>Pass-The-Hash Tools: Windows Credential Editor   </vt:lpstr>
      <vt:lpstr>Windows Credential Editor </vt:lpstr>
      <vt:lpstr>Windows Credential Editor</vt:lpstr>
      <vt:lpstr>Windows Credential Editor </vt:lpstr>
      <vt:lpstr>Windows Credential Editor</vt:lpstr>
      <vt:lpstr>Windows Credential Editor</vt:lpstr>
      <vt:lpstr>Windows Credential Editor</vt:lpstr>
      <vt:lpstr>Windows Credential Editor</vt:lpstr>
      <vt:lpstr>APIs Associated with Pass-The-Hash</vt:lpstr>
      <vt:lpstr>They have my hash. Where do they go from here?</vt:lpstr>
      <vt:lpstr>Was Pass-The-Hash used on your system?</vt:lpstr>
      <vt:lpstr>Was Pass-The-Hash used on your system?</vt:lpstr>
      <vt:lpstr>Was Pass-The-Hash used on your network?</vt:lpstr>
      <vt:lpstr>Network Activity</vt:lpstr>
      <vt:lpstr>Named Pipes as Attack Vectors</vt:lpstr>
      <vt:lpstr>Named Pipes as Attack Vectors</vt:lpstr>
      <vt:lpstr>Named Pipes as Attack Vectors</vt:lpstr>
      <vt:lpstr>Named Pipes as Attack Vectors</vt:lpstr>
      <vt:lpstr>Proprietary services and Named Pipes </vt:lpstr>
      <vt:lpstr>Event Logs </vt:lpstr>
      <vt:lpstr>Event Logs</vt:lpstr>
      <vt:lpstr>Pass-The-Hash and Windows 8.1</vt:lpstr>
      <vt:lpstr>Pass-The-Hash and Windows 8.1</vt:lpstr>
      <vt:lpstr>Mitigation</vt:lpstr>
      <vt:lpstr>Mitigation </vt:lpstr>
      <vt:lpstr>References </vt:lpstr>
      <vt:lpstr>References</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2014-03-06T19:08:34Z</dcterms:created>
  <dcterms:modified xsi:type="dcterms:W3CDTF">2014-06-23T20:00:19Z</dcterms:modified>
</cp:coreProperties>
</file>