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13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6/27/14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200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6/27/14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8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contact</a:t>
            </a:r>
            <a:r>
              <a:rPr lang="en-US" baseline="0" dirty="0" smtClean="0"/>
              <a:t> e-mail: </a:t>
            </a:r>
            <a:r>
              <a:rPr lang="en-US" baseline="0" dirty="0" err="1" smtClean="0"/>
              <a:t>federated-admins@anl.gov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40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mapping directly</a:t>
            </a:r>
            <a:r>
              <a:rPr lang="en-US" baseline="0" dirty="0" smtClean="0"/>
              <a:t> to semantic concepts, rather than schema elements of the target language, we have a machine-consumable common notion of threat indicator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98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quadratic problem is now linear.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high-level ontology structure.  Documen</a:t>
            </a:r>
            <a:r>
              <a:rPr lang="en-US" baseline="0" dirty="0" smtClean="0"/>
              <a:t>t structure concepts are shown on the left, while threat related concepts are shown on the right.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43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6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semantic loss.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59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Semantic loss – recipient does not</a:t>
            </a:r>
            <a:r>
              <a:rPr lang="en-US" baseline="0" dirty="0" smtClean="0"/>
              <a:t> receive the full context around the observed activity.  In these cases, out of band communication is used to alert the sender and recipient that formats are not entirely semantically compatible.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79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Semantic loss</a:t>
            </a:r>
            <a:r>
              <a:rPr lang="en-US" baseline="0" dirty="0" smtClean="0"/>
              <a:t> – recipient information is potentially </a:t>
            </a:r>
            <a:r>
              <a:rPr lang="en-US" baseline="0" dirty="0" err="1" smtClean="0"/>
              <a:t>overspecified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09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contextual information in the source</a:t>
            </a:r>
            <a:r>
              <a:rPr lang="en-US" baseline="0" dirty="0" smtClean="0"/>
              <a:t> file cannot be represented at all in the target and is lost.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57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recipient relies upon semantic information which is not supplied by the sender at all.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57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Until</a:t>
            </a:r>
            <a:r>
              <a:rPr lang="en-US" baseline="0" dirty="0" smtClean="0"/>
              <a:t> </a:t>
            </a:r>
            <a:r>
              <a:rPr lang="en-US" baseline="0" dirty="0" smtClean="0"/>
              <a:t>full adoption of a universal language, a-la STIX, translation will continue to be needed. 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82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32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GUI Example </a:t>
            </a:r>
            <a:r>
              <a:rPr lang="en-US" dirty="0" smtClean="0"/>
              <a:t>– </a:t>
            </a:r>
            <a:r>
              <a:rPr lang="en-US" dirty="0" err="1" smtClean="0"/>
              <a:t>Mandiant</a:t>
            </a:r>
            <a:r>
              <a:rPr lang="en-US" dirty="0" smtClean="0"/>
              <a:t> </a:t>
            </a:r>
            <a:r>
              <a:rPr lang="en-US" dirty="0" smtClean="0"/>
              <a:t>IOC </a:t>
            </a:r>
            <a:r>
              <a:rPr lang="en-US" dirty="0" smtClean="0"/>
              <a:t>Editor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PDF </a:t>
            </a:r>
            <a:r>
              <a:rPr lang="en-US" sz="2400" dirty="0" smtClean="0"/>
              <a:t>Example</a:t>
            </a:r>
          </a:p>
          <a:p>
            <a:pPr lvl="2"/>
            <a:r>
              <a:rPr lang="en-US" sz="2000" dirty="0" smtClean="0"/>
              <a:t>Extract probable fields from raw text, maintain logical groupings, provide analyst with simple to use tool to map the data to indicators.</a:t>
            </a:r>
          </a:p>
          <a:p>
            <a:pPr lvl="2"/>
            <a:r>
              <a:rPr lang="en-US" sz="2000" dirty="0" smtClean="0"/>
              <a:t>Reduce chance of typos when report is translated to sharable indicators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335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Announcements and a project website / distribution list will be made </a:t>
            </a:r>
            <a:r>
              <a:rPr lang="en-US" smtClean="0"/>
              <a:t>available soon!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– Avoid least common denominator sharing</a:t>
            </a:r>
          </a:p>
          <a:p>
            <a:r>
              <a:rPr lang="en-US" dirty="0" smtClean="0"/>
              <a:t>– </a:t>
            </a:r>
            <a:r>
              <a:rPr lang="en-US" dirty="0" smtClean="0"/>
              <a:t>Newer languages (e.g. STIX) are able to represent new threat characteristics, however clients</a:t>
            </a:r>
            <a:r>
              <a:rPr lang="en-US" baseline="0" dirty="0" smtClean="0"/>
              <a:t> using older languages can only consume a subset</a:t>
            </a:r>
          </a:p>
          <a:p>
            <a:r>
              <a:rPr lang="en-US" baseline="0" dirty="0" smtClean="0"/>
              <a:t>-- We want to avoid holding back those organizations with larger resource pools from migrating to new representations because they must wait on all of their community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9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mappings are codified in the translation program directly, the syntax -&gt; semantic elements are tightly</a:t>
            </a:r>
            <a:r>
              <a:rPr lang="en-US" baseline="0" dirty="0" smtClean="0"/>
              <a:t> coupled, requiring changes to code when new variations of the same syntax are introduced.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Flexible transform provides a mechanism to capture the semantics of a language.  It can be used to facilitate: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Mapping from one syntax</a:t>
            </a:r>
            <a:r>
              <a:rPr lang="en-US" baseline="0" dirty="0" smtClean="0"/>
              <a:t> to another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Mapping between two schemas, same syntax (e.g. XML -&gt; </a:t>
            </a:r>
            <a:r>
              <a:rPr lang="en-US" baseline="0" dirty="0" smtClean="0"/>
              <a:t>XML)</a:t>
            </a: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1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Additionally, scalability of ‘fixed’ translators between pairs of formats grows </a:t>
            </a:r>
            <a:r>
              <a:rPr lang="en-US" dirty="0" err="1" smtClean="0"/>
              <a:t>quadratically</a:t>
            </a:r>
            <a:r>
              <a:rPr lang="en-US" dirty="0" smtClean="0"/>
              <a:t>;</a:t>
            </a:r>
            <a:r>
              <a:rPr lang="en-US" baseline="0" dirty="0" smtClean="0"/>
              <a:t> when manual effort is involved in developing each translator, this quickly becomes unmanageable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30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Perfect</a:t>
            </a:r>
            <a:r>
              <a:rPr lang="en-US" baseline="0" dirty="0" smtClean="0"/>
              <a:t> world -&gt; everyone speaks a </a:t>
            </a:r>
            <a:r>
              <a:rPr lang="en-US" dirty="0" smtClean="0"/>
              <a:t>Common </a:t>
            </a:r>
            <a:r>
              <a:rPr lang="en-US" dirty="0" smtClean="0"/>
              <a:t>Language,</a:t>
            </a:r>
            <a:r>
              <a:rPr lang="en-US" baseline="0" dirty="0" smtClean="0"/>
              <a:t> for example </a:t>
            </a:r>
            <a:r>
              <a:rPr lang="en-US" baseline="0" dirty="0" smtClean="0"/>
              <a:t>STIX.  However, there is always a transition period, and the threat space is continually evolving </a:t>
            </a:r>
            <a:r>
              <a:rPr lang="en-US" baseline="0" dirty="0" smtClean="0"/>
              <a:t>– not everyone can adapt at the same rate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2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CFM project has wrestled with this issue from its inception.  From dictating a single format, CFM evolved to support dynamic translation of pre-defined upload formats to a single output format, and is now pursuing multiple input / multiple output translation.  </a:t>
            </a:r>
          </a:p>
          <a:p>
            <a:endParaRPr lang="en-US" baseline="0" dirty="0" smtClean="0"/>
          </a:p>
          <a:p>
            <a:r>
              <a:rPr lang="en-US" dirty="0" smtClean="0"/>
              <a:t>Historical </a:t>
            </a:r>
            <a:r>
              <a:rPr lang="en-US" dirty="0" smtClean="0"/>
              <a:t>translation efforts – experience moving a community from a legacy sharing</a:t>
            </a:r>
            <a:r>
              <a:rPr lang="en-US" baseline="0" dirty="0" smtClean="0"/>
              <a:t> language to an updated one; communities are slow to migrate.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1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Ontology concept hierarchy</a:t>
            </a:r>
            <a:r>
              <a:rPr lang="en-US" baseline="0" dirty="0" smtClean="0"/>
              <a:t> example.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Ontology relations example.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2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FIRST Annual Conference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June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FIRST Annual Conference 2014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5" Type="http://schemas.openxmlformats.org/officeDocument/2006/relationships/image" Target="../media/image9.tiff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8" Type="http://schemas.openxmlformats.org/officeDocument/2006/relationships/image" Target="../media/image12.tif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hoying@nrel.gov" TargetMode="External"/><Relationship Id="rId4" Type="http://schemas.openxmlformats.org/officeDocument/2006/relationships/hyperlink" Target="mailto:cstras@ameslab.gov" TargetMode="External"/><Relationship Id="rId5" Type="http://schemas.openxmlformats.org/officeDocument/2006/relationships/hyperlink" Target="mailto:dharkness@anl.gov" TargetMode="External"/><Relationship Id="rId6" Type="http://schemas.openxmlformats.org/officeDocument/2006/relationships/hyperlink" Target="mailto:pinkerton@anl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edhelp@anl.gov" TargetMode="External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M_PPT_Backgroun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4950" y="2392880"/>
            <a:ext cx="38248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Flexible Transform</a:t>
            </a:r>
            <a:endParaRPr lang="en-US" sz="3400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767915" y="3661833"/>
            <a:ext cx="2899833" cy="0"/>
          </a:xfrm>
          <a:prstGeom prst="line">
            <a:avLst/>
          </a:prstGeom>
          <a:ln w="28575" cmpd="sng"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USGicon6r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984" y="3348030"/>
            <a:ext cx="619149" cy="619150"/>
          </a:xfrm>
          <a:prstGeom prst="rect">
            <a:avLst/>
          </a:prstGeom>
        </p:spPr>
      </p:pic>
      <p:pic>
        <p:nvPicPr>
          <p:cNvPr id="18" name="Picture 17" descr="DOEicon6r3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3" y="3348030"/>
            <a:ext cx="627920" cy="627920"/>
          </a:xfrm>
          <a:prstGeom prst="rect">
            <a:avLst/>
          </a:prstGeom>
        </p:spPr>
      </p:pic>
      <p:pic>
        <p:nvPicPr>
          <p:cNvPr id="19" name="Picture 18" descr="ENERGicon7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65" y="3348030"/>
            <a:ext cx="617396" cy="617397"/>
          </a:xfrm>
          <a:prstGeom prst="rect">
            <a:avLst/>
          </a:prstGeom>
        </p:spPr>
      </p:pic>
      <p:pic>
        <p:nvPicPr>
          <p:cNvPr id="16" name="Picture 15" descr="New_DOE_Logo_Color_042808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88" y="5221237"/>
            <a:ext cx="1231901" cy="345070"/>
          </a:xfrm>
          <a:prstGeom prst="rect">
            <a:avLst/>
          </a:prstGeom>
        </p:spPr>
      </p:pic>
      <p:pic>
        <p:nvPicPr>
          <p:cNvPr id="20" name="Picture 19" descr="ANL_H_B_Transprnt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44" y="5140307"/>
            <a:ext cx="1150064" cy="433056"/>
          </a:xfrm>
          <a:prstGeom prst="rect">
            <a:avLst/>
          </a:prstGeom>
        </p:spPr>
      </p:pic>
      <p:pic>
        <p:nvPicPr>
          <p:cNvPr id="21" name="Picture 20" descr="logo_nrel_c_sm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226" y="5209919"/>
            <a:ext cx="1346889" cy="3846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89202" y="1239337"/>
            <a:ext cx="71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U.S. DEPARTMENT OF ENERGY</a:t>
            </a:r>
            <a:endParaRPr lang="en-US" sz="3400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0200" y="4114800"/>
            <a:ext cx="382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Semantic Translation for Cyber Threat Indicators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 descr="Logo_AL_Tag_DOE_Horiz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81601"/>
            <a:ext cx="1638300" cy="3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6" y="1676400"/>
            <a:ext cx="870771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52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Transform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80" y="838200"/>
            <a:ext cx="886783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7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Process Detail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Slide11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  <p:pic>
        <p:nvPicPr>
          <p:cNvPr id="7" name="Picture 6" descr="Slide11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73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Slide11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Slide11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9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Slide11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1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Slide11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  <p:pic>
        <p:nvPicPr>
          <p:cNvPr id="3" name="Picture 2" descr="Slide11-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5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 descr="Slide11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Process Detail (cont.)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 descr="Slide11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800"/>
            <a:ext cx="9144000" cy="52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6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Flexible Transform Scalability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1510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O(N)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957526"/>
            <a:ext cx="6565900" cy="53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228600" y="1676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Andrew Hoying</a:t>
            </a:r>
          </a:p>
          <a:p>
            <a:pPr marL="0" indent="0">
              <a:buNone/>
            </a:pPr>
            <a:r>
              <a:rPr lang="en-US" sz="2400" dirty="0" smtClean="0"/>
              <a:t>National Renewable Energy Laboratory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andrew.hoying@nrel.gov</a:t>
            </a:r>
            <a:r>
              <a:rPr lang="en-US" sz="2400" dirty="0" smtClean="0"/>
              <a:t> </a:t>
            </a:r>
          </a:p>
          <a:p>
            <a:pPr marL="0" indent="0" algn="r">
              <a:buNone/>
            </a:pPr>
            <a:r>
              <a:rPr lang="en-US" sz="2400" dirty="0" smtClean="0"/>
              <a:t>Chris Strasburg</a:t>
            </a:r>
          </a:p>
          <a:p>
            <a:pPr marL="0" indent="0" algn="r">
              <a:buNone/>
            </a:pPr>
            <a:r>
              <a:rPr lang="en-US" sz="2400" dirty="0" smtClean="0"/>
              <a:t>Ames National Laboratory</a:t>
            </a:r>
          </a:p>
          <a:p>
            <a:pPr marL="0" indent="0" algn="r">
              <a:buNone/>
            </a:pPr>
            <a:r>
              <a:rPr lang="en-US" sz="2400" dirty="0" smtClean="0">
                <a:hlinkClick r:id="rId4"/>
              </a:rPr>
              <a:t>cstras@ameslab.gov</a:t>
            </a:r>
            <a:endParaRPr lang="en-US" sz="2400" dirty="0" smtClean="0"/>
          </a:p>
          <a:p>
            <a:pPr algn="r"/>
            <a:endParaRPr lang="en-US" sz="2400" dirty="0"/>
          </a:p>
        </p:txBody>
      </p:sp>
      <p:sp>
        <p:nvSpPr>
          <p:cNvPr id="10" name="Subtitle 7"/>
          <p:cNvSpPr txBox="1">
            <a:spLocks/>
          </p:cNvSpPr>
          <p:nvPr/>
        </p:nvSpPr>
        <p:spPr bwMode="auto">
          <a:xfrm>
            <a:off x="228600" y="40386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Dan Harkness</a:t>
            </a:r>
          </a:p>
          <a:p>
            <a:r>
              <a:rPr lang="en-US" sz="2400" dirty="0" smtClean="0"/>
              <a:t>Argonne National Laboratory</a:t>
            </a:r>
          </a:p>
          <a:p>
            <a:r>
              <a:rPr lang="en-US" sz="2400" dirty="0" smtClean="0">
                <a:hlinkClick r:id="rId5"/>
              </a:rPr>
              <a:t>dharkness@anl.gov</a:t>
            </a:r>
            <a:endParaRPr lang="en-US" sz="2400" dirty="0" smtClean="0"/>
          </a:p>
          <a:p>
            <a:endParaRPr lang="en-US" sz="2400" dirty="0" smtClean="0"/>
          </a:p>
          <a:p>
            <a:pPr algn="r"/>
            <a:r>
              <a:rPr lang="en-US" sz="2400" dirty="0" smtClean="0"/>
              <a:t>Scott Pinkerton</a:t>
            </a:r>
          </a:p>
          <a:p>
            <a:pPr algn="r"/>
            <a:r>
              <a:rPr lang="en-US" sz="2400" dirty="0" smtClean="0"/>
              <a:t>Argonne National Laboratory</a:t>
            </a:r>
          </a:p>
          <a:p>
            <a:pPr algn="r"/>
            <a:r>
              <a:rPr lang="en-US" sz="2400" dirty="0" smtClean="0">
                <a:hlinkClick r:id="rId6"/>
              </a:rPr>
              <a:t>pinkerton@anl.gov</a:t>
            </a:r>
            <a:endParaRPr lang="en-US" sz="2400" dirty="0" smtClean="0"/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966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Approach/Design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Semantic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1" y="1219200"/>
            <a:ext cx="888414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84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Perfect Semantic 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2265"/>
            <a:ext cx="8980726" cy="54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91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Generalization Mismatch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896990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1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Specialization Mismatch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8991600" cy="5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Missing Data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54756"/>
            <a:ext cx="8839200" cy="59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Example </a:t>
            </a:r>
            <a:r>
              <a:rPr lang="en-US" dirty="0">
                <a:latin typeface="Calibri"/>
              </a:rPr>
              <a:t>–</a:t>
            </a:r>
            <a:r>
              <a:rPr lang="en-US" dirty="0" smtClean="0"/>
              <a:t> Missing Data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42817"/>
            <a:ext cx="8839200" cy="59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Conclusions/Limitations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sz="2400" dirty="0" smtClean="0"/>
              <a:t>Using flexible transform, we act as an automated translator, enabling communities to share data regardless of the native tools/languages</a:t>
            </a:r>
          </a:p>
          <a:p>
            <a:r>
              <a:rPr lang="en-US" sz="2400" dirty="0" smtClean="0"/>
              <a:t>FT carries a performance impact – additional processing </a:t>
            </a:r>
            <a:br>
              <a:rPr lang="en-US" sz="2400" dirty="0" smtClean="0"/>
            </a:br>
            <a:r>
              <a:rPr lang="en-US" sz="2400" dirty="0" smtClean="0"/>
              <a:t>‘on-the-fly’</a:t>
            </a:r>
          </a:p>
          <a:p>
            <a:r>
              <a:rPr lang="en-US" sz="2400" dirty="0" smtClean="0"/>
              <a:t>Current definition of new syntaxes, schemas is manual – we are working on an RDF language to automate this function</a:t>
            </a:r>
          </a:p>
          <a:p>
            <a:r>
              <a:rPr lang="en-US" sz="2400" dirty="0" smtClean="0"/>
              <a:t>It requires fully structured data – we are examining the feasibility of parsing semi-</a:t>
            </a:r>
            <a:br>
              <a:rPr lang="en-US" sz="2400" dirty="0" smtClean="0"/>
            </a:br>
            <a:r>
              <a:rPr lang="en-US" sz="2400" dirty="0" smtClean="0"/>
              <a:t>structured data</a:t>
            </a:r>
          </a:p>
          <a:p>
            <a:r>
              <a:rPr lang="en-US" sz="2400" dirty="0" smtClean="0"/>
              <a:t>Reduces, but does not eliminate, </a:t>
            </a:r>
            <a:br>
              <a:rPr lang="en-US" sz="2400" dirty="0" smtClean="0"/>
            </a:br>
            <a:r>
              <a:rPr lang="en-US" sz="2400" dirty="0" smtClean="0"/>
              <a:t>the problems of sharing </a:t>
            </a:r>
            <a:br>
              <a:rPr lang="en-US" sz="2400" dirty="0" smtClean="0"/>
            </a:br>
            <a:r>
              <a:rPr lang="en-US" sz="2400" dirty="0" smtClean="0"/>
              <a:t>ambiguous data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272765"/>
            <a:ext cx="4343400" cy="25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4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Tomorrow’s </a:t>
            </a:r>
            <a:r>
              <a:rPr lang="en-US" dirty="0"/>
              <a:t>C</a:t>
            </a:r>
            <a:r>
              <a:rPr lang="en-US" dirty="0" smtClean="0"/>
              <a:t>yber </a:t>
            </a:r>
            <a:r>
              <a:rPr lang="en-US" dirty="0"/>
              <a:t>T</a:t>
            </a:r>
            <a:r>
              <a:rPr lang="en-US" dirty="0" smtClean="0"/>
              <a:t>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267200" cy="4525963"/>
          </a:xfrm>
        </p:spPr>
        <p:txBody>
          <a:bodyPr/>
          <a:lstStyle/>
          <a:p>
            <a:r>
              <a:rPr lang="en-US" sz="2400" dirty="0" smtClean="0"/>
              <a:t>Cyber threats are global – </a:t>
            </a:r>
            <a:r>
              <a:rPr lang="en-US" sz="2400" b="1" dirty="0" smtClean="0"/>
              <a:t>sharing</a:t>
            </a:r>
            <a:r>
              <a:rPr lang="en-US" sz="2400" dirty="0" smtClean="0"/>
              <a:t> is key:</a:t>
            </a:r>
          </a:p>
          <a:p>
            <a:pPr lvl="1"/>
            <a:r>
              <a:rPr lang="en-US" sz="2200" dirty="0" smtClean="0"/>
              <a:t>Are you ready to consume?</a:t>
            </a:r>
          </a:p>
          <a:p>
            <a:pPr lvl="1"/>
            <a:r>
              <a:rPr lang="en-US" sz="2200" dirty="0" smtClean="0"/>
              <a:t>Are you ready to produce?</a:t>
            </a:r>
            <a:endParaRPr lang="en-US" sz="2200" dirty="0"/>
          </a:p>
          <a:p>
            <a:r>
              <a:rPr lang="en-US" sz="2400" dirty="0" smtClean="0"/>
              <a:t>Examine your data / workflow:</a:t>
            </a:r>
          </a:p>
          <a:p>
            <a:pPr lvl="1"/>
            <a:r>
              <a:rPr lang="en-US" sz="2200" dirty="0" smtClean="0"/>
              <a:t>Let us know what schemas/ languages are in use</a:t>
            </a:r>
          </a:p>
          <a:p>
            <a:pPr lvl="1"/>
            <a:r>
              <a:rPr lang="en-US" sz="2200" dirty="0" smtClean="0"/>
              <a:t>Provide/ask for schema specifications when needed</a:t>
            </a:r>
            <a:endParaRPr lang="en-US" sz="2400" dirty="0" smtClean="0"/>
          </a:p>
          <a:p>
            <a:r>
              <a:rPr lang="en-US" sz="2400" dirty="0" smtClean="0"/>
              <a:t>Add </a:t>
            </a:r>
            <a:r>
              <a:rPr lang="en-US" sz="2400" b="1" dirty="0" smtClean="0"/>
              <a:t>structure</a:t>
            </a:r>
            <a:r>
              <a:rPr lang="en-US" sz="2400" dirty="0" smtClean="0"/>
              <a:t> to your data!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481856" cy="44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Future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800" dirty="0" smtClean="0"/>
              <a:t>A cross platform, or web-based, graphical user interface (GUI) for building indicators, other data types, and relationships using known semantic values</a:t>
            </a:r>
          </a:p>
          <a:p>
            <a:pPr lvl="1"/>
            <a:r>
              <a:rPr lang="en-US" sz="2400" dirty="0" smtClean="0"/>
              <a:t>Visualize large data sets</a:t>
            </a:r>
          </a:p>
          <a:p>
            <a:pPr lvl="1"/>
            <a:r>
              <a:rPr lang="en-US" sz="2400" dirty="0" smtClean="0"/>
              <a:t>List known semantics; provide user with a list of target formats</a:t>
            </a:r>
          </a:p>
          <a:p>
            <a:pPr lvl="1"/>
            <a:r>
              <a:rPr lang="en-US" sz="2400" dirty="0" smtClean="0"/>
              <a:t>Built-in definitions of field types help analysts choose the appropriate field for the indicator or relationship</a:t>
            </a:r>
          </a:p>
          <a:p>
            <a:r>
              <a:rPr lang="en-US" sz="2800" dirty="0" smtClean="0"/>
              <a:t>Syntax parser and dynamic schema for semi-structured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2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sz="2800" dirty="0" smtClean="0"/>
              <a:t>Questions Now?</a:t>
            </a:r>
          </a:p>
          <a:p>
            <a:pPr lvl="1"/>
            <a:r>
              <a:rPr lang="en-US" sz="2400" dirty="0" smtClean="0"/>
              <a:t>Ask away!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dirty="0" smtClean="0"/>
              <a:t>Questions Later?</a:t>
            </a:r>
          </a:p>
          <a:p>
            <a:pPr lvl="1"/>
            <a:r>
              <a:rPr lang="en-US" sz="2400" dirty="0">
                <a:hlinkClick r:id="rId3"/>
              </a:rPr>
              <a:t>f</a:t>
            </a:r>
            <a:r>
              <a:rPr lang="en-US" sz="2400" dirty="0" smtClean="0">
                <a:hlinkClick r:id="rId3"/>
              </a:rPr>
              <a:t>ederated-admins@anl.gov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4478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9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sz="2400" dirty="0" smtClean="0"/>
              <a:t>Motivation</a:t>
            </a:r>
          </a:p>
          <a:p>
            <a:endParaRPr lang="en-US" sz="2400" dirty="0" smtClean="0"/>
          </a:p>
          <a:p>
            <a:r>
              <a:rPr lang="en-US" sz="2400" dirty="0" smtClean="0"/>
              <a:t>Background</a:t>
            </a:r>
          </a:p>
          <a:p>
            <a:endParaRPr lang="en-US" sz="2400" dirty="0" smtClean="0"/>
          </a:p>
          <a:p>
            <a:r>
              <a:rPr lang="en-US" sz="2400" dirty="0" smtClean="0"/>
              <a:t>Flexible Transform (FT) Approach</a:t>
            </a:r>
          </a:p>
          <a:p>
            <a:endParaRPr lang="en-US" sz="2400" dirty="0" smtClean="0"/>
          </a:p>
          <a:p>
            <a:r>
              <a:rPr lang="en-US" sz="2400" dirty="0" smtClean="0"/>
              <a:t>Extended Example</a:t>
            </a:r>
          </a:p>
          <a:p>
            <a:endParaRPr lang="en-US" sz="2400" dirty="0" smtClean="0"/>
          </a:p>
          <a:p>
            <a:r>
              <a:rPr lang="en-US" sz="2400" dirty="0" smtClean="0"/>
              <a:t>Conclusions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89" y="1752600"/>
            <a:ext cx="5256495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5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Why transformation? It is needed to:</a:t>
            </a:r>
          </a:p>
          <a:p>
            <a:r>
              <a:rPr lang="en-US" sz="2400" dirty="0" smtClean="0"/>
              <a:t>Facilitate migration to a common language (STIX) …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without having to wait on entire customer base to adopt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the language natively</a:t>
            </a:r>
          </a:p>
          <a:p>
            <a:r>
              <a:rPr lang="en-US" sz="2400" dirty="0" smtClean="0"/>
              <a:t>Adapt </a:t>
            </a:r>
            <a:r>
              <a:rPr lang="en-US" sz="2400" dirty="0"/>
              <a:t>data to multiple </a:t>
            </a:r>
            <a:r>
              <a:rPr lang="en-US" sz="2400" dirty="0" smtClean="0"/>
              <a:t>tool chains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dynamically </a:t>
            </a:r>
            <a:r>
              <a:rPr lang="en-US" sz="2400" dirty="0"/>
              <a:t>within </a:t>
            </a:r>
            <a:r>
              <a:rPr lang="en-US" sz="2400" dirty="0" smtClean="0"/>
              <a:t>a single </a:t>
            </a:r>
            <a:r>
              <a:rPr lang="en-US" sz="2400" dirty="0"/>
              <a:t>site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Why must it be flexible?</a:t>
            </a:r>
          </a:p>
          <a:p>
            <a:r>
              <a:rPr lang="en-US" sz="2400" dirty="0" smtClean="0"/>
              <a:t>Point–point translation is not scalable,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 semantic </a:t>
            </a:r>
            <a:r>
              <a:rPr lang="en-US" sz="2400" dirty="0"/>
              <a:t>representation minimizes data loss </a:t>
            </a:r>
            <a:endParaRPr lang="en-US" sz="2400" dirty="0" smtClean="0"/>
          </a:p>
          <a:p>
            <a:r>
              <a:rPr lang="en-US" sz="2400" dirty="0" smtClean="0"/>
              <a:t>Deals with inherent ambiguities in legacy data </a:t>
            </a:r>
          </a:p>
          <a:p>
            <a:pPr lvl="1"/>
            <a:r>
              <a:rPr lang="en-US" sz="2000" dirty="0" smtClean="0"/>
              <a:t>Shared Internet Protocol (IP) address – source or target (or resource or pivot point or …)?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09800"/>
            <a:ext cx="3810000" cy="2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748957"/>
            <a:ext cx="9084697" cy="54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6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Scalability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581400" cy="659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2514600"/>
            <a:ext cx="3429918" cy="23144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962400"/>
            <a:ext cx="3331225" cy="2247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4191000" y="990600"/>
            <a:ext cx="4419600" cy="2743200"/>
          </a:xfrm>
          <a:prstGeom prst="straightConnector1">
            <a:avLst/>
          </a:pr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38200" y="3505200"/>
            <a:ext cx="1744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O(N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)</a:t>
            </a:r>
            <a:endParaRPr lang="en-US" sz="5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533400"/>
            <a:ext cx="23903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New Syntax</a:t>
            </a:r>
          </a:p>
          <a:p>
            <a:r>
              <a:rPr lang="en-US" sz="3600" dirty="0" smtClean="0"/>
              <a:t>/ Schema</a:t>
            </a:r>
          </a:p>
          <a:p>
            <a:r>
              <a:rPr lang="en-US" sz="3600" dirty="0" smtClean="0"/>
              <a:t>/ Semantics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09600" y="4876800"/>
            <a:ext cx="52331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CSV = comma-separated value; XML = extensible markup language.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19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z="2400" dirty="0" smtClean="0"/>
              <a:t>Sharing data is hard when everyone does not speak a common language</a:t>
            </a:r>
          </a:p>
          <a:p>
            <a:r>
              <a:rPr lang="en-US" sz="2400" dirty="0" smtClean="0"/>
              <a:t>Methods exist for parsing data from systems you do not control</a:t>
            </a:r>
          </a:p>
          <a:p>
            <a:pPr lvl="1"/>
            <a:r>
              <a:rPr lang="en-US" sz="2000" dirty="0" smtClean="0"/>
              <a:t>Dynamic or static mapping </a:t>
            </a:r>
            <a:br>
              <a:rPr lang="en-US" sz="2000" dirty="0" smtClean="0"/>
            </a:br>
            <a:r>
              <a:rPr lang="en-US" sz="2000" dirty="0" smtClean="0"/>
              <a:t>of field names and types</a:t>
            </a:r>
          </a:p>
          <a:p>
            <a:pPr lvl="1"/>
            <a:r>
              <a:rPr lang="en-US" sz="2000" dirty="0" smtClean="0"/>
              <a:t>Post-ingestion data recognition</a:t>
            </a:r>
          </a:p>
          <a:p>
            <a:pPr lvl="1"/>
            <a:r>
              <a:rPr lang="en-US" sz="2000" dirty="0" smtClean="0"/>
              <a:t>Predefined parsers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spc="-150" dirty="0" smtClean="0"/>
              <a:t>We want a richer ontology  </a:t>
            </a:r>
            <a:br>
              <a:rPr lang="en-US" sz="2800" spc="-150" dirty="0" smtClean="0"/>
            </a:br>
            <a:r>
              <a:rPr lang="en-US" sz="2800" spc="-150" dirty="0" smtClean="0"/>
              <a:t>so that data are not lost </a:t>
            </a:r>
            <a:br>
              <a:rPr lang="en-US" sz="2800" spc="-150" dirty="0" smtClean="0"/>
            </a:br>
            <a:r>
              <a:rPr lang="en-US" sz="2800" spc="-150" dirty="0" smtClean="0"/>
              <a:t>in translation.</a:t>
            </a:r>
            <a:endParaRPr lang="en-US" sz="2800" spc="-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43200"/>
            <a:ext cx="4596860" cy="34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Department of Energy Cyber Fed Model (CFM) </a:t>
            </a:r>
            <a:r>
              <a:rPr lang="en-US" dirty="0" smtClean="0">
                <a:latin typeface="Calibri"/>
              </a:rPr>
              <a:t>–</a:t>
            </a:r>
            <a:r>
              <a:rPr lang="en-US" dirty="0" smtClean="0"/>
              <a:t> GUWYG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z="2400" dirty="0" smtClean="0"/>
              <a:t>[2004–2010] – Single Input Format Supported</a:t>
            </a:r>
          </a:p>
          <a:p>
            <a:r>
              <a:rPr lang="en-US" sz="2400" dirty="0" smtClean="0"/>
              <a:t>[2010–2013] – Give Us What You’ve Got (GUWYG) v1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[2013–Present] – GUWYG v2</a:t>
            </a:r>
          </a:p>
          <a:p>
            <a:pPr lvl="1"/>
            <a:r>
              <a:rPr lang="en-US" sz="2000" dirty="0" smtClean="0"/>
              <a:t>Added XML and Key/Value formats for input</a:t>
            </a:r>
          </a:p>
          <a:p>
            <a:pPr lvl="1"/>
            <a:r>
              <a:rPr lang="en-US" sz="2000" b="1" dirty="0" smtClean="0"/>
              <a:t>CFM supports multiple input/output formats and functions as a bridge between Enhanced Shared Situational Awareness (ESSA) initiative and thousands of Energy Sector utilities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6756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FIRST Annual Conference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404446"/>
            <a:ext cx="6344979" cy="59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9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C8D5E7A07D3440B9FD036DE249CB45" ma:contentTypeVersion="1" ma:contentTypeDescription="Create a new document." ma:contentTypeScope="" ma:versionID="16d6756ff1fb95da805fa6fefc7a322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81190-56A3-4C3B-A324-D3DE7B00112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0F044A8-8797-4B4F-B00A-22622220F1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C561D-D0A5-4E4C-A2E6-6D35D8A6D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blue_2007.potx</Template>
  <TotalTime>6301</TotalTime>
  <Words>2205</Words>
  <Application>Microsoft Macintosh PowerPoint</Application>
  <PresentationFormat>On-screen Show (4:3)</PresentationFormat>
  <Paragraphs>283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blue_2007</vt:lpstr>
      <vt:lpstr>PowerPoint Presentation</vt:lpstr>
      <vt:lpstr>Who We Are</vt:lpstr>
      <vt:lpstr>Agenda</vt:lpstr>
      <vt:lpstr>Motivation</vt:lpstr>
      <vt:lpstr>Motivating Example</vt:lpstr>
      <vt:lpstr>Translation Scalability</vt:lpstr>
      <vt:lpstr>Background</vt:lpstr>
      <vt:lpstr>U.S. Department of Energy Cyber Fed Model (CFM) – GUWYG Background</vt:lpstr>
      <vt:lpstr>Ontology</vt:lpstr>
      <vt:lpstr>Ontology</vt:lpstr>
      <vt:lpstr>Flexible Transform Approach</vt:lpstr>
      <vt:lpstr>Approach/Design – Process Detail</vt:lpstr>
      <vt:lpstr>Approach/Design – Process Detail (cont.)</vt:lpstr>
      <vt:lpstr>Approach/Design – Process Detail (cont.)</vt:lpstr>
      <vt:lpstr>Approach/Design – Process Detail (cont.)</vt:lpstr>
      <vt:lpstr>Approach/Design – Process Detail (cont.)</vt:lpstr>
      <vt:lpstr>Approach/Design – Process Detail (cont.)</vt:lpstr>
      <vt:lpstr>Approach/Design – Process Detail (cont.)</vt:lpstr>
      <vt:lpstr>Flexible Transform Scalability</vt:lpstr>
      <vt:lpstr>Approach/Design – Semantic Structure</vt:lpstr>
      <vt:lpstr>Extended Example – Perfect Semantic Match</vt:lpstr>
      <vt:lpstr>Extended Example – Generalization Mismatch</vt:lpstr>
      <vt:lpstr>Extended Example – Specialization Mismatch</vt:lpstr>
      <vt:lpstr>Extended Example – Missing Data 1</vt:lpstr>
      <vt:lpstr>Extended Example – Missing Data 2</vt:lpstr>
      <vt:lpstr>Conclusions/Limitations</vt:lpstr>
      <vt:lpstr>Preparing for Tomorrow’s Cyber Threat</vt:lpstr>
      <vt:lpstr>Future Needs</vt:lpstr>
      <vt:lpstr>Questions?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Chris Strasburg</cp:lastModifiedBy>
  <cp:revision>118</cp:revision>
  <dcterms:created xsi:type="dcterms:W3CDTF">2009-09-22T20:45:00Z</dcterms:created>
  <dcterms:modified xsi:type="dcterms:W3CDTF">2014-06-27T14:41:13Z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0x01010000C8D5E7A07D3440B9FD036DE249CB45</vt:lpwstr>
  </property>
</Properties>
</file>