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76" r:id="rId14"/>
    <p:sldId id="281" r:id="rId15"/>
    <p:sldId id="272" r:id="rId16"/>
    <p:sldId id="273" r:id="rId17"/>
    <p:sldId id="282" r:id="rId18"/>
    <p:sldId id="284" r:id="rId19"/>
    <p:sldId id="283" r:id="rId20"/>
    <p:sldId id="278" r:id="rId21"/>
    <p:sldId id="285" r:id="rId22"/>
    <p:sldId id="279" r:id="rId23"/>
    <p:sldId id="268" r:id="rId24"/>
    <p:sldId id="269" r:id="rId25"/>
    <p:sldId id="270" r:id="rId26"/>
    <p:sldId id="271" r:id="rId27"/>
    <p:sldId id="286" r:id="rId28"/>
    <p:sldId id="261" r:id="rId29"/>
  </p:sldIdLst>
  <p:sldSz cx="9144000" cy="6858000" type="screen4x3"/>
  <p:notesSz cx="6858000" cy="9144000"/>
  <p:embeddedFontLst>
    <p:embeddedFont>
      <p:font typeface="Tahoma" pitchFamily="34" charset="0"/>
      <p:regular r:id="rId31"/>
      <p:bold r:id="rId32"/>
    </p:embeddedFont>
    <p:embeddedFont>
      <p:font typeface="ＭＳ Ｐゴシック" pitchFamily="34" charset="-128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94706" autoAdjust="0"/>
  </p:normalViewPr>
  <p:slideViewPr>
    <p:cSldViewPr snapToGrid="0">
      <p:cViewPr varScale="1">
        <p:scale>
          <a:sx n="115" d="100"/>
          <a:sy n="11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3DC25-7254-4105-9876-B7E93B734F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D37F3A-0FB4-4A77-B778-67480E52AE21}">
      <dgm:prSet/>
      <dgm:spPr/>
      <dgm:t>
        <a:bodyPr/>
        <a:lstStyle/>
        <a:p>
          <a:pPr rtl="0"/>
          <a:r>
            <a:rPr lang="en-US" dirty="0" smtClean="0"/>
            <a:t>Third Party</a:t>
          </a:r>
        </a:p>
        <a:p>
          <a:pPr rtl="0"/>
          <a:r>
            <a:rPr lang="en-US" dirty="0" smtClean="0"/>
            <a:t>Services Provider</a:t>
          </a:r>
          <a:endParaRPr lang="en-US" dirty="0"/>
        </a:p>
      </dgm:t>
    </dgm:pt>
    <dgm:pt modelId="{269D33C1-9F22-4234-B2A1-8C420EF83AE9}" type="parTrans" cxnId="{D1C6682F-3DB2-4887-97E0-000ED9894285}">
      <dgm:prSet/>
      <dgm:spPr/>
      <dgm:t>
        <a:bodyPr/>
        <a:lstStyle/>
        <a:p>
          <a:endParaRPr lang="en-US"/>
        </a:p>
      </dgm:t>
    </dgm:pt>
    <dgm:pt modelId="{ECF9AD62-D93A-40EE-A710-7E412CD5F99F}" type="sibTrans" cxnId="{D1C6682F-3DB2-4887-97E0-000ED9894285}">
      <dgm:prSet/>
      <dgm:spPr/>
      <dgm:t>
        <a:bodyPr/>
        <a:lstStyle/>
        <a:p>
          <a:endParaRPr lang="en-US"/>
        </a:p>
      </dgm:t>
    </dgm:pt>
    <dgm:pt modelId="{10D75A6B-61A0-44E6-9681-1E7381C57252}" type="pres">
      <dgm:prSet presAssocID="{84F3DC25-7254-4105-9876-B7E93B734F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D0FAEF-5B1A-4A58-8001-AB05738F3DC0}" type="pres">
      <dgm:prSet presAssocID="{87D37F3A-0FB4-4A77-B778-67480E52AE2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EADEDC-74AB-41D9-BFEC-C002BD86F119}" type="presOf" srcId="{87D37F3A-0FB4-4A77-B778-67480E52AE21}" destId="{6AD0FAEF-5B1A-4A58-8001-AB05738F3DC0}" srcOrd="0" destOrd="0" presId="urn:microsoft.com/office/officeart/2005/8/layout/vList2"/>
    <dgm:cxn modelId="{EE1D2AF5-829C-4119-8118-906779095C37}" type="presOf" srcId="{84F3DC25-7254-4105-9876-B7E93B734FDD}" destId="{10D75A6B-61A0-44E6-9681-1E7381C57252}" srcOrd="0" destOrd="0" presId="urn:microsoft.com/office/officeart/2005/8/layout/vList2"/>
    <dgm:cxn modelId="{D1C6682F-3DB2-4887-97E0-000ED9894285}" srcId="{84F3DC25-7254-4105-9876-B7E93B734FDD}" destId="{87D37F3A-0FB4-4A77-B778-67480E52AE21}" srcOrd="0" destOrd="0" parTransId="{269D33C1-9F22-4234-B2A1-8C420EF83AE9}" sibTransId="{ECF9AD62-D93A-40EE-A710-7E412CD5F99F}"/>
    <dgm:cxn modelId="{C7979EDA-B5CA-415F-85B0-3CF2999E433D}" type="presParOf" srcId="{10D75A6B-61A0-44E6-9681-1E7381C57252}" destId="{6AD0FAEF-5B1A-4A58-8001-AB05738F3D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D0FAEF-5B1A-4A58-8001-AB05738F3DC0}">
      <dsp:nvSpPr>
        <dsp:cNvPr id="0" name=""/>
        <dsp:cNvSpPr/>
      </dsp:nvSpPr>
      <dsp:spPr>
        <a:xfrm>
          <a:off x="0" y="17904"/>
          <a:ext cx="1029805" cy="744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Third Party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Services Provider</a:t>
          </a:r>
          <a:endParaRPr lang="en-US" sz="1200" kern="1200" dirty="0"/>
        </a:p>
      </dsp:txBody>
      <dsp:txXfrm>
        <a:off x="0" y="17904"/>
        <a:ext cx="1029805" cy="744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B28E-E6FA-4F16-820B-E8AC596B95C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C4838-ED00-4423-8B14-3EFB8E9DA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31286" indent="-281264"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25055" indent="-225011"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575077" indent="-225011"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25099" indent="-225011"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475121" indent="-225011" defTabSz="95786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25143" indent="-225011" defTabSz="95786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375165" indent="-225011" defTabSz="95786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25187" indent="-225011" defTabSz="95786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000" dirty="0" smtClean="0">
                <a:latin typeface="Tahoma" pitchFamily="-107" charset="0"/>
              </a:rPr>
              <a:t>TITLE</a:t>
            </a:r>
          </a:p>
        </p:txBody>
      </p:sp>
      <p:sp>
        <p:nvSpPr>
          <p:cNvPr id="12291" name="Rectangle 2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31286" indent="-281264"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25055" indent="-225011"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575077" indent="-225011"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25099" indent="-225011"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475121" indent="-225011" defTabSz="7656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25143" indent="-225011" defTabSz="7656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375165" indent="-225011" defTabSz="7656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25187" indent="-225011" defTabSz="7656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000" dirty="0" smtClean="0">
                <a:latin typeface="Tahoma" pitchFamily="-107" charset="0"/>
              </a:rPr>
              <a:t>MIS Training Institute 	Section # - Page </a:t>
            </a:r>
            <a:fld id="{517E387D-309B-4681-805E-3B62B86054AC}" type="slidenum">
              <a:rPr lang="en-US" sz="1000" smtClean="0">
                <a:latin typeface="Tahoma" pitchFamily="-107" charset="0"/>
              </a:rPr>
              <a:pPr/>
              <a:t>6</a:t>
            </a:fld>
            <a:r>
              <a:rPr lang="en-US" sz="1000" dirty="0" smtClean="0">
                <a:latin typeface="Tahoma" pitchFamily="-107" charset="0"/>
              </a:rPr>
              <a:t>	XXXXXX XXX</a:t>
            </a:r>
          </a:p>
          <a:p>
            <a:r>
              <a:rPr lang="en-US" sz="1000" dirty="0" smtClean="0">
                <a:latin typeface="Tahoma" pitchFamily="-107" charset="0"/>
              </a:rPr>
              <a:t>©</a:t>
            </a:r>
          </a:p>
        </p:txBody>
      </p:sp>
      <p:sp>
        <p:nvSpPr>
          <p:cNvPr id="12292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20" y="4343400"/>
            <a:ext cx="5028161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3" rIns="91427" bIns="45713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http://csrc.nist.gov/publications/nistpubs/800-61rev2/SP800-61rev2.pdf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MIS Training Institute 	Section # - Page </a:t>
            </a:r>
            <a:fld id="{42A67BC3-7D98-487F-8C63-A76B311CB061}" type="slidenum">
              <a:rPr lang="en-US" smtClean="0"/>
              <a:pPr>
                <a:defRPr/>
              </a:pPr>
              <a:t>8</a:t>
            </a:fld>
            <a:r>
              <a:rPr lang="en-US" dirty="0" smtClean="0"/>
              <a:t>	XXXXXX XXX</a:t>
            </a:r>
          </a:p>
          <a:p>
            <a:pPr>
              <a:defRPr/>
            </a:pPr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854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31286" indent="-281264"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25055" indent="-225011"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575077" indent="-225011"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25099" indent="-225011"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475121" indent="-225011" defTabSz="95786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25143" indent="-225011" defTabSz="95786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375165" indent="-225011" defTabSz="95786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25187" indent="-225011" defTabSz="95786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000" dirty="0" smtClean="0">
                <a:latin typeface="Tahoma" pitchFamily="-107" charset="0"/>
              </a:rPr>
              <a:t>TITLE</a:t>
            </a:r>
          </a:p>
        </p:txBody>
      </p:sp>
      <p:sp>
        <p:nvSpPr>
          <p:cNvPr id="14339" name="Rectangle 2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31286" indent="-281264"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25055" indent="-225011"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575077" indent="-225011"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25099" indent="-225011"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475121" indent="-225011" defTabSz="7656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25143" indent="-225011" defTabSz="7656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375165" indent="-225011" defTabSz="7656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25187" indent="-225011" defTabSz="7656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000" dirty="0" smtClean="0">
                <a:latin typeface="Tahoma" pitchFamily="-107" charset="0"/>
              </a:rPr>
              <a:t>MIS Training Institute 	Section # - Page </a:t>
            </a:r>
            <a:fld id="{017C9601-7457-4563-9BF2-CEB5E6906A57}" type="slidenum">
              <a:rPr lang="en-US" sz="1000" smtClean="0">
                <a:latin typeface="Tahoma" pitchFamily="-107" charset="0"/>
              </a:rPr>
              <a:pPr/>
              <a:t>23</a:t>
            </a:fld>
            <a:r>
              <a:rPr lang="en-US" sz="1000" dirty="0" smtClean="0">
                <a:latin typeface="Tahoma" pitchFamily="-107" charset="0"/>
              </a:rPr>
              <a:t>	XXXXXX XXX</a:t>
            </a:r>
          </a:p>
          <a:p>
            <a:r>
              <a:rPr lang="en-US" sz="1000" dirty="0" smtClean="0">
                <a:latin typeface="Tahoma" pitchFamily="-107" charset="0"/>
              </a:rPr>
              <a:t>©</a:t>
            </a:r>
          </a:p>
        </p:txBody>
      </p:sp>
      <p:sp>
        <p:nvSpPr>
          <p:cNvPr id="14340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74" y="4359058"/>
            <a:ext cx="5012575" cy="413358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629" tIns="45315" rIns="90629" bIns="45315"/>
          <a:lstStyle/>
          <a:p>
            <a:r>
              <a:rPr lang="en-US" dirty="0" smtClean="0"/>
              <a:t>Taken</a:t>
            </a:r>
            <a:r>
              <a:rPr lang="en-US" baseline="0" dirty="0" smtClean="0"/>
              <a:t> from HP Service Manager Best Practice: http://www.techport13.com/publications/newsletter/details/SM7_Best_Practices.pdf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NIST</a:t>
            </a:r>
            <a:r>
              <a:rPr lang="en-US" baseline="0" dirty="0" smtClean="0"/>
              <a:t> 800-61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MIS Training Institute 	Section # - Page </a:t>
            </a:r>
            <a:fld id="{42A67BC3-7D98-487F-8C63-A76B311CB061}" type="slidenum">
              <a:rPr lang="en-US" smtClean="0"/>
              <a:pPr>
                <a:defRPr/>
              </a:pPr>
              <a:t>24</a:t>
            </a:fld>
            <a:r>
              <a:rPr lang="en-US" dirty="0" smtClean="0"/>
              <a:t>	XXXXXX XXX</a:t>
            </a:r>
          </a:p>
          <a:p>
            <a:pPr>
              <a:defRPr/>
            </a:pPr>
            <a:r>
              <a:rPr lang="en-US" dirty="0" smtClean="0"/>
              <a:t>©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8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31286" indent="-281264"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25055" indent="-225011"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575077" indent="-225011"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25099" indent="-225011" defTabSz="957860"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475121" indent="-225011" defTabSz="95786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25143" indent="-225011" defTabSz="95786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375165" indent="-225011" defTabSz="95786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25187" indent="-225011" defTabSz="95786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000" dirty="0" smtClean="0">
                <a:latin typeface="Tahoma" pitchFamily="-107" charset="0"/>
              </a:rPr>
              <a:t>TITLE</a:t>
            </a:r>
          </a:p>
        </p:txBody>
      </p:sp>
      <p:sp>
        <p:nvSpPr>
          <p:cNvPr id="15363" name="Rectangle 2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31286" indent="-281264"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25055" indent="-225011"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575077" indent="-225011"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25099" indent="-225011" defTabSz="765662"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475121" indent="-225011" defTabSz="7656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25143" indent="-225011" defTabSz="7656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375165" indent="-225011" defTabSz="7656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25187" indent="-225011" defTabSz="765662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Symbol" pitchFamily="-107" charset="2"/>
              <a:buChar char="·"/>
              <a:tabLst>
                <a:tab pos="3381415" algn="ctr"/>
                <a:tab pos="5850285" algn="r"/>
              </a:tabLst>
              <a:defRPr sz="30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r>
              <a:rPr lang="en-US" sz="1000" dirty="0" smtClean="0">
                <a:latin typeface="Tahoma" pitchFamily="-107" charset="0"/>
              </a:rPr>
              <a:t>MIS Training Institute 	Section # - Page </a:t>
            </a:r>
            <a:fld id="{E9C6829D-17E1-4470-B0DB-3BA778F7A319}" type="slidenum">
              <a:rPr lang="en-US" sz="1000" smtClean="0">
                <a:latin typeface="Tahoma" pitchFamily="-107" charset="0"/>
              </a:rPr>
              <a:pPr/>
              <a:t>27</a:t>
            </a:fld>
            <a:r>
              <a:rPr lang="en-US" sz="1000" dirty="0" smtClean="0">
                <a:latin typeface="Tahoma" pitchFamily="-107" charset="0"/>
              </a:rPr>
              <a:t>	XXXXXX XXX</a:t>
            </a:r>
          </a:p>
          <a:p>
            <a:r>
              <a:rPr lang="en-US" sz="1000" dirty="0" smtClean="0">
                <a:latin typeface="Tahoma" pitchFamily="-107" charset="0"/>
              </a:rPr>
              <a:t>©</a:t>
            </a:r>
          </a:p>
        </p:txBody>
      </p:sp>
      <p:sp>
        <p:nvSpPr>
          <p:cNvPr id="15364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74" y="4359058"/>
            <a:ext cx="5012575" cy="413358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629" tIns="45315" rIns="90629" bIns="45315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9798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546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0"/>
            <a:ext cx="7886700" cy="2166346"/>
          </a:xfr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03943"/>
            <a:ext cx="7886700" cy="95358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</p:spTree>
    <p:extLst>
      <p:ext uri="{BB962C8B-B14F-4D97-AF65-F5344CB8AC3E}">
        <p14:creationId xmlns="" xmlns:p14="http://schemas.microsoft.com/office/powerpoint/2010/main" val="76184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678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6603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228600"/>
            <a:ext cx="8389937" cy="89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27063" y="1327150"/>
            <a:ext cx="8072437" cy="4806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="" xmlns:p14="http://schemas.microsoft.com/office/powerpoint/2010/main" val="413079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970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933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Arguably, this will change with each incident</a:t>
            </a:r>
          </a:p>
          <a:p>
            <a:r>
              <a:rPr lang="en-US" dirty="0" smtClean="0"/>
              <a:t>But role ownership is key</a:t>
            </a:r>
          </a:p>
          <a:p>
            <a:pPr lvl="1"/>
            <a:r>
              <a:rPr lang="en-US" dirty="0" smtClean="0"/>
              <a:t>To prevent duplicate work</a:t>
            </a:r>
          </a:p>
          <a:p>
            <a:pPr lvl="1"/>
            <a:r>
              <a:rPr lang="en-US" dirty="0" smtClean="0"/>
              <a:t>To focus expertise where it’s needed</a:t>
            </a:r>
          </a:p>
          <a:p>
            <a:r>
              <a:rPr lang="en-US" dirty="0" smtClean="0"/>
              <a:t>Common tasks such as: 	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Who knows what the normal behavior of a system is?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Who is responsible for maintaining logs (and which ones?)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Who owns clock synchronization?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Who can run the packet sniffer and what is the process to do so?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Who is responsible for cleaning up the problem?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What kind of information can be disclosed to who and when?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/>
              <a:t>Who provides the post-mortem report?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5422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Cloud providers?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experience with: Symantec</a:t>
            </a:r>
          </a:p>
          <a:p>
            <a:pPr lvl="1"/>
            <a:r>
              <a:rPr lang="en-US" smtClean="0"/>
              <a:t>No </a:t>
            </a:r>
            <a:r>
              <a:rPr lang="en-US" dirty="0" smtClean="0"/>
              <a:t>direct line in</a:t>
            </a:r>
          </a:p>
          <a:p>
            <a:pPr lvl="1"/>
            <a:r>
              <a:rPr lang="en-US" dirty="0" smtClean="0"/>
              <a:t>But found points of escalation on the website</a:t>
            </a:r>
          </a:p>
          <a:p>
            <a:pPr lvl="1"/>
            <a:r>
              <a:rPr lang="en-US" dirty="0" smtClean="0"/>
              <a:t>Actually got a response in the middle of the night</a:t>
            </a:r>
          </a:p>
          <a:p>
            <a:pPr lvl="1"/>
            <a:r>
              <a:rPr lang="en-US" dirty="0" smtClean="0"/>
              <a:t>But it took several tries to finally fix the issue</a:t>
            </a:r>
          </a:p>
          <a:p>
            <a:pPr lvl="1"/>
            <a:r>
              <a:rPr lang="en-US" dirty="0" smtClean="0"/>
              <a:t>(And this was just an outage)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25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month into the job</a:t>
            </a:r>
          </a:p>
          <a:p>
            <a:r>
              <a:rPr lang="en-US" dirty="0" smtClean="0"/>
              <a:t>Suddenly files on the shared drives are inaccessible</a:t>
            </a:r>
          </a:p>
          <a:p>
            <a:r>
              <a:rPr lang="en-US" dirty="0" smtClean="0"/>
              <a:t>Someone reported that they clicked on a link and then got this hideous popup window:</a:t>
            </a:r>
          </a:p>
          <a:p>
            <a:pPr lvl="1"/>
            <a:r>
              <a:rPr lang="en-US" dirty="0" smtClean="0"/>
              <a:t>Your files have now been encrypted!  Pay me or you’ll never get them back</a:t>
            </a:r>
          </a:p>
          <a:p>
            <a:r>
              <a:rPr lang="en-US" dirty="0" smtClean="0"/>
              <a:t>Current staff inexperienced incident handling </a:t>
            </a:r>
          </a:p>
          <a:p>
            <a:r>
              <a:rPr lang="en-US" dirty="0" smtClean="0"/>
              <a:t>Oh, and I was out of the office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Figured out what the </a:t>
            </a:r>
            <a:r>
              <a:rPr lang="en-US" dirty="0" err="1" smtClean="0"/>
              <a:t>ransomware</a:t>
            </a:r>
            <a:r>
              <a:rPr lang="en-US" dirty="0" smtClean="0"/>
              <a:t> was</a:t>
            </a:r>
          </a:p>
          <a:p>
            <a:r>
              <a:rPr lang="en-US" dirty="0" smtClean="0"/>
              <a:t>Figured out how to fix it</a:t>
            </a:r>
          </a:p>
          <a:p>
            <a:r>
              <a:rPr lang="en-US" dirty="0" smtClean="0"/>
              <a:t>Tried to head it off from spreading </a:t>
            </a:r>
          </a:p>
          <a:p>
            <a:r>
              <a:rPr lang="en-US" dirty="0" smtClean="0"/>
              <a:t>Restore files</a:t>
            </a:r>
          </a:p>
          <a:p>
            <a:r>
              <a:rPr lang="en-US" dirty="0" smtClean="0"/>
              <a:t>Ensure no customer data compromised</a:t>
            </a:r>
          </a:p>
          <a:p>
            <a:r>
              <a:rPr lang="en-US" dirty="0" smtClean="0"/>
              <a:t>Employed all resources available to ensure that we did all the right things</a:t>
            </a:r>
          </a:p>
          <a:p>
            <a:r>
              <a:rPr lang="en-US" dirty="0" smtClean="0"/>
              <a:t>But…it happened again a couple weeks later!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 better?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Virus outbreak on an IaaS platform</a:t>
            </a:r>
          </a:p>
          <a:p>
            <a:pPr lvl="1"/>
            <a:r>
              <a:rPr lang="en-US" dirty="0" smtClean="0"/>
              <a:t>Landscape:  Client outsourced all IT to us.  Systems in transition between their data center and ours</a:t>
            </a:r>
          </a:p>
          <a:p>
            <a:pPr lvl="1"/>
            <a:r>
              <a:rPr lang="en-US" dirty="0"/>
              <a:t>Client notified us that several </a:t>
            </a:r>
            <a:r>
              <a:rPr lang="en-US" dirty="0" smtClean="0"/>
              <a:t>Trojan detects </a:t>
            </a:r>
            <a:r>
              <a:rPr lang="en-US" dirty="0"/>
              <a:t>had been </a:t>
            </a:r>
            <a:r>
              <a:rPr lang="en-US" dirty="0" smtClean="0"/>
              <a:t>found.  </a:t>
            </a:r>
            <a:r>
              <a:rPr lang="en-US" dirty="0"/>
              <a:t>This happened a lot, </a:t>
            </a:r>
            <a:r>
              <a:rPr lang="en-US" dirty="0" smtClean="0"/>
              <a:t>so seemed to be </a:t>
            </a:r>
            <a:r>
              <a:rPr lang="en-US" dirty="0"/>
              <a:t>nothing out of the </a:t>
            </a:r>
            <a:r>
              <a:rPr lang="en-US" dirty="0" smtClean="0"/>
              <a:t>ordinary.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began to notice that access to file shares was not available.  Customer began to escalate to IT team.  </a:t>
            </a:r>
          </a:p>
          <a:p>
            <a:pPr lvl="1"/>
            <a:r>
              <a:rPr lang="en-US" dirty="0" smtClean="0"/>
              <a:t>Soon </a:t>
            </a:r>
            <a:r>
              <a:rPr lang="en-US" dirty="0"/>
              <a:t>we learned we had a worm.  The exploit happened due to a java exploit that the client was far behind on updates.  The wagons were circled, a third party was brought in to determine extent of possible breach and the games began.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remediation (Case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400" dirty="0"/>
              <a:t>Updating the clients</a:t>
            </a:r>
          </a:p>
          <a:p>
            <a:r>
              <a:rPr lang="en-US" sz="3400" dirty="0"/>
              <a:t>Cleaning file shares</a:t>
            </a:r>
          </a:p>
          <a:p>
            <a:r>
              <a:rPr lang="en-US" sz="3400" dirty="0"/>
              <a:t>Forensic analysis </a:t>
            </a:r>
            <a:r>
              <a:rPr lang="en-US" sz="3400" dirty="0" smtClean="0"/>
              <a:t>responsibility became an in-depth discussion</a:t>
            </a:r>
            <a:endParaRPr lang="en-US" sz="3400" dirty="0"/>
          </a:p>
          <a:p>
            <a:r>
              <a:rPr lang="en-US" sz="3400" dirty="0" smtClean="0"/>
              <a:t>Daily </a:t>
            </a:r>
            <a:r>
              <a:rPr lang="en-US" sz="3400" dirty="0"/>
              <a:t>calls</a:t>
            </a:r>
          </a:p>
          <a:p>
            <a:r>
              <a:rPr lang="en-US" sz="3400" dirty="0"/>
              <a:t>Contract review</a:t>
            </a:r>
          </a:p>
          <a:p>
            <a:r>
              <a:rPr lang="en-US" sz="3400" dirty="0"/>
              <a:t>Log review (what was really being stored</a:t>
            </a:r>
            <a:r>
              <a:rPr lang="en-US" sz="3400" dirty="0" smtClean="0"/>
              <a:t>?)</a:t>
            </a:r>
          </a:p>
          <a:p>
            <a:r>
              <a:rPr lang="en-US" sz="3400" dirty="0" smtClean="0"/>
              <a:t>Contract </a:t>
            </a:r>
            <a:r>
              <a:rPr lang="en-US" sz="3400" dirty="0"/>
              <a:t>thrown out the window </a:t>
            </a:r>
            <a:endParaRPr lang="en-US" sz="3400" dirty="0" smtClean="0"/>
          </a:p>
          <a:p>
            <a:pPr lvl="1"/>
            <a:r>
              <a:rPr lang="en-US" sz="2600" dirty="0" smtClean="0"/>
              <a:t>Very murky</a:t>
            </a:r>
          </a:p>
          <a:p>
            <a:r>
              <a:rPr lang="en-US" sz="3400" dirty="0" smtClean="0"/>
              <a:t>Repercussions </a:t>
            </a:r>
            <a:r>
              <a:rPr lang="en-US" sz="3400" dirty="0"/>
              <a:t>discussed much later </a:t>
            </a:r>
          </a:p>
          <a:p>
            <a:r>
              <a:rPr lang="en-US" sz="3400" dirty="0"/>
              <a:t>T</a:t>
            </a:r>
            <a:r>
              <a:rPr lang="en-US" sz="3400" dirty="0" smtClean="0"/>
              <a:t>ook over a </a:t>
            </a:r>
            <a:r>
              <a:rPr lang="en-US" sz="3400" dirty="0"/>
              <a:t>month to clean up and </a:t>
            </a:r>
            <a:r>
              <a:rPr lang="en-US" sz="3400" dirty="0" smtClean="0"/>
              <a:t>analyze</a:t>
            </a:r>
            <a:endParaRPr lang="en-US" sz="3400" dirty="0"/>
          </a:p>
          <a:p>
            <a:r>
              <a:rPr lang="en-US" sz="3400" dirty="0"/>
              <a:t>Exfiltration analysis a problem</a:t>
            </a:r>
          </a:p>
          <a:p>
            <a:r>
              <a:rPr lang="en-US" sz="3400" dirty="0" smtClean="0"/>
              <a:t>Had </a:t>
            </a:r>
            <a:r>
              <a:rPr lang="en-US" sz="3400" dirty="0"/>
              <a:t>to determine as we went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39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 better?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government agency</a:t>
            </a:r>
          </a:p>
          <a:p>
            <a:r>
              <a:rPr lang="en-US" dirty="0" smtClean="0"/>
              <a:t>Never enough room in the offices</a:t>
            </a:r>
          </a:p>
          <a:p>
            <a:r>
              <a:rPr lang="en-US" dirty="0" smtClean="0"/>
              <a:t>Rented a storage unit</a:t>
            </a:r>
          </a:p>
          <a:p>
            <a:r>
              <a:rPr lang="en-US" dirty="0" smtClean="0"/>
              <a:t>Storage unit broken into</a:t>
            </a:r>
          </a:p>
          <a:p>
            <a:r>
              <a:rPr lang="en-US" dirty="0" smtClean="0"/>
              <a:t>Three hard drives stolen</a:t>
            </a:r>
          </a:p>
          <a:p>
            <a:r>
              <a:rPr lang="en-US" dirty="0" smtClean="0"/>
              <a:t>They were encrypted, but….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 better?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Panic! Case Studies of Incident Response from the Field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Kristy Westphal</a:t>
            </a:r>
          </a:p>
          <a:p>
            <a:r>
              <a:rPr lang="en-US" dirty="0" smtClean="0"/>
              <a:t>Information Security Officer</a:t>
            </a:r>
          </a:p>
          <a:p>
            <a:r>
              <a:rPr lang="en-US" dirty="0" smtClean="0"/>
              <a:t>Element Payment Services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08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Lost a NIC in a </a:t>
            </a:r>
            <a:r>
              <a:rPr lang="en-US" dirty="0" smtClean="0"/>
              <a:t>server…that </a:t>
            </a:r>
            <a:r>
              <a:rPr lang="en-US" dirty="0" smtClean="0"/>
              <a:t>held backups for an environment</a:t>
            </a:r>
          </a:p>
          <a:p>
            <a:r>
              <a:rPr lang="en-US" dirty="0" smtClean="0"/>
              <a:t>Old version of backup software</a:t>
            </a:r>
          </a:p>
          <a:p>
            <a:r>
              <a:rPr lang="en-US" dirty="0" smtClean="0"/>
              <a:t>Working with staff who speak English as a second language</a:t>
            </a:r>
          </a:p>
          <a:p>
            <a:r>
              <a:rPr lang="en-US" dirty="0" smtClean="0"/>
              <a:t>Different cultures deal with incidents differently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you do better?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Case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Customer unable to send mail</a:t>
            </a:r>
          </a:p>
          <a:p>
            <a:r>
              <a:rPr lang="en-US" dirty="0" smtClean="0"/>
              <a:t>After a successful change</a:t>
            </a:r>
          </a:p>
          <a:p>
            <a:r>
              <a:rPr lang="en-US" dirty="0" smtClean="0"/>
              <a:t>Reported by customer late</a:t>
            </a:r>
          </a:p>
          <a:p>
            <a:r>
              <a:rPr lang="en-US" dirty="0" smtClean="0"/>
              <a:t>ONE resource who understands the mail environment</a:t>
            </a:r>
          </a:p>
          <a:p>
            <a:r>
              <a:rPr lang="en-US" dirty="0" smtClean="0"/>
              <a:t>Not well mapped out</a:t>
            </a:r>
          </a:p>
          <a:p>
            <a:r>
              <a:rPr lang="en-US" dirty="0" smtClean="0"/>
              <a:t>Traced it to a corrupted </a:t>
            </a:r>
            <a:r>
              <a:rPr lang="en-US" smtClean="0"/>
              <a:t>sendmail.cf file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323850" y="185738"/>
            <a:ext cx="85994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3600" dirty="0" smtClean="0">
                <a:solidFill>
                  <a:srgbClr val="000066"/>
                </a:solidFill>
                <a:latin typeface="Tahoma" pitchFamily="-107" charset="0"/>
              </a:rPr>
              <a:t>A RACI Matrix!</a:t>
            </a:r>
            <a:endParaRPr lang="en-US" sz="3600" dirty="0">
              <a:solidFill>
                <a:srgbClr val="000066"/>
              </a:solidFill>
              <a:latin typeface="Tahoma" pitchFamily="-107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962025"/>
            <a:ext cx="73056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Communications Plan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831" y="1432400"/>
            <a:ext cx="49815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071831009"/>
              </p:ext>
            </p:extLst>
          </p:nvPr>
        </p:nvGraphicFramePr>
        <p:xfrm>
          <a:off x="6069581" y="1934569"/>
          <a:ext cx="1029805" cy="779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Up-Down Arrow 5"/>
          <p:cNvSpPr/>
          <p:nvPr/>
        </p:nvSpPr>
        <p:spPr bwMode="auto">
          <a:xfrm rot="3192822">
            <a:off x="5272645" y="2341873"/>
            <a:ext cx="484632" cy="1216152"/>
          </a:xfrm>
          <a:prstGeom prst="upDown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Symbol" pitchFamily="-107" charset="2"/>
              <a:buChar char="·"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32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and Templates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NIST for processes</a:t>
            </a:r>
          </a:p>
          <a:p>
            <a:pPr lvl="1"/>
            <a:r>
              <a:rPr lang="en-US" dirty="0" smtClean="0"/>
              <a:t>800-61 has quite a bit outlined</a:t>
            </a:r>
          </a:p>
          <a:p>
            <a:r>
              <a:rPr lang="en-US" dirty="0" smtClean="0"/>
              <a:t>SANS still has great policy templates</a:t>
            </a:r>
          </a:p>
          <a:p>
            <a:r>
              <a:rPr lang="en-US" dirty="0"/>
              <a:t>http://www.sans.org/security-resources/policies/</a:t>
            </a:r>
          </a:p>
        </p:txBody>
      </p:sp>
    </p:spTree>
    <p:extLst>
      <p:ext uri="{BB962C8B-B14F-4D97-AF65-F5344CB8AC3E}">
        <p14:creationId xmlns="" xmlns:p14="http://schemas.microsoft.com/office/powerpoint/2010/main" val="1497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thing to remember: just because you outsource support of IT, doesn’t mean you lose accountability!</a:t>
            </a:r>
          </a:p>
          <a:p>
            <a:r>
              <a:rPr lang="en-US" dirty="0" smtClean="0"/>
              <a:t>Not that your provider doesn’t have any, but…</a:t>
            </a:r>
          </a:p>
          <a:p>
            <a:pPr lvl="1"/>
            <a:r>
              <a:rPr lang="en-US" dirty="0" smtClean="0"/>
              <a:t>Log retention</a:t>
            </a:r>
          </a:p>
          <a:p>
            <a:pPr lvl="1"/>
            <a:r>
              <a:rPr lang="en-US" dirty="0" smtClean="0"/>
              <a:t>Use cases for event correlation</a:t>
            </a:r>
          </a:p>
          <a:p>
            <a:pPr lvl="1"/>
            <a:r>
              <a:rPr lang="en-US" dirty="0" smtClean="0"/>
              <a:t>What is the normal behavior profile for a system</a:t>
            </a:r>
          </a:p>
          <a:p>
            <a:pPr lvl="1"/>
            <a:r>
              <a:rPr lang="en-US" dirty="0" smtClean="0"/>
              <a:t>Clock synchronization</a:t>
            </a:r>
          </a:p>
          <a:p>
            <a:pPr lvl="1"/>
            <a:r>
              <a:rPr lang="en-US" dirty="0" smtClean="0"/>
              <a:t>Data disclosure to external parties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36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Plan ahead- don’t wait until you need it</a:t>
            </a:r>
          </a:p>
          <a:p>
            <a:r>
              <a:rPr lang="en-US" dirty="0" smtClean="0"/>
              <a:t>Get involved in the contract process</a:t>
            </a:r>
          </a:p>
          <a:p>
            <a:r>
              <a:rPr lang="en-US" dirty="0" smtClean="0"/>
              <a:t>Test it!</a:t>
            </a:r>
          </a:p>
          <a:p>
            <a:r>
              <a:rPr lang="en-US" dirty="0" smtClean="0"/>
              <a:t>Don’t reinvent the wheel- this has been done before and a solution CAN be reached!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kwestphal@elementps.com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Practice practice </a:t>
            </a:r>
            <a:r>
              <a:rPr lang="en-US" sz="2400" dirty="0" err="1" smtClean="0"/>
              <a:t>practice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Look at e</a:t>
            </a:r>
            <a:r>
              <a:rPr lang="en-US" sz="2400" dirty="0" smtClean="0"/>
              <a:t>xperiences </a:t>
            </a:r>
            <a:r>
              <a:rPr lang="en-US" sz="2400" dirty="0" smtClean="0"/>
              <a:t>from incident handling of various types of organizations (financial, health care and government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W</a:t>
            </a:r>
            <a:r>
              <a:rPr lang="en-US" sz="2000" dirty="0" smtClean="0"/>
              <a:t>alk </a:t>
            </a:r>
            <a:r>
              <a:rPr lang="en-US" sz="2000" dirty="0" smtClean="0"/>
              <a:t>through the initial </a:t>
            </a:r>
            <a:r>
              <a:rPr lang="en-US" sz="2000" dirty="0" smtClean="0"/>
              <a:t>scenario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lvl="1"/>
            <a:r>
              <a:rPr lang="en-US" sz="2000" dirty="0" smtClean="0"/>
              <a:t>Look </a:t>
            </a:r>
            <a:r>
              <a:rPr lang="en-US" sz="2000" dirty="0" smtClean="0"/>
              <a:t>at what was done.</a:t>
            </a:r>
          </a:p>
          <a:p>
            <a:r>
              <a:rPr lang="en-US" sz="2400" dirty="0" smtClean="0"/>
              <a:t>After which we will discuss what could have been done differently to improve the response. </a:t>
            </a:r>
          </a:p>
          <a:p>
            <a:r>
              <a:rPr lang="en-US" sz="2400" dirty="0" smtClean="0"/>
              <a:t>Each scenario will be information security/technically focused.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55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poor bleeding heart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OK, we might have panicked a little here</a:t>
            </a:r>
          </a:p>
          <a:p>
            <a:r>
              <a:rPr lang="en-US" dirty="0" smtClean="0"/>
              <a:t>Facts:</a:t>
            </a:r>
          </a:p>
          <a:p>
            <a:pPr lvl="1"/>
            <a:r>
              <a:rPr lang="en-US" dirty="0" smtClean="0"/>
              <a:t>High impact, widespread vulnerability is published</a:t>
            </a:r>
          </a:p>
          <a:p>
            <a:pPr lvl="1"/>
            <a:r>
              <a:rPr lang="en-US" dirty="0" smtClean="0"/>
              <a:t>IT/Security take a look; no </a:t>
            </a:r>
            <a:r>
              <a:rPr lang="en-US" dirty="0" err="1" smtClean="0"/>
              <a:t>OpenSSL</a:t>
            </a:r>
            <a:r>
              <a:rPr lang="en-US" dirty="0" smtClean="0"/>
              <a:t> in production</a:t>
            </a:r>
          </a:p>
          <a:p>
            <a:pPr lvl="1"/>
            <a:r>
              <a:rPr lang="en-US" dirty="0" smtClean="0"/>
              <a:t>Assessed as no/low risk</a:t>
            </a:r>
          </a:p>
          <a:p>
            <a:r>
              <a:rPr lang="en-US" dirty="0" smtClean="0"/>
              <a:t>Then all heck broke loose</a:t>
            </a:r>
          </a:p>
          <a:p>
            <a:pPr lvl="1"/>
            <a:r>
              <a:rPr lang="en-US" dirty="0" smtClean="0"/>
              <a:t>Customers started asking questions</a:t>
            </a:r>
          </a:p>
          <a:p>
            <a:pPr lvl="1"/>
            <a:r>
              <a:rPr lang="en-US" dirty="0" smtClean="0"/>
              <a:t>Unsure of path to come up with messaging</a:t>
            </a:r>
          </a:p>
          <a:p>
            <a:pPr lvl="1"/>
            <a:r>
              <a:rPr lang="en-US" dirty="0" smtClean="0"/>
              <a:t>Needed to get answer quickly</a:t>
            </a:r>
          </a:p>
          <a:p>
            <a:pPr lvl="1"/>
            <a:r>
              <a:rPr lang="en-US" dirty="0" smtClean="0"/>
              <a:t>After a little chaos, took collective breath, came up with response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So…lessons learned?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Don’t panic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Figure out what truly applies and what does not  (e.g., has an incident actually occurred?)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ahead of time how a response should go out</a:t>
            </a:r>
          </a:p>
          <a:p>
            <a:pPr marL="971550" lvl="1" indent="-514350"/>
            <a:r>
              <a:rPr lang="en-US" dirty="0" smtClean="0"/>
              <a:t>Practice how this will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Stay updated on any new developments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Other thoughts?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800" b="1" dirty="0"/>
              <a:t>In ITIL terminology, an ‘incident’ is defined as:</a:t>
            </a:r>
          </a:p>
          <a:p>
            <a:pPr marL="0" indent="0">
              <a:buNone/>
            </a:pPr>
            <a:r>
              <a:rPr lang="en-US" sz="2000" dirty="0" smtClean="0"/>
              <a:t>“An </a:t>
            </a:r>
            <a:r>
              <a:rPr lang="en-US" sz="2000" dirty="0"/>
              <a:t>unplanned interruption to an IT service </a:t>
            </a:r>
            <a:r>
              <a:rPr lang="en-US" sz="2000" dirty="0" smtClean="0"/>
              <a:t>or reduction </a:t>
            </a:r>
            <a:r>
              <a:rPr lang="en-US" sz="2000" dirty="0"/>
              <a:t>in the quality of an IT service. Failure of </a:t>
            </a:r>
            <a:r>
              <a:rPr lang="en-US" sz="2000" dirty="0" smtClean="0"/>
              <a:t>a configuration </a:t>
            </a:r>
            <a:r>
              <a:rPr lang="en-US" sz="2000" dirty="0"/>
              <a:t>item that has not yet impacted </a:t>
            </a:r>
            <a:r>
              <a:rPr lang="en-US" sz="2000" dirty="0" smtClean="0"/>
              <a:t>service is </a:t>
            </a:r>
            <a:r>
              <a:rPr lang="en-US" sz="2000" dirty="0"/>
              <a:t>also an incident, for example failure of one </a:t>
            </a:r>
            <a:r>
              <a:rPr lang="en-US" sz="2000" dirty="0" smtClean="0"/>
              <a:t>disk from </a:t>
            </a:r>
            <a:r>
              <a:rPr lang="en-US" sz="2000" dirty="0"/>
              <a:t>a mirror set.</a:t>
            </a:r>
          </a:p>
          <a:p>
            <a:pPr marL="0" indent="0">
              <a:buNone/>
            </a:pPr>
            <a:r>
              <a:rPr lang="en-US" sz="2000" dirty="0"/>
              <a:t>Incident Management is the process for dealing </a:t>
            </a:r>
            <a:r>
              <a:rPr lang="en-US" sz="2000" dirty="0" smtClean="0"/>
              <a:t>with all </a:t>
            </a:r>
            <a:r>
              <a:rPr lang="en-US" sz="2000" dirty="0"/>
              <a:t>incidents; this can include failures, questions </a:t>
            </a:r>
            <a:r>
              <a:rPr lang="en-US" sz="2000" dirty="0" smtClean="0"/>
              <a:t>or queries </a:t>
            </a:r>
            <a:r>
              <a:rPr lang="en-US" sz="2000" dirty="0"/>
              <a:t>reported by the users (usually via a </a:t>
            </a:r>
            <a:r>
              <a:rPr lang="en-US" sz="2000" dirty="0" smtClean="0"/>
              <a:t>telephone call </a:t>
            </a:r>
            <a:r>
              <a:rPr lang="en-US" sz="2000" dirty="0"/>
              <a:t>to the Service Desk), by technical staff, </a:t>
            </a:r>
            <a:r>
              <a:rPr lang="en-US" sz="2000" dirty="0" smtClean="0"/>
              <a:t>or automatically </a:t>
            </a:r>
            <a:r>
              <a:rPr lang="en-US" sz="2000" dirty="0"/>
              <a:t>detected and reported by </a:t>
            </a:r>
            <a:r>
              <a:rPr lang="en-US" sz="2000" dirty="0" smtClean="0"/>
              <a:t>event monitoring </a:t>
            </a:r>
            <a:r>
              <a:rPr lang="en-US" sz="2000" dirty="0"/>
              <a:t>tools</a:t>
            </a:r>
            <a:r>
              <a:rPr lang="en-US" sz="2000" dirty="0" smtClean="0"/>
              <a:t>.”</a:t>
            </a:r>
          </a:p>
          <a:p>
            <a:r>
              <a:rPr lang="en-US" sz="2000" dirty="0"/>
              <a:t>And how do you define this based on IaaS, PaaS and SaaS?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323850" y="185738"/>
            <a:ext cx="85994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is an incident?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easy is that to put your finger on?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is always an incident</a:t>
            </a:r>
          </a:p>
          <a:p>
            <a:r>
              <a:rPr lang="en-US" dirty="0"/>
              <a:t>Especially when my thing is broken</a:t>
            </a:r>
          </a:p>
          <a:p>
            <a:r>
              <a:rPr lang="en-US" dirty="0"/>
              <a:t>Which makes it even harder to figure out and address the REAL incidents!</a:t>
            </a:r>
          </a:p>
          <a:p>
            <a:r>
              <a:rPr lang="en-US" dirty="0"/>
              <a:t>So what do you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827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(groan) You need a process!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7905750" cy="4729163"/>
          </a:xfrm>
        </p:spPr>
        <p:txBody>
          <a:bodyPr>
            <a:normAutofit/>
          </a:bodyPr>
          <a:lstStyle/>
          <a:p>
            <a:r>
              <a:rPr lang="en-US" dirty="0" smtClean="0"/>
              <a:t>Not only how to do these things: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But also to answer questions like:  </a:t>
            </a:r>
            <a:r>
              <a:rPr lang="en-US" dirty="0"/>
              <a:t>Do you need to include bridge calls</a:t>
            </a:r>
            <a:r>
              <a:rPr lang="en-US" dirty="0" smtClean="0"/>
              <a:t>? (details, details)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871663"/>
            <a:ext cx="56007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654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need to know what you are dealing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landscape of your environment?</a:t>
            </a:r>
          </a:p>
          <a:p>
            <a:r>
              <a:rPr lang="en-US" dirty="0" smtClean="0"/>
              <a:t>Who is the owner?</a:t>
            </a:r>
          </a:p>
          <a:p>
            <a:r>
              <a:rPr lang="en-US" dirty="0" smtClean="0"/>
              <a:t>Where is the problem?</a:t>
            </a:r>
          </a:p>
          <a:p>
            <a:r>
              <a:rPr lang="en-US" dirty="0" smtClean="0"/>
              <a:t>What kind of information do you have access to?</a:t>
            </a:r>
          </a:p>
          <a:p>
            <a:r>
              <a:rPr lang="en-US" dirty="0" smtClean="0"/>
              <a:t>Can you solve this on your own or do you need to engage the provider?</a:t>
            </a:r>
          </a:p>
          <a:p>
            <a:r>
              <a:rPr lang="en-US" dirty="0" smtClean="0"/>
              <a:t>Analysis is critical and must be thorough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91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1113</Words>
  <Application>Microsoft Office PowerPoint</Application>
  <PresentationFormat>On-screen Show (4:3)</PresentationFormat>
  <Paragraphs>176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Tahoma</vt:lpstr>
      <vt:lpstr>Symbol</vt:lpstr>
      <vt:lpstr>ＭＳ Ｐゴシック</vt:lpstr>
      <vt:lpstr>Calibri</vt:lpstr>
      <vt:lpstr>Office Theme</vt:lpstr>
      <vt:lpstr>Slide 1</vt:lpstr>
      <vt:lpstr>Don’t Panic! Case Studies of Incident Response from the Field</vt:lpstr>
      <vt:lpstr>Agenda</vt:lpstr>
      <vt:lpstr>My poor bleeding heart </vt:lpstr>
      <vt:lpstr>So…lessons learned?</vt:lpstr>
      <vt:lpstr>Slide 6</vt:lpstr>
      <vt:lpstr>How easy is that to put your finger on?</vt:lpstr>
      <vt:lpstr>(groan) You need a process!</vt:lpstr>
      <vt:lpstr>You need to know what you are dealing with</vt:lpstr>
      <vt:lpstr>Define tasks</vt:lpstr>
      <vt:lpstr>How about Cloud providers?</vt:lpstr>
      <vt:lpstr>Case 1</vt:lpstr>
      <vt:lpstr>What happened</vt:lpstr>
      <vt:lpstr>What would you do better?</vt:lpstr>
      <vt:lpstr>Case 2</vt:lpstr>
      <vt:lpstr>The remediation (Case 2)</vt:lpstr>
      <vt:lpstr>What would you do better?</vt:lpstr>
      <vt:lpstr>Case 3</vt:lpstr>
      <vt:lpstr>What would you do better?</vt:lpstr>
      <vt:lpstr>Case 4</vt:lpstr>
      <vt:lpstr>What would you do better?</vt:lpstr>
      <vt:lpstr>Bonus Case 5</vt:lpstr>
      <vt:lpstr>Slide 23</vt:lpstr>
      <vt:lpstr>A Communications Plan</vt:lpstr>
      <vt:lpstr>Processes and Templates</vt:lpstr>
      <vt:lpstr>Policies</vt:lpstr>
      <vt:lpstr>Summary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2014-03-06T19:08:34Z</dcterms:created>
  <dcterms:modified xsi:type="dcterms:W3CDTF">2014-05-28T23:00:35Z</dcterms:modified>
</cp:coreProperties>
</file>