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61"/>
  </p:notesMasterIdLst>
  <p:sldIdLst>
    <p:sldId id="256" r:id="rId3"/>
    <p:sldId id="257" r:id="rId4"/>
    <p:sldId id="258" r:id="rId5"/>
    <p:sldId id="275" r:id="rId6"/>
    <p:sldId id="276" r:id="rId7"/>
    <p:sldId id="273" r:id="rId8"/>
    <p:sldId id="277" r:id="rId9"/>
    <p:sldId id="278" r:id="rId10"/>
    <p:sldId id="279" r:id="rId11"/>
    <p:sldId id="280" r:id="rId12"/>
    <p:sldId id="281" r:id="rId13"/>
    <p:sldId id="282" r:id="rId14"/>
    <p:sldId id="259" r:id="rId15"/>
    <p:sldId id="260" r:id="rId16"/>
    <p:sldId id="284" r:id="rId17"/>
    <p:sldId id="261" r:id="rId18"/>
    <p:sldId id="262" r:id="rId19"/>
    <p:sldId id="263" r:id="rId20"/>
    <p:sldId id="265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9" r:id="rId40"/>
    <p:sldId id="298" r:id="rId41"/>
    <p:sldId id="297" r:id="rId42"/>
    <p:sldId id="296" r:id="rId43"/>
    <p:sldId id="300" r:id="rId44"/>
    <p:sldId id="301" r:id="rId45"/>
    <p:sldId id="306" r:id="rId46"/>
    <p:sldId id="316" r:id="rId47"/>
    <p:sldId id="317" r:id="rId48"/>
    <p:sldId id="318" r:id="rId49"/>
    <p:sldId id="315" r:id="rId50"/>
    <p:sldId id="290" r:id="rId51"/>
    <p:sldId id="303" r:id="rId52"/>
    <p:sldId id="302" r:id="rId53"/>
    <p:sldId id="304" r:id="rId54"/>
    <p:sldId id="305" r:id="rId55"/>
    <p:sldId id="313" r:id="rId56"/>
    <p:sldId id="309" r:id="rId57"/>
    <p:sldId id="314" r:id="rId58"/>
    <p:sldId id="310" r:id="rId59"/>
    <p:sldId id="311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66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99D41-E951-7349-8AE2-A806282F42A0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D2857-D859-594C-9F38-826BB617A63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Requirements</a:t>
          </a:r>
          <a:endParaRPr lang="en-US" dirty="0">
            <a:solidFill>
              <a:schemeClr val="tx1"/>
            </a:solidFill>
          </a:endParaRPr>
        </a:p>
      </dgm:t>
    </dgm:pt>
    <dgm:pt modelId="{15175D59-1139-854E-9B2C-E8650C26571D}" type="parTrans" cxnId="{9C44D854-3242-0947-AB18-512FC98C4FA7}">
      <dgm:prSet/>
      <dgm:spPr/>
      <dgm:t>
        <a:bodyPr/>
        <a:lstStyle/>
        <a:p>
          <a:endParaRPr lang="en-US"/>
        </a:p>
      </dgm:t>
    </dgm:pt>
    <dgm:pt modelId="{82242F3D-9702-7A40-914B-4F5A279C6E65}" type="sibTrans" cxnId="{9C44D854-3242-0947-AB18-512FC98C4FA7}">
      <dgm:prSet/>
      <dgm:spPr/>
      <dgm:t>
        <a:bodyPr/>
        <a:lstStyle/>
        <a:p>
          <a:endParaRPr lang="en-US"/>
        </a:p>
      </dgm:t>
    </dgm:pt>
    <dgm:pt modelId="{5518262E-DC3F-3740-99C4-81C3311A2E4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Collection</a:t>
          </a:r>
          <a:endParaRPr lang="en-US" dirty="0">
            <a:solidFill>
              <a:schemeClr val="tx1"/>
            </a:solidFill>
          </a:endParaRPr>
        </a:p>
      </dgm:t>
    </dgm:pt>
    <dgm:pt modelId="{CD892DE4-FC05-4A4F-AD43-186209C56ACD}" type="parTrans" cxnId="{CEF0C6CA-59E5-CB4B-AD7D-2E07932E3E4E}">
      <dgm:prSet/>
      <dgm:spPr/>
      <dgm:t>
        <a:bodyPr/>
        <a:lstStyle/>
        <a:p>
          <a:endParaRPr lang="en-US"/>
        </a:p>
      </dgm:t>
    </dgm:pt>
    <dgm:pt modelId="{D167F085-AE34-C048-BA9A-23086BA42803}" type="sibTrans" cxnId="{CEF0C6CA-59E5-CB4B-AD7D-2E07932E3E4E}">
      <dgm:prSet/>
      <dgm:spPr/>
      <dgm:t>
        <a:bodyPr/>
        <a:lstStyle/>
        <a:p>
          <a:endParaRPr lang="en-US"/>
        </a:p>
      </dgm:t>
    </dgm:pt>
    <dgm:pt modelId="{3D461291-D516-B24F-AB8A-E4AC347F422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Analysis</a:t>
          </a:r>
          <a:endParaRPr lang="en-US" dirty="0">
            <a:solidFill>
              <a:schemeClr val="tx1"/>
            </a:solidFill>
          </a:endParaRPr>
        </a:p>
      </dgm:t>
    </dgm:pt>
    <dgm:pt modelId="{03BB0D22-036D-9749-8ABD-05A2181C0742}" type="parTrans" cxnId="{8A6914B9-FED8-F140-A3B8-6CD5B2AE3C70}">
      <dgm:prSet/>
      <dgm:spPr/>
      <dgm:t>
        <a:bodyPr/>
        <a:lstStyle/>
        <a:p>
          <a:endParaRPr lang="en-US"/>
        </a:p>
      </dgm:t>
    </dgm:pt>
    <dgm:pt modelId="{BBEE5223-901B-0E47-A3A4-68042F5CA7CF}" type="sibTrans" cxnId="{8A6914B9-FED8-F140-A3B8-6CD5B2AE3C70}">
      <dgm:prSet/>
      <dgm:spPr/>
      <dgm:t>
        <a:bodyPr/>
        <a:lstStyle/>
        <a:p>
          <a:endParaRPr lang="en-US"/>
        </a:p>
      </dgm:t>
    </dgm:pt>
    <dgm:pt modelId="{4F4CBAE7-4D6A-D044-B788-D86D07DD141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Dissemination</a:t>
          </a:r>
          <a:endParaRPr lang="en-US" dirty="0">
            <a:solidFill>
              <a:schemeClr val="tx1"/>
            </a:solidFill>
          </a:endParaRPr>
        </a:p>
      </dgm:t>
    </dgm:pt>
    <dgm:pt modelId="{E2DEC745-685E-864F-BC66-B950FC544E3B}" type="parTrans" cxnId="{FBFD6763-9E00-7649-BDEF-A039B989718A}">
      <dgm:prSet/>
      <dgm:spPr/>
      <dgm:t>
        <a:bodyPr/>
        <a:lstStyle/>
        <a:p>
          <a:endParaRPr lang="en-US"/>
        </a:p>
      </dgm:t>
    </dgm:pt>
    <dgm:pt modelId="{5DB03843-959D-414F-B20D-AA92D8587F2A}" type="sibTrans" cxnId="{FBFD6763-9E00-7649-BDEF-A039B989718A}">
      <dgm:prSet/>
      <dgm:spPr/>
      <dgm:t>
        <a:bodyPr/>
        <a:lstStyle/>
        <a:p>
          <a:endParaRPr lang="en-US"/>
        </a:p>
      </dgm:t>
    </dgm:pt>
    <dgm:pt modelId="{78C5323F-84F3-8A42-9392-C21ADCBDC71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Feedback</a:t>
          </a:r>
          <a:endParaRPr lang="en-US" dirty="0">
            <a:solidFill>
              <a:schemeClr val="tx1"/>
            </a:solidFill>
          </a:endParaRPr>
        </a:p>
      </dgm:t>
    </dgm:pt>
    <dgm:pt modelId="{97077AC3-6251-B548-A760-7BED1CFDE171}" type="parTrans" cxnId="{8C8525D7-4D29-7949-AFF1-5F2E8EA883A9}">
      <dgm:prSet/>
      <dgm:spPr/>
      <dgm:t>
        <a:bodyPr/>
        <a:lstStyle/>
        <a:p>
          <a:endParaRPr lang="en-US"/>
        </a:p>
      </dgm:t>
    </dgm:pt>
    <dgm:pt modelId="{DAFF7C97-9DD8-0746-A316-F3B46818B6DA}" type="sibTrans" cxnId="{8C8525D7-4D29-7949-AFF1-5F2E8EA883A9}">
      <dgm:prSet/>
      <dgm:spPr/>
      <dgm:t>
        <a:bodyPr/>
        <a:lstStyle/>
        <a:p>
          <a:endParaRPr lang="en-US"/>
        </a:p>
      </dgm:t>
    </dgm:pt>
    <dgm:pt modelId="{45B6574A-1848-3042-8BF3-FEF26629FA9B}" type="pres">
      <dgm:prSet presAssocID="{D6D99D41-E951-7349-8AE2-A806282F42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88AECC-550A-6B46-9665-6E7208F361F9}" type="pres">
      <dgm:prSet presAssocID="{78C5323F-84F3-8A42-9392-C21ADCBDC718}" presName="boxAndChildren" presStyleCnt="0"/>
      <dgm:spPr/>
    </dgm:pt>
    <dgm:pt modelId="{880DE783-B72A-7841-A54C-7A6AA37631C1}" type="pres">
      <dgm:prSet presAssocID="{78C5323F-84F3-8A42-9392-C21ADCBDC718}" presName="parentTextBox" presStyleLbl="node1" presStyleIdx="0" presStyleCnt="5"/>
      <dgm:spPr/>
      <dgm:t>
        <a:bodyPr/>
        <a:lstStyle/>
        <a:p>
          <a:endParaRPr lang="en-US"/>
        </a:p>
      </dgm:t>
    </dgm:pt>
    <dgm:pt modelId="{59419CB8-879B-F24B-81C5-BA4C6E4884E8}" type="pres">
      <dgm:prSet presAssocID="{5DB03843-959D-414F-B20D-AA92D8587F2A}" presName="sp" presStyleCnt="0"/>
      <dgm:spPr/>
    </dgm:pt>
    <dgm:pt modelId="{8410B55D-499B-4643-B921-5521CC93D09A}" type="pres">
      <dgm:prSet presAssocID="{4F4CBAE7-4D6A-D044-B788-D86D07DD1413}" presName="arrowAndChildren" presStyleCnt="0"/>
      <dgm:spPr/>
    </dgm:pt>
    <dgm:pt modelId="{B576D8E3-DC85-484F-B46B-C52BB55650D3}" type="pres">
      <dgm:prSet presAssocID="{4F4CBAE7-4D6A-D044-B788-D86D07DD1413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6639FF7C-483D-314E-9CCA-54D8206DDD85}" type="pres">
      <dgm:prSet presAssocID="{BBEE5223-901B-0E47-A3A4-68042F5CA7CF}" presName="sp" presStyleCnt="0"/>
      <dgm:spPr/>
    </dgm:pt>
    <dgm:pt modelId="{63AFCD21-06B7-174B-AD5A-7E18846B601D}" type="pres">
      <dgm:prSet presAssocID="{3D461291-D516-B24F-AB8A-E4AC347F4229}" presName="arrowAndChildren" presStyleCnt="0"/>
      <dgm:spPr/>
    </dgm:pt>
    <dgm:pt modelId="{B495E869-148C-0D4D-A908-029BC4E02503}" type="pres">
      <dgm:prSet presAssocID="{3D461291-D516-B24F-AB8A-E4AC347F4229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0D3B6231-200B-D249-92C4-738D158BC7A0}" type="pres">
      <dgm:prSet presAssocID="{D167F085-AE34-C048-BA9A-23086BA42803}" presName="sp" presStyleCnt="0"/>
      <dgm:spPr/>
    </dgm:pt>
    <dgm:pt modelId="{D15EBF28-597B-2740-8FE1-1D23BDC4D912}" type="pres">
      <dgm:prSet presAssocID="{5518262E-DC3F-3740-99C4-81C3311A2E4A}" presName="arrowAndChildren" presStyleCnt="0"/>
      <dgm:spPr/>
    </dgm:pt>
    <dgm:pt modelId="{6401D233-2BE0-BB45-BB46-8F12429053EA}" type="pres">
      <dgm:prSet presAssocID="{5518262E-DC3F-3740-99C4-81C3311A2E4A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CE50636B-949F-DD43-8FA7-BE3F211C870B}" type="pres">
      <dgm:prSet presAssocID="{82242F3D-9702-7A40-914B-4F5A279C6E65}" presName="sp" presStyleCnt="0"/>
      <dgm:spPr/>
    </dgm:pt>
    <dgm:pt modelId="{91EEEC4D-A7D4-7E41-94E6-B783BCC1C109}" type="pres">
      <dgm:prSet presAssocID="{ACDD2857-D859-594C-9F38-826BB617A634}" presName="arrowAndChildren" presStyleCnt="0"/>
      <dgm:spPr/>
    </dgm:pt>
    <dgm:pt modelId="{2EC11A72-9BDF-2044-985D-B077EEE2AE8D}" type="pres">
      <dgm:prSet presAssocID="{ACDD2857-D859-594C-9F38-826BB617A634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425CEB73-0997-0247-BE6C-286ED5188A58}" type="presOf" srcId="{4F4CBAE7-4D6A-D044-B788-D86D07DD1413}" destId="{B576D8E3-DC85-484F-B46B-C52BB55650D3}" srcOrd="0" destOrd="0" presId="urn:microsoft.com/office/officeart/2005/8/layout/process4"/>
    <dgm:cxn modelId="{5C05C4A8-1375-AE43-986D-6E575342987B}" type="presOf" srcId="{D6D99D41-E951-7349-8AE2-A806282F42A0}" destId="{45B6574A-1848-3042-8BF3-FEF26629FA9B}" srcOrd="0" destOrd="0" presId="urn:microsoft.com/office/officeart/2005/8/layout/process4"/>
    <dgm:cxn modelId="{9C44D854-3242-0947-AB18-512FC98C4FA7}" srcId="{D6D99D41-E951-7349-8AE2-A806282F42A0}" destId="{ACDD2857-D859-594C-9F38-826BB617A634}" srcOrd="0" destOrd="0" parTransId="{15175D59-1139-854E-9B2C-E8650C26571D}" sibTransId="{82242F3D-9702-7A40-914B-4F5A279C6E65}"/>
    <dgm:cxn modelId="{FBFD6763-9E00-7649-BDEF-A039B989718A}" srcId="{D6D99D41-E951-7349-8AE2-A806282F42A0}" destId="{4F4CBAE7-4D6A-D044-B788-D86D07DD1413}" srcOrd="3" destOrd="0" parTransId="{E2DEC745-685E-864F-BC66-B950FC544E3B}" sibTransId="{5DB03843-959D-414F-B20D-AA92D8587F2A}"/>
    <dgm:cxn modelId="{F215C36C-8D98-934C-AB34-A1C8B8D76CCB}" type="presOf" srcId="{5518262E-DC3F-3740-99C4-81C3311A2E4A}" destId="{6401D233-2BE0-BB45-BB46-8F12429053EA}" srcOrd="0" destOrd="0" presId="urn:microsoft.com/office/officeart/2005/8/layout/process4"/>
    <dgm:cxn modelId="{4AE2873E-25E2-614A-8BD0-556780B023A7}" type="presOf" srcId="{78C5323F-84F3-8A42-9392-C21ADCBDC718}" destId="{880DE783-B72A-7841-A54C-7A6AA37631C1}" srcOrd="0" destOrd="0" presId="urn:microsoft.com/office/officeart/2005/8/layout/process4"/>
    <dgm:cxn modelId="{CF5D3C5A-1715-A34A-AFE5-45EBBACA759C}" type="presOf" srcId="{ACDD2857-D859-594C-9F38-826BB617A634}" destId="{2EC11A72-9BDF-2044-985D-B077EEE2AE8D}" srcOrd="0" destOrd="0" presId="urn:microsoft.com/office/officeart/2005/8/layout/process4"/>
    <dgm:cxn modelId="{8A6914B9-FED8-F140-A3B8-6CD5B2AE3C70}" srcId="{D6D99D41-E951-7349-8AE2-A806282F42A0}" destId="{3D461291-D516-B24F-AB8A-E4AC347F4229}" srcOrd="2" destOrd="0" parTransId="{03BB0D22-036D-9749-8ABD-05A2181C0742}" sibTransId="{BBEE5223-901B-0E47-A3A4-68042F5CA7CF}"/>
    <dgm:cxn modelId="{CEF0C6CA-59E5-CB4B-AD7D-2E07932E3E4E}" srcId="{D6D99D41-E951-7349-8AE2-A806282F42A0}" destId="{5518262E-DC3F-3740-99C4-81C3311A2E4A}" srcOrd="1" destOrd="0" parTransId="{CD892DE4-FC05-4A4F-AD43-186209C56ACD}" sibTransId="{D167F085-AE34-C048-BA9A-23086BA42803}"/>
    <dgm:cxn modelId="{8C8525D7-4D29-7949-AFF1-5F2E8EA883A9}" srcId="{D6D99D41-E951-7349-8AE2-A806282F42A0}" destId="{78C5323F-84F3-8A42-9392-C21ADCBDC718}" srcOrd="4" destOrd="0" parTransId="{97077AC3-6251-B548-A760-7BED1CFDE171}" sibTransId="{DAFF7C97-9DD8-0746-A316-F3B46818B6DA}"/>
    <dgm:cxn modelId="{7DA47F6D-9E15-D440-9EEF-AECCF63B44A8}" type="presOf" srcId="{3D461291-D516-B24F-AB8A-E4AC347F4229}" destId="{B495E869-148C-0D4D-A908-029BC4E02503}" srcOrd="0" destOrd="0" presId="urn:microsoft.com/office/officeart/2005/8/layout/process4"/>
    <dgm:cxn modelId="{1CA4886B-69B1-DF44-90ED-4BDEC776E71E}" type="presParOf" srcId="{45B6574A-1848-3042-8BF3-FEF26629FA9B}" destId="{D688AECC-550A-6B46-9665-6E7208F361F9}" srcOrd="0" destOrd="0" presId="urn:microsoft.com/office/officeart/2005/8/layout/process4"/>
    <dgm:cxn modelId="{E178B3AD-FEBF-524A-B7BD-491821A602F6}" type="presParOf" srcId="{D688AECC-550A-6B46-9665-6E7208F361F9}" destId="{880DE783-B72A-7841-A54C-7A6AA37631C1}" srcOrd="0" destOrd="0" presId="urn:microsoft.com/office/officeart/2005/8/layout/process4"/>
    <dgm:cxn modelId="{50F6EA72-1107-1C4E-8F61-5AAFB208084A}" type="presParOf" srcId="{45B6574A-1848-3042-8BF3-FEF26629FA9B}" destId="{59419CB8-879B-F24B-81C5-BA4C6E4884E8}" srcOrd="1" destOrd="0" presId="urn:microsoft.com/office/officeart/2005/8/layout/process4"/>
    <dgm:cxn modelId="{B492ACDE-D8DB-A441-AD5E-018A03593A10}" type="presParOf" srcId="{45B6574A-1848-3042-8BF3-FEF26629FA9B}" destId="{8410B55D-499B-4643-B921-5521CC93D09A}" srcOrd="2" destOrd="0" presId="urn:microsoft.com/office/officeart/2005/8/layout/process4"/>
    <dgm:cxn modelId="{E474F7FD-044F-7B46-9DB3-FCD76AC9AB19}" type="presParOf" srcId="{8410B55D-499B-4643-B921-5521CC93D09A}" destId="{B576D8E3-DC85-484F-B46B-C52BB55650D3}" srcOrd="0" destOrd="0" presId="urn:microsoft.com/office/officeart/2005/8/layout/process4"/>
    <dgm:cxn modelId="{698B7ED8-6A77-7241-947E-16FF27766C7E}" type="presParOf" srcId="{45B6574A-1848-3042-8BF3-FEF26629FA9B}" destId="{6639FF7C-483D-314E-9CCA-54D8206DDD85}" srcOrd="3" destOrd="0" presId="urn:microsoft.com/office/officeart/2005/8/layout/process4"/>
    <dgm:cxn modelId="{1E2AB943-AC43-FF42-8D73-792419C0FC17}" type="presParOf" srcId="{45B6574A-1848-3042-8BF3-FEF26629FA9B}" destId="{63AFCD21-06B7-174B-AD5A-7E18846B601D}" srcOrd="4" destOrd="0" presId="urn:microsoft.com/office/officeart/2005/8/layout/process4"/>
    <dgm:cxn modelId="{E2CC9847-A7A1-EB4F-A6A4-50C108F54CD4}" type="presParOf" srcId="{63AFCD21-06B7-174B-AD5A-7E18846B601D}" destId="{B495E869-148C-0D4D-A908-029BC4E02503}" srcOrd="0" destOrd="0" presId="urn:microsoft.com/office/officeart/2005/8/layout/process4"/>
    <dgm:cxn modelId="{3C746B14-C5DE-4142-AC67-2B1954DAC7A0}" type="presParOf" srcId="{45B6574A-1848-3042-8BF3-FEF26629FA9B}" destId="{0D3B6231-200B-D249-92C4-738D158BC7A0}" srcOrd="5" destOrd="0" presId="urn:microsoft.com/office/officeart/2005/8/layout/process4"/>
    <dgm:cxn modelId="{867B2B62-249B-E14A-AF26-A25EED0B2969}" type="presParOf" srcId="{45B6574A-1848-3042-8BF3-FEF26629FA9B}" destId="{D15EBF28-597B-2740-8FE1-1D23BDC4D912}" srcOrd="6" destOrd="0" presId="urn:microsoft.com/office/officeart/2005/8/layout/process4"/>
    <dgm:cxn modelId="{C8571D2F-ECD8-3549-89B2-7496B42FC14B}" type="presParOf" srcId="{D15EBF28-597B-2740-8FE1-1D23BDC4D912}" destId="{6401D233-2BE0-BB45-BB46-8F12429053EA}" srcOrd="0" destOrd="0" presId="urn:microsoft.com/office/officeart/2005/8/layout/process4"/>
    <dgm:cxn modelId="{101E77D9-ECE4-1C4C-B2EC-938A07C86D78}" type="presParOf" srcId="{45B6574A-1848-3042-8BF3-FEF26629FA9B}" destId="{CE50636B-949F-DD43-8FA7-BE3F211C870B}" srcOrd="7" destOrd="0" presId="urn:microsoft.com/office/officeart/2005/8/layout/process4"/>
    <dgm:cxn modelId="{7DB7AF0E-DDF6-2A48-86CB-C4BA134B03D6}" type="presParOf" srcId="{45B6574A-1848-3042-8BF3-FEF26629FA9B}" destId="{91EEEC4D-A7D4-7E41-94E6-B783BCC1C109}" srcOrd="8" destOrd="0" presId="urn:microsoft.com/office/officeart/2005/8/layout/process4"/>
    <dgm:cxn modelId="{7E28A155-7C7A-2C42-8EE4-FB21AD0CBABD}" type="presParOf" srcId="{91EEEC4D-A7D4-7E41-94E6-B783BCC1C109}" destId="{2EC11A72-9BDF-2044-985D-B077EEE2AE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F3104-FDCC-8843-AD5A-C70350B20094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EAF39-E08D-9D43-80EF-61653ECECD97}">
      <dgm:prSet phldrT="[Text]"/>
      <dgm:spPr/>
      <dgm:t>
        <a:bodyPr/>
        <a:lstStyle/>
        <a:p>
          <a:r>
            <a:rPr lang="en-US" smtClean="0"/>
            <a:t>Requirements</a:t>
          </a:r>
          <a:endParaRPr lang="en-US"/>
        </a:p>
      </dgm:t>
    </dgm:pt>
    <dgm:pt modelId="{1433BFAC-CED7-2B45-8328-19D259A95C54}" type="parTrans" cxnId="{174F5ADE-BD38-5F4F-AE2E-BF16C1771E92}">
      <dgm:prSet/>
      <dgm:spPr/>
      <dgm:t>
        <a:bodyPr/>
        <a:lstStyle/>
        <a:p>
          <a:endParaRPr lang="en-US"/>
        </a:p>
      </dgm:t>
    </dgm:pt>
    <dgm:pt modelId="{037D7D6F-671E-2F4D-8510-E88D03E5D876}" type="sibTrans" cxnId="{174F5ADE-BD38-5F4F-AE2E-BF16C1771E92}">
      <dgm:prSet/>
      <dgm:spPr/>
      <dgm:t>
        <a:bodyPr/>
        <a:lstStyle/>
        <a:p>
          <a:endParaRPr lang="en-US"/>
        </a:p>
      </dgm:t>
    </dgm:pt>
    <dgm:pt modelId="{9E2BB5D3-DE03-A64A-8991-BD1473F4A133}">
      <dgm:prSet phldrT="[Text]"/>
      <dgm:spPr/>
      <dgm:t>
        <a:bodyPr/>
        <a:lstStyle/>
        <a:p>
          <a:r>
            <a:rPr lang="en-US" dirty="0" smtClean="0"/>
            <a:t>Collection</a:t>
          </a:r>
          <a:endParaRPr lang="en-US" dirty="0"/>
        </a:p>
      </dgm:t>
    </dgm:pt>
    <dgm:pt modelId="{C3BA0177-3738-164F-BDC1-E067E69F7803}" type="parTrans" cxnId="{DE9EAD82-00D1-8645-A400-43DCB2DC8B2B}">
      <dgm:prSet/>
      <dgm:spPr/>
      <dgm:t>
        <a:bodyPr/>
        <a:lstStyle/>
        <a:p>
          <a:endParaRPr lang="en-US"/>
        </a:p>
      </dgm:t>
    </dgm:pt>
    <dgm:pt modelId="{D7F58063-40E8-E14A-90AB-AD41604E842F}" type="sibTrans" cxnId="{DE9EAD82-00D1-8645-A400-43DCB2DC8B2B}">
      <dgm:prSet/>
      <dgm:spPr/>
      <dgm:t>
        <a:bodyPr/>
        <a:lstStyle/>
        <a:p>
          <a:endParaRPr lang="en-US"/>
        </a:p>
      </dgm:t>
    </dgm:pt>
    <dgm:pt modelId="{4F967BFE-669D-E74F-90CF-7290BD8E45D0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09D5CFEA-C2D4-4A40-B714-3827269F24F3}" type="parTrans" cxnId="{D55027E3-D863-BC43-8451-62BF35600913}">
      <dgm:prSet/>
      <dgm:spPr/>
      <dgm:t>
        <a:bodyPr/>
        <a:lstStyle/>
        <a:p>
          <a:endParaRPr lang="en-US"/>
        </a:p>
      </dgm:t>
    </dgm:pt>
    <dgm:pt modelId="{D975B106-4DE3-5642-AB0C-414A5132A600}" type="sibTrans" cxnId="{D55027E3-D863-BC43-8451-62BF35600913}">
      <dgm:prSet/>
      <dgm:spPr/>
      <dgm:t>
        <a:bodyPr/>
        <a:lstStyle/>
        <a:p>
          <a:endParaRPr lang="en-US"/>
        </a:p>
      </dgm:t>
    </dgm:pt>
    <dgm:pt modelId="{BA4140CB-B912-624D-A19A-133769C7912B}">
      <dgm:prSet phldrT="[Text]"/>
      <dgm:spPr/>
      <dgm:t>
        <a:bodyPr/>
        <a:lstStyle/>
        <a:p>
          <a:r>
            <a:rPr lang="en-US" dirty="0" smtClean="0"/>
            <a:t>Dissemination</a:t>
          </a:r>
          <a:endParaRPr lang="en-US" dirty="0"/>
        </a:p>
      </dgm:t>
    </dgm:pt>
    <dgm:pt modelId="{C2DEAE75-4A89-3B4A-847B-33BEF349C5EF}" type="parTrans" cxnId="{6566D1E8-5A4F-CF4B-A7CB-FBD3D5BAC72A}">
      <dgm:prSet/>
      <dgm:spPr/>
      <dgm:t>
        <a:bodyPr/>
        <a:lstStyle/>
        <a:p>
          <a:endParaRPr lang="en-US"/>
        </a:p>
      </dgm:t>
    </dgm:pt>
    <dgm:pt modelId="{9C41986B-C939-9143-BCAD-E771DF2961D1}" type="sibTrans" cxnId="{6566D1E8-5A4F-CF4B-A7CB-FBD3D5BAC72A}">
      <dgm:prSet/>
      <dgm:spPr/>
      <dgm:t>
        <a:bodyPr/>
        <a:lstStyle/>
        <a:p>
          <a:endParaRPr lang="en-US"/>
        </a:p>
      </dgm:t>
    </dgm:pt>
    <dgm:pt modelId="{5341C8D5-E2FD-2B41-B049-C7457290B27D}">
      <dgm:prSet phldrT="[Text]"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26555FFC-25C1-0346-92E9-C71780F19497}" type="parTrans" cxnId="{6DE981CA-186D-1C46-968F-E6C9F25AEBCF}">
      <dgm:prSet/>
      <dgm:spPr/>
      <dgm:t>
        <a:bodyPr/>
        <a:lstStyle/>
        <a:p>
          <a:endParaRPr lang="en-US"/>
        </a:p>
      </dgm:t>
    </dgm:pt>
    <dgm:pt modelId="{EDBDEC4F-E689-E94A-9144-9CFF4B292425}" type="sibTrans" cxnId="{6DE981CA-186D-1C46-968F-E6C9F25AEBCF}">
      <dgm:prSet/>
      <dgm:spPr/>
      <dgm:t>
        <a:bodyPr/>
        <a:lstStyle/>
        <a:p>
          <a:endParaRPr lang="en-US"/>
        </a:p>
      </dgm:t>
    </dgm:pt>
    <dgm:pt modelId="{81F5402A-F327-D848-AEF5-F7D1BDA96DA4}" type="pres">
      <dgm:prSet presAssocID="{687F3104-FDCC-8843-AD5A-C70350B200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34E0B-D36F-214B-BE76-5708D6E49594}" type="pres">
      <dgm:prSet presAssocID="{97EEAF39-E08D-9D43-80EF-61653ECECD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0C812-6A39-6F40-B796-3BC0301FF793}" type="pres">
      <dgm:prSet presAssocID="{97EEAF39-E08D-9D43-80EF-61653ECECD97}" presName="spNode" presStyleCnt="0"/>
      <dgm:spPr/>
    </dgm:pt>
    <dgm:pt modelId="{472087C6-E00A-AB46-85B6-D411280E08DF}" type="pres">
      <dgm:prSet presAssocID="{037D7D6F-671E-2F4D-8510-E88D03E5D87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7A35749-E09D-9349-9565-10E4758D5F95}" type="pres">
      <dgm:prSet presAssocID="{9E2BB5D3-DE03-A64A-8991-BD1473F4A1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C47F6-686F-3141-9248-11C9E2A52FF4}" type="pres">
      <dgm:prSet presAssocID="{9E2BB5D3-DE03-A64A-8991-BD1473F4A133}" presName="spNode" presStyleCnt="0"/>
      <dgm:spPr/>
    </dgm:pt>
    <dgm:pt modelId="{1951B0A4-2BD7-074C-A8A2-A525B52E3EEF}" type="pres">
      <dgm:prSet presAssocID="{D7F58063-40E8-E14A-90AB-AD41604E842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5080E90-167E-614B-83E4-AC1656DAD461}" type="pres">
      <dgm:prSet presAssocID="{4F967BFE-669D-E74F-90CF-7290BD8E45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22BC5-DD7A-1140-A3CF-40182068CBBC}" type="pres">
      <dgm:prSet presAssocID="{4F967BFE-669D-E74F-90CF-7290BD8E45D0}" presName="spNode" presStyleCnt="0"/>
      <dgm:spPr/>
    </dgm:pt>
    <dgm:pt modelId="{8F9F3EDD-3A48-914B-8F67-2A78551BC5ED}" type="pres">
      <dgm:prSet presAssocID="{D975B106-4DE3-5642-AB0C-414A5132A60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97420F9-FE31-9344-96C8-AE457BC54209}" type="pres">
      <dgm:prSet presAssocID="{BA4140CB-B912-624D-A19A-133769C791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5FD9E-3878-374A-AA4B-41F76C2E1EF0}" type="pres">
      <dgm:prSet presAssocID="{BA4140CB-B912-624D-A19A-133769C7912B}" presName="spNode" presStyleCnt="0"/>
      <dgm:spPr/>
    </dgm:pt>
    <dgm:pt modelId="{DF16A56C-D440-A245-A7CE-C2646B4330B9}" type="pres">
      <dgm:prSet presAssocID="{9C41986B-C939-9143-BCAD-E771DF2961D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D230530-FA83-4E40-B131-840C71AD6BC9}" type="pres">
      <dgm:prSet presAssocID="{5341C8D5-E2FD-2B41-B049-C7457290B2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DD682-485B-0944-B992-891DD5D18E4E}" type="pres">
      <dgm:prSet presAssocID="{5341C8D5-E2FD-2B41-B049-C7457290B27D}" presName="spNode" presStyleCnt="0"/>
      <dgm:spPr/>
    </dgm:pt>
    <dgm:pt modelId="{AC4A7F95-7F84-1C4E-80EB-60C6CEA9FA89}" type="pres">
      <dgm:prSet presAssocID="{EDBDEC4F-E689-E94A-9144-9CFF4B29242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0F04880-729C-AF4C-9642-86FCCEEEB808}" type="presOf" srcId="{5341C8D5-E2FD-2B41-B049-C7457290B27D}" destId="{CD230530-FA83-4E40-B131-840C71AD6BC9}" srcOrd="0" destOrd="0" presId="urn:microsoft.com/office/officeart/2005/8/layout/cycle5"/>
    <dgm:cxn modelId="{174F5ADE-BD38-5F4F-AE2E-BF16C1771E92}" srcId="{687F3104-FDCC-8843-AD5A-C70350B20094}" destId="{97EEAF39-E08D-9D43-80EF-61653ECECD97}" srcOrd="0" destOrd="0" parTransId="{1433BFAC-CED7-2B45-8328-19D259A95C54}" sibTransId="{037D7D6F-671E-2F4D-8510-E88D03E5D876}"/>
    <dgm:cxn modelId="{54FC41B9-1DD2-2749-B7A5-628BAFFD081A}" type="presOf" srcId="{D7F58063-40E8-E14A-90AB-AD41604E842F}" destId="{1951B0A4-2BD7-074C-A8A2-A525B52E3EEF}" srcOrd="0" destOrd="0" presId="urn:microsoft.com/office/officeart/2005/8/layout/cycle5"/>
    <dgm:cxn modelId="{668D5CE1-29EA-8042-AD8D-29211030FB1D}" type="presOf" srcId="{037D7D6F-671E-2F4D-8510-E88D03E5D876}" destId="{472087C6-E00A-AB46-85B6-D411280E08DF}" srcOrd="0" destOrd="0" presId="urn:microsoft.com/office/officeart/2005/8/layout/cycle5"/>
    <dgm:cxn modelId="{6DE981CA-186D-1C46-968F-E6C9F25AEBCF}" srcId="{687F3104-FDCC-8843-AD5A-C70350B20094}" destId="{5341C8D5-E2FD-2B41-B049-C7457290B27D}" srcOrd="4" destOrd="0" parTransId="{26555FFC-25C1-0346-92E9-C71780F19497}" sibTransId="{EDBDEC4F-E689-E94A-9144-9CFF4B292425}"/>
    <dgm:cxn modelId="{FB7CAE96-0935-DE41-BEBA-0173B80B5A31}" type="presOf" srcId="{BA4140CB-B912-624D-A19A-133769C7912B}" destId="{397420F9-FE31-9344-96C8-AE457BC54209}" srcOrd="0" destOrd="0" presId="urn:microsoft.com/office/officeart/2005/8/layout/cycle5"/>
    <dgm:cxn modelId="{9C7F7C8B-6EB4-BF43-B52E-FBCD75C03D1C}" type="presOf" srcId="{9E2BB5D3-DE03-A64A-8991-BD1473F4A133}" destId="{67A35749-E09D-9349-9565-10E4758D5F95}" srcOrd="0" destOrd="0" presId="urn:microsoft.com/office/officeart/2005/8/layout/cycle5"/>
    <dgm:cxn modelId="{D55027E3-D863-BC43-8451-62BF35600913}" srcId="{687F3104-FDCC-8843-AD5A-C70350B20094}" destId="{4F967BFE-669D-E74F-90CF-7290BD8E45D0}" srcOrd="2" destOrd="0" parTransId="{09D5CFEA-C2D4-4A40-B714-3827269F24F3}" sibTransId="{D975B106-4DE3-5642-AB0C-414A5132A600}"/>
    <dgm:cxn modelId="{DC3BD64C-2428-DB42-AE89-D4BD6E3349BD}" type="presOf" srcId="{687F3104-FDCC-8843-AD5A-C70350B20094}" destId="{81F5402A-F327-D848-AEF5-F7D1BDA96DA4}" srcOrd="0" destOrd="0" presId="urn:microsoft.com/office/officeart/2005/8/layout/cycle5"/>
    <dgm:cxn modelId="{DE9EAD82-00D1-8645-A400-43DCB2DC8B2B}" srcId="{687F3104-FDCC-8843-AD5A-C70350B20094}" destId="{9E2BB5D3-DE03-A64A-8991-BD1473F4A133}" srcOrd="1" destOrd="0" parTransId="{C3BA0177-3738-164F-BDC1-E067E69F7803}" sibTransId="{D7F58063-40E8-E14A-90AB-AD41604E842F}"/>
    <dgm:cxn modelId="{6566D1E8-5A4F-CF4B-A7CB-FBD3D5BAC72A}" srcId="{687F3104-FDCC-8843-AD5A-C70350B20094}" destId="{BA4140CB-B912-624D-A19A-133769C7912B}" srcOrd="3" destOrd="0" parTransId="{C2DEAE75-4A89-3B4A-847B-33BEF349C5EF}" sibTransId="{9C41986B-C939-9143-BCAD-E771DF2961D1}"/>
    <dgm:cxn modelId="{0EDD1D5B-5F96-3A48-8E71-75C259B9A0D0}" type="presOf" srcId="{D975B106-4DE3-5642-AB0C-414A5132A600}" destId="{8F9F3EDD-3A48-914B-8F67-2A78551BC5ED}" srcOrd="0" destOrd="0" presId="urn:microsoft.com/office/officeart/2005/8/layout/cycle5"/>
    <dgm:cxn modelId="{B8594C0C-416E-444C-91DC-FE2D9372DB3C}" type="presOf" srcId="{97EEAF39-E08D-9D43-80EF-61653ECECD97}" destId="{1CC34E0B-D36F-214B-BE76-5708D6E49594}" srcOrd="0" destOrd="0" presId="urn:microsoft.com/office/officeart/2005/8/layout/cycle5"/>
    <dgm:cxn modelId="{1CA02173-1B89-5D43-B29D-F3AC9E194912}" type="presOf" srcId="{4F967BFE-669D-E74F-90CF-7290BD8E45D0}" destId="{C5080E90-167E-614B-83E4-AC1656DAD461}" srcOrd="0" destOrd="0" presId="urn:microsoft.com/office/officeart/2005/8/layout/cycle5"/>
    <dgm:cxn modelId="{97E0F91F-56F3-CC4B-8E17-41F7FA659884}" type="presOf" srcId="{9C41986B-C939-9143-BCAD-E771DF2961D1}" destId="{DF16A56C-D440-A245-A7CE-C2646B4330B9}" srcOrd="0" destOrd="0" presId="urn:microsoft.com/office/officeart/2005/8/layout/cycle5"/>
    <dgm:cxn modelId="{782B0744-04B2-6F44-A672-8E33BB4AE01A}" type="presOf" srcId="{EDBDEC4F-E689-E94A-9144-9CFF4B292425}" destId="{AC4A7F95-7F84-1C4E-80EB-60C6CEA9FA89}" srcOrd="0" destOrd="0" presId="urn:microsoft.com/office/officeart/2005/8/layout/cycle5"/>
    <dgm:cxn modelId="{54BAFBE7-D99D-2B4C-BDE8-3262C89E7F92}" type="presParOf" srcId="{81F5402A-F327-D848-AEF5-F7D1BDA96DA4}" destId="{1CC34E0B-D36F-214B-BE76-5708D6E49594}" srcOrd="0" destOrd="0" presId="urn:microsoft.com/office/officeart/2005/8/layout/cycle5"/>
    <dgm:cxn modelId="{C1DC9076-70DA-364B-87F0-86E48DBFADE7}" type="presParOf" srcId="{81F5402A-F327-D848-AEF5-F7D1BDA96DA4}" destId="{B490C812-6A39-6F40-B796-3BC0301FF793}" srcOrd="1" destOrd="0" presId="urn:microsoft.com/office/officeart/2005/8/layout/cycle5"/>
    <dgm:cxn modelId="{9F2CF8EE-FEFC-5849-87F1-665FECAC4E9B}" type="presParOf" srcId="{81F5402A-F327-D848-AEF5-F7D1BDA96DA4}" destId="{472087C6-E00A-AB46-85B6-D411280E08DF}" srcOrd="2" destOrd="0" presId="urn:microsoft.com/office/officeart/2005/8/layout/cycle5"/>
    <dgm:cxn modelId="{C712B662-76B7-2A44-81E0-73C45730CEEB}" type="presParOf" srcId="{81F5402A-F327-D848-AEF5-F7D1BDA96DA4}" destId="{67A35749-E09D-9349-9565-10E4758D5F95}" srcOrd="3" destOrd="0" presId="urn:microsoft.com/office/officeart/2005/8/layout/cycle5"/>
    <dgm:cxn modelId="{373187E9-D313-464F-A488-F1753CD91F90}" type="presParOf" srcId="{81F5402A-F327-D848-AEF5-F7D1BDA96DA4}" destId="{B9EC47F6-686F-3141-9248-11C9E2A52FF4}" srcOrd="4" destOrd="0" presId="urn:microsoft.com/office/officeart/2005/8/layout/cycle5"/>
    <dgm:cxn modelId="{97C57795-04A4-BB47-A0A2-8902A74C356B}" type="presParOf" srcId="{81F5402A-F327-D848-AEF5-F7D1BDA96DA4}" destId="{1951B0A4-2BD7-074C-A8A2-A525B52E3EEF}" srcOrd="5" destOrd="0" presId="urn:microsoft.com/office/officeart/2005/8/layout/cycle5"/>
    <dgm:cxn modelId="{E9C101CB-0895-A345-8D87-1979EDAD88BF}" type="presParOf" srcId="{81F5402A-F327-D848-AEF5-F7D1BDA96DA4}" destId="{C5080E90-167E-614B-83E4-AC1656DAD461}" srcOrd="6" destOrd="0" presId="urn:microsoft.com/office/officeart/2005/8/layout/cycle5"/>
    <dgm:cxn modelId="{49E20FA4-9591-5440-A16F-CEA34E9CD9E1}" type="presParOf" srcId="{81F5402A-F327-D848-AEF5-F7D1BDA96DA4}" destId="{59A22BC5-DD7A-1140-A3CF-40182068CBBC}" srcOrd="7" destOrd="0" presId="urn:microsoft.com/office/officeart/2005/8/layout/cycle5"/>
    <dgm:cxn modelId="{0A868709-2C53-744F-9AA9-98C82A994A22}" type="presParOf" srcId="{81F5402A-F327-D848-AEF5-F7D1BDA96DA4}" destId="{8F9F3EDD-3A48-914B-8F67-2A78551BC5ED}" srcOrd="8" destOrd="0" presId="urn:microsoft.com/office/officeart/2005/8/layout/cycle5"/>
    <dgm:cxn modelId="{20AE6F1A-2B02-0341-A6A4-30F4B2A1E8A2}" type="presParOf" srcId="{81F5402A-F327-D848-AEF5-F7D1BDA96DA4}" destId="{397420F9-FE31-9344-96C8-AE457BC54209}" srcOrd="9" destOrd="0" presId="urn:microsoft.com/office/officeart/2005/8/layout/cycle5"/>
    <dgm:cxn modelId="{1BA6ACE8-760C-664F-BAA6-3E12BE3C9E19}" type="presParOf" srcId="{81F5402A-F327-D848-AEF5-F7D1BDA96DA4}" destId="{ED65FD9E-3878-374A-AA4B-41F76C2E1EF0}" srcOrd="10" destOrd="0" presId="urn:microsoft.com/office/officeart/2005/8/layout/cycle5"/>
    <dgm:cxn modelId="{32755CD6-ACB8-8D4F-835B-D9DF8413FB88}" type="presParOf" srcId="{81F5402A-F327-D848-AEF5-F7D1BDA96DA4}" destId="{DF16A56C-D440-A245-A7CE-C2646B4330B9}" srcOrd="11" destOrd="0" presId="urn:microsoft.com/office/officeart/2005/8/layout/cycle5"/>
    <dgm:cxn modelId="{855475CB-9E97-554D-8F68-FAB9541F295A}" type="presParOf" srcId="{81F5402A-F327-D848-AEF5-F7D1BDA96DA4}" destId="{CD230530-FA83-4E40-B131-840C71AD6BC9}" srcOrd="12" destOrd="0" presId="urn:microsoft.com/office/officeart/2005/8/layout/cycle5"/>
    <dgm:cxn modelId="{EFB13290-0B1D-0A4E-A926-BA4C9BA41AFF}" type="presParOf" srcId="{81F5402A-F327-D848-AEF5-F7D1BDA96DA4}" destId="{8F1DD682-485B-0944-B992-891DD5D18E4E}" srcOrd="13" destOrd="0" presId="urn:microsoft.com/office/officeart/2005/8/layout/cycle5"/>
    <dgm:cxn modelId="{9BEDA864-D3FC-CF4E-B757-8462229EF2ED}" type="presParOf" srcId="{81F5402A-F327-D848-AEF5-F7D1BDA96DA4}" destId="{AC4A7F95-7F84-1C4E-80EB-60C6CEA9FA8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DE783-B72A-7841-A54C-7A6AA37631C1}">
      <dsp:nvSpPr>
        <dsp:cNvPr id="0" name=""/>
        <dsp:cNvSpPr/>
      </dsp:nvSpPr>
      <dsp:spPr>
        <a:xfrm>
          <a:off x="0" y="4104328"/>
          <a:ext cx="8229600" cy="6733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Feedback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0" y="4104328"/>
        <a:ext cx="8229600" cy="673349"/>
      </dsp:txXfrm>
    </dsp:sp>
    <dsp:sp modelId="{B576D8E3-DC85-484F-B46B-C52BB55650D3}">
      <dsp:nvSpPr>
        <dsp:cNvPr id="0" name=""/>
        <dsp:cNvSpPr/>
      </dsp:nvSpPr>
      <dsp:spPr>
        <a:xfrm rot="10800000">
          <a:off x="0" y="3078817"/>
          <a:ext cx="8229600" cy="1035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Dissemination</a:t>
          </a:r>
          <a:endParaRPr lang="en-US" sz="2300" kern="1200" dirty="0">
            <a:solidFill>
              <a:schemeClr val="tx1"/>
            </a:solidFill>
          </a:endParaRPr>
        </a:p>
      </dsp:txBody>
      <dsp:txXfrm rot="10800000">
        <a:off x="0" y="3078817"/>
        <a:ext cx="8229600" cy="672909"/>
      </dsp:txXfrm>
    </dsp:sp>
    <dsp:sp modelId="{B495E869-148C-0D4D-A908-029BC4E02503}">
      <dsp:nvSpPr>
        <dsp:cNvPr id="0" name=""/>
        <dsp:cNvSpPr/>
      </dsp:nvSpPr>
      <dsp:spPr>
        <a:xfrm rot="10800000">
          <a:off x="0" y="2053306"/>
          <a:ext cx="8229600" cy="1035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Analysis</a:t>
          </a:r>
          <a:endParaRPr lang="en-US" sz="2300" kern="1200" dirty="0">
            <a:solidFill>
              <a:schemeClr val="tx1"/>
            </a:solidFill>
          </a:endParaRPr>
        </a:p>
      </dsp:txBody>
      <dsp:txXfrm rot="10800000">
        <a:off x="0" y="2053306"/>
        <a:ext cx="8229600" cy="672909"/>
      </dsp:txXfrm>
    </dsp:sp>
    <dsp:sp modelId="{6401D233-2BE0-BB45-BB46-8F12429053EA}">
      <dsp:nvSpPr>
        <dsp:cNvPr id="0" name=""/>
        <dsp:cNvSpPr/>
      </dsp:nvSpPr>
      <dsp:spPr>
        <a:xfrm rot="10800000">
          <a:off x="0" y="1027795"/>
          <a:ext cx="8229600" cy="1035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Collection</a:t>
          </a:r>
          <a:endParaRPr lang="en-US" sz="2300" kern="1200" dirty="0">
            <a:solidFill>
              <a:schemeClr val="tx1"/>
            </a:solidFill>
          </a:endParaRPr>
        </a:p>
      </dsp:txBody>
      <dsp:txXfrm rot="10800000">
        <a:off x="0" y="1027795"/>
        <a:ext cx="8229600" cy="672909"/>
      </dsp:txXfrm>
    </dsp:sp>
    <dsp:sp modelId="{2EC11A72-9BDF-2044-985D-B077EEE2AE8D}">
      <dsp:nvSpPr>
        <dsp:cNvPr id="0" name=""/>
        <dsp:cNvSpPr/>
      </dsp:nvSpPr>
      <dsp:spPr>
        <a:xfrm rot="10800000">
          <a:off x="0" y="2284"/>
          <a:ext cx="8229600" cy="1035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Requirements</a:t>
          </a:r>
          <a:endParaRPr lang="en-US" sz="2300" kern="1200" dirty="0">
            <a:solidFill>
              <a:schemeClr val="tx1"/>
            </a:solidFill>
          </a:endParaRPr>
        </a:p>
      </dsp:txBody>
      <dsp:txXfrm rot="10800000">
        <a:off x="0" y="2284"/>
        <a:ext cx="8229600" cy="672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34E0B-D36F-214B-BE76-5708D6E49594}">
      <dsp:nvSpPr>
        <dsp:cNvPr id="0" name=""/>
        <dsp:cNvSpPr/>
      </dsp:nvSpPr>
      <dsp:spPr>
        <a:xfrm>
          <a:off x="3329210" y="1310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Requirements</a:t>
          </a:r>
          <a:endParaRPr lang="en-US" sz="1600" kern="1200"/>
        </a:p>
      </dsp:txBody>
      <dsp:txXfrm>
        <a:off x="3379064" y="51164"/>
        <a:ext cx="1471470" cy="921558"/>
      </dsp:txXfrm>
    </dsp:sp>
    <dsp:sp modelId="{472087C6-E00A-AB46-85B6-D411280E08DF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3034841" y="259665"/>
              </a:moveTo>
              <a:arcTo wR="2039084" hR="2039084" stAng="17953875" swAng="12108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35749-E09D-9349-9565-10E4758D5F95}">
      <dsp:nvSpPr>
        <dsp:cNvPr id="0" name=""/>
        <dsp:cNvSpPr/>
      </dsp:nvSpPr>
      <dsp:spPr>
        <a:xfrm>
          <a:off x="5268494" y="1410282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Collection</a:t>
          </a:r>
          <a:endParaRPr lang="en-US" sz="1600" kern="1200" dirty="0"/>
        </a:p>
      </dsp:txBody>
      <dsp:txXfrm>
        <a:off x="5318348" y="1460136"/>
        <a:ext cx="1471470" cy="921558"/>
      </dsp:txXfrm>
    </dsp:sp>
    <dsp:sp modelId="{1951B0A4-2BD7-074C-A8A2-A525B52E3EEF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4073267" y="2180371"/>
              </a:moveTo>
              <a:arcTo wR="2039084" hR="2039084" stAng="21838392" swAng="13591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80E90-167E-614B-83E4-AC1656DAD461}">
      <dsp:nvSpPr>
        <dsp:cNvPr id="0" name=""/>
        <dsp:cNvSpPr/>
      </dsp:nvSpPr>
      <dsp:spPr>
        <a:xfrm>
          <a:off x="4527754" y="3690047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Analysis</a:t>
          </a:r>
          <a:endParaRPr lang="en-US" sz="1600" kern="1200" dirty="0"/>
        </a:p>
      </dsp:txBody>
      <dsp:txXfrm>
        <a:off x="4577608" y="3739901"/>
        <a:ext cx="1471470" cy="921558"/>
      </dsp:txXfrm>
    </dsp:sp>
    <dsp:sp modelId="{8F9F3EDD-3A48-914B-8F67-2A78551BC5ED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2289102" y="4062782"/>
              </a:moveTo>
              <a:arcTo wR="2039084" hR="2039084" stAng="4977424" swAng="8451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420F9-FE31-9344-96C8-AE457BC54209}">
      <dsp:nvSpPr>
        <dsp:cNvPr id="0" name=""/>
        <dsp:cNvSpPr/>
      </dsp:nvSpPr>
      <dsp:spPr>
        <a:xfrm>
          <a:off x="2130667" y="3690047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Dissemination</a:t>
          </a:r>
          <a:endParaRPr lang="en-US" sz="1600" kern="1200" dirty="0"/>
        </a:p>
      </dsp:txBody>
      <dsp:txXfrm>
        <a:off x="2180521" y="3739901"/>
        <a:ext cx="1471470" cy="921558"/>
      </dsp:txXfrm>
    </dsp:sp>
    <dsp:sp modelId="{DF16A56C-D440-A245-A7CE-C2646B4330B9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216247" y="2952939"/>
              </a:moveTo>
              <a:arcTo wR="2039084" hR="2039084" stAng="9202421" swAng="13591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30530-FA83-4E40-B131-840C71AD6BC9}">
      <dsp:nvSpPr>
        <dsp:cNvPr id="0" name=""/>
        <dsp:cNvSpPr/>
      </dsp:nvSpPr>
      <dsp:spPr>
        <a:xfrm>
          <a:off x="1389926" y="1410282"/>
          <a:ext cx="1571178" cy="10212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Feedback</a:t>
          </a:r>
          <a:endParaRPr lang="en-US" sz="1600" kern="1200" dirty="0"/>
        </a:p>
      </dsp:txBody>
      <dsp:txXfrm>
        <a:off x="1439780" y="1460136"/>
        <a:ext cx="1471470" cy="921558"/>
      </dsp:txXfrm>
    </dsp:sp>
    <dsp:sp modelId="{AC4A7F95-7F84-1C4E-80EB-60C6CEA9FA89}">
      <dsp:nvSpPr>
        <dsp:cNvPr id="0" name=""/>
        <dsp:cNvSpPr/>
      </dsp:nvSpPr>
      <dsp:spPr>
        <a:xfrm>
          <a:off x="2075715" y="511943"/>
          <a:ext cx="4078168" cy="4078168"/>
        </a:xfrm>
        <a:custGeom>
          <a:avLst/>
          <a:gdLst/>
          <a:ahLst/>
          <a:cxnLst/>
          <a:rect l="0" t="0" r="0" b="0"/>
          <a:pathLst>
            <a:path>
              <a:moveTo>
                <a:pt x="490589" y="712423"/>
              </a:moveTo>
              <a:arcTo wR="2039084" hR="2039084" stAng="13235284" swAng="12108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65025-AAE7-6146-94A0-BABAAB2E1CA1}" type="datetimeFigureOut">
              <a:rPr lang="en-US" smtClean="0"/>
              <a:t>6/26/14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4A12D-321B-8949-A809-C4EDF8933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must be this tall to 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4A12D-321B-8949-A809-C4EDF8933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7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5902" r="20023" b="48757"/>
          <a:stretch/>
        </p:blipFill>
        <p:spPr>
          <a:xfrm>
            <a:off x="17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71586"/>
            <a:ext cx="9144000" cy="1986455"/>
          </a:xfrm>
          <a:prstGeom prst="rect">
            <a:avLst/>
          </a:prstGeom>
          <a:solidFill>
            <a:srgbClr val="0000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64"/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30" y="5029201"/>
            <a:ext cx="8035740" cy="9144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46" y="6017213"/>
            <a:ext cx="8059395" cy="525519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45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45877"/>
            <a:ext cx="9144000" cy="441435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0"/>
                </a:scheme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64"/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52" y="424929"/>
            <a:ext cx="2303013" cy="8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32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6799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286000"/>
            <a:ext cx="3008313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latin typeface="Arial"/>
              </a:rPr>
              <a:t>Click to edit Master title style</a:t>
            </a:r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49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1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white"/>
                </a:solidFill>
                <a:latin typeface="Arial"/>
              </a:rPr>
              <a:t>Click to edit Master title style</a:t>
            </a:r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92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" y="23"/>
            <a:ext cx="9147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4"/>
            <a:ext cx="8229600" cy="819807"/>
          </a:xfrm>
        </p:spPr>
        <p:txBody>
          <a:bodyPr anchor="b">
            <a:normAutofit/>
          </a:bodyPr>
          <a:lstStyle>
            <a:lvl1pPr algn="l" defTabSz="913564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072"/>
            <a:ext cx="8229600" cy="4780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74768"/>
            <a:ext cx="6096000" cy="230744"/>
          </a:xfrm>
          <a:prstGeom prst="rect">
            <a:avLst/>
          </a:prstGeom>
          <a:noFill/>
        </p:spPr>
        <p:txBody>
          <a:bodyPr wrap="square" lIns="91352" tIns="45676" rIns="91352" bIns="45676" rtlCol="0">
            <a:spAutoFit/>
          </a:bodyPr>
          <a:lstStyle/>
          <a:p>
            <a:pPr defTabSz="913564"/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Copyright  ©  </a:t>
            </a:r>
            <a:r>
              <a:rPr lang="en-US" sz="900" dirty="0" smtClean="0">
                <a:solidFill>
                  <a:prstClr val="white"/>
                </a:solidFill>
                <a:latin typeface="Arial"/>
                <a:cs typeface="Arial"/>
              </a:rPr>
              <a:t>2014, </a:t>
            </a:r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FireEye, Inc.  All rights reserved.   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4890979" y="6444587"/>
            <a:ext cx="3806456" cy="3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r" defTabSz="913564"/>
            <a:fld id="{23CDF660-F041-43DE-8D21-6350AF94E913}" type="slidenum">
              <a:rPr lang="en-US" sz="800">
                <a:solidFill>
                  <a:prstClr val="white"/>
                </a:solidFill>
                <a:latin typeface="Verdana" pitchFamily="-106" charset="0"/>
                <a:cs typeface="Arial"/>
              </a:rPr>
              <a:pPr algn="r" defTabSz="913564"/>
              <a:t>‹#›</a:t>
            </a:fld>
            <a:endParaRPr lang="en-US" sz="800" dirty="0">
              <a:solidFill>
                <a:prstClr val="white"/>
              </a:solidFill>
              <a:latin typeface="Verdana" pitchFamily="-10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50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758"/>
            <a:ext cx="8229600" cy="867103"/>
          </a:xfrm>
        </p:spPr>
        <p:txBody>
          <a:bodyPr>
            <a:normAutofit/>
          </a:bodyPr>
          <a:lstStyle>
            <a:lvl1pPr algn="l" defTabSz="913564" rtl="0" eaLnBrk="1" latinLnBrk="0" hangingPunct="1">
              <a:spcBef>
                <a:spcPct val="0"/>
              </a:spcBef>
              <a:buNone/>
              <a:def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5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8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/>
          <a:stretch/>
        </p:blipFill>
        <p:spPr bwMode="auto">
          <a:xfrm>
            <a:off x="-3152" y="23"/>
            <a:ext cx="9147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0758"/>
            <a:ext cx="8229600" cy="867103"/>
          </a:xfrm>
        </p:spPr>
        <p:txBody>
          <a:bodyPr>
            <a:normAutofit/>
          </a:bodyPr>
          <a:lstStyle>
            <a:lvl1pPr algn="l" defTabSz="913564" rtl="0" eaLnBrk="1" latinLnBrk="0" hangingPunct="1">
              <a:spcBef>
                <a:spcPct val="0"/>
              </a:spcBef>
              <a:buNone/>
              <a:def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5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590800"/>
            <a:ext cx="9144000" cy="4267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64"/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4890979" y="6444587"/>
            <a:ext cx="3806456" cy="3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r" defTabSz="913564"/>
            <a:fld id="{23CDF660-F041-43DE-8D21-6350AF94E913}" type="slidenum">
              <a:rPr lang="en-US" sz="800">
                <a:solidFill>
                  <a:prstClr val="white"/>
                </a:solidFill>
                <a:latin typeface="Verdana" pitchFamily="-106" charset="0"/>
                <a:cs typeface="Arial"/>
              </a:rPr>
              <a:pPr algn="r" defTabSz="913564"/>
              <a:t>‹#›</a:t>
            </a:fld>
            <a:endParaRPr lang="en-US" sz="800" dirty="0">
              <a:solidFill>
                <a:prstClr val="white"/>
              </a:solidFill>
              <a:latin typeface="Verdana" pitchFamily="-10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59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B83FA5-E8B9-FE48-87F0-F2806C0CA2A5}" type="datetimeFigureOut">
              <a:rPr lang="en-US" smtClean="0"/>
              <a:t>6/26/14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1D80B1-F32C-3C40-A61C-7C0E938B1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092200"/>
            <a:ext cx="914241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149"/>
            <a:ext cx="6400800" cy="2076451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6400800" cy="1219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2438396" cy="70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 userDrawn="1"/>
        </p:nvSpPr>
        <p:spPr>
          <a:xfrm>
            <a:off x="0" y="4191000"/>
            <a:ext cx="9144000" cy="762000"/>
          </a:xfrm>
          <a:prstGeom prst="rect">
            <a:avLst/>
          </a:prstGeom>
          <a:solidFill>
            <a:srgbClr val="D0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29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2"/>
            <a:ext cx="40386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14299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676399"/>
            <a:ext cx="4040188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4299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theme" Target="../theme/theme2.xml"/><Relationship Id="rId10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" y="23"/>
            <a:ext cx="9147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11621"/>
          </a:xfrm>
          <a:prstGeom prst="rect">
            <a:avLst/>
          </a:prstGeom>
        </p:spPr>
        <p:txBody>
          <a:bodyPr vert="horz" lIns="91352" tIns="0" rIns="91352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 vert="horz" lIns="91352" tIns="45676" rIns="91352" bIns="4567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6474768"/>
            <a:ext cx="6096000" cy="230744"/>
          </a:xfrm>
          <a:prstGeom prst="rect">
            <a:avLst/>
          </a:prstGeom>
          <a:noFill/>
        </p:spPr>
        <p:txBody>
          <a:bodyPr wrap="square" lIns="91352" tIns="45676" rIns="91352" bIns="45676" rtlCol="0">
            <a:spAutoFit/>
          </a:bodyPr>
          <a:lstStyle/>
          <a:p>
            <a:pPr defTabSz="913564"/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Copyright  ©  </a:t>
            </a:r>
            <a:r>
              <a:rPr lang="en-US" sz="900" dirty="0" smtClean="0">
                <a:solidFill>
                  <a:prstClr val="white"/>
                </a:solidFill>
                <a:latin typeface="Arial"/>
                <a:cs typeface="Arial"/>
              </a:rPr>
              <a:t>2014, </a:t>
            </a:r>
            <a:r>
              <a:rPr lang="en-US" sz="900" dirty="0">
                <a:solidFill>
                  <a:prstClr val="white"/>
                </a:solidFill>
                <a:latin typeface="Arial"/>
                <a:cs typeface="Arial"/>
              </a:rPr>
              <a:t>FireEye, Inc.  All rights reserved. </a:t>
            </a:r>
            <a:r>
              <a:rPr lang="en-US" sz="900" dirty="0" smtClean="0">
                <a:solidFill>
                  <a:prstClr val="white"/>
                </a:solidFill>
                <a:latin typeface="Arial"/>
                <a:cs typeface="Arial"/>
              </a:rPr>
              <a:t>    </a:t>
            </a:r>
            <a:endParaRPr lang="en-US" sz="9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890979" y="6444587"/>
            <a:ext cx="3806456" cy="3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r" defTabSz="913564"/>
            <a:fld id="{23CDF660-F041-43DE-8D21-6350AF94E913}" type="slidenum">
              <a:rPr lang="en-US" sz="800">
                <a:solidFill>
                  <a:prstClr val="white"/>
                </a:solidFill>
                <a:latin typeface="Verdana" pitchFamily="-106" charset="0"/>
                <a:cs typeface="Arial"/>
              </a:rPr>
              <a:pPr algn="r" defTabSz="913564"/>
              <a:t>‹#›</a:t>
            </a:fld>
            <a:endParaRPr lang="en-US" sz="800" dirty="0">
              <a:solidFill>
                <a:prstClr val="white"/>
              </a:solidFill>
              <a:latin typeface="Verdana" pitchFamily="-10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6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3564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571" indent="-342571" algn="l" defTabSz="91356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268" indent="-285486" algn="l" defTabSz="9135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A2AAAC"/>
          </a:solidFill>
          <a:latin typeface="+mn-lt"/>
          <a:ea typeface="+mn-ea"/>
          <a:cs typeface="+mn-cs"/>
        </a:defRPr>
      </a:lvl2pPr>
      <a:lvl3pPr marL="1141946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598741" indent="-228402" algn="l" defTabSz="913564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A2AAAC"/>
          </a:solidFill>
          <a:latin typeface="+mn-lt"/>
          <a:ea typeface="+mn-ea"/>
          <a:cs typeface="+mn-cs"/>
        </a:defRPr>
      </a:lvl4pPr>
      <a:lvl5pPr marL="2055513" indent="-228402" algn="l" defTabSz="913564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2291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74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55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36" indent="-228402" algn="l" defTabSz="9135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2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4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6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4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01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91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64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240" algn="l" defTabSz="9135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559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37063"/>
            <a:ext cx="9144000" cy="3048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76200"/>
            <a:ext cx="9144000" cy="914400"/>
          </a:xfrm>
          <a:prstGeom prst="rect">
            <a:avLst/>
          </a:prstGeom>
          <a:solidFill>
            <a:srgbClr val="D0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6014800"/>
            <a:ext cx="1339516" cy="3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57200" y="6490156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Arial"/>
              </a:rPr>
              <a:t>Copyright (c) </a:t>
            </a:r>
            <a:r>
              <a:rPr lang="en-US" sz="800" dirty="0" smtClean="0">
                <a:solidFill>
                  <a:prstClr val="white">
                    <a:lumMod val="75000"/>
                  </a:prstClr>
                </a:solidFill>
                <a:latin typeface="Arial"/>
              </a:rPr>
              <a:t>2014, </a:t>
            </a:r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Arial"/>
              </a:rPr>
              <a:t>FireEye, Inc. All rights reserved. | CONFIDENTIAL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38200"/>
            <a:ext cx="9144000" cy="76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890978" y="6444585"/>
            <a:ext cx="3806456" cy="3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0"/>
          <a:lstStyle/>
          <a:p>
            <a:pPr algn="r" defTabSz="914400"/>
            <a:fld id="{23CDF660-F041-43DE-8D21-6350AF94E913}" type="slidenum">
              <a:rPr lang="en-US" sz="800">
                <a:solidFill>
                  <a:prstClr val="white"/>
                </a:solidFill>
                <a:latin typeface="Verdana" pitchFamily="-106" charset="0"/>
              </a:rPr>
              <a:pPr algn="r" defTabSz="914400"/>
              <a:t>‹#›</a:t>
            </a:fld>
            <a:endParaRPr lang="en-US" sz="800" dirty="0">
              <a:solidFill>
                <a:prstClr val="white"/>
              </a:solidFill>
              <a:latin typeface="Verdana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1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tix.mitre.org" TargetMode="External"/><Relationship Id="rId4" Type="http://schemas.openxmlformats.org/officeDocument/2006/relationships/hyperlink" Target="https://datatracker.ietf.org/wg/mile/" TargetMode="External"/><Relationship Id="rId5" Type="http://schemas.openxmlformats.org/officeDocument/2006/relationships/hyperlink" Target="http://www.ietf.org/rfc/rfc5070.txt" TargetMode="External"/><Relationship Id="rId6" Type="http://schemas.openxmlformats.org/officeDocument/2006/relationships/hyperlink" Target="http://www.veriscommunity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ioc.or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.wilson@fireeye.com" TargetMode="External"/><Relationship Id="rId4" Type="http://schemas.openxmlformats.org/officeDocument/2006/relationships/hyperlink" Target="http://openioc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ouglas.wilson@mandiant.com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30" y="5114494"/>
            <a:ext cx="8035740" cy="914400"/>
          </a:xfrm>
        </p:spPr>
        <p:txBody>
          <a:bodyPr/>
          <a:lstStyle/>
          <a:p>
            <a:r>
              <a:rPr lang="en-US" dirty="0"/>
              <a:t>Scaling Threat Intelligence Practices with Automation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build &amp; scale a Threat Intelligence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8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Threat Intel LIFECYCLE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started in Threat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5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meets Business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PLAN</a:t>
            </a:r>
          </a:p>
          <a:p>
            <a:endParaRPr lang="en-US" dirty="0"/>
          </a:p>
          <a:p>
            <a:pPr lvl="1"/>
            <a:r>
              <a:rPr lang="en-US" dirty="0" smtClean="0"/>
              <a:t>EXAMINE</a:t>
            </a:r>
          </a:p>
          <a:p>
            <a:pPr lvl="2"/>
            <a:r>
              <a:rPr lang="en-US" dirty="0" smtClean="0"/>
              <a:t>IR data in your org and how it flows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WALK THROUGH</a:t>
            </a:r>
          </a:p>
          <a:p>
            <a:pPr lvl="2"/>
            <a:r>
              <a:rPr lang="en-US" dirty="0" smtClean="0"/>
              <a:t>A basic Intel lifecycle</a:t>
            </a:r>
            <a:endParaRPr lang="en-US" dirty="0"/>
          </a:p>
          <a:p>
            <a:pPr lvl="2"/>
            <a:r>
              <a:rPr lang="en-US" dirty="0" smtClean="0"/>
              <a:t>See how each step would work with your org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 AND RESOURCE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etermine what resources will be committed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nd what steps will be followed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398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meets Business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IMPLEMENT</a:t>
            </a:r>
          </a:p>
          <a:p>
            <a:endParaRPr lang="en-US" dirty="0"/>
          </a:p>
          <a:p>
            <a:pPr lvl="1"/>
            <a:r>
              <a:rPr lang="en-US" dirty="0" smtClean="0"/>
              <a:t>INCENTIVIZE</a:t>
            </a:r>
          </a:p>
          <a:p>
            <a:pPr lvl="2"/>
            <a:r>
              <a:rPr lang="en-US" dirty="0" smtClean="0"/>
              <a:t>Make your new process matter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AUTOMATE</a:t>
            </a:r>
          </a:p>
          <a:p>
            <a:pPr lvl="2"/>
            <a:r>
              <a:rPr lang="en-US" dirty="0" smtClean="0"/>
              <a:t>Make your new process scale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GET FEEDBACK</a:t>
            </a:r>
          </a:p>
          <a:p>
            <a:pPr lvl="2"/>
            <a:r>
              <a:rPr lang="en-US" dirty="0" smtClean="0"/>
              <a:t>Make your new process better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539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Intelligence Lifecycle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3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Intelligence Lifecycle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887747"/>
              </p:ext>
            </p:extLst>
          </p:nvPr>
        </p:nvGraphicFramePr>
        <p:xfrm>
          <a:off x="457200" y="1339850"/>
          <a:ext cx="8229600" cy="47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04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Lifecycle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295598"/>
              </p:ext>
            </p:extLst>
          </p:nvPr>
        </p:nvGraphicFramePr>
        <p:xfrm>
          <a:off x="457200" y="1339850"/>
          <a:ext cx="8229600" cy="47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70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you doing this?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Don</a:t>
            </a:r>
            <a:r>
              <a:rPr lang="fr-FR" dirty="0" smtClean="0">
                <a:solidFill>
                  <a:schemeClr val="accent2"/>
                </a:solidFill>
              </a:rPr>
              <a:t>’</a:t>
            </a:r>
            <a:r>
              <a:rPr lang="en-US" dirty="0" smtClean="0">
                <a:solidFill>
                  <a:schemeClr val="accent2"/>
                </a:solidFill>
              </a:rPr>
              <a:t>t just buy Intel because everyone’s doing it</a:t>
            </a:r>
          </a:p>
          <a:p>
            <a:r>
              <a:rPr lang="en-US" dirty="0" smtClean="0"/>
              <a:t>Look at your current creators and consumers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Look at who you could empower with Threat Intel</a:t>
            </a:r>
          </a:p>
          <a:p>
            <a:r>
              <a:rPr lang="en-US" dirty="0" smtClean="0"/>
              <a:t>If business units don’t understand “security,” translate for them.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Show value and reasons to care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This helps with incentivizing later</a:t>
            </a:r>
          </a:p>
          <a:p>
            <a:r>
              <a:rPr lang="en-US" dirty="0" smtClean="0"/>
              <a:t>Look at what they can and can’t consume</a:t>
            </a:r>
          </a:p>
        </p:txBody>
      </p:sp>
    </p:spTree>
    <p:extLst>
      <p:ext uri="{BB962C8B-B14F-4D97-AF65-F5344CB8AC3E}">
        <p14:creationId xmlns:p14="http://schemas.microsoft.com/office/powerpoint/2010/main" val="73449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Thought Process</a:t>
            </a:r>
          </a:p>
          <a:p>
            <a:pPr lvl="1"/>
            <a:r>
              <a:rPr lang="en-US" dirty="0" smtClean="0"/>
              <a:t>What can we collect</a:t>
            </a:r>
          </a:p>
          <a:p>
            <a:pPr lvl="1"/>
            <a:r>
              <a:rPr lang="en-US" dirty="0" smtClean="0"/>
              <a:t>What should we collect (and are allowed to?)</a:t>
            </a:r>
          </a:p>
          <a:p>
            <a:pPr lvl="1"/>
            <a:r>
              <a:rPr lang="en-US" dirty="0" smtClean="0"/>
              <a:t>Out of that, what is useful</a:t>
            </a:r>
          </a:p>
          <a:p>
            <a:pPr lvl="1"/>
            <a:r>
              <a:rPr lang="en-US" dirty="0" smtClean="0"/>
              <a:t>How do we get useful out of noise</a:t>
            </a:r>
          </a:p>
          <a:p>
            <a:pPr lvl="2"/>
            <a:r>
              <a:rPr lang="en-US" dirty="0" smtClean="0"/>
              <a:t>And do that in a timely manner</a:t>
            </a:r>
          </a:p>
          <a:p>
            <a:pPr lvl="1"/>
            <a:r>
              <a:rPr lang="en-US" dirty="0" smtClean="0"/>
              <a:t>How do we make useful standardized</a:t>
            </a:r>
          </a:p>
          <a:p>
            <a:pPr lvl="2"/>
            <a:r>
              <a:rPr lang="en-US" dirty="0" smtClean="0"/>
              <a:t>How do we make useful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Internal Logging/Insight</a:t>
            </a:r>
          </a:p>
          <a:p>
            <a:pPr lvl="1"/>
            <a:r>
              <a:rPr lang="en-US" dirty="0" smtClean="0"/>
              <a:t>IR</a:t>
            </a:r>
          </a:p>
          <a:p>
            <a:pPr lvl="1"/>
            <a:r>
              <a:rPr lang="en-US" dirty="0" smtClean="0"/>
              <a:t>Feeds</a:t>
            </a:r>
          </a:p>
          <a:p>
            <a:pPr lvl="1"/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Partners</a:t>
            </a:r>
          </a:p>
          <a:p>
            <a:pPr lvl="1"/>
            <a:r>
              <a:rPr lang="en-US" dirty="0" smtClean="0"/>
              <a:t>And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3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What’s going on in your network may be your most important source of Intel</a:t>
            </a:r>
          </a:p>
          <a:p>
            <a:endParaRPr lang="en-US" dirty="0" smtClean="0"/>
          </a:p>
          <a:p>
            <a:r>
              <a:rPr lang="en-US" dirty="0" smtClean="0"/>
              <a:t>IR != conducive to time consuming reporting</a:t>
            </a:r>
          </a:p>
          <a:p>
            <a:endParaRPr lang="en-US" dirty="0" smtClean="0"/>
          </a:p>
          <a:p>
            <a:r>
              <a:rPr lang="en-US" dirty="0" smtClean="0"/>
              <a:t>Make the reporting part of process</a:t>
            </a:r>
          </a:p>
          <a:p>
            <a:pPr lvl="1"/>
            <a:r>
              <a:rPr lang="en-US" dirty="0" smtClean="0"/>
              <a:t>Standardize SOD</a:t>
            </a:r>
          </a:p>
          <a:p>
            <a:pPr lvl="1"/>
            <a:r>
              <a:rPr lang="en-US" dirty="0" smtClean="0"/>
              <a:t>Collect Indicators as part of normal workflow</a:t>
            </a:r>
          </a:p>
          <a:p>
            <a:pPr lvl="1"/>
            <a:r>
              <a:rPr lang="en-US" dirty="0" smtClean="0"/>
              <a:t>Assist with debriefings</a:t>
            </a:r>
          </a:p>
          <a:p>
            <a:pPr lvl="1"/>
            <a:r>
              <a:rPr lang="en-US" dirty="0" smtClean="0"/>
              <a:t>Privacy &amp; Sharing Guidelines matter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8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Doug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072"/>
            <a:ext cx="4130202" cy="4780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Manager at </a:t>
            </a:r>
            <a:r>
              <a:rPr lang="en-US" dirty="0" err="1" smtClean="0"/>
              <a:t>FireEye</a:t>
            </a:r>
            <a:r>
              <a:rPr lang="en-US" dirty="0" smtClean="0"/>
              <a:t> Labs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Mandiant</a:t>
            </a:r>
            <a:r>
              <a:rPr lang="en-US" dirty="0" smtClean="0"/>
              <a:t> since 2009</a:t>
            </a:r>
          </a:p>
          <a:p>
            <a:pPr marL="0" indent="0">
              <a:buNone/>
            </a:pPr>
            <a:endParaRPr lang="en-US" dirty="0" smtClean="0"/>
          </a:p>
          <a:p>
            <a:pPr marL="456782" lvl="1" indent="0">
              <a:buNone/>
            </a:pPr>
            <a:r>
              <a:rPr lang="en-US" dirty="0" smtClean="0"/>
              <a:t>2011 OpenIOC release</a:t>
            </a:r>
          </a:p>
          <a:p>
            <a:pPr marL="456782" lvl="1" indent="0">
              <a:buNone/>
            </a:pPr>
            <a:r>
              <a:rPr lang="en-US" dirty="0" smtClean="0"/>
              <a:t>2012 Intel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Infosec</a:t>
            </a:r>
            <a:r>
              <a:rPr lang="en-US" dirty="0" smtClean="0"/>
              <a:t> since 1999</a:t>
            </a:r>
          </a:p>
          <a:p>
            <a:pPr marL="399697" lvl="1" indent="0">
              <a:buNone/>
            </a:pPr>
            <a:r>
              <a:rPr lang="en-US" dirty="0" smtClean="0"/>
              <a:t>Background in</a:t>
            </a:r>
          </a:p>
          <a:p>
            <a:pPr marL="856460" lvl="2" indent="0">
              <a:buNone/>
            </a:pPr>
            <a:r>
              <a:rPr lang="en-US" dirty="0" smtClean="0"/>
              <a:t>Incident Response</a:t>
            </a:r>
          </a:p>
          <a:p>
            <a:pPr marL="856460" lvl="2" indent="0">
              <a:buNone/>
            </a:pPr>
            <a:r>
              <a:rPr lang="en-US" dirty="0" smtClean="0"/>
              <a:t>Multi-tiered Applications</a:t>
            </a:r>
          </a:p>
          <a:p>
            <a:pPr marL="856460" lvl="2" indent="0">
              <a:buNone/>
            </a:pPr>
            <a:r>
              <a:rPr lang="en-US" dirty="0" smtClean="0"/>
              <a:t>Web Hosting</a:t>
            </a:r>
          </a:p>
          <a:p>
            <a:pPr marL="456782" lvl="1" indent="0">
              <a:buNone/>
            </a:pPr>
            <a:endParaRPr lang="en-US" dirty="0"/>
          </a:p>
          <a:p>
            <a:pPr marL="57085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dallendoug</a:t>
            </a:r>
            <a:r>
              <a:rPr lang="en-US" dirty="0" smtClean="0"/>
              <a:t> on Twitter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2257" r="7115" b="10204"/>
          <a:stretch>
            <a:fillRect/>
          </a:stretch>
        </p:blipFill>
        <p:spPr bwMode="auto">
          <a:xfrm>
            <a:off x="4814876" y="1591737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20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Feeds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All over the map in terms of quality</a:t>
            </a:r>
          </a:p>
          <a:p>
            <a:endParaRPr lang="en-US" dirty="0" smtClean="0"/>
          </a:p>
          <a:p>
            <a:r>
              <a:rPr lang="en-US" dirty="0" smtClean="0"/>
              <a:t>Many have LOTS of quantity</a:t>
            </a:r>
          </a:p>
          <a:p>
            <a:endParaRPr lang="en-US" dirty="0" smtClean="0"/>
          </a:p>
          <a:p>
            <a:r>
              <a:rPr lang="en-US" dirty="0" smtClean="0"/>
              <a:t>Need to ADD VALUE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You need to be able to consume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Data for machines needs to be accessible via API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Ideally organized in a standard fashion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1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Very much depends on what your organization does</a:t>
            </a:r>
          </a:p>
          <a:p>
            <a:endParaRPr lang="en-US" dirty="0" smtClean="0"/>
          </a:p>
          <a:p>
            <a:r>
              <a:rPr lang="en-US" dirty="0" smtClean="0"/>
              <a:t>Get Feedback from them if possible and pertinent</a:t>
            </a:r>
          </a:p>
          <a:p>
            <a:endParaRPr lang="en-US" dirty="0" smtClean="0"/>
          </a:p>
          <a:p>
            <a:r>
              <a:rPr lang="en-US" dirty="0" smtClean="0"/>
              <a:t>Source of Intel? Possibly</a:t>
            </a:r>
          </a:p>
          <a:p>
            <a:endParaRPr lang="en-US" dirty="0" smtClean="0"/>
          </a:p>
          <a:p>
            <a:r>
              <a:rPr lang="en-US" dirty="0" smtClean="0"/>
              <a:t>Source of Customer satisfaction? Definitely</a:t>
            </a:r>
          </a:p>
          <a:p>
            <a:pPr lvl="1"/>
            <a:r>
              <a:rPr lang="en-US" dirty="0" smtClean="0"/>
              <a:t>Lets you know if your Intel is useful</a:t>
            </a:r>
          </a:p>
          <a:p>
            <a:pPr lvl="1"/>
            <a:r>
              <a:rPr lang="en-US" dirty="0" smtClean="0"/>
              <a:t>Lets you know if changes you make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Even more “it depends” than customers</a:t>
            </a:r>
          </a:p>
          <a:p>
            <a:endParaRPr lang="en-US" dirty="0" smtClean="0"/>
          </a:p>
          <a:p>
            <a:r>
              <a:rPr lang="en-US" dirty="0" smtClean="0"/>
              <a:t>Concerns about “sharing” are complicated by concerns about business</a:t>
            </a:r>
          </a:p>
          <a:p>
            <a:endParaRPr lang="en-US" dirty="0" smtClean="0"/>
          </a:p>
          <a:p>
            <a:r>
              <a:rPr lang="en-US" dirty="0" smtClean="0"/>
              <a:t>You can get things through partnerships you can’t get any other way</a:t>
            </a:r>
          </a:p>
          <a:p>
            <a:endParaRPr lang="en-US" dirty="0" smtClean="0"/>
          </a:p>
          <a:p>
            <a:r>
              <a:rPr lang="en-US" dirty="0" smtClean="0"/>
              <a:t>You can also waste a lot of time on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8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Collection: on and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FIRST!</a:t>
            </a:r>
          </a:p>
          <a:p>
            <a:endParaRPr lang="en-US" dirty="0" smtClean="0"/>
          </a:p>
          <a:p>
            <a:r>
              <a:rPr lang="en-US" dirty="0" smtClean="0"/>
              <a:t>Government organizations</a:t>
            </a:r>
          </a:p>
          <a:p>
            <a:endParaRPr lang="en-US" dirty="0" smtClean="0"/>
          </a:p>
          <a:p>
            <a:r>
              <a:rPr lang="en-US" dirty="0" smtClean="0"/>
              <a:t>Non-profit organizations</a:t>
            </a:r>
          </a:p>
          <a:p>
            <a:endParaRPr lang="en-US" dirty="0" smtClean="0"/>
          </a:p>
          <a:p>
            <a:r>
              <a:rPr lang="en-US" dirty="0" smtClean="0"/>
              <a:t>Open Source Intel from bulletins and blogs</a:t>
            </a:r>
          </a:p>
          <a:p>
            <a:endParaRPr lang="en-US" dirty="0" smtClean="0"/>
          </a:p>
          <a:p>
            <a:r>
              <a:rPr lang="en-US" dirty="0" smtClean="0"/>
              <a:t>Innumerable sources</a:t>
            </a:r>
          </a:p>
          <a:p>
            <a:pPr lvl="1"/>
            <a:r>
              <a:rPr lang="en-US" dirty="0" smtClean="0"/>
              <a:t>Is there something you can use</a:t>
            </a:r>
          </a:p>
          <a:p>
            <a:pPr lvl="1"/>
            <a:r>
              <a:rPr lang="en-US" dirty="0" smtClean="0"/>
              <a:t>Is it worth the investment you make to consume it</a:t>
            </a:r>
          </a:p>
          <a:p>
            <a:pPr lvl="1"/>
            <a:r>
              <a:rPr lang="en-US" dirty="0" smtClean="0"/>
              <a:t>Is it API accessible and/or standardized in some way?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4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 smtClean="0"/>
              <a:t>have </a:t>
            </a:r>
            <a:r>
              <a:rPr lang="en-US" dirty="0" smtClean="0"/>
              <a:t>SO MUCH DATA.</a:t>
            </a:r>
          </a:p>
          <a:p>
            <a:pPr lvl="1"/>
            <a:r>
              <a:rPr lang="en-US" dirty="0" smtClean="0"/>
              <a:t>Now where are you going to put it?</a:t>
            </a:r>
          </a:p>
          <a:p>
            <a:pPr lvl="1"/>
            <a:endParaRPr lang="en-US" dirty="0"/>
          </a:p>
          <a:p>
            <a:r>
              <a:rPr lang="en-US" dirty="0" smtClean="0"/>
              <a:t>There is no “one answer” or magic product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Storage: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Look for these things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Your staff knows how to work with the technology</a:t>
            </a:r>
          </a:p>
          <a:p>
            <a:pPr lvl="2"/>
            <a:r>
              <a:rPr lang="en-US" dirty="0" smtClean="0"/>
              <a:t>Or you have the resources to staff to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Accommodates storage and processing load</a:t>
            </a:r>
          </a:p>
          <a:p>
            <a:pPr lvl="2"/>
            <a:r>
              <a:rPr lang="en-US" dirty="0" smtClean="0"/>
              <a:t>Both now, but also for X amount of time in the future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Needs to enable what you consume and produce</a:t>
            </a:r>
          </a:p>
          <a:p>
            <a:pPr lvl="2"/>
            <a:r>
              <a:rPr lang="en-US" dirty="0" smtClean="0"/>
              <a:t>Not all DB are equal, or shaped the same</a:t>
            </a:r>
          </a:p>
          <a:p>
            <a:pPr lvl="2"/>
            <a:r>
              <a:rPr lang="en-US" dirty="0" smtClean="0"/>
              <a:t>Not all are optimized the same</a:t>
            </a:r>
          </a:p>
        </p:txBody>
      </p:sp>
    </p:spTree>
    <p:extLst>
      <p:ext uri="{BB962C8B-B14F-4D97-AF65-F5344CB8AC3E}">
        <p14:creationId xmlns:p14="http://schemas.microsoft.com/office/powerpoint/2010/main" val="320830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Storage: the hotness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Seeing a lot of graph databases used for analysis</a:t>
            </a:r>
          </a:p>
          <a:p>
            <a:endParaRPr lang="en-US" dirty="0" smtClean="0"/>
          </a:p>
          <a:p>
            <a:r>
              <a:rPr lang="en-US" dirty="0" smtClean="0"/>
              <a:t>Seeing a lot of “big data” solutions used for massive storage and queries across large amounts of data</a:t>
            </a:r>
          </a:p>
          <a:p>
            <a:pPr lvl="1"/>
            <a:r>
              <a:rPr lang="en-US" dirty="0" smtClean="0"/>
              <a:t>Traditional and </a:t>
            </a:r>
            <a:r>
              <a:rPr lang="en-US" dirty="0" err="1" smtClean="0"/>
              <a:t>NoSQL</a:t>
            </a:r>
            <a:r>
              <a:rPr lang="en-US" dirty="0" smtClean="0"/>
              <a:t> databases, Map Reduce, distributed file/storage solutions and more</a:t>
            </a:r>
          </a:p>
          <a:p>
            <a:endParaRPr lang="en-US" dirty="0" smtClean="0"/>
          </a:p>
          <a:p>
            <a:r>
              <a:rPr lang="en-US" dirty="0" smtClean="0"/>
              <a:t>Consult an SME if you don’t have one in house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03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Tactical Analysis: Connecting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Clustering Data (Tactical)</a:t>
            </a:r>
          </a:p>
          <a:p>
            <a:pPr lvl="1"/>
            <a:r>
              <a:rPr lang="en-US" dirty="0" smtClean="0"/>
              <a:t>What matters to your organization</a:t>
            </a:r>
          </a:p>
          <a:p>
            <a:pPr lvl="1"/>
            <a:r>
              <a:rPr lang="en-US" dirty="0" smtClean="0"/>
              <a:t>What sort of data do you have</a:t>
            </a:r>
          </a:p>
          <a:p>
            <a:pPr lvl="1"/>
            <a:r>
              <a:rPr lang="en-US" dirty="0" smtClean="0"/>
              <a:t>What can you act on</a:t>
            </a:r>
          </a:p>
          <a:p>
            <a:endParaRPr lang="en-US" dirty="0" smtClean="0"/>
          </a:p>
          <a:p>
            <a:r>
              <a:rPr lang="en-US" dirty="0" smtClean="0"/>
              <a:t>Attribution </a:t>
            </a:r>
            <a:r>
              <a:rPr lang="en-US" dirty="0" smtClean="0"/>
              <a:t>example</a:t>
            </a:r>
          </a:p>
          <a:p>
            <a:endParaRPr lang="en-US" dirty="0"/>
          </a:p>
          <a:p>
            <a:r>
              <a:rPr lang="en-US" dirty="0" smtClean="0"/>
              <a:t>TRACK YOUR WORK</a:t>
            </a:r>
          </a:p>
          <a:p>
            <a:pPr lvl="1"/>
            <a:r>
              <a:rPr lang="en-US" dirty="0" smtClean="0"/>
              <a:t>But avoid the document trap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Tactical benefits</a:t>
            </a:r>
          </a:p>
          <a:p>
            <a:pPr lvl="1"/>
            <a:r>
              <a:rPr lang="en-US" dirty="0" smtClean="0"/>
              <a:t>Improved/Targeted Detection of what’s clustered</a:t>
            </a:r>
          </a:p>
          <a:p>
            <a:pPr lvl="1"/>
            <a:r>
              <a:rPr lang="en-US" dirty="0" smtClean="0"/>
              <a:t>Basis for strategic defense decisions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01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Analysis: Drawing the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Trending Data (Strategic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Again – TRACK YOUR 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you gather enough data</a:t>
            </a:r>
          </a:p>
          <a:p>
            <a:pPr lvl="1"/>
            <a:r>
              <a:rPr lang="en-US" dirty="0" smtClean="0"/>
              <a:t>Can show shifts in TTPs</a:t>
            </a:r>
          </a:p>
          <a:p>
            <a:pPr lvl="1"/>
            <a:r>
              <a:rPr lang="en-US" dirty="0" smtClean="0"/>
              <a:t>Can show campaigns</a:t>
            </a:r>
          </a:p>
          <a:p>
            <a:pPr lvl="1"/>
            <a:r>
              <a:rPr lang="en-US" dirty="0" smtClean="0"/>
              <a:t>Most importantly, it shows you change over time – and if that relates to changes you made</a:t>
            </a:r>
          </a:p>
          <a:p>
            <a:pPr lvl="2"/>
            <a:r>
              <a:rPr lang="en-US" dirty="0" smtClean="0"/>
              <a:t>Metrics &amp; Feedback, combined w/ other sources</a:t>
            </a:r>
          </a:p>
          <a:p>
            <a:pPr lvl="2"/>
            <a:r>
              <a:rPr lang="en-US" dirty="0" smtClean="0"/>
              <a:t>Are you getting better or worse at dealing w/ adversaries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presentation is drawn from my experience with employers, customers, and industry</a:t>
            </a:r>
          </a:p>
          <a:p>
            <a:endParaRPr lang="en-US" dirty="0" smtClean="0"/>
          </a:p>
          <a:p>
            <a:r>
              <a:rPr lang="en-US" dirty="0" smtClean="0"/>
              <a:t>No specific Products will be named</a:t>
            </a:r>
          </a:p>
          <a:p>
            <a:endParaRPr lang="en-US" dirty="0" smtClean="0"/>
          </a:p>
          <a:p>
            <a:r>
              <a:rPr lang="en-US" dirty="0" smtClean="0"/>
              <a:t>This presentation is not an endorsement by </a:t>
            </a:r>
            <a:r>
              <a:rPr lang="en-US" dirty="0" err="1" smtClean="0"/>
              <a:t>Mandiant</a:t>
            </a:r>
            <a:r>
              <a:rPr lang="en-US" dirty="0" smtClean="0"/>
              <a:t> or </a:t>
            </a:r>
            <a:r>
              <a:rPr lang="en-US" dirty="0" err="1" smtClean="0"/>
              <a:t>FireEye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7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 mature form of analysis</a:t>
            </a:r>
          </a:p>
          <a:p>
            <a:endParaRPr lang="en-US" dirty="0" smtClean="0"/>
          </a:p>
          <a:p>
            <a:r>
              <a:rPr lang="en-US" dirty="0" smtClean="0"/>
              <a:t>Can achieve several goals</a:t>
            </a:r>
          </a:p>
          <a:p>
            <a:pPr lvl="1"/>
            <a:r>
              <a:rPr lang="en-US" dirty="0" smtClean="0"/>
              <a:t>Inform</a:t>
            </a:r>
          </a:p>
          <a:p>
            <a:pPr lvl="1"/>
            <a:r>
              <a:rPr lang="en-US" dirty="0" smtClean="0"/>
              <a:t>Empower</a:t>
            </a:r>
          </a:p>
          <a:p>
            <a:pPr lvl="1"/>
            <a:r>
              <a:rPr lang="en-US" dirty="0" smtClean="0"/>
              <a:t>Publicize</a:t>
            </a:r>
          </a:p>
          <a:p>
            <a:endParaRPr lang="en-US" dirty="0" smtClean="0"/>
          </a:p>
          <a:p>
            <a:r>
              <a:rPr lang="en-US" dirty="0" smtClean="0"/>
              <a:t>Again, how does your organization benefit?</a:t>
            </a:r>
          </a:p>
          <a:p>
            <a:pPr lvl="1"/>
            <a:r>
              <a:rPr lang="en-US" dirty="0" smtClean="0"/>
              <a:t>Do what gives you Return On Investment (ROI)</a:t>
            </a:r>
          </a:p>
          <a:p>
            <a:pPr lvl="1"/>
            <a:r>
              <a:rPr lang="en-US" dirty="0" smtClean="0"/>
              <a:t>Remember, ROI can be indirect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6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of Intel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Size and Shape of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 a perfect world, you create exactly what all consumers of your Intel need to consume</a:t>
            </a:r>
          </a:p>
          <a:p>
            <a:endParaRPr lang="en-US" dirty="0" smtClean="0"/>
          </a:p>
          <a:p>
            <a:r>
              <a:rPr lang="en-US" dirty="0" smtClean="0"/>
              <a:t>We’re very much not there yet</a:t>
            </a:r>
          </a:p>
          <a:p>
            <a:endParaRPr lang="en-US" dirty="0" smtClean="0"/>
          </a:p>
          <a:p>
            <a:r>
              <a:rPr lang="en-US" dirty="0" smtClean="0"/>
              <a:t>This is where standardization comes into play</a:t>
            </a:r>
          </a:p>
          <a:p>
            <a:endParaRPr lang="en-US" dirty="0" smtClean="0"/>
          </a:p>
          <a:p>
            <a:r>
              <a:rPr lang="en-US" dirty="0" smtClean="0"/>
              <a:t>The “lowering the barrier” </a:t>
            </a:r>
            <a:r>
              <a:rPr lang="en-US" dirty="0" smtClean="0"/>
              <a:t>idea . . . Doesn’t 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have to create tools and utilities if you want adoption</a:t>
            </a:r>
          </a:p>
          <a:p>
            <a:endParaRPr lang="en-US" dirty="0" smtClean="0"/>
          </a:p>
          <a:p>
            <a:r>
              <a:rPr lang="en-US" dirty="0" smtClean="0"/>
              <a:t>Or incentivize their 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0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of IOCs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Most people are REALLY HAPPY to receive Intel that they can use without any extra effort</a:t>
            </a:r>
          </a:p>
          <a:p>
            <a:endParaRPr lang="en-US" dirty="0" smtClean="0"/>
          </a:p>
          <a:p>
            <a:r>
              <a:rPr lang="en-US" dirty="0" smtClean="0"/>
              <a:t>The more the level of effort goes up, the more likely they are to walk away</a:t>
            </a:r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reating tools or translations that enable consumers to access your Intel is important</a:t>
            </a:r>
          </a:p>
          <a:p>
            <a:pPr lvl="1"/>
            <a:r>
              <a:rPr lang="en-US" dirty="0" smtClean="0"/>
              <a:t>However, it usually not cheap, fast, nor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6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-&gt; Requirements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means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Make sure you can MEASURE efficacy</a:t>
            </a:r>
          </a:p>
          <a:p>
            <a:endParaRPr lang="en-US" dirty="0" smtClean="0"/>
          </a:p>
          <a:p>
            <a:r>
              <a:rPr lang="en-US" dirty="0" smtClean="0"/>
              <a:t>Most companies have only anecdotal feedback</a:t>
            </a:r>
          </a:p>
          <a:p>
            <a:endParaRPr lang="en-US" dirty="0" smtClean="0"/>
          </a:p>
          <a:p>
            <a:r>
              <a:rPr lang="en-US" dirty="0" smtClean="0"/>
              <a:t>You have a lot of unanswered questions if you can’t measure whether what you are doing.</a:t>
            </a:r>
          </a:p>
          <a:p>
            <a:endParaRPr lang="en-US" dirty="0" smtClean="0"/>
          </a:p>
          <a:p>
            <a:r>
              <a:rPr lang="en-US" dirty="0" smtClean="0"/>
              <a:t>You can see</a:t>
            </a:r>
          </a:p>
          <a:p>
            <a:pPr lvl="1"/>
            <a:r>
              <a:rPr lang="en-US" dirty="0" smtClean="0"/>
              <a:t>what works &amp; what doesn’t</a:t>
            </a:r>
          </a:p>
          <a:p>
            <a:pPr lvl="1"/>
            <a:r>
              <a:rPr lang="en-US" dirty="0" smtClean="0"/>
              <a:t>the effect of changes</a:t>
            </a:r>
          </a:p>
          <a:p>
            <a:pPr lvl="1"/>
            <a:r>
              <a:rPr lang="en-US" dirty="0" smtClean="0"/>
              <a:t>how much or little you are helping your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feeds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Even without requests for new features, feedback helps you make your Intel better.</a:t>
            </a:r>
          </a:p>
          <a:p>
            <a:endParaRPr lang="en-US" dirty="0" smtClean="0"/>
          </a:p>
          <a:p>
            <a:r>
              <a:rPr lang="en-US" dirty="0" smtClean="0"/>
              <a:t>If there is a problem seen in the metrics, an automatic requirement should be to fix that.</a:t>
            </a:r>
          </a:p>
          <a:p>
            <a:endParaRPr lang="en-US" dirty="0" smtClean="0"/>
          </a:p>
          <a:p>
            <a:r>
              <a:rPr lang="en-US" dirty="0" smtClean="0"/>
              <a:t>Having the insight of measurable </a:t>
            </a:r>
            <a:r>
              <a:rPr lang="en-US" dirty="0"/>
              <a:t>metrics</a:t>
            </a:r>
            <a:r>
              <a:rPr lang="en-US" dirty="0" smtClean="0"/>
              <a:t> can help you gauge future requirements and feature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5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 Scalability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6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 to Empower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Humans are the limiting reagent</a:t>
            </a:r>
          </a:p>
          <a:p>
            <a:endParaRPr lang="en-US" dirty="0" smtClean="0"/>
          </a:p>
          <a:p>
            <a:r>
              <a:rPr lang="en-US" dirty="0" smtClean="0"/>
              <a:t>Hardest to find/acquire/replace</a:t>
            </a:r>
          </a:p>
          <a:p>
            <a:endParaRPr lang="en-US" dirty="0" smtClean="0"/>
          </a:p>
          <a:p>
            <a:r>
              <a:rPr lang="en-US" dirty="0" smtClean="0"/>
              <a:t>In Threat Intel, they do a lot of busy work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Automate to protect and empower them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3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Step through your process</a:t>
            </a:r>
          </a:p>
          <a:p>
            <a:endParaRPr lang="en-US" dirty="0" smtClean="0"/>
          </a:p>
          <a:p>
            <a:r>
              <a:rPr lang="en-US" dirty="0" smtClean="0"/>
              <a:t>Determine what steps MUST have a human making a decision</a:t>
            </a:r>
          </a:p>
          <a:p>
            <a:endParaRPr lang="en-US" dirty="0" smtClean="0"/>
          </a:p>
          <a:p>
            <a:r>
              <a:rPr lang="en-US" dirty="0" smtClean="0"/>
              <a:t>Automate all the rest, starting with the lowest hanging fruit.</a:t>
            </a:r>
          </a:p>
          <a:p>
            <a:endParaRPr lang="en-US" dirty="0" smtClean="0"/>
          </a:p>
          <a:p>
            <a:r>
              <a:rPr lang="en-US" dirty="0" smtClean="0"/>
              <a:t>The more automation you put in place, the more time your personnel have to do their real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4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Plan systems to be expandable</a:t>
            </a:r>
          </a:p>
          <a:p>
            <a:pPr lvl="1"/>
            <a:r>
              <a:rPr lang="en-US" dirty="0" smtClean="0"/>
              <a:t>If you succeed, your growth may be rapid!</a:t>
            </a:r>
          </a:p>
          <a:p>
            <a:endParaRPr lang="en-US" dirty="0" smtClean="0"/>
          </a:p>
          <a:p>
            <a:r>
              <a:rPr lang="en-US" dirty="0" smtClean="0"/>
              <a:t>Make investments in staff or resources</a:t>
            </a:r>
          </a:p>
          <a:p>
            <a:pPr lvl="1"/>
            <a:r>
              <a:rPr lang="en-US" dirty="0" smtClean="0"/>
              <a:t>You don’t want to have to figure out big data after you’re there already</a:t>
            </a:r>
          </a:p>
          <a:p>
            <a:endParaRPr lang="en-US" dirty="0" smtClean="0"/>
          </a:p>
          <a:p>
            <a:r>
              <a:rPr lang="en-US" dirty="0" smtClean="0"/>
              <a:t>Make sure incentives and buy-in from others can scale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3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Only take in feeds that you really need</a:t>
            </a:r>
          </a:p>
          <a:p>
            <a:pPr lvl="1"/>
            <a:r>
              <a:rPr lang="en-US" dirty="0" smtClean="0"/>
              <a:t>(Only take in ones you can automate)</a:t>
            </a:r>
          </a:p>
          <a:p>
            <a:endParaRPr lang="en-US" dirty="0"/>
          </a:p>
          <a:p>
            <a:r>
              <a:rPr lang="en-US" dirty="0" smtClean="0"/>
              <a:t>Regularly evaluate what you are getting for your money or your effort</a:t>
            </a:r>
          </a:p>
          <a:p>
            <a:endParaRPr lang="en-US" dirty="0"/>
          </a:p>
          <a:p>
            <a:r>
              <a:rPr lang="en-US" dirty="0" smtClean="0"/>
              <a:t>For groups of </a:t>
            </a:r>
            <a:r>
              <a:rPr lang="en-US" dirty="0" smtClean="0"/>
              <a:t>humans who help you, </a:t>
            </a:r>
            <a:r>
              <a:rPr lang="en-US" dirty="0" smtClean="0"/>
              <a:t>make collection a part of other processes that have to be done anyways.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5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Good tool selection can make or break your ability to scale</a:t>
            </a:r>
          </a:p>
          <a:p>
            <a:pPr lvl="1"/>
            <a:r>
              <a:rPr lang="en-US" dirty="0" smtClean="0"/>
              <a:t>Make sure what works for 10 or 100 can grow to handle 10,000 and on</a:t>
            </a:r>
          </a:p>
          <a:p>
            <a:endParaRPr lang="en-US" dirty="0" smtClean="0"/>
          </a:p>
          <a:p>
            <a:r>
              <a:rPr lang="en-US" dirty="0" smtClean="0"/>
              <a:t>You will probably hire the most staff in this area – plan for that.</a:t>
            </a:r>
          </a:p>
          <a:p>
            <a:pPr lvl="1"/>
            <a:r>
              <a:rPr lang="en-US" dirty="0" smtClean="0"/>
              <a:t>No amount of automation (yet) can replace a good analyst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Again, TRACK YOUR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1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 what works for YOUR Customers</a:t>
            </a:r>
          </a:p>
          <a:p>
            <a:endParaRPr lang="en-US" dirty="0" smtClean="0"/>
          </a:p>
          <a:p>
            <a:r>
              <a:rPr lang="en-US" dirty="0" smtClean="0"/>
              <a:t>Standardization is your friend</a:t>
            </a:r>
          </a:p>
          <a:p>
            <a:pPr lvl="1"/>
            <a:r>
              <a:rPr lang="en-US" dirty="0" smtClean="0"/>
              <a:t>You can’t please everyone</a:t>
            </a:r>
          </a:p>
          <a:p>
            <a:pPr lvl="1"/>
            <a:r>
              <a:rPr lang="en-US" dirty="0" smtClean="0"/>
              <a:t>But you can come close with translation capabilities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IOCs are like Source Code – a LOT of the same tools for one work for the other</a:t>
            </a:r>
          </a:p>
          <a:p>
            <a:pPr lvl="1"/>
            <a:r>
              <a:rPr lang="en-US" dirty="0" smtClean="0"/>
              <a:t>Automate Packages, Builds, and Tests</a:t>
            </a:r>
          </a:p>
        </p:txBody>
      </p:sp>
    </p:spTree>
    <p:extLst>
      <p:ext uri="{BB962C8B-B14F-4D97-AF65-F5344CB8AC3E}">
        <p14:creationId xmlns:p14="http://schemas.microsoft.com/office/powerpoint/2010/main" val="252776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Measure everything that you can that tells you if your Threat Intel is working or not</a:t>
            </a:r>
          </a:p>
          <a:p>
            <a:endParaRPr lang="en-US" dirty="0" smtClean="0"/>
          </a:p>
          <a:p>
            <a:r>
              <a:rPr lang="en-US" dirty="0" smtClean="0"/>
              <a:t>Make as much of this as automated and built into existing processes as possible</a:t>
            </a:r>
          </a:p>
          <a:p>
            <a:endParaRPr lang="en-US" dirty="0" smtClean="0"/>
          </a:p>
          <a:p>
            <a:r>
              <a:rPr lang="en-US" dirty="0" smtClean="0"/>
              <a:t>If your staff have to spend a lot of time sifting through mountains of data by hand, assume it won’t all get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9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Learned: Small Shops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start small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Identify internal resources that are already doing part of what you need</a:t>
            </a:r>
          </a:p>
          <a:p>
            <a:endParaRPr lang="en-US" dirty="0" smtClean="0"/>
          </a:p>
          <a:p>
            <a:r>
              <a:rPr lang="en-US" dirty="0" smtClean="0"/>
              <a:t>Figure out how to harness that</a:t>
            </a:r>
          </a:p>
          <a:p>
            <a:pPr lvl="1"/>
            <a:r>
              <a:rPr lang="en-US" dirty="0" smtClean="0"/>
              <a:t>or better yet, have them join the Intel effort</a:t>
            </a:r>
          </a:p>
          <a:p>
            <a:endParaRPr lang="en-US" dirty="0" smtClean="0"/>
          </a:p>
          <a:p>
            <a:r>
              <a:rPr lang="en-US" dirty="0" smtClean="0"/>
              <a:t>Intel isn’t just “hiring analysts”</a:t>
            </a:r>
          </a:p>
          <a:p>
            <a:pPr lvl="1"/>
            <a:r>
              <a:rPr lang="en-US" dirty="0" smtClean="0"/>
              <a:t>you’ll have more success with buy in from existing staff</a:t>
            </a:r>
          </a:p>
          <a:p>
            <a:endParaRPr lang="en-US" dirty="0" smtClean="0"/>
          </a:p>
          <a:p>
            <a:r>
              <a:rPr lang="en-US" dirty="0" smtClean="0"/>
              <a:t>The best one hire you can make might not be an analyst . . . It might be a 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5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Consider your priorities</a:t>
            </a:r>
          </a:p>
          <a:p>
            <a:pPr lvl="1"/>
            <a:r>
              <a:rPr lang="en-US" dirty="0" smtClean="0"/>
              <a:t>Do NOT just get into Threat Intel because it’s trendy</a:t>
            </a:r>
          </a:p>
          <a:p>
            <a:pPr lvl="1"/>
            <a:endParaRPr lang="en-US" dirty="0"/>
          </a:p>
          <a:p>
            <a:r>
              <a:rPr lang="en-US" dirty="0" smtClean="0"/>
              <a:t>Gauge your resources and you staffing</a:t>
            </a:r>
          </a:p>
          <a:p>
            <a:pPr lvl="1"/>
            <a:r>
              <a:rPr lang="en-US" dirty="0" smtClean="0"/>
              <a:t>It may be better to outsource, partner for, or pay for Threat Intel and associated Services</a:t>
            </a:r>
          </a:p>
          <a:p>
            <a:pPr lvl="1"/>
            <a:endParaRPr lang="en-US" dirty="0"/>
          </a:p>
          <a:p>
            <a:r>
              <a:rPr lang="en-US" dirty="0" smtClean="0"/>
              <a:t>Do what you need for your org</a:t>
            </a:r>
          </a:p>
          <a:p>
            <a:pPr lvl="1"/>
            <a:r>
              <a:rPr lang="en-US" dirty="0" smtClean="0"/>
              <a:t>Not what everyone else is doing just “because”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4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Controversy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5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“Standard” </a:t>
            </a:r>
            <a:r>
              <a:rPr lang="en-US" dirty="0" err="1" smtClean="0"/>
              <a:t>vs</a:t>
            </a:r>
            <a:r>
              <a:rPr lang="en-US" dirty="0" smtClean="0"/>
              <a:t> “Standards”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We have a “one </a:t>
            </a:r>
            <a:r>
              <a:rPr lang="en-US" dirty="0" err="1" smtClean="0"/>
              <a:t>percenter</a:t>
            </a:r>
            <a:r>
              <a:rPr lang="en-US" dirty="0" smtClean="0"/>
              <a:t>” problem in Threat Intel</a:t>
            </a:r>
          </a:p>
          <a:p>
            <a:pPr lvl="1"/>
            <a:r>
              <a:rPr lang="en-US" dirty="0" smtClean="0"/>
              <a:t>Most of our solutions are by the elite, for the elite</a:t>
            </a:r>
          </a:p>
          <a:p>
            <a:pPr lvl="2"/>
            <a:r>
              <a:rPr lang="en-US" dirty="0" smtClean="0"/>
              <a:t>they require vast resources and high end personnel</a:t>
            </a:r>
          </a:p>
          <a:p>
            <a:pPr lvl="1"/>
            <a:r>
              <a:rPr lang="en-US" dirty="0" smtClean="0"/>
              <a:t>We need to move past this</a:t>
            </a:r>
          </a:p>
          <a:p>
            <a:pPr lvl="2"/>
            <a:r>
              <a:rPr lang="en-US" dirty="0" smtClean="0"/>
              <a:t>the consumer end of the Intel process is the first place to start</a:t>
            </a:r>
          </a:p>
          <a:p>
            <a:pPr lvl="1"/>
            <a:r>
              <a:rPr lang="en-US" dirty="0" smtClean="0"/>
              <a:t>Most organizations’ ONLY contact with Intel is as </a:t>
            </a:r>
            <a:r>
              <a:rPr lang="en-US" dirty="0" smtClean="0"/>
              <a:t>consumers</a:t>
            </a:r>
          </a:p>
          <a:p>
            <a:endParaRPr lang="en-US" dirty="0"/>
          </a:p>
          <a:p>
            <a:r>
              <a:rPr lang="en-US" dirty="0"/>
              <a:t>Remember, most orgs are NOT Intel or Security focused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8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Business process for adopting Threat Intel</a:t>
            </a:r>
          </a:p>
          <a:p>
            <a:endParaRPr lang="en-US" dirty="0" smtClean="0"/>
          </a:p>
          <a:p>
            <a:r>
              <a:rPr lang="en-US" dirty="0" smtClean="0"/>
              <a:t>Components of an Intelligence Life Cycle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Lessons Learned</a:t>
            </a:r>
          </a:p>
          <a:p>
            <a:pPr lvl="1"/>
            <a:r>
              <a:rPr lang="en-US" dirty="0"/>
              <a:t>How to make </a:t>
            </a:r>
            <a:r>
              <a:rPr lang="en-US" dirty="0" smtClean="0"/>
              <a:t>the Intel Cycle scale</a:t>
            </a:r>
          </a:p>
          <a:p>
            <a:pPr lvl="1"/>
            <a:r>
              <a:rPr lang="en-US" dirty="0" smtClean="0"/>
              <a:t>And tips for small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3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 a perfect world, Threat Data flows freely between those who need it</a:t>
            </a:r>
          </a:p>
          <a:p>
            <a:endParaRPr lang="en-US" dirty="0" smtClean="0"/>
          </a:p>
          <a:p>
            <a:r>
              <a:rPr lang="en-US" dirty="0" smtClean="0"/>
              <a:t>If you control the ecosystem, it should be API calls</a:t>
            </a:r>
          </a:p>
          <a:p>
            <a:endParaRPr lang="en-US" dirty="0" smtClean="0"/>
          </a:p>
          <a:p>
            <a:r>
              <a:rPr lang="en-US" dirty="0" smtClean="0"/>
              <a:t>Threat Intel “Standards” exist for when that is NOT the case</a:t>
            </a:r>
          </a:p>
          <a:p>
            <a:pPr lvl="1"/>
            <a:r>
              <a:rPr lang="en-US" dirty="0" smtClean="0"/>
              <a:t>Crossing borders and boundaries</a:t>
            </a:r>
          </a:p>
          <a:p>
            <a:pPr lvl="1"/>
            <a:r>
              <a:rPr lang="en-US" dirty="0" smtClean="0"/>
              <a:t>Exchange between organizations or multi-party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8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Document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IOCs are documents, used to transfer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Tickets are data, used to track incidents or 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such, they usually end up being used to </a:t>
            </a:r>
            <a:r>
              <a:rPr lang="en-US" dirty="0" smtClean="0"/>
              <a:t>STORE data </a:t>
            </a:r>
            <a:r>
              <a:rPr lang="en-US" dirty="0" smtClean="0"/>
              <a:t>as </a:t>
            </a:r>
            <a:r>
              <a:rPr lang="en-US" dirty="0" smtClean="0"/>
              <a:t>well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works much better IN A DATABASE, not in documents</a:t>
            </a:r>
          </a:p>
          <a:p>
            <a:endParaRPr lang="en-US" dirty="0" smtClean="0"/>
          </a:p>
          <a:p>
            <a:r>
              <a:rPr lang="en-US" dirty="0" smtClean="0"/>
              <a:t>If you get too many documents, you have a document management problem </a:t>
            </a:r>
          </a:p>
          <a:p>
            <a:pPr lvl="1"/>
            <a:r>
              <a:rPr lang="en-US" dirty="0" smtClean="0"/>
              <a:t>When you really want a data management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Standards ultimately will </a:t>
            </a:r>
            <a:r>
              <a:rPr lang="en-US" dirty="0" smtClean="0"/>
              <a:t>matter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field is </a:t>
            </a:r>
            <a:r>
              <a:rPr lang="en-US" dirty="0" smtClean="0"/>
              <a:t>immature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will still </a:t>
            </a:r>
            <a:r>
              <a:rPr lang="en-US" dirty="0" smtClean="0"/>
              <a:t>change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But do what works for </a:t>
            </a:r>
            <a:r>
              <a:rPr lang="en-US" dirty="0" smtClean="0"/>
              <a:t>YOUR organization first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 ignore them, but solve </a:t>
            </a:r>
            <a:r>
              <a:rPr lang="en-US" dirty="0" smtClean="0"/>
              <a:t>YOUR problems first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have the resources to do standards, GET INVOLVED in the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80027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OpenIOC – </a:t>
            </a:r>
            <a:r>
              <a:rPr lang="en-US" dirty="0" smtClean="0">
                <a:hlinkClick r:id="rId2"/>
              </a:rPr>
              <a:t>http://openioc.org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STIX/TAXII – </a:t>
            </a:r>
            <a:r>
              <a:rPr lang="en-US" dirty="0" smtClean="0">
                <a:hlinkClick r:id="rId3"/>
              </a:rPr>
              <a:t>http://stix.mitre.org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IODEF</a:t>
            </a:r>
          </a:p>
          <a:p>
            <a:pPr lvl="1"/>
            <a:r>
              <a:rPr lang="en-US" dirty="0" smtClean="0"/>
              <a:t>MILE </a:t>
            </a:r>
            <a:r>
              <a:rPr lang="en-US" dirty="0"/>
              <a:t>working group: </a:t>
            </a:r>
            <a:r>
              <a:rPr lang="en-US" dirty="0">
                <a:hlinkClick r:id="rId4"/>
              </a:rPr>
              <a:t>https://datatracker.ietf.org/wg/mile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IODEF standard </a:t>
            </a:r>
            <a:r>
              <a:rPr lang="en-US" dirty="0"/>
              <a:t>(old) : </a:t>
            </a:r>
            <a:r>
              <a:rPr lang="en-US" dirty="0">
                <a:hlinkClick r:id="rId5"/>
              </a:rPr>
              <a:t>http://www.ietf.org/rfc/rfc5070.</a:t>
            </a:r>
            <a:r>
              <a:rPr lang="en-US" dirty="0" smtClean="0">
                <a:hlinkClick r:id="rId5"/>
              </a:rPr>
              <a:t>txt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VERIS -- </a:t>
            </a:r>
            <a:r>
              <a:rPr lang="en-US" dirty="0">
                <a:hlinkClick r:id="rId6"/>
              </a:rPr>
              <a:t>http://www.veriscommunity.net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67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0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Don’t try Threat Intel without mature </a:t>
            </a:r>
            <a:r>
              <a:rPr lang="en-US" dirty="0" err="1" smtClean="0"/>
              <a:t>infosec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 with what your customers need</a:t>
            </a:r>
          </a:p>
          <a:p>
            <a:endParaRPr lang="en-US" dirty="0" smtClean="0"/>
          </a:p>
          <a:p>
            <a:r>
              <a:rPr lang="en-US" dirty="0" smtClean="0"/>
              <a:t>Produce what your customers can consume</a:t>
            </a:r>
          </a:p>
          <a:p>
            <a:endParaRPr lang="en-US" dirty="0" smtClean="0"/>
          </a:p>
          <a:p>
            <a:r>
              <a:rPr lang="en-US" dirty="0" smtClean="0"/>
              <a:t>Include and welcome other parts of your org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 smtClean="0"/>
              <a:t>“</a:t>
            </a:r>
            <a:r>
              <a:rPr lang="en-US" dirty="0" smtClean="0"/>
              <a:t>work” </a:t>
            </a:r>
            <a:r>
              <a:rPr lang="en-US" dirty="0" smtClean="0"/>
              <a:t>parts </a:t>
            </a:r>
            <a:r>
              <a:rPr lang="en-US" dirty="0" smtClean="0"/>
              <a:t>of existing </a:t>
            </a:r>
            <a:r>
              <a:rPr lang="en-US" dirty="0" smtClean="0"/>
              <a:t>processes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Automate </a:t>
            </a:r>
            <a:r>
              <a:rPr lang="en-US" dirty="0"/>
              <a:t>to empower and protect your humans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463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too pre-occupied with standards, not enough with getting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Focus on the Intel &amp; how you will use it, not how you store/encapsulate/package it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You can grow into standards and attribution, but build what works for YOUR org </a:t>
            </a:r>
            <a:r>
              <a:rPr lang="en-US" dirty="0" smtClean="0"/>
              <a:t>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3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Doug Wilson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douglas.wilson@mandiant.com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douglas.wilson@fireeye.com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dallendoug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OpenIOC – </a:t>
            </a:r>
            <a:r>
              <a:rPr lang="en-US" dirty="0" smtClean="0">
                <a:hlinkClick r:id="rId4"/>
              </a:rPr>
              <a:t>http://openioc.org</a:t>
            </a:r>
            <a:endParaRPr lang="en-US" dirty="0"/>
          </a:p>
          <a:p>
            <a:pPr lvl="1"/>
            <a:r>
              <a:rPr lang="en-US" dirty="0" smtClean="0"/>
              <a:t>or /</a:t>
            </a:r>
            <a:r>
              <a:rPr lang="en-US" dirty="0" err="1" smtClean="0"/>
              <a:t>openioc</a:t>
            </a:r>
            <a:r>
              <a:rPr lang="en-US" dirty="0" smtClean="0"/>
              <a:t> on Google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Scaling Threat Intelligence Practices with Automation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build &amp; scale a Threat Intelligence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0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Buzzword?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Super Power?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or Necessary Evil?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7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a few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1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Threat Intel right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Basic level of security maturity needed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before an Intel practice has any use</a:t>
            </a:r>
            <a:endParaRPr lang="en-US" dirty="0">
              <a:solidFill>
                <a:srgbClr val="A2AAAC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Do you have:</a:t>
            </a:r>
          </a:p>
          <a:p>
            <a:pPr lvl="1"/>
            <a:r>
              <a:rPr lang="en-US" dirty="0">
                <a:solidFill>
                  <a:srgbClr val="A2AAAC"/>
                </a:solidFill>
              </a:rPr>
              <a:t>Insight into what is happening on your network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The </a:t>
            </a:r>
            <a:r>
              <a:rPr lang="en-US" dirty="0">
                <a:solidFill>
                  <a:srgbClr val="A2AAAC"/>
                </a:solidFill>
              </a:rPr>
              <a:t>ability to take action to control what is happening on  your </a:t>
            </a:r>
            <a:r>
              <a:rPr lang="en-US" dirty="0" smtClean="0">
                <a:solidFill>
                  <a:srgbClr val="A2AAAC"/>
                </a:solidFill>
              </a:rPr>
              <a:t>network</a:t>
            </a:r>
          </a:p>
          <a:p>
            <a:pPr lvl="1"/>
            <a:endParaRPr lang="en-US" dirty="0"/>
          </a:p>
          <a:p>
            <a:r>
              <a:rPr lang="en-US" dirty="0" smtClean="0"/>
              <a:t>If not, Threat Intel is NOT for you, yet.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6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focus?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Is your organization security or Intel focused?</a:t>
            </a:r>
          </a:p>
          <a:p>
            <a:endParaRPr lang="en-US" dirty="0" smtClean="0"/>
          </a:p>
          <a:p>
            <a:r>
              <a:rPr lang="en-US" dirty="0" smtClean="0"/>
              <a:t>Do you have Security or Intel SMEs on staff?</a:t>
            </a:r>
          </a:p>
          <a:p>
            <a:endParaRPr lang="en-US" dirty="0" smtClean="0"/>
          </a:p>
          <a:p>
            <a:r>
              <a:rPr lang="en-US" dirty="0" smtClean="0"/>
              <a:t>Do you have real resources to invest in Intel?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to all these? </a:t>
            </a:r>
          </a:p>
          <a:p>
            <a:pPr lvl="1"/>
            <a:r>
              <a:rPr lang="en-US" dirty="0" smtClean="0">
                <a:solidFill>
                  <a:srgbClr val="A2AAAC"/>
                </a:solidFill>
              </a:rPr>
              <a:t>Threat Intel is NOT for you.</a:t>
            </a:r>
            <a:endParaRPr lang="en-US" dirty="0">
              <a:solidFill>
                <a:srgbClr val="A2AA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8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_Globe_theme">
  <a:themeElements>
    <a:clrScheme name="FireEye, inc.">
      <a:dk1>
        <a:srgbClr val="1D252D"/>
      </a:dk1>
      <a:lt1>
        <a:sysClr val="window" lastClr="FFFFFF"/>
      </a:lt1>
      <a:dk2>
        <a:srgbClr val="5B6770"/>
      </a:dk2>
      <a:lt2>
        <a:srgbClr val="D0D3D4"/>
      </a:lt2>
      <a:accent1>
        <a:srgbClr val="4298B5"/>
      </a:accent1>
      <a:accent2>
        <a:srgbClr val="A2AAAC"/>
      </a:accent2>
      <a:accent3>
        <a:srgbClr val="5B6770"/>
      </a:accent3>
      <a:accent4>
        <a:srgbClr val="C8102E"/>
      </a:accent4>
      <a:accent5>
        <a:srgbClr val="4298B5"/>
      </a:accent5>
      <a:accent6>
        <a:srgbClr val="1D252D"/>
      </a:accent6>
      <a:hlink>
        <a:srgbClr val="4298B5"/>
      </a:hlink>
      <a:folHlink>
        <a:srgbClr val="FFFFFF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FireEye">
      <a:dk1>
        <a:srgbClr val="333333"/>
      </a:dk1>
      <a:lt1>
        <a:sysClr val="window" lastClr="FFFFFF"/>
      </a:lt1>
      <a:dk2>
        <a:srgbClr val="5599BB"/>
      </a:dk2>
      <a:lt2>
        <a:srgbClr val="EEECE1"/>
      </a:lt2>
      <a:accent1>
        <a:srgbClr val="D02827"/>
      </a:accent1>
      <a:accent2>
        <a:srgbClr val="5599B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re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FE_Globe_theme.thmx</Template>
  <TotalTime>3008</TotalTime>
  <Words>2142</Words>
  <Application>Microsoft Macintosh PowerPoint</Application>
  <PresentationFormat>On-screen Show (4:3)</PresentationFormat>
  <Paragraphs>467</Paragraphs>
  <Slides>58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FE_Globe_theme</vt:lpstr>
      <vt:lpstr>1_Office Theme</vt:lpstr>
      <vt:lpstr>Scaling Threat Intelligence Practices with Automation</vt:lpstr>
      <vt:lpstr>Doug Wilson</vt:lpstr>
      <vt:lpstr>Disclaimer</vt:lpstr>
      <vt:lpstr>Today’s Agenda</vt:lpstr>
      <vt:lpstr>Agenda</vt:lpstr>
      <vt:lpstr>Threat Intel</vt:lpstr>
      <vt:lpstr>first, a few questions</vt:lpstr>
      <vt:lpstr>Is Threat Intel right for you?</vt:lpstr>
      <vt:lpstr>What is your focus?</vt:lpstr>
      <vt:lpstr>Setting up a Threat Intel LIFECYCLE</vt:lpstr>
      <vt:lpstr>Intel meets Business Process</vt:lpstr>
      <vt:lpstr>Intel meets Business Process</vt:lpstr>
      <vt:lpstr>The Intelligence Lifecycle</vt:lpstr>
      <vt:lpstr>Intelligence Lifecycle</vt:lpstr>
      <vt:lpstr>Intelligence Lifecycle</vt:lpstr>
      <vt:lpstr>Gathering Requirements</vt:lpstr>
      <vt:lpstr>Collection</vt:lpstr>
      <vt:lpstr>Collection</vt:lpstr>
      <vt:lpstr>Collection: IR</vt:lpstr>
      <vt:lpstr>Collection: Feeds</vt:lpstr>
      <vt:lpstr>Collection: Customers</vt:lpstr>
      <vt:lpstr>Collection: Partners</vt:lpstr>
      <vt:lpstr>Collection: on and on</vt:lpstr>
      <vt:lpstr>Analysis</vt:lpstr>
      <vt:lpstr>Storage</vt:lpstr>
      <vt:lpstr>Storage: requirements</vt:lpstr>
      <vt:lpstr>Storage: the hotness</vt:lpstr>
      <vt:lpstr>Tactical Analysis: Connecting the Dots</vt:lpstr>
      <vt:lpstr>Strategic Analysis: Drawing the Graphs</vt:lpstr>
      <vt:lpstr>Reporting</vt:lpstr>
      <vt:lpstr>Dissemination of Intel</vt:lpstr>
      <vt:lpstr>The Size and Shape of Indicators</vt:lpstr>
      <vt:lpstr>Consumption of IOCs</vt:lpstr>
      <vt:lpstr>Feedback -&gt; Requirements</vt:lpstr>
      <vt:lpstr>Feedback means metrics</vt:lpstr>
      <vt:lpstr>Feedback feeds Requirements</vt:lpstr>
      <vt:lpstr>Lessons Learned: Scalability</vt:lpstr>
      <vt:lpstr>Automate to Empower</vt:lpstr>
      <vt:lpstr>Automate to Success</vt:lpstr>
      <vt:lpstr>Requirements</vt:lpstr>
      <vt:lpstr>Collection</vt:lpstr>
      <vt:lpstr>Analysis</vt:lpstr>
      <vt:lpstr>Dissemination</vt:lpstr>
      <vt:lpstr>Feedback</vt:lpstr>
      <vt:lpstr>Lessons Learned: Small Shops</vt:lpstr>
      <vt:lpstr>Most start small . . .</vt:lpstr>
      <vt:lpstr>Be realistic</vt:lpstr>
      <vt:lpstr>The Controversy</vt:lpstr>
      <vt:lpstr>“Standard” vs “Standards”</vt:lpstr>
      <vt:lpstr>Indicators</vt:lpstr>
      <vt:lpstr>The Document Trap</vt:lpstr>
      <vt:lpstr>Standards</vt:lpstr>
      <vt:lpstr>Threat Intel Standards</vt:lpstr>
      <vt:lpstr>Summary</vt:lpstr>
      <vt:lpstr>Takeaways</vt:lpstr>
      <vt:lpstr>Controversy</vt:lpstr>
      <vt:lpstr>Questions?</vt:lpstr>
      <vt:lpstr>Scaling Threat Intelligence Practices with Automation</vt:lpstr>
    </vt:vector>
  </TitlesOfParts>
  <Manager/>
  <Company>FireEye Labs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Threat Intelligence Practices with Automation</dc:title>
  <dc:subject/>
  <dc:creator>Douglas Wilson</dc:creator>
  <cp:keywords/>
  <dc:description/>
  <cp:lastModifiedBy>Douglas Wilson</cp:lastModifiedBy>
  <cp:revision>40</cp:revision>
  <dcterms:created xsi:type="dcterms:W3CDTF">2014-05-29T18:21:08Z</dcterms:created>
  <dcterms:modified xsi:type="dcterms:W3CDTF">2014-06-26T14:05:00Z</dcterms:modified>
  <cp:category/>
</cp:coreProperties>
</file>