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59" r:id="rId6"/>
    <p:sldId id="285" r:id="rId7"/>
    <p:sldId id="261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66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2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oleObject" Target="file:///\\192.168.119.119\jbyoon\YJB\24.2014&#45380;\140113_&#54644;&#48148;&#50672;&#52264;&#48372;&#44256;&#49436;\&#51221;&#47532;&#48376;_&#54252;&#49345;&#51228;179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Office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Korea</c:v>
                </c:pt>
                <c:pt idx="1">
                  <c:v>Global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Hancom in Korea(Others in Global)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00402908811266741"/>
                  <c:y val="-0.0197914634275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Korea</c:v>
                </c:pt>
                <c:pt idx="1">
                  <c:v>Global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99362520"/>
        <c:axId val="-2099688968"/>
      </c:barChart>
      <c:catAx>
        <c:axId val="-209936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688968"/>
        <c:crosses val="autoZero"/>
        <c:auto val="1"/>
        <c:lblAlgn val="ctr"/>
        <c:lblOffset val="100"/>
        <c:noMultiLvlLbl val="0"/>
      </c:catAx>
      <c:valAx>
        <c:axId val="-20996889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36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42554114080762"/>
                  <c:y val="-0.1375166057618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Government and Education
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26437383927724"/>
                      <c:h val="0.22511826525892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7267645593562"/>
                  <c:y val="0.08117161349681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22000821539637"/>
                      <c:h val="0.2136773290477287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131866052283498"/>
                  <c:y val="-0.01387713088495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Etc. 3%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66912764312"/>
                      <c:h val="0.110757801873832"/>
                    </c:manualLayout>
                  </c15:layout>
                  <c15:dlblFieldTable/>
                  <c15:showDataLabelsRange val="0"/>
                </c:ext>
              </c:extLst>
            </c:dLbl>
            <c:txPr>
              <a:bodyPr rot="0" vert="horz"/>
              <a:lstStyle/>
              <a:p>
                <a:pPr>
                  <a:defRPr sz="11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Government and Education</c:v>
                </c:pt>
                <c:pt idx="1">
                  <c:v>Enterprise</c:v>
                </c:pt>
                <c:pt idx="2">
                  <c:v>Etc.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61.0</c:v>
                </c:pt>
                <c:pt idx="1">
                  <c:v>36.0</c:v>
                </c:pt>
                <c:pt idx="2">
                  <c:v>3.0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[정리본_포상제179.xlsx]제품별!$D$4:$D$13</c:f>
              <c:strCache>
                <c:ptCount val="10"/>
                <c:pt idx="0">
                  <c:v>아래한글</c:v>
                </c:pt>
                <c:pt idx="1">
                  <c:v>그누보드</c:v>
                </c:pt>
                <c:pt idx="2">
                  <c:v>킴스큐</c:v>
                </c:pt>
                <c:pt idx="3">
                  <c:v>익스프레스 엔진</c:v>
                </c:pt>
                <c:pt idx="4">
                  <c:v>곰플레이어</c:v>
                </c:pt>
                <c:pt idx="5">
                  <c:v>ipTIME</c:v>
                </c:pt>
                <c:pt idx="6">
                  <c:v>네이트온</c:v>
                </c:pt>
                <c:pt idx="7">
                  <c:v>한컴오피스 한셀</c:v>
                </c:pt>
                <c:pt idx="8">
                  <c:v>카카오톡</c:v>
                </c:pt>
                <c:pt idx="9">
                  <c:v>V3 Lite</c:v>
                </c:pt>
              </c:strCache>
            </c:strRef>
          </c:cat>
          <c:val>
            <c:numRef>
              <c:f>[정리본_포상제179.xlsx]제품별!$E$4:$E$13</c:f>
              <c:numCache>
                <c:formatCode>General</c:formatCode>
                <c:ptCount val="10"/>
                <c:pt idx="0">
                  <c:v>21.0</c:v>
                </c:pt>
                <c:pt idx="1">
                  <c:v>8.0</c:v>
                </c:pt>
                <c:pt idx="2">
                  <c:v>7.0</c:v>
                </c:pt>
                <c:pt idx="3">
                  <c:v>7.0</c:v>
                </c:pt>
                <c:pt idx="4">
                  <c:v>5.0</c:v>
                </c:pt>
                <c:pt idx="5">
                  <c:v>4.0</c:v>
                </c:pt>
                <c:pt idx="6">
                  <c:v>4.0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5568296"/>
        <c:axId val="-2092707656"/>
        <c:axId val="0"/>
      </c:bar3DChart>
      <c:catAx>
        <c:axId val="2105568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92707656"/>
        <c:crosses val="autoZero"/>
        <c:auto val="1"/>
        <c:lblAlgn val="ctr"/>
        <c:lblOffset val="100"/>
        <c:noMultiLvlLbl val="0"/>
      </c:catAx>
      <c:valAx>
        <c:axId val="-2092707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556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34B88-4B76-424C-BC90-040CEE428A14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866AE5EF-A98D-47A4-A94E-2A2D2D0856B0}">
      <dgm:prSet phldrT="[텍스트]"/>
      <dgm:spPr/>
      <dgm:t>
        <a:bodyPr/>
        <a:lstStyle/>
        <a:p>
          <a:pPr latinLnBrk="1"/>
          <a:r>
            <a: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Vulnerability Research Team</a:t>
          </a:r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09A37-ABBA-455A-97D8-7E478F385515}" type="parTrans" cxnId="{C9BD58F6-0F8B-4341-84DE-27E721E89875}">
      <dgm:prSet/>
      <dgm:spPr/>
      <dgm:t>
        <a:bodyPr/>
        <a:lstStyle/>
        <a:p>
          <a:pPr latinLnBrk="1"/>
          <a:endParaRPr lang="ko-KR" altLang="en-US"/>
        </a:p>
      </dgm:t>
    </dgm:pt>
    <dgm:pt modelId="{12FA6C47-CE02-413B-810B-A96135EAD8A0}" type="sibTrans" cxnId="{C9BD58F6-0F8B-4341-84DE-27E721E89875}">
      <dgm:prSet/>
      <dgm:spPr/>
      <dgm:t>
        <a:bodyPr/>
        <a:lstStyle/>
        <a:p>
          <a:pPr latinLnBrk="1"/>
          <a:endParaRPr lang="ko-KR" altLang="en-US"/>
        </a:p>
      </dgm:t>
    </dgm:pt>
    <dgm:pt modelId="{2FE6EA46-8285-4BB6-ABF7-2B8642BA5A5E}">
      <dgm:prSet phldrT="[텍스트]"/>
      <dgm:spPr/>
      <dgm:t>
        <a:bodyPr/>
        <a:lstStyle/>
        <a:p>
          <a:pPr latinLnBrk="1"/>
          <a:r>
            <a:rPr lang="en-US" altLang="ko-KR" dirty="0" smtClean="0"/>
            <a:t>Document Format Research</a:t>
          </a:r>
          <a:endParaRPr lang="ko-KR" altLang="en-US" dirty="0"/>
        </a:p>
      </dgm:t>
    </dgm:pt>
    <dgm:pt modelId="{77DFC582-1B80-4B46-B849-CC74864E673B}" type="parTrans" cxnId="{A83F8C05-C003-4F39-A4CF-A18B0D495C53}">
      <dgm:prSet/>
      <dgm:spPr/>
      <dgm:t>
        <a:bodyPr/>
        <a:lstStyle/>
        <a:p>
          <a:pPr latinLnBrk="1"/>
          <a:endParaRPr lang="ko-KR" altLang="en-US"/>
        </a:p>
      </dgm:t>
    </dgm:pt>
    <dgm:pt modelId="{AE78D81F-F9E1-4313-8F4C-4678DC7DE781}" type="sibTrans" cxnId="{A83F8C05-C003-4F39-A4CF-A18B0D495C53}">
      <dgm:prSet/>
      <dgm:spPr/>
      <dgm:t>
        <a:bodyPr/>
        <a:lstStyle/>
        <a:p>
          <a:pPr latinLnBrk="1"/>
          <a:endParaRPr lang="ko-KR" altLang="en-US"/>
        </a:p>
      </dgm:t>
    </dgm:pt>
    <dgm:pt modelId="{391248F1-B976-4EAF-AB00-71E528EAD397}">
      <dgm:prSet phldrT="[텍스트]"/>
      <dgm:spPr/>
      <dgm:t>
        <a:bodyPr/>
        <a:lstStyle/>
        <a:p>
          <a:pPr latinLnBrk="1"/>
          <a:r>
            <a: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Issue &amp; Target Monitoring Team</a:t>
          </a:r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6FA7E4-907E-4E00-8366-ACD79F21629D}" type="parTrans" cxnId="{6FB5292C-5F0B-48DF-90DF-16F0407F30BE}">
      <dgm:prSet/>
      <dgm:spPr/>
      <dgm:t>
        <a:bodyPr/>
        <a:lstStyle/>
        <a:p>
          <a:pPr latinLnBrk="1"/>
          <a:endParaRPr lang="ko-KR" altLang="en-US"/>
        </a:p>
      </dgm:t>
    </dgm:pt>
    <dgm:pt modelId="{90E588D2-0BC7-4B6D-947A-A2970A93E88E}" type="sibTrans" cxnId="{6FB5292C-5F0B-48DF-90DF-16F0407F30BE}">
      <dgm:prSet/>
      <dgm:spPr/>
      <dgm:t>
        <a:bodyPr/>
        <a:lstStyle/>
        <a:p>
          <a:pPr latinLnBrk="1"/>
          <a:endParaRPr lang="ko-KR" altLang="en-US"/>
        </a:p>
      </dgm:t>
    </dgm:pt>
    <dgm:pt modelId="{6CACBAAC-44B9-443E-ACEA-2F0AB9E86D29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Social issue monitoring</a:t>
          </a:r>
          <a:endParaRPr lang="ko-KR" altLang="en-US" sz="2000" dirty="0"/>
        </a:p>
      </dgm:t>
    </dgm:pt>
    <dgm:pt modelId="{A318FF9A-F713-4EDF-B6E2-866B96E5150E}" type="parTrans" cxnId="{6147434B-CC41-4A4E-9129-9EA60AC8DE4D}">
      <dgm:prSet/>
      <dgm:spPr/>
      <dgm:t>
        <a:bodyPr/>
        <a:lstStyle/>
        <a:p>
          <a:pPr latinLnBrk="1"/>
          <a:endParaRPr lang="ko-KR" altLang="en-US"/>
        </a:p>
      </dgm:t>
    </dgm:pt>
    <dgm:pt modelId="{76B14DFD-D230-4024-B90A-883C09BA1FED}" type="sibTrans" cxnId="{6147434B-CC41-4A4E-9129-9EA60AC8DE4D}">
      <dgm:prSet/>
      <dgm:spPr/>
      <dgm:t>
        <a:bodyPr/>
        <a:lstStyle/>
        <a:p>
          <a:pPr latinLnBrk="1"/>
          <a:endParaRPr lang="ko-KR" altLang="en-US"/>
        </a:p>
      </dgm:t>
    </dgm:pt>
    <dgm:pt modelId="{D5B6D66C-24D2-4060-BCBC-27A06D050AC5}">
      <dgm:prSet phldrT="[텍스트]"/>
      <dgm:spPr/>
      <dgm:t>
        <a:bodyPr/>
        <a:lstStyle/>
        <a:p>
          <a:pPr latinLnBrk="1"/>
          <a:r>
            <a: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Malware Team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F8E4CB-8509-434B-9D8D-B4855AFC7BA3}" type="parTrans" cxnId="{D8BD328E-43DE-4B31-8F21-4915DD64EF4E}">
      <dgm:prSet/>
      <dgm:spPr/>
      <dgm:t>
        <a:bodyPr/>
        <a:lstStyle/>
        <a:p>
          <a:pPr latinLnBrk="1"/>
          <a:endParaRPr lang="ko-KR" altLang="en-US"/>
        </a:p>
      </dgm:t>
    </dgm:pt>
    <dgm:pt modelId="{091349ED-7F5A-4F3C-954F-343351E44042}" type="sibTrans" cxnId="{D8BD328E-43DE-4B31-8F21-4915DD64EF4E}">
      <dgm:prSet/>
      <dgm:spPr/>
      <dgm:t>
        <a:bodyPr/>
        <a:lstStyle/>
        <a:p>
          <a:pPr latinLnBrk="1"/>
          <a:endParaRPr lang="ko-KR" altLang="en-US"/>
        </a:p>
      </dgm:t>
    </dgm:pt>
    <dgm:pt modelId="{6DF9E81D-249E-4F64-BEA5-692102A5F288}">
      <dgm:prSet phldrT="[텍스트]"/>
      <dgm:spPr/>
      <dgm:t>
        <a:bodyPr/>
        <a:lstStyle/>
        <a:p>
          <a:pPr latinLnBrk="1"/>
          <a:r>
            <a:rPr lang="en-US" altLang="ko-KR" sz="2300" dirty="0" smtClean="0"/>
            <a:t>Manage C&amp;C</a:t>
          </a:r>
          <a:endParaRPr lang="ko-KR" altLang="en-US" sz="2300"/>
        </a:p>
      </dgm:t>
    </dgm:pt>
    <dgm:pt modelId="{52A03CB9-258E-4917-93DE-E8349FA187A3}" type="parTrans" cxnId="{008BC35A-19D1-44C5-AAC2-0767C3F1F072}">
      <dgm:prSet/>
      <dgm:spPr/>
      <dgm:t>
        <a:bodyPr/>
        <a:lstStyle/>
        <a:p>
          <a:pPr latinLnBrk="1"/>
          <a:endParaRPr lang="ko-KR" altLang="en-US"/>
        </a:p>
      </dgm:t>
    </dgm:pt>
    <dgm:pt modelId="{B97A4974-EF88-435C-9261-DD91F77B8045}" type="sibTrans" cxnId="{008BC35A-19D1-44C5-AAC2-0767C3F1F072}">
      <dgm:prSet/>
      <dgm:spPr/>
      <dgm:t>
        <a:bodyPr/>
        <a:lstStyle/>
        <a:p>
          <a:pPr latinLnBrk="1"/>
          <a:endParaRPr lang="ko-KR" altLang="en-US"/>
        </a:p>
      </dgm:t>
    </dgm:pt>
    <dgm:pt modelId="{B32AAFDF-219C-40BA-962E-6B2B212D37B2}">
      <dgm:prSet phldrT="[텍스트]"/>
      <dgm:spPr/>
      <dgm:t>
        <a:bodyPr/>
        <a:lstStyle/>
        <a:p>
          <a:pPr latinLnBrk="1"/>
          <a:r>
            <a:rPr lang="en-US" altLang="ko-KR" dirty="0" smtClean="0"/>
            <a:t>Software Vulnerability Research</a:t>
          </a:r>
          <a:endParaRPr lang="ko-KR" altLang="en-US" dirty="0"/>
        </a:p>
      </dgm:t>
    </dgm:pt>
    <dgm:pt modelId="{D9C3DC66-9E1C-4A0B-A169-A5771D28E9BF}" type="parTrans" cxnId="{0A20F200-4E50-4E52-8CBB-88B6E82A33EF}">
      <dgm:prSet/>
      <dgm:spPr/>
      <dgm:t>
        <a:bodyPr/>
        <a:lstStyle/>
        <a:p>
          <a:pPr latinLnBrk="1"/>
          <a:endParaRPr lang="ko-KR" altLang="en-US"/>
        </a:p>
      </dgm:t>
    </dgm:pt>
    <dgm:pt modelId="{98041EDB-8ABA-4CFD-8D47-57A787530B97}" type="sibTrans" cxnId="{0A20F200-4E50-4E52-8CBB-88B6E82A33EF}">
      <dgm:prSet/>
      <dgm:spPr/>
      <dgm:t>
        <a:bodyPr/>
        <a:lstStyle/>
        <a:p>
          <a:pPr latinLnBrk="1"/>
          <a:endParaRPr lang="ko-KR" altLang="en-US"/>
        </a:p>
      </dgm:t>
    </dgm:pt>
    <dgm:pt modelId="{6F1795F1-09CF-42C0-A8E0-B19776486B44}">
      <dgm:prSet phldrT="[텍스트]"/>
      <dgm:spPr/>
      <dgm:t>
        <a:bodyPr/>
        <a:lstStyle/>
        <a:p>
          <a:pPr latinLnBrk="1"/>
          <a:r>
            <a:rPr lang="en-US" altLang="ko-KR" sz="2300" dirty="0" smtClean="0"/>
            <a:t>Document Contents search</a:t>
          </a:r>
          <a:endParaRPr lang="ko-KR" altLang="en-US" sz="2300" dirty="0"/>
        </a:p>
      </dgm:t>
    </dgm:pt>
    <dgm:pt modelId="{F1B7BBBE-F880-4189-AFD1-3F257EEBC6FA}" type="parTrans" cxnId="{88604C26-AB08-4A34-987F-3D9AF7A78319}">
      <dgm:prSet/>
      <dgm:spPr/>
      <dgm:t>
        <a:bodyPr/>
        <a:lstStyle/>
        <a:p>
          <a:pPr latinLnBrk="1"/>
          <a:endParaRPr lang="ko-KR" altLang="en-US"/>
        </a:p>
      </dgm:t>
    </dgm:pt>
    <dgm:pt modelId="{88A84946-C45B-4288-A606-77AD1790C0CC}" type="sibTrans" cxnId="{88604C26-AB08-4A34-987F-3D9AF7A78319}">
      <dgm:prSet/>
      <dgm:spPr/>
      <dgm:t>
        <a:bodyPr/>
        <a:lstStyle/>
        <a:p>
          <a:pPr latinLnBrk="1"/>
          <a:endParaRPr lang="ko-KR" altLang="en-US"/>
        </a:p>
      </dgm:t>
    </dgm:pt>
    <dgm:pt modelId="{81F20DFD-08A8-4A7C-9FE7-0EBEC18C1BF1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Manage email account </a:t>
          </a:r>
          <a:endParaRPr lang="ko-KR" altLang="en-US" sz="2000" dirty="0"/>
        </a:p>
      </dgm:t>
    </dgm:pt>
    <dgm:pt modelId="{FAFF440E-897B-4EFB-B694-1652ED98DC74}" type="parTrans" cxnId="{A611EF46-80C2-4328-BDE8-DF20B97E73E4}">
      <dgm:prSet/>
      <dgm:spPr/>
      <dgm:t>
        <a:bodyPr/>
        <a:lstStyle/>
        <a:p>
          <a:pPr latinLnBrk="1"/>
          <a:endParaRPr lang="ko-KR" altLang="en-US"/>
        </a:p>
      </dgm:t>
    </dgm:pt>
    <dgm:pt modelId="{FC7ECA90-286A-4B99-88EE-8CE4E244B73D}" type="sibTrans" cxnId="{A611EF46-80C2-4328-BDE8-DF20B97E73E4}">
      <dgm:prSet/>
      <dgm:spPr/>
      <dgm:t>
        <a:bodyPr/>
        <a:lstStyle/>
        <a:p>
          <a:pPr latinLnBrk="1"/>
          <a:endParaRPr lang="ko-KR" altLang="en-US"/>
        </a:p>
      </dgm:t>
    </dgm:pt>
    <dgm:pt modelId="{910A29E9-F6D0-40AD-95F3-024B478210C8}">
      <dgm:prSet phldrT="[텍스트]"/>
      <dgm:spPr/>
      <dgm:t>
        <a:bodyPr/>
        <a:lstStyle/>
        <a:p>
          <a:pPr latinLnBrk="1"/>
          <a:r>
            <a:rPr lang="en-US" altLang="ko-KR" sz="2300" dirty="0" smtClean="0"/>
            <a:t>Gathering target person email</a:t>
          </a:r>
          <a:endParaRPr lang="ko-KR" altLang="en-US" sz="2300" dirty="0"/>
        </a:p>
      </dgm:t>
    </dgm:pt>
    <dgm:pt modelId="{6BC36104-3EB7-409F-8E9A-7B4C238F91C4}" type="parTrans" cxnId="{A62DE131-19C6-47BC-955C-D4CB199E1227}">
      <dgm:prSet/>
      <dgm:spPr/>
      <dgm:t>
        <a:bodyPr/>
        <a:lstStyle/>
        <a:p>
          <a:pPr latinLnBrk="1"/>
          <a:endParaRPr lang="ko-KR" altLang="en-US"/>
        </a:p>
      </dgm:t>
    </dgm:pt>
    <dgm:pt modelId="{4E6B9366-CE05-407D-9682-69E3484891E5}" type="sibTrans" cxnId="{A62DE131-19C6-47BC-955C-D4CB199E1227}">
      <dgm:prSet/>
      <dgm:spPr/>
      <dgm:t>
        <a:bodyPr/>
        <a:lstStyle/>
        <a:p>
          <a:pPr latinLnBrk="1"/>
          <a:endParaRPr lang="ko-KR" altLang="en-US"/>
        </a:p>
      </dgm:t>
    </dgm:pt>
    <dgm:pt modelId="{850427C4-EE08-4DCE-A719-7B29B8A8EE19}">
      <dgm:prSet phldrT="[텍스트]"/>
      <dgm:spPr/>
      <dgm:t>
        <a:bodyPr/>
        <a:lstStyle/>
        <a:p>
          <a:pPr latinLnBrk="1"/>
          <a:r>
            <a:rPr lang="en-US" altLang="ko-KR" sz="2300" dirty="0" smtClean="0"/>
            <a:t>Making malware</a:t>
          </a:r>
          <a:endParaRPr lang="ko-KR" altLang="en-US" sz="2300" dirty="0"/>
        </a:p>
      </dgm:t>
    </dgm:pt>
    <dgm:pt modelId="{E403909A-3B1F-40DD-8196-690292D10838}" type="parTrans" cxnId="{FA664436-5C59-4C8F-909D-2FBF32378DBE}">
      <dgm:prSet/>
      <dgm:spPr/>
      <dgm:t>
        <a:bodyPr/>
        <a:lstStyle/>
        <a:p>
          <a:pPr latinLnBrk="1"/>
          <a:endParaRPr lang="ko-KR" altLang="en-US"/>
        </a:p>
      </dgm:t>
    </dgm:pt>
    <dgm:pt modelId="{D7F80F82-BBD0-483C-B0A8-AB87B6089481}" type="sibTrans" cxnId="{FA664436-5C59-4C8F-909D-2FBF32378DBE}">
      <dgm:prSet/>
      <dgm:spPr/>
      <dgm:t>
        <a:bodyPr/>
        <a:lstStyle/>
        <a:p>
          <a:pPr latinLnBrk="1"/>
          <a:endParaRPr lang="ko-KR" altLang="en-US"/>
        </a:p>
      </dgm:t>
    </dgm:pt>
    <dgm:pt modelId="{4D1DD11D-A419-4712-92E6-83694322F002}" type="pres">
      <dgm:prSet presAssocID="{21D34B88-4B76-424C-BC90-040CEE428A1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B0ABFA-8EE9-4384-B2EB-5F8336BAE723}" type="pres">
      <dgm:prSet presAssocID="{391248F1-B976-4EAF-AB00-71E528EAD39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B5B7CA-3063-490E-8691-480B7CC526E9}" type="pres">
      <dgm:prSet presAssocID="{391248F1-B976-4EAF-AB00-71E528EAD39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CD438E-72BF-4A05-AD6A-F7137271B807}" type="pres">
      <dgm:prSet presAssocID="{866AE5EF-A98D-47A4-A94E-2A2D2D0856B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4D9184-35E7-4EB4-8CDA-9B2A65C0E8CE}" type="pres">
      <dgm:prSet presAssocID="{866AE5EF-A98D-47A4-A94E-2A2D2D0856B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4AA8C9-28B6-4BB4-A660-90D756AAD68C}" type="pres">
      <dgm:prSet presAssocID="{D5B6D66C-24D2-4060-BCBC-27A06D050AC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F7F58F-7D98-4994-AD65-9965C41C822A}" type="pres">
      <dgm:prSet presAssocID="{D5B6D66C-24D2-4060-BCBC-27A06D050AC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A889D3-B6C4-4B57-9CB7-2AA9A88C02D0}" type="presOf" srcId="{391248F1-B976-4EAF-AB00-71E528EAD397}" destId="{3AB0ABFA-8EE9-4384-B2EB-5F8336BAE723}" srcOrd="0" destOrd="0" presId="urn:microsoft.com/office/officeart/2009/3/layout/IncreasingArrowsProcess"/>
    <dgm:cxn modelId="{FA664436-5C59-4C8F-909D-2FBF32378DBE}" srcId="{D5B6D66C-24D2-4060-BCBC-27A06D050AC5}" destId="{850427C4-EE08-4DCE-A719-7B29B8A8EE19}" srcOrd="0" destOrd="0" parTransId="{E403909A-3B1F-40DD-8196-690292D10838}" sibTransId="{D7F80F82-BBD0-483C-B0A8-AB87B6089481}"/>
    <dgm:cxn modelId="{93748B33-BD1A-444A-B114-F728E5CD2E9F}" type="presOf" srcId="{6DF9E81D-249E-4F64-BEA5-692102A5F288}" destId="{CFF7F58F-7D98-4994-AD65-9965C41C822A}" srcOrd="0" destOrd="1" presId="urn:microsoft.com/office/officeart/2009/3/layout/IncreasingArrowsProcess"/>
    <dgm:cxn modelId="{6147434B-CC41-4A4E-9129-9EA60AC8DE4D}" srcId="{391248F1-B976-4EAF-AB00-71E528EAD397}" destId="{6CACBAAC-44B9-443E-ACEA-2F0AB9E86D29}" srcOrd="0" destOrd="0" parTransId="{A318FF9A-F713-4EDF-B6E2-866B96E5150E}" sibTransId="{76B14DFD-D230-4024-B90A-883C09BA1FED}"/>
    <dgm:cxn modelId="{A83F8C05-C003-4F39-A4CF-A18B0D495C53}" srcId="{866AE5EF-A98D-47A4-A94E-2A2D2D0856B0}" destId="{2FE6EA46-8285-4BB6-ABF7-2B8642BA5A5E}" srcOrd="0" destOrd="0" parTransId="{77DFC582-1B80-4B46-B849-CC74864E673B}" sibTransId="{AE78D81F-F9E1-4313-8F4C-4678DC7DE781}"/>
    <dgm:cxn modelId="{A611EF46-80C2-4328-BDE8-DF20B97E73E4}" srcId="{D5B6D66C-24D2-4060-BCBC-27A06D050AC5}" destId="{81F20DFD-08A8-4A7C-9FE7-0EBEC18C1BF1}" srcOrd="2" destOrd="0" parTransId="{FAFF440E-897B-4EFB-B694-1652ED98DC74}" sibTransId="{FC7ECA90-286A-4B99-88EE-8CE4E244B73D}"/>
    <dgm:cxn modelId="{6FB5292C-5F0B-48DF-90DF-16F0407F30BE}" srcId="{21D34B88-4B76-424C-BC90-040CEE428A14}" destId="{391248F1-B976-4EAF-AB00-71E528EAD397}" srcOrd="0" destOrd="0" parTransId="{9C6FA7E4-907E-4E00-8366-ACD79F21629D}" sibTransId="{90E588D2-0BC7-4B6D-947A-A2970A93E88E}"/>
    <dgm:cxn modelId="{223A759E-C6A4-474E-92C0-47751BAA5113}" type="presOf" srcId="{6CACBAAC-44B9-443E-ACEA-2F0AB9E86D29}" destId="{F4B5B7CA-3063-490E-8691-480B7CC526E9}" srcOrd="0" destOrd="0" presId="urn:microsoft.com/office/officeart/2009/3/layout/IncreasingArrowsProcess"/>
    <dgm:cxn modelId="{E21B7BF0-1771-4DAA-B1D0-44B6D87EF128}" type="presOf" srcId="{81F20DFD-08A8-4A7C-9FE7-0EBEC18C1BF1}" destId="{CFF7F58F-7D98-4994-AD65-9965C41C822A}" srcOrd="0" destOrd="2" presId="urn:microsoft.com/office/officeart/2009/3/layout/IncreasingArrowsProcess"/>
    <dgm:cxn modelId="{890225E6-7D55-4955-8370-DC475B6C7DA8}" type="presOf" srcId="{21D34B88-4B76-424C-BC90-040CEE428A14}" destId="{4D1DD11D-A419-4712-92E6-83694322F002}" srcOrd="0" destOrd="0" presId="urn:microsoft.com/office/officeart/2009/3/layout/IncreasingArrowsProcess"/>
    <dgm:cxn modelId="{D8BD328E-43DE-4B31-8F21-4915DD64EF4E}" srcId="{21D34B88-4B76-424C-BC90-040CEE428A14}" destId="{D5B6D66C-24D2-4060-BCBC-27A06D050AC5}" srcOrd="2" destOrd="0" parTransId="{24F8E4CB-8509-434B-9D8D-B4855AFC7BA3}" sibTransId="{091349ED-7F5A-4F3C-954F-343351E44042}"/>
    <dgm:cxn modelId="{D11BFEF2-0141-4E40-92FB-37282A9C8137}" type="presOf" srcId="{866AE5EF-A98D-47A4-A94E-2A2D2D0856B0}" destId="{06CD438E-72BF-4A05-AD6A-F7137271B807}" srcOrd="0" destOrd="0" presId="urn:microsoft.com/office/officeart/2009/3/layout/IncreasingArrowsProcess"/>
    <dgm:cxn modelId="{B781CB80-D477-4F84-AF38-C22993732B2A}" type="presOf" srcId="{2FE6EA46-8285-4BB6-ABF7-2B8642BA5A5E}" destId="{824D9184-35E7-4EB4-8CDA-9B2A65C0E8CE}" srcOrd="0" destOrd="0" presId="urn:microsoft.com/office/officeart/2009/3/layout/IncreasingArrowsProcess"/>
    <dgm:cxn modelId="{B0019E43-9CC6-4EFE-A278-F0D18E7C2221}" type="presOf" srcId="{910A29E9-F6D0-40AD-95F3-024B478210C8}" destId="{F4B5B7CA-3063-490E-8691-480B7CC526E9}" srcOrd="0" destOrd="2" presId="urn:microsoft.com/office/officeart/2009/3/layout/IncreasingArrowsProcess"/>
    <dgm:cxn modelId="{C9BD58F6-0F8B-4341-84DE-27E721E89875}" srcId="{21D34B88-4B76-424C-BC90-040CEE428A14}" destId="{866AE5EF-A98D-47A4-A94E-2A2D2D0856B0}" srcOrd="1" destOrd="0" parTransId="{2B709A37-ABBA-455A-97D8-7E478F385515}" sibTransId="{12FA6C47-CE02-413B-810B-A96135EAD8A0}"/>
    <dgm:cxn modelId="{8E32594B-DABB-4E58-B266-318108AED30A}" type="presOf" srcId="{B32AAFDF-219C-40BA-962E-6B2B212D37B2}" destId="{824D9184-35E7-4EB4-8CDA-9B2A65C0E8CE}" srcOrd="0" destOrd="1" presId="urn:microsoft.com/office/officeart/2009/3/layout/IncreasingArrowsProcess"/>
    <dgm:cxn modelId="{0A20F200-4E50-4E52-8CBB-88B6E82A33EF}" srcId="{866AE5EF-A98D-47A4-A94E-2A2D2D0856B0}" destId="{B32AAFDF-219C-40BA-962E-6B2B212D37B2}" srcOrd="1" destOrd="0" parTransId="{D9C3DC66-9E1C-4A0B-A169-A5771D28E9BF}" sibTransId="{98041EDB-8ABA-4CFD-8D47-57A787530B97}"/>
    <dgm:cxn modelId="{5E229E19-99E5-4F63-AD50-0D3DA80F5653}" type="presOf" srcId="{850427C4-EE08-4DCE-A719-7B29B8A8EE19}" destId="{CFF7F58F-7D98-4994-AD65-9965C41C822A}" srcOrd="0" destOrd="0" presId="urn:microsoft.com/office/officeart/2009/3/layout/IncreasingArrowsProcess"/>
    <dgm:cxn modelId="{008BC35A-19D1-44C5-AAC2-0767C3F1F072}" srcId="{D5B6D66C-24D2-4060-BCBC-27A06D050AC5}" destId="{6DF9E81D-249E-4F64-BEA5-692102A5F288}" srcOrd="1" destOrd="0" parTransId="{52A03CB9-258E-4917-93DE-E8349FA187A3}" sibTransId="{B97A4974-EF88-435C-9261-DD91F77B8045}"/>
    <dgm:cxn modelId="{FA57C91F-86A4-4949-BE85-766485280636}" type="presOf" srcId="{D5B6D66C-24D2-4060-BCBC-27A06D050AC5}" destId="{B44AA8C9-28B6-4BB4-A660-90D756AAD68C}" srcOrd="0" destOrd="0" presId="urn:microsoft.com/office/officeart/2009/3/layout/IncreasingArrowsProcess"/>
    <dgm:cxn modelId="{A62DE131-19C6-47BC-955C-D4CB199E1227}" srcId="{391248F1-B976-4EAF-AB00-71E528EAD397}" destId="{910A29E9-F6D0-40AD-95F3-024B478210C8}" srcOrd="2" destOrd="0" parTransId="{6BC36104-3EB7-409F-8E9A-7B4C238F91C4}" sibTransId="{4E6B9366-CE05-407D-9682-69E3484891E5}"/>
    <dgm:cxn modelId="{B1EE4EE8-3750-4508-9CD6-B565792ECD9B}" type="presOf" srcId="{6F1795F1-09CF-42C0-A8E0-B19776486B44}" destId="{F4B5B7CA-3063-490E-8691-480B7CC526E9}" srcOrd="0" destOrd="1" presId="urn:microsoft.com/office/officeart/2009/3/layout/IncreasingArrowsProcess"/>
    <dgm:cxn modelId="{88604C26-AB08-4A34-987F-3D9AF7A78319}" srcId="{391248F1-B976-4EAF-AB00-71E528EAD397}" destId="{6F1795F1-09CF-42C0-A8E0-B19776486B44}" srcOrd="1" destOrd="0" parTransId="{F1B7BBBE-F880-4189-AFD1-3F257EEBC6FA}" sibTransId="{88A84946-C45B-4288-A606-77AD1790C0CC}"/>
    <dgm:cxn modelId="{C791456B-A6B3-4796-9623-B5C1E908815D}" type="presParOf" srcId="{4D1DD11D-A419-4712-92E6-83694322F002}" destId="{3AB0ABFA-8EE9-4384-B2EB-5F8336BAE723}" srcOrd="0" destOrd="0" presId="urn:microsoft.com/office/officeart/2009/3/layout/IncreasingArrowsProcess"/>
    <dgm:cxn modelId="{DDE427B5-9332-41C8-AA6F-10059B9B658D}" type="presParOf" srcId="{4D1DD11D-A419-4712-92E6-83694322F002}" destId="{F4B5B7CA-3063-490E-8691-480B7CC526E9}" srcOrd="1" destOrd="0" presId="urn:microsoft.com/office/officeart/2009/3/layout/IncreasingArrowsProcess"/>
    <dgm:cxn modelId="{8073437F-F8F9-4435-B000-2CC9CBE93D42}" type="presParOf" srcId="{4D1DD11D-A419-4712-92E6-83694322F002}" destId="{06CD438E-72BF-4A05-AD6A-F7137271B807}" srcOrd="2" destOrd="0" presId="urn:microsoft.com/office/officeart/2009/3/layout/IncreasingArrowsProcess"/>
    <dgm:cxn modelId="{2F69D9D1-BD00-4934-8FE4-9190ABC84B5D}" type="presParOf" srcId="{4D1DD11D-A419-4712-92E6-83694322F002}" destId="{824D9184-35E7-4EB4-8CDA-9B2A65C0E8CE}" srcOrd="3" destOrd="0" presId="urn:microsoft.com/office/officeart/2009/3/layout/IncreasingArrowsProcess"/>
    <dgm:cxn modelId="{73F8EB8D-B4EA-4855-8351-8BA761BBB062}" type="presParOf" srcId="{4D1DD11D-A419-4712-92E6-83694322F002}" destId="{B44AA8C9-28B6-4BB4-A660-90D756AAD68C}" srcOrd="4" destOrd="0" presId="urn:microsoft.com/office/officeart/2009/3/layout/IncreasingArrowsProcess"/>
    <dgm:cxn modelId="{9141D124-6D23-4951-A6BA-EF011D385BBF}" type="presParOf" srcId="{4D1DD11D-A419-4712-92E6-83694322F002}" destId="{CFF7F58F-7D98-4994-AD65-9965C41C822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0ABFA-8EE9-4384-B2EB-5F8336BAE723}">
      <dsp:nvSpPr>
        <dsp:cNvPr id="0" name=""/>
        <dsp:cNvSpPr/>
      </dsp:nvSpPr>
      <dsp:spPr>
        <a:xfrm>
          <a:off x="0" y="18816"/>
          <a:ext cx="8287318" cy="120694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603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Issue &amp; Target Monitoring Team</a:t>
          </a:r>
          <a:endParaRPr lang="ko-KR" altLang="en-US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0553"/>
        <a:ext cx="7985581" cy="603475"/>
      </dsp:txXfrm>
    </dsp:sp>
    <dsp:sp modelId="{F4B5B7CA-3063-490E-8691-480B7CC526E9}">
      <dsp:nvSpPr>
        <dsp:cNvPr id="0" name=""/>
        <dsp:cNvSpPr/>
      </dsp:nvSpPr>
      <dsp:spPr>
        <a:xfrm>
          <a:off x="0" y="949548"/>
          <a:ext cx="2552493" cy="2325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Social issue monitoring</a:t>
          </a:r>
          <a:endParaRPr lang="ko-KR" altLang="en-US" sz="2000" kern="1200" dirty="0"/>
        </a:p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Document Contents search</a:t>
          </a:r>
          <a:endParaRPr lang="ko-KR" altLang="en-US" sz="2300" kern="1200" dirty="0"/>
        </a:p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Gathering target person email</a:t>
          </a:r>
          <a:endParaRPr lang="ko-KR" altLang="en-US" sz="2300" kern="1200" dirty="0"/>
        </a:p>
      </dsp:txBody>
      <dsp:txXfrm>
        <a:off x="0" y="949548"/>
        <a:ext cx="2552493" cy="2325028"/>
      </dsp:txXfrm>
    </dsp:sp>
    <dsp:sp modelId="{06CD438E-72BF-4A05-AD6A-F7137271B807}">
      <dsp:nvSpPr>
        <dsp:cNvPr id="0" name=""/>
        <dsp:cNvSpPr/>
      </dsp:nvSpPr>
      <dsp:spPr>
        <a:xfrm>
          <a:off x="2552493" y="421133"/>
          <a:ext cx="5734824" cy="120694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394116"/>
                <a:satOff val="5189"/>
                <a:lumOff val="3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603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Vulnerability Research Team</a:t>
          </a:r>
          <a:endParaRPr lang="ko-KR" altLang="en-US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2493" y="722870"/>
        <a:ext cx="5433087" cy="603475"/>
      </dsp:txXfrm>
    </dsp:sp>
    <dsp:sp modelId="{824D9184-35E7-4EB4-8CDA-9B2A65C0E8CE}">
      <dsp:nvSpPr>
        <dsp:cNvPr id="0" name=""/>
        <dsp:cNvSpPr/>
      </dsp:nvSpPr>
      <dsp:spPr>
        <a:xfrm>
          <a:off x="2552493" y="1351865"/>
          <a:ext cx="2552493" cy="2325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Document Format Research</a:t>
          </a:r>
          <a:endParaRPr lang="ko-KR" altLang="en-US" sz="2300" kern="1200" dirty="0"/>
        </a:p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Software Vulnerability Research</a:t>
          </a:r>
          <a:endParaRPr lang="ko-KR" altLang="en-US" sz="2300" kern="1200" dirty="0"/>
        </a:p>
      </dsp:txBody>
      <dsp:txXfrm>
        <a:off x="2552493" y="1351865"/>
        <a:ext cx="2552493" cy="2325028"/>
      </dsp:txXfrm>
    </dsp:sp>
    <dsp:sp modelId="{B44AA8C9-28B6-4BB4-A660-90D756AAD68C}">
      <dsp:nvSpPr>
        <dsp:cNvPr id="0" name=""/>
        <dsp:cNvSpPr/>
      </dsp:nvSpPr>
      <dsp:spPr>
        <a:xfrm>
          <a:off x="5104987" y="823449"/>
          <a:ext cx="3182330" cy="120694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394116"/>
                <a:satOff val="5189"/>
                <a:lumOff val="3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603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Malware Team</a:t>
          </a:r>
          <a:endParaRPr lang="ko-KR" alt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987" y="1125186"/>
        <a:ext cx="2880593" cy="603475"/>
      </dsp:txXfrm>
    </dsp:sp>
    <dsp:sp modelId="{CFF7F58F-7D98-4994-AD65-9965C41C822A}">
      <dsp:nvSpPr>
        <dsp:cNvPr id="0" name=""/>
        <dsp:cNvSpPr/>
      </dsp:nvSpPr>
      <dsp:spPr>
        <a:xfrm>
          <a:off x="5104987" y="1754181"/>
          <a:ext cx="2552493" cy="2291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Making malware</a:t>
          </a:r>
          <a:endParaRPr lang="ko-KR" altLang="en-US" sz="2300" kern="1200" dirty="0"/>
        </a:p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Manage C&amp;C</a:t>
          </a:r>
          <a:endParaRPr lang="ko-KR" altLang="en-US" sz="2300" kern="1200"/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Manage email account </a:t>
          </a:r>
          <a:endParaRPr lang="ko-KR" altLang="en-US" sz="2000" kern="1200" dirty="0"/>
        </a:p>
      </dsp:txBody>
      <dsp:txXfrm>
        <a:off x="5104987" y="1754181"/>
        <a:ext cx="2552493" cy="229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0.12981</cdr:x>
      <cdr:y>0.09209</cdr:y>
    </cdr:from>
    <cdr:to>
      <cdr:x>0.24602</cdr:x>
      <cdr:y>0.25535</cdr:y>
    </cdr:to>
    <cdr:sp macro="" textlink="">
      <cdr:nvSpPr>
        <cdr:cNvPr id="2" name="아래쪽 화살표 1"/>
        <cdr:cNvSpPr/>
      </cdr:nvSpPr>
      <cdr:spPr>
        <a:xfrm xmlns:a="http://schemas.openxmlformats.org/drawingml/2006/main" rot="2873472">
          <a:off x="886359" y="130790"/>
          <a:ext cx="445168" cy="6858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730" y="1228024"/>
            <a:ext cx="8487069" cy="48199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198" y="6362120"/>
            <a:ext cx="1752467" cy="307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31" y="0"/>
            <a:ext cx="8579206" cy="100010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6184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730" y="1292825"/>
            <a:ext cx="4253469" cy="4884138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 sz="2400"/>
            </a:lvl1pPr>
            <a:lvl2pPr marL="803275" indent="-346075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2pPr>
            <a:lvl3pPr marL="1166813" indent="-252413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198" y="6362120"/>
            <a:ext cx="1752467" cy="307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9731" y="0"/>
            <a:ext cx="7886700" cy="100010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642422" y="1292825"/>
            <a:ext cx="4253469" cy="4884138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 sz="2400"/>
            </a:lvl1pPr>
            <a:lvl2pPr marL="803275" indent="-346075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2pPr>
            <a:lvl3pPr marL="1166813" indent="-252413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198" y="6362120"/>
            <a:ext cx="1752467" cy="307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03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16.jpe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9731" y="0"/>
            <a:ext cx="8601508" cy="1000108"/>
          </a:xfrm>
        </p:spPr>
        <p:txBody>
          <a:bodyPr>
            <a:normAutofit fontScale="90000"/>
          </a:bodyPr>
          <a:lstStyle/>
          <a:p>
            <a:r>
              <a:rPr lang="en-US" altLang="ko-KR" sz="4000" dirty="0">
                <a:ea typeface="Arial Unicode MS" panose="020B0604020202020204" pitchFamily="50" charset="-127"/>
                <a:cs typeface="Arial Unicode MS" panose="020B0604020202020204" pitchFamily="50" charset="-127"/>
              </a:rPr>
              <a:t>Composition of malicious </a:t>
            </a:r>
            <a:r>
              <a:rPr lang="en-US" altLang="ko-KR" sz="4000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document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07" y="1461651"/>
            <a:ext cx="3264197" cy="418368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5" name="그룹 4"/>
          <p:cNvGrpSpPr/>
          <p:nvPr/>
        </p:nvGrpSpPr>
        <p:grpSpPr>
          <a:xfrm>
            <a:off x="755652" y="4253103"/>
            <a:ext cx="1692964" cy="1173589"/>
            <a:chOff x="805683" y="3129509"/>
            <a:chExt cx="1692964" cy="11735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331" y="3129509"/>
              <a:ext cx="676275" cy="866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805683" y="3995321"/>
              <a:ext cx="1692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③ </a:t>
              </a:r>
              <a:r>
                <a:rPr lang="en-US" altLang="ko-KR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Normal document</a:t>
              </a:r>
              <a:endParaRPr lang="ko-KR" altLang="en-US" sz="1400" b="1" dirty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414355" y="4320008"/>
            <a:ext cx="1358064" cy="1112669"/>
            <a:chOff x="931434" y="3359647"/>
            <a:chExt cx="1358064" cy="1112669"/>
          </a:xfrm>
        </p:grpSpPr>
        <p:pic>
          <p:nvPicPr>
            <p:cNvPr id="9" name="그림 8" descr="11-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973" y="3359647"/>
              <a:ext cx="847771" cy="762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직사각형 9"/>
            <p:cNvSpPr/>
            <p:nvPr/>
          </p:nvSpPr>
          <p:spPr>
            <a:xfrm>
              <a:off x="931434" y="4164539"/>
              <a:ext cx="1358064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④ </a:t>
              </a:r>
              <a:r>
                <a:rPr lang="en-US" altLang="ko-KR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Malware part</a:t>
              </a:r>
              <a:endParaRPr lang="ko-KR" altLang="en-US" sz="1400" b="1" dirty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56431" y="1647732"/>
            <a:ext cx="1621470" cy="850918"/>
            <a:chOff x="4762771" y="4719786"/>
            <a:chExt cx="2271745" cy="1089968"/>
          </a:xfrm>
        </p:grpSpPr>
        <p:pic>
          <p:nvPicPr>
            <p:cNvPr id="12" name="Picture 52" descr="앙마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491444" y="4719786"/>
              <a:ext cx="855384" cy="7471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직사각형 12"/>
            <p:cNvSpPr/>
            <p:nvPr/>
          </p:nvSpPr>
          <p:spPr>
            <a:xfrm>
              <a:off x="4762771" y="5415513"/>
              <a:ext cx="2271745" cy="394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① </a:t>
              </a:r>
              <a:r>
                <a:rPr lang="en-US" altLang="ko-KR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Vulnerability part</a:t>
              </a:r>
              <a:endParaRPr lang="ko-KR" altLang="en-US" sz="1400" b="1" dirty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006123" y="2972253"/>
            <a:ext cx="2816463" cy="1000593"/>
            <a:chOff x="1054672" y="4360561"/>
            <a:chExt cx="3095831" cy="1130088"/>
          </a:xfrm>
        </p:grpSpPr>
        <p:pic>
          <p:nvPicPr>
            <p:cNvPr id="15" name="그림 14" descr="cod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672" y="4360561"/>
              <a:ext cx="3095831" cy="7035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직사각형 15"/>
            <p:cNvSpPr/>
            <p:nvPr/>
          </p:nvSpPr>
          <p:spPr>
            <a:xfrm>
              <a:off x="1975618" y="5143040"/>
              <a:ext cx="1329821" cy="347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② </a:t>
              </a:r>
              <a:r>
                <a:rPr lang="en-US" altLang="ko-KR" sz="1400" b="1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Exploit Part</a:t>
              </a:r>
              <a:endParaRPr lang="ko-KR" altLang="en-US" sz="1400" b="1" dirty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cxnSp>
        <p:nvCxnSpPr>
          <p:cNvPr id="17" name="직선 화살표 연결선 16"/>
          <p:cNvCxnSpPr/>
          <p:nvPr/>
        </p:nvCxnSpPr>
        <p:spPr>
          <a:xfrm>
            <a:off x="2514162" y="2455535"/>
            <a:ext cx="0" cy="329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535" y="1939760"/>
            <a:ext cx="3960813" cy="337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구부러진 연결선 18"/>
          <p:cNvCxnSpPr/>
          <p:nvPr/>
        </p:nvCxnSpPr>
        <p:spPr>
          <a:xfrm flipV="1">
            <a:off x="3474665" y="4364428"/>
            <a:ext cx="3869243" cy="377690"/>
          </a:xfrm>
          <a:prstGeom prst="curved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endCxn id="22" idx="1"/>
          </p:cNvCxnSpPr>
          <p:nvPr/>
        </p:nvCxnSpPr>
        <p:spPr>
          <a:xfrm flipV="1">
            <a:off x="2010575" y="2973903"/>
            <a:ext cx="5334913" cy="1681799"/>
          </a:xfrm>
          <a:prstGeom prst="curvedConnector3">
            <a:avLst>
              <a:gd name="adj1" fmla="val 42615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7107986" y="2540515"/>
            <a:ext cx="1330814" cy="1184562"/>
            <a:chOff x="1146829" y="3129509"/>
            <a:chExt cx="1330814" cy="118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331" y="3129509"/>
              <a:ext cx="676275" cy="866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1146829" y="4006294"/>
              <a:ext cx="1330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NORMAL.hwp</a:t>
              </a:r>
              <a:endParaRPr lang="ko-KR" altLang="en-US" sz="1400" dirty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232020" y="3912029"/>
            <a:ext cx="1411797" cy="1110346"/>
            <a:chOff x="1027760" y="3359647"/>
            <a:chExt cx="1411797" cy="1110346"/>
          </a:xfrm>
        </p:grpSpPr>
        <p:pic>
          <p:nvPicPr>
            <p:cNvPr id="25" name="그림 24" descr="11-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973" y="3359647"/>
              <a:ext cx="847771" cy="762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직사각형 25"/>
            <p:cNvSpPr/>
            <p:nvPr/>
          </p:nvSpPr>
          <p:spPr>
            <a:xfrm>
              <a:off x="1027760" y="4162216"/>
              <a:ext cx="1411797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latin typeface="+mj-lt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MALWARE.exe</a:t>
              </a:r>
              <a:endParaRPr lang="ko-KR" altLang="en-US" sz="1400" dirty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51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OLE (Object Linking and Embedding)</a:t>
            </a:r>
            <a:endParaRPr lang="ko-KR" altLang="en-US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HWP Document Format</a:t>
            </a:r>
            <a:endParaRPr lang="ko-KR" altLang="en-US"/>
          </a:p>
        </p:txBody>
      </p:sp>
      <p:pic>
        <p:nvPicPr>
          <p:cNvPr id="4" name="내용 개체 틀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95" y="1769710"/>
            <a:ext cx="2232414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내용 개체 틀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2" y="1675756"/>
            <a:ext cx="2678106" cy="450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85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Streams of </a:t>
            </a:r>
            <a:r>
              <a:rPr lang="en-US" altLang="ko-KR" dirty="0" err="1" smtClean="0"/>
              <a:t>Bodytext</a:t>
            </a:r>
            <a:r>
              <a:rPr lang="en-US" altLang="ko-KR" dirty="0" smtClean="0"/>
              <a:t> </a:t>
            </a:r>
            <a:r>
              <a:rPr lang="en-US" altLang="ko-KR" dirty="0"/>
              <a:t>storage are loaded 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9730" y="0"/>
            <a:ext cx="8579206" cy="1000108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File structure and memory layout – Exploit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61" y="4847536"/>
            <a:ext cx="3848298" cy="87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1" y="4787559"/>
            <a:ext cx="2578233" cy="111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805479"/>
            <a:ext cx="4115011" cy="271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74" y="1957887"/>
            <a:ext cx="5283472" cy="256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1962615" y="2557346"/>
            <a:ext cx="780585" cy="1538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7030" y="4159920"/>
            <a:ext cx="29893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tremendous size in document</a:t>
            </a:r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426440" y="3774946"/>
            <a:ext cx="557561" cy="379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4580" y="5938888"/>
            <a:ext cx="12432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Heap Spray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23433" y="5913022"/>
            <a:ext cx="24803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EB 08 = </a:t>
            </a:r>
            <a:r>
              <a:rPr lang="en-US" altLang="ko-KR" dirty="0" err="1" smtClean="0"/>
              <a:t>jmp</a:t>
            </a:r>
            <a:r>
              <a:rPr lang="en-US" altLang="ko-KR" dirty="0" smtClean="0"/>
              <a:t> (here+0x08)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93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Normal case (two </a:t>
            </a:r>
            <a:r>
              <a:rPr lang="en-US" altLang="ko-KR" dirty="0" err="1"/>
              <a:t>tmp</a:t>
            </a:r>
            <a:r>
              <a:rPr lang="ko-KR" altLang="en-US"/>
              <a:t> </a:t>
            </a:r>
            <a:r>
              <a:rPr lang="en-US" altLang="ko-KR" dirty="0"/>
              <a:t>files)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Malicious</a:t>
            </a:r>
            <a:r>
              <a:rPr lang="ko-KR" altLang="en-US" smtClean="0"/>
              <a:t> </a:t>
            </a:r>
            <a:r>
              <a:rPr lang="en-US" altLang="ko-KR" dirty="0" smtClean="0"/>
              <a:t>case </a:t>
            </a:r>
            <a:r>
              <a:rPr lang="en-US" altLang="ko-KR" sz="1600" dirty="0" smtClean="0"/>
              <a:t>(normal </a:t>
            </a:r>
            <a:r>
              <a:rPr lang="en-US" altLang="ko-KR" sz="1600" dirty="0"/>
              <a:t>document(</a:t>
            </a:r>
            <a:r>
              <a:rPr lang="en-US" altLang="ko-KR" sz="1600" dirty="0" err="1"/>
              <a:t>hwp.hwp</a:t>
            </a:r>
            <a:r>
              <a:rPr lang="en-US" altLang="ko-KR" sz="1600" dirty="0"/>
              <a:t>), ~</a:t>
            </a:r>
            <a:r>
              <a:rPr lang="en-US" altLang="ko-KR" sz="1600" dirty="0" err="1"/>
              <a:t>AB.tmp</a:t>
            </a:r>
            <a:r>
              <a:rPr lang="en-US" altLang="ko-KR" sz="1600" dirty="0"/>
              <a:t>, msloger.exe, tmp.dat)</a:t>
            </a:r>
            <a:endParaRPr lang="ko-KR" altLang="en-US" sz="160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On document loading (</a:t>
            </a:r>
            <a:r>
              <a:rPr lang="en-US" altLang="ko-KR" sz="4000" dirty="0" err="1"/>
              <a:t>tmp</a:t>
            </a:r>
            <a:r>
              <a:rPr lang="en-US" altLang="ko-KR" sz="4000" dirty="0"/>
              <a:t> files)</a:t>
            </a:r>
            <a:endParaRPr lang="ko-KR" altLang="en-US" dirty="0"/>
          </a:p>
        </p:txBody>
      </p:sp>
      <p:pic>
        <p:nvPicPr>
          <p:cNvPr id="20" name="내용 개체 틀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67" y="1719547"/>
            <a:ext cx="5740695" cy="12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내용 개체 틀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4" y="3515348"/>
            <a:ext cx="5334274" cy="236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내용 개체 틀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2" y="4296816"/>
            <a:ext cx="5181866" cy="1981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직사각형 22"/>
          <p:cNvSpPr/>
          <p:nvPr/>
        </p:nvSpPr>
        <p:spPr>
          <a:xfrm>
            <a:off x="488068" y="4440177"/>
            <a:ext cx="1567629" cy="669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88067" y="4195478"/>
            <a:ext cx="1567629" cy="2250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7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Hwp.exe process is not opened by </a:t>
            </a:r>
            <a:r>
              <a:rPr lang="en-US" altLang="ko-KR" dirty="0" smtClean="0"/>
              <a:t>user but ~</a:t>
            </a:r>
            <a:r>
              <a:rPr lang="en-US" altLang="ko-KR" dirty="0" err="1" smtClean="0"/>
              <a:t>AB.tmp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~</a:t>
            </a:r>
            <a:r>
              <a:rPr lang="en-US" altLang="ko-KR" dirty="0" err="1" smtClean="0"/>
              <a:t>AB.tmp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Malware Action 1</a:t>
            </a:r>
            <a:endParaRPr lang="ko-KR" altLang="en-US"/>
          </a:p>
        </p:txBody>
      </p:sp>
      <p:pic>
        <p:nvPicPr>
          <p:cNvPr id="4" name="내용 개체 틀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1" y="1689731"/>
            <a:ext cx="5272863" cy="85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내용 개체 틀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2" y="2591480"/>
            <a:ext cx="4130503" cy="377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2689274" y="3931270"/>
            <a:ext cx="1814575" cy="300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726447" y="5160545"/>
            <a:ext cx="2950147" cy="12018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99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9730" y="1220590"/>
            <a:ext cx="8487069" cy="4819975"/>
          </a:xfrm>
        </p:spPr>
        <p:txBody>
          <a:bodyPr/>
          <a:lstStyle/>
          <a:p>
            <a:r>
              <a:rPr lang="en-US" altLang="ko-KR" dirty="0" smtClean="0"/>
              <a:t>System information leakage from compromised </a:t>
            </a:r>
            <a:r>
              <a:rPr lang="en-US" altLang="ko-KR" dirty="0" smtClean="0"/>
              <a:t>PC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Malware Action 2</a:t>
            </a:r>
            <a:endParaRPr lang="ko-KR" altLang="en-US" dirty="0"/>
          </a:p>
        </p:txBody>
      </p:sp>
      <p:pic>
        <p:nvPicPr>
          <p:cNvPr id="4" name="내용 개체 틀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65" y="1897758"/>
            <a:ext cx="6685798" cy="360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2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Use of Malware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4950" y="1824769"/>
            <a:ext cx="8954096" cy="3208480"/>
            <a:chOff x="190843" y="1820731"/>
            <a:chExt cx="8954096" cy="3208480"/>
          </a:xfrm>
        </p:grpSpPr>
        <p:grpSp>
          <p:nvGrpSpPr>
            <p:cNvPr id="5" name="그룹 4"/>
            <p:cNvGrpSpPr/>
            <p:nvPr/>
          </p:nvGrpSpPr>
          <p:grpSpPr>
            <a:xfrm>
              <a:off x="190843" y="1820731"/>
              <a:ext cx="8954096" cy="3208480"/>
              <a:chOff x="1601337" y="2796422"/>
              <a:chExt cx="5904683" cy="1530935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1901812" y="2796422"/>
                <a:ext cx="1014630" cy="254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Information leakage</a:t>
                </a:r>
                <a:endParaRPr lang="ko-KR" alt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381089" y="2812406"/>
                <a:ext cx="915994" cy="254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Document leakage</a:t>
                </a:r>
                <a:endParaRPr lang="ko-KR" alt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4698765" y="2813099"/>
                <a:ext cx="1180504" cy="254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Security </a:t>
                </a:r>
                <a:b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bypass</a:t>
                </a:r>
                <a:endParaRPr lang="ko-KR" alt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6221041" y="2810859"/>
                <a:ext cx="1284979" cy="254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Remote </a:t>
                </a:r>
                <a:b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altLang="ko-K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desktop</a:t>
                </a:r>
                <a:endParaRPr lang="ko-KR" alt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3348" y="3151731"/>
                <a:ext cx="1043094" cy="745683"/>
              </a:xfrm>
              <a:prstGeom prst="rect">
                <a:avLst/>
              </a:prstGeom>
            </p:spPr>
          </p:pic>
          <p:pic>
            <p:nvPicPr>
              <p:cNvPr id="12" name="Picture 16" descr="C:\Documents and Settings\Administrator\My Documents\1303130993_virussafe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83121" y="3399979"/>
                <a:ext cx="644391" cy="54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utoShape 82"/>
              <p:cNvSpPr>
                <a:spLocks noChangeArrowheads="1"/>
              </p:cNvSpPr>
              <p:nvPr/>
            </p:nvSpPr>
            <p:spPr bwMode="auto">
              <a:xfrm>
                <a:off x="4920716" y="3254703"/>
                <a:ext cx="846007" cy="693738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0486" y="3164892"/>
                <a:ext cx="1048244" cy="788729"/>
              </a:xfrm>
              <a:prstGeom prst="rect">
                <a:avLst/>
              </a:prstGeom>
            </p:spPr>
          </p:pic>
          <p:pic>
            <p:nvPicPr>
              <p:cNvPr id="15" name="Picture 10" descr="I:\03.아이콘\[PNG] 웹아이콘\1303126109_mycomputer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410" y="3174959"/>
                <a:ext cx="813660" cy="81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2" descr="앙마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82571" y="3260707"/>
                <a:ext cx="500974" cy="371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직사각형 16"/>
              <p:cNvSpPr/>
              <p:nvPr/>
            </p:nvSpPr>
            <p:spPr>
              <a:xfrm>
                <a:off x="1601337" y="3978249"/>
                <a:ext cx="1690944" cy="3196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Key logger,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System information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3242884" y="4000823"/>
                <a:ext cx="1334461" cy="3196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HWP, DOCX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683566" y="4007710"/>
                <a:ext cx="1334461" cy="3196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Vaccine, firewall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7118182" y="4297553"/>
              <a:ext cx="2023630" cy="669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Team Viewer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92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/>
              <a:t>Document Content and social issue</a:t>
            </a:r>
            <a:endParaRPr lang="ko-KR" altLang="en-US"/>
          </a:p>
        </p:txBody>
      </p:sp>
      <p:sp>
        <p:nvSpPr>
          <p:cNvPr id="4" name="오른쪽 화살표 3"/>
          <p:cNvSpPr/>
          <p:nvPr/>
        </p:nvSpPr>
        <p:spPr>
          <a:xfrm>
            <a:off x="549848" y="3330541"/>
            <a:ext cx="8370930" cy="572835"/>
          </a:xfrm>
          <a:prstGeom prst="rightArrow">
            <a:avLst>
              <a:gd name="adj1" fmla="val 50000"/>
              <a:gd name="adj2" fmla="val 129056"/>
            </a:avLst>
          </a:prstGeom>
          <a:gradFill flip="none" rotWithShape="1">
            <a:gsLst>
              <a:gs pos="100000">
                <a:schemeClr val="bg1">
                  <a:lumMod val="45000"/>
                </a:schemeClr>
              </a:gs>
              <a:gs pos="91000">
                <a:schemeClr val="bg1">
                  <a:lumMod val="70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sx="101000" sy="101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/>
            <a:endParaRPr lang="ko-KR" altLang="en-US" sz="1200" b="1" dirty="0"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8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</a:gra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9557" y="1786506"/>
            <a:ext cx="570314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o-KR" altLang="ko-KR" sz="1200" b="1">
              <a:gradFill>
                <a:gsLst>
                  <a:gs pos="100000">
                    <a:schemeClr val="tx1"/>
                  </a:gs>
                  <a:gs pos="41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6" name="TextBox 94"/>
          <p:cNvSpPr txBox="1">
            <a:spLocks noChangeArrowheads="1"/>
          </p:cNvSpPr>
          <p:nvPr/>
        </p:nvSpPr>
        <p:spPr bwMode="auto">
          <a:xfrm>
            <a:off x="-410" y="4072165"/>
            <a:ext cx="23331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Robert King visited South Korea </a:t>
            </a:r>
            <a:br>
              <a:rPr lang="en-US" altLang="ko-KR" sz="1400" b="1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</a:br>
            <a:r>
              <a:rPr lang="en-US" altLang="ko-KR" sz="1200" b="1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(US </a:t>
            </a:r>
            <a:r>
              <a:rPr lang="en-US" altLang="ko-KR" sz="1200" b="1" dirty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special envoy for North Korean Human Rights Issues)</a:t>
            </a:r>
            <a:endParaRPr lang="ko-KR" altLang="en-US" sz="1200" b="1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7" name="TextBox 94"/>
          <p:cNvSpPr txBox="1">
            <a:spLocks noChangeArrowheads="1"/>
          </p:cNvSpPr>
          <p:nvPr/>
        </p:nvSpPr>
        <p:spPr bwMode="auto">
          <a:xfrm>
            <a:off x="63744" y="2908996"/>
            <a:ext cx="2476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Solution of North Korea Nuclear</a:t>
            </a:r>
          </a:p>
        </p:txBody>
      </p:sp>
      <p:sp>
        <p:nvSpPr>
          <p:cNvPr id="8" name="TextBox 94"/>
          <p:cNvSpPr txBox="1">
            <a:spLocks noChangeArrowheads="1"/>
          </p:cNvSpPr>
          <p:nvPr/>
        </p:nvSpPr>
        <p:spPr bwMode="auto">
          <a:xfrm>
            <a:off x="3361610" y="1296277"/>
            <a:ext cx="979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Dokdo</a:t>
            </a:r>
            <a:r>
              <a:rPr lang="ko-KR" altLang="en-US" sz="1400" b="1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 issue</a:t>
            </a:r>
            <a:endParaRPr lang="ko-KR" altLang="en-US" sz="1400" b="1" dirty="0">
              <a:gradFill>
                <a:gsLst>
                  <a:gs pos="88000">
                    <a:srgbClr val="FFFF00"/>
                  </a:gs>
                  <a:gs pos="17000">
                    <a:srgbClr val="FFC000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맑은 고딕" pitchFamily="50" charset="-127"/>
            </a:endParaRPr>
          </a:p>
        </p:txBody>
      </p:sp>
      <p:sp>
        <p:nvSpPr>
          <p:cNvPr id="9" name="TextBox 94"/>
          <p:cNvSpPr txBox="1">
            <a:spLocks noChangeArrowheads="1"/>
          </p:cNvSpPr>
          <p:nvPr/>
        </p:nvSpPr>
        <p:spPr bwMode="auto">
          <a:xfrm>
            <a:off x="5160605" y="2401456"/>
            <a:ext cx="2315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Diaoyu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/</a:t>
            </a:r>
            <a:r>
              <a:rPr lang="en-US" altLang="ko-KR" sz="1400" b="1" dirty="0" err="1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Senkaku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 </a:t>
            </a:r>
            <a:r>
              <a:rPr lang="en-US" altLang="ko-KR" sz="1400" b="1" dirty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Islands 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dispute</a:t>
            </a:r>
            <a:endParaRPr lang="ko-KR" altLang="en-US" sz="1400" b="1" dirty="0">
              <a:gradFill>
                <a:gsLst>
                  <a:gs pos="88000">
                    <a:srgbClr val="FFFF00"/>
                  </a:gs>
                  <a:gs pos="17000">
                    <a:srgbClr val="FFC000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맑은 고딕" pitchFamily="50" charset="-127"/>
            </a:endParaRPr>
          </a:p>
        </p:txBody>
      </p:sp>
      <p:sp>
        <p:nvSpPr>
          <p:cNvPr id="10" name="TextBox 94"/>
          <p:cNvSpPr txBox="1">
            <a:spLocks noChangeArrowheads="1"/>
          </p:cNvSpPr>
          <p:nvPr/>
        </p:nvSpPr>
        <p:spPr bwMode="auto">
          <a:xfrm>
            <a:off x="6347017" y="2752998"/>
            <a:ext cx="17286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World Energy Congress</a:t>
            </a:r>
            <a:endParaRPr lang="ko-KR" altLang="en-US" sz="1400" b="1" dirty="0">
              <a:gradFill>
                <a:gsLst>
                  <a:gs pos="88000">
                    <a:srgbClr val="FFFF00"/>
                  </a:gs>
                  <a:gs pos="17000">
                    <a:srgbClr val="FFC000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맑은 고딕" pitchFamily="50" charset="-127"/>
            </a:endParaRPr>
          </a:p>
        </p:txBody>
      </p:sp>
      <p:sp>
        <p:nvSpPr>
          <p:cNvPr id="11" name="TextBox 94"/>
          <p:cNvSpPr txBox="1">
            <a:spLocks noChangeArrowheads="1"/>
          </p:cNvSpPr>
          <p:nvPr/>
        </p:nvSpPr>
        <p:spPr bwMode="auto">
          <a:xfrm>
            <a:off x="3568474" y="1714278"/>
            <a:ext cx="2711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5</a:t>
            </a:r>
            <a:r>
              <a:rPr lang="en-US" altLang="ko-KR" sz="1400" b="1" baseline="30000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th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 generations </a:t>
            </a:r>
            <a:r>
              <a:rPr lang="en-US" altLang="ko-KR" sz="1400" b="1" dirty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of Chinese 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leadership</a:t>
            </a:r>
            <a:endParaRPr lang="ko-KR" altLang="en-US" sz="1400" b="1" dirty="0">
              <a:gradFill>
                <a:gsLst>
                  <a:gs pos="88000">
                    <a:srgbClr val="FFFF00"/>
                  </a:gs>
                  <a:gs pos="17000">
                    <a:srgbClr val="FFC000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맑은 고딕" pitchFamily="50" charset="-127"/>
            </a:endParaRPr>
          </a:p>
        </p:txBody>
      </p:sp>
      <p:sp>
        <p:nvSpPr>
          <p:cNvPr id="12" name="TextBox 94"/>
          <p:cNvSpPr txBox="1">
            <a:spLocks noChangeArrowheads="1"/>
          </p:cNvSpPr>
          <p:nvPr/>
        </p:nvSpPr>
        <p:spPr bwMode="auto">
          <a:xfrm>
            <a:off x="6687145" y="3905885"/>
            <a:ext cx="2680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60</a:t>
            </a:r>
            <a:r>
              <a:rPr lang="en-US" altLang="ko-KR" sz="1400" b="1" baseline="30000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th</a:t>
            </a:r>
            <a:r>
              <a:rPr lang="en-US" altLang="ko-KR" sz="1400" b="1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 anniversary of Armistice</a:t>
            </a:r>
            <a:endParaRPr lang="ko-KR" altLang="en-US" sz="1400" b="1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13" name="TextBox 94"/>
          <p:cNvSpPr txBox="1">
            <a:spLocks noChangeArrowheads="1"/>
          </p:cNvSpPr>
          <p:nvPr/>
        </p:nvSpPr>
        <p:spPr bwMode="auto">
          <a:xfrm>
            <a:off x="5849006" y="4280865"/>
            <a:ext cx="326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World Energy Congress Daegu 2013</a:t>
            </a:r>
            <a:endParaRPr lang="ko-KR" altLang="en-US" sz="1400" b="1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082660" y="3237218"/>
            <a:ext cx="0" cy="210227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502555" y="1604054"/>
            <a:ext cx="0" cy="1738277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672637" y="3410781"/>
            <a:ext cx="76270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HY견고딕" pitchFamily="18" charset="-127"/>
                <a:cs typeface="맑은 고딕" pitchFamily="18" charset="0"/>
              </a:rPr>
              <a:t>’12. 6</a:t>
            </a:r>
            <a:endParaRPr lang="ko-KR" altLang="en-US" sz="2000" b="1" dirty="0">
              <a:gradFill>
                <a:gsLst>
                  <a:gs pos="0">
                    <a:srgbClr val="0070C0">
                      <a:lumMod val="92000"/>
                    </a:srgbClr>
                  </a:gs>
                  <a:gs pos="50000">
                    <a:srgbClr val="0070C0">
                      <a:lumMod val="100000"/>
                    </a:srgbClr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63970" y="3410781"/>
            <a:ext cx="76270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맑은 고딕" pitchFamily="50" charset="-127"/>
                <a:cs typeface="맑은 고딕" pitchFamily="18" charset="0"/>
              </a:rPr>
              <a:t>’</a:t>
            </a:r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HY견고딕" pitchFamily="18" charset="-127"/>
                <a:cs typeface="맑은 고딕" pitchFamily="18" charset="0"/>
              </a:rPr>
              <a:t>12. 7</a:t>
            </a:r>
            <a:endParaRPr lang="ko-KR" altLang="en-US" sz="2000" b="1" dirty="0">
              <a:gradFill>
                <a:gsLst>
                  <a:gs pos="0">
                    <a:srgbClr val="0070C0">
                      <a:lumMod val="92000"/>
                    </a:srgbClr>
                  </a:gs>
                  <a:gs pos="50000">
                    <a:srgbClr val="0070C0">
                      <a:lumMod val="100000"/>
                    </a:srgbClr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55303" y="3410781"/>
            <a:ext cx="76270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맑은 고딕" pitchFamily="50" charset="-127"/>
                <a:cs typeface="맑은 고딕" pitchFamily="18" charset="0"/>
              </a:rPr>
              <a:t>’</a:t>
            </a:r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HY견고딕" pitchFamily="18" charset="-127"/>
                <a:cs typeface="맑은 고딕" pitchFamily="18" charset="0"/>
              </a:rPr>
              <a:t>12. 9</a:t>
            </a:r>
            <a:endParaRPr lang="ko-KR" altLang="en-US" sz="2000" b="1" dirty="0">
              <a:gradFill>
                <a:gsLst>
                  <a:gs pos="0">
                    <a:srgbClr val="0070C0">
                      <a:lumMod val="92000"/>
                    </a:srgbClr>
                  </a:gs>
                  <a:gs pos="50000">
                    <a:srgbClr val="0070C0">
                      <a:lumMod val="100000"/>
                    </a:srgbClr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549842" y="3410781"/>
            <a:ext cx="89511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맑은 고딕" pitchFamily="50" charset="-127"/>
                <a:cs typeface="맑은 고딕" pitchFamily="18" charset="0"/>
              </a:rPr>
              <a:t>’</a:t>
            </a:r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HY견고딕" pitchFamily="18" charset="-127"/>
                <a:cs typeface="맑은 고딕" pitchFamily="18" charset="0"/>
              </a:rPr>
              <a:t>12. 10</a:t>
            </a:r>
            <a:endParaRPr lang="ko-KR" altLang="en-US" sz="2000" b="1" dirty="0">
              <a:gradFill>
                <a:gsLst>
                  <a:gs pos="0">
                    <a:srgbClr val="0070C0">
                      <a:lumMod val="92000"/>
                    </a:srgbClr>
                  </a:gs>
                  <a:gs pos="50000">
                    <a:srgbClr val="0070C0">
                      <a:lumMod val="100000"/>
                    </a:srgbClr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87080" y="3410781"/>
            <a:ext cx="88094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맑은 고딕" pitchFamily="50" charset="-127"/>
                <a:cs typeface="맑은 고딕" pitchFamily="18" charset="0"/>
              </a:rPr>
              <a:t>’</a:t>
            </a:r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HY견고딕" pitchFamily="18" charset="-127"/>
                <a:cs typeface="맑은 고딕" pitchFamily="18" charset="0"/>
              </a:rPr>
              <a:t>12. 11</a:t>
            </a:r>
            <a:endParaRPr lang="ko-KR" altLang="en-US" sz="2000" b="1" dirty="0">
              <a:gradFill>
                <a:gsLst>
                  <a:gs pos="0">
                    <a:srgbClr val="0070C0">
                      <a:lumMod val="92000"/>
                    </a:srgbClr>
                  </a:gs>
                  <a:gs pos="50000">
                    <a:srgbClr val="0070C0">
                      <a:lumMod val="100000"/>
                    </a:srgbClr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406941" y="3410781"/>
            <a:ext cx="76270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맑은 고딕" pitchFamily="50" charset="-127"/>
                <a:cs typeface="맑은 고딕" pitchFamily="18" charset="0"/>
              </a:rPr>
              <a:t>’</a:t>
            </a:r>
            <a:r>
              <a:rPr lang="en-US" altLang="ko-KR" sz="2000" b="1" spc="-8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70C0">
                        <a:lumMod val="92000"/>
                      </a:srgbClr>
                    </a:gs>
                    <a:gs pos="50000">
                      <a:srgbClr val="0070C0">
                        <a:lumMod val="100000"/>
                      </a:srgbClr>
                    </a:gs>
                  </a:gsLst>
                  <a:lin ang="5400000" scaled="0"/>
                </a:gradFill>
                <a:latin typeface="+mj-lt"/>
                <a:ea typeface="HY견고딕" pitchFamily="18" charset="-127"/>
                <a:cs typeface="맑은 고딕" pitchFamily="18" charset="0"/>
              </a:rPr>
              <a:t>13. 8</a:t>
            </a:r>
            <a:endParaRPr lang="ko-KR" altLang="en-US" sz="2000" b="1" dirty="0">
              <a:gradFill>
                <a:gsLst>
                  <a:gs pos="0">
                    <a:srgbClr val="0070C0">
                      <a:lumMod val="92000"/>
                    </a:srgbClr>
                  </a:gs>
                  <a:gs pos="50000">
                    <a:srgbClr val="0070C0">
                      <a:lumMod val="100000"/>
                    </a:srgbClr>
                  </a:gs>
                </a:gsLst>
                <a:lin ang="5400000" scaled="0"/>
              </a:gradFill>
              <a:latin typeface="+mj-lt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1072909" y="3823954"/>
            <a:ext cx="0" cy="239688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94"/>
          <p:cNvSpPr txBox="1">
            <a:spLocks noChangeArrowheads="1"/>
          </p:cNvSpPr>
          <p:nvPr/>
        </p:nvSpPr>
        <p:spPr bwMode="auto">
          <a:xfrm>
            <a:off x="3747863" y="5371422"/>
            <a:ext cx="3423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spc="-70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Just before new china leader inauguration</a:t>
            </a:r>
            <a:endParaRPr lang="ko-KR" altLang="en-US" sz="1400" b="1" spc="-70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24" name="TextBox 94"/>
          <p:cNvSpPr txBox="1">
            <a:spLocks noChangeArrowheads="1"/>
          </p:cNvSpPr>
          <p:nvPr/>
        </p:nvSpPr>
        <p:spPr bwMode="auto">
          <a:xfrm>
            <a:off x="4672279" y="4983404"/>
            <a:ext cx="3273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spc="-7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South Korean presidential election, 2012</a:t>
            </a:r>
            <a:endParaRPr lang="ko-KR" altLang="en-US" sz="1400" b="1" spc="-70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25" name="TextBox 94"/>
          <p:cNvSpPr txBox="1">
            <a:spLocks noChangeArrowheads="1"/>
          </p:cNvSpPr>
          <p:nvPr/>
        </p:nvSpPr>
        <p:spPr bwMode="auto">
          <a:xfrm>
            <a:off x="3312126" y="5759440"/>
            <a:ext cx="3319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spc="-70" dirty="0" err="1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Dokdo</a:t>
            </a:r>
            <a:r>
              <a:rPr lang="en-US" altLang="ko-KR" sz="1400" b="1" spc="-70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 ceremony by Korean national football player</a:t>
            </a:r>
            <a:endParaRPr lang="ko-KR" altLang="en-US" sz="1400" b="1" spc="-70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26" name="TextBox 94"/>
          <p:cNvSpPr txBox="1">
            <a:spLocks noChangeArrowheads="1"/>
          </p:cNvSpPr>
          <p:nvPr/>
        </p:nvSpPr>
        <p:spPr bwMode="auto">
          <a:xfrm>
            <a:off x="5082351" y="4595386"/>
            <a:ext cx="38260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spc="-70" dirty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Chinese </a:t>
            </a:r>
            <a:r>
              <a:rPr lang="en-US" altLang="ko-KR" sz="1400" b="1" spc="-70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navy </a:t>
            </a:r>
            <a:r>
              <a:rPr lang="en-US" altLang="ko-KR" sz="1400" b="1" spc="-70" dirty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exercise near </a:t>
            </a:r>
            <a:r>
              <a:rPr lang="en-US" altLang="ko-KR" sz="1400" b="1" spc="-70" dirty="0" err="1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Diaoyu</a:t>
            </a:r>
            <a:r>
              <a:rPr lang="en-US" altLang="ko-KR" sz="1400" b="1" spc="-70" dirty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/</a:t>
            </a:r>
            <a:r>
              <a:rPr lang="en-US" altLang="ko-KR" sz="1400" b="1" spc="-70" dirty="0" err="1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Senkakus</a:t>
            </a:r>
            <a:endParaRPr lang="ko-KR" altLang="en-US" sz="1400" b="1" spc="-70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sp>
        <p:nvSpPr>
          <p:cNvPr id="27" name="TextBox 94"/>
          <p:cNvSpPr txBox="1">
            <a:spLocks noChangeArrowheads="1"/>
          </p:cNvSpPr>
          <p:nvPr/>
        </p:nvSpPr>
        <p:spPr bwMode="auto">
          <a:xfrm>
            <a:off x="2194535" y="6100029"/>
            <a:ext cx="3314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spc="-70" dirty="0" smtClean="0">
                <a:gradFill>
                  <a:gsLst>
                    <a:gs pos="10000">
                      <a:srgbClr val="002060"/>
                    </a:gs>
                    <a:gs pos="47000">
                      <a:srgbClr val="002060"/>
                    </a:gs>
                  </a:gsLst>
                  <a:lin ang="5400000" scaled="1"/>
                </a:gradFill>
                <a:latin typeface="+mj-lt"/>
                <a:ea typeface="맑은 고딕" pitchFamily="50" charset="-127"/>
              </a:rPr>
              <a:t>The Day of Information Security 2012</a:t>
            </a:r>
            <a:endParaRPr lang="ko-KR" altLang="en-US" sz="1400" b="1" spc="-70" dirty="0">
              <a:gradFill>
                <a:gsLst>
                  <a:gs pos="10000">
                    <a:srgbClr val="002060"/>
                  </a:gs>
                  <a:gs pos="47000">
                    <a:srgbClr val="002060"/>
                  </a:gs>
                </a:gsLst>
                <a:lin ang="5400000" scaled="1"/>
              </a:gradFill>
              <a:latin typeface="+mj-lt"/>
              <a:ea typeface="맑은 고딕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2384806" y="3830055"/>
            <a:ext cx="0" cy="2329685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3494868" y="3830056"/>
            <a:ext cx="0" cy="1929384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910063" y="3830058"/>
            <a:ext cx="0" cy="1541364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4850491" y="3830057"/>
            <a:ext cx="0" cy="1140943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V="1">
            <a:off x="5255069" y="3830057"/>
            <a:ext cx="0" cy="742835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6503044" y="3830058"/>
            <a:ext cx="0" cy="428775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7828985" y="3800263"/>
            <a:ext cx="0" cy="211946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4"/>
          <p:cNvSpPr txBox="1">
            <a:spLocks noChangeArrowheads="1"/>
          </p:cNvSpPr>
          <p:nvPr/>
        </p:nvSpPr>
        <p:spPr bwMode="auto">
          <a:xfrm>
            <a:off x="2242469" y="967751"/>
            <a:ext cx="2659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Personal Information Protection Act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2384806" y="1360619"/>
            <a:ext cx="0" cy="1939587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4"/>
          <p:cNvSpPr txBox="1">
            <a:spLocks noChangeArrowheads="1"/>
          </p:cNvSpPr>
          <p:nvPr/>
        </p:nvSpPr>
        <p:spPr bwMode="auto">
          <a:xfrm>
            <a:off x="4709095" y="2077869"/>
            <a:ext cx="16024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Key </a:t>
            </a:r>
            <a:r>
              <a:rPr lang="en-US" altLang="ko-KR" sz="1400" b="1" dirty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election </a:t>
            </a:r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promise</a:t>
            </a:r>
          </a:p>
        </p:txBody>
      </p:sp>
      <p:cxnSp>
        <p:nvCxnSpPr>
          <p:cNvPr id="38" name="직선 연결선 37"/>
          <p:cNvCxnSpPr/>
          <p:nvPr/>
        </p:nvCxnSpPr>
        <p:spPr>
          <a:xfrm>
            <a:off x="5255069" y="2696227"/>
            <a:ext cx="0" cy="646104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4"/>
          <p:cNvSpPr txBox="1">
            <a:spLocks noChangeArrowheads="1"/>
          </p:cNvSpPr>
          <p:nvPr/>
        </p:nvSpPr>
        <p:spPr bwMode="auto">
          <a:xfrm>
            <a:off x="7500621" y="1864069"/>
            <a:ext cx="1613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gradFill>
                  <a:gsLst>
                    <a:gs pos="88000">
                      <a:srgbClr val="FFFF00"/>
                    </a:gs>
                    <a:gs pos="17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맑은 고딕" pitchFamily="50" charset="-127"/>
              </a:rPr>
              <a:t>Korean War &amp; Peace</a:t>
            </a:r>
            <a:endParaRPr lang="ko-KR" altLang="en-US" sz="1400" b="1" dirty="0">
              <a:gradFill>
                <a:gsLst>
                  <a:gs pos="88000">
                    <a:srgbClr val="FFFF00"/>
                  </a:gs>
                  <a:gs pos="17000">
                    <a:srgbClr val="FFC000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맑은 고딕" pitchFamily="50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 flipH="1">
            <a:off x="6502450" y="3052339"/>
            <a:ext cx="594" cy="349948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>
          <a:xfrm>
            <a:off x="263872" y="1754244"/>
            <a:ext cx="1721219" cy="6472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latin typeface="+mj-lt"/>
              </a:rPr>
              <a:t>CONTENTS</a:t>
            </a:r>
            <a:endParaRPr lang="ko-KR" altLang="en-US" dirty="0">
              <a:latin typeface="+mj-lt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263871" y="5185910"/>
            <a:ext cx="1598193" cy="6472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latin typeface="+mj-lt"/>
              </a:rPr>
              <a:t>ISSUE</a:t>
            </a:r>
            <a:endParaRPr lang="ko-KR" altLang="en-US">
              <a:latin typeface="+mj-lt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4850491" y="2355556"/>
            <a:ext cx="0" cy="1055225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3866664" y="2018123"/>
            <a:ext cx="0" cy="1312418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/>
          <p:nvPr/>
        </p:nvCxnSpPr>
        <p:spPr>
          <a:xfrm rot="5400000">
            <a:off x="7577131" y="2431605"/>
            <a:ext cx="1231030" cy="727322"/>
          </a:xfrm>
          <a:prstGeom prst="bentConnector3">
            <a:avLst>
              <a:gd name="adj1" fmla="val 82919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Keyword of Document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89731" y="1060822"/>
            <a:ext cx="4263219" cy="2433220"/>
            <a:chOff x="361427" y="114301"/>
            <a:chExt cx="4191523" cy="2614466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61427" y="114301"/>
              <a:ext cx="4191523" cy="261446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6" name="TextBox 39"/>
            <p:cNvSpPr txBox="1"/>
            <p:nvPr/>
          </p:nvSpPr>
          <p:spPr>
            <a:xfrm>
              <a:off x="1077516" y="822225"/>
              <a:ext cx="1117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Korean War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39"/>
            <p:cNvSpPr txBox="1"/>
            <p:nvPr/>
          </p:nvSpPr>
          <p:spPr>
            <a:xfrm>
              <a:off x="1709503" y="175486"/>
              <a:ext cx="2082432" cy="33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National Security</a:t>
              </a:r>
            </a:p>
          </p:txBody>
        </p:sp>
        <p:sp>
          <p:nvSpPr>
            <p:cNvPr id="8" name="TextBox 39"/>
            <p:cNvSpPr txBox="1"/>
            <p:nvPr/>
          </p:nvSpPr>
          <p:spPr>
            <a:xfrm>
              <a:off x="2919613" y="2059002"/>
              <a:ext cx="1461096" cy="33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Defense </a:t>
              </a:r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Policy</a:t>
              </a:r>
            </a:p>
          </p:txBody>
        </p:sp>
        <p:sp>
          <p:nvSpPr>
            <p:cNvPr id="9" name="TextBox 39"/>
            <p:cNvSpPr txBox="1"/>
            <p:nvPr/>
          </p:nvSpPr>
          <p:spPr>
            <a:xfrm>
              <a:off x="439778" y="1156218"/>
              <a:ext cx="1484323" cy="33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Korea Air force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0" name="TextBox 39"/>
            <p:cNvSpPr txBox="1"/>
            <p:nvPr/>
          </p:nvSpPr>
          <p:spPr>
            <a:xfrm>
              <a:off x="546820" y="408405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Future War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39"/>
            <p:cNvSpPr txBox="1"/>
            <p:nvPr/>
          </p:nvSpPr>
          <p:spPr>
            <a:xfrm>
              <a:off x="646974" y="1605457"/>
              <a:ext cx="1480152" cy="33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latin typeface="+mj-lt"/>
                </a:rPr>
                <a:t>territorial dispute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2" name="TextBox 39"/>
            <p:cNvSpPr txBox="1"/>
            <p:nvPr/>
          </p:nvSpPr>
          <p:spPr>
            <a:xfrm>
              <a:off x="2050143" y="1779830"/>
              <a:ext cx="722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err="1" smtClean="0">
                  <a:latin typeface="+mj-lt"/>
                  <a:ea typeface="맑은 고딕" panose="020B0503020000020004" pitchFamily="50" charset="-127"/>
                </a:rPr>
                <a:t>Dokdo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39"/>
            <p:cNvSpPr txBox="1"/>
            <p:nvPr/>
          </p:nvSpPr>
          <p:spPr>
            <a:xfrm>
              <a:off x="2804324" y="1352521"/>
              <a:ext cx="1688373" cy="562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 smtClean="0">
                  <a:latin typeface="+mj-lt"/>
                  <a:ea typeface="맑은 고딕" panose="020B0503020000020004" pitchFamily="50" charset="-127"/>
                </a:rPr>
                <a:t>Peace of </a:t>
              </a:r>
              <a:endParaRPr lang="en-US" altLang="ko-KR" sz="1400" b="1" dirty="0" smtClean="0">
                <a:latin typeface="+mj-lt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400" b="1" dirty="0" smtClean="0">
                  <a:latin typeface="+mj-lt"/>
                  <a:ea typeface="맑은 고딕" panose="020B0503020000020004" pitchFamily="50" charset="-127"/>
                </a:rPr>
                <a:t>Korean </a:t>
              </a:r>
              <a:r>
                <a:rPr lang="en-US" altLang="ko-KR" sz="1400" b="1" dirty="0" smtClean="0">
                  <a:latin typeface="+mj-lt"/>
                  <a:ea typeface="맑은 고딕" panose="020B0503020000020004" pitchFamily="50" charset="-127"/>
                </a:rPr>
                <a:t>peninsula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2745225" y="633545"/>
              <a:ext cx="1652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</a:rPr>
                <a:t>Armistice 60 years</a:t>
              </a:r>
              <a:endParaRPr lang="en-US" altLang="ko-KR" sz="1400" dirty="0" smtClean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5" name="Oval 492"/>
            <p:cNvSpPr>
              <a:spLocks noChangeArrowheads="1"/>
            </p:cNvSpPr>
            <p:nvPr/>
          </p:nvSpPr>
          <p:spPr bwMode="auto">
            <a:xfrm>
              <a:off x="2047960" y="937399"/>
              <a:ext cx="758336" cy="71634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1983091" y="1123838"/>
              <a:ext cx="904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rgbClr val="FFC000"/>
                  </a:solidFill>
                  <a:latin typeface="+mj-lt"/>
                  <a:ea typeface="맑은 고딕" panose="020B0503020000020004" pitchFamily="50" charset="-127"/>
                </a:rPr>
                <a:t>Military</a:t>
              </a:r>
              <a:endParaRPr lang="ko-KR" altLang="en-US" sz="1400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523740" y="1153995"/>
            <a:ext cx="4345198" cy="2352245"/>
            <a:chOff x="4844595" y="1165895"/>
            <a:chExt cx="3971218" cy="2527534"/>
          </a:xfrm>
        </p:grpSpPr>
        <p:grpSp>
          <p:nvGrpSpPr>
            <p:cNvPr id="18" name="그룹 17"/>
            <p:cNvGrpSpPr/>
            <p:nvPr/>
          </p:nvGrpSpPr>
          <p:grpSpPr>
            <a:xfrm>
              <a:off x="4844595" y="1165895"/>
              <a:ext cx="3971218" cy="2527534"/>
              <a:chOff x="3372557" y="3467100"/>
              <a:chExt cx="3971218" cy="2527534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3443400" y="3467100"/>
                <a:ext cx="3900375" cy="252753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atin typeface="+mj-lt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TextBox 39"/>
              <p:cNvSpPr txBox="1"/>
              <p:nvPr/>
            </p:nvSpPr>
            <p:spPr>
              <a:xfrm>
                <a:off x="3405205" y="3644308"/>
                <a:ext cx="1683447" cy="33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dirty="0" smtClean="0">
                    <a:latin typeface="+mj-lt"/>
                    <a:ea typeface="맑은 고딕" panose="020B0503020000020004" pitchFamily="50" charset="-127"/>
                  </a:rPr>
                  <a:t>New product research</a:t>
                </a:r>
              </a:p>
            </p:txBody>
          </p:sp>
          <p:sp>
            <p:nvSpPr>
              <p:cNvPr id="27" name="TextBox 39"/>
              <p:cNvSpPr txBox="1"/>
              <p:nvPr/>
            </p:nvSpPr>
            <p:spPr>
              <a:xfrm>
                <a:off x="3612376" y="4550639"/>
                <a:ext cx="7202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dirty="0" smtClean="0">
                    <a:latin typeface="+mj-lt"/>
                    <a:ea typeface="맑은 고딕" panose="020B0503020000020004" pitchFamily="50" charset="-127"/>
                  </a:rPr>
                  <a:t>Wage</a:t>
                </a:r>
              </a:p>
            </p:txBody>
          </p:sp>
          <p:sp>
            <p:nvSpPr>
              <p:cNvPr id="28" name="TextBox 39"/>
              <p:cNvSpPr txBox="1"/>
              <p:nvPr/>
            </p:nvSpPr>
            <p:spPr>
              <a:xfrm>
                <a:off x="4119446" y="4644024"/>
                <a:ext cx="1010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dirty="0" smtClean="0">
                    <a:latin typeface="+mj-lt"/>
                    <a:ea typeface="맑은 고딕" panose="020B0503020000020004" pitchFamily="50" charset="-127"/>
                  </a:rPr>
                  <a:t>Contract</a:t>
                </a:r>
              </a:p>
            </p:txBody>
          </p:sp>
          <p:sp>
            <p:nvSpPr>
              <p:cNvPr id="29" name="TextBox 39"/>
              <p:cNvSpPr txBox="1"/>
              <p:nvPr/>
            </p:nvSpPr>
            <p:spPr>
              <a:xfrm>
                <a:off x="4188368" y="5046988"/>
                <a:ext cx="162886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dirty="0">
                    <a:latin typeface="+mj-lt"/>
                    <a:ea typeface="맑은 고딕" panose="020B0503020000020004" pitchFamily="50" charset="-127"/>
                  </a:rPr>
                  <a:t>Personal Information Protection Act</a:t>
                </a:r>
                <a:endParaRPr lang="en-US" altLang="ko-KR" sz="1400" dirty="0" smtClean="0">
                  <a:latin typeface="+mj-lt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0" name="TextBox 39"/>
              <p:cNvSpPr txBox="1"/>
              <p:nvPr/>
            </p:nvSpPr>
            <p:spPr>
              <a:xfrm>
                <a:off x="3372557" y="5370444"/>
                <a:ext cx="11171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dirty="0" smtClean="0">
                    <a:latin typeface="+mj-lt"/>
                    <a:ea typeface="맑은 고딕" panose="020B0503020000020004" pitchFamily="50" charset="-127"/>
                  </a:rPr>
                  <a:t>Energy forum</a:t>
                </a:r>
              </a:p>
            </p:txBody>
          </p:sp>
          <p:sp>
            <p:nvSpPr>
              <p:cNvPr id="31" name="Oval 492"/>
              <p:cNvSpPr>
                <a:spLocks noChangeArrowheads="1"/>
              </p:cNvSpPr>
              <p:nvPr/>
            </p:nvSpPr>
            <p:spPr bwMode="auto">
              <a:xfrm>
                <a:off x="5004321" y="4307548"/>
                <a:ext cx="972019" cy="71634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>
                  <a:latin typeface="+mj-lt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TextBox 39"/>
              <p:cNvSpPr txBox="1"/>
              <p:nvPr/>
            </p:nvSpPr>
            <p:spPr>
              <a:xfrm>
                <a:off x="4859495" y="4390625"/>
                <a:ext cx="10811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dirty="0" smtClean="0">
                    <a:solidFill>
                      <a:srgbClr val="FFC000"/>
                    </a:solidFill>
                    <a:latin typeface="+mj-lt"/>
                    <a:ea typeface="맑은 고딕" panose="020B0503020000020004" pitchFamily="50" charset="-127"/>
                  </a:rPr>
                  <a:t>Enterprise</a:t>
                </a:r>
                <a:endParaRPr lang="ko-KR" altLang="en-US" sz="1400" dirty="0">
                  <a:solidFill>
                    <a:srgbClr val="FFC000"/>
                  </a:solidFill>
                  <a:latin typeface="+mj-lt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9" name="TextBox 39"/>
            <p:cNvSpPr txBox="1"/>
            <p:nvPr/>
          </p:nvSpPr>
          <p:spPr>
            <a:xfrm>
              <a:off x="6959351" y="1431411"/>
              <a:ext cx="1123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leadership</a:t>
              </a: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7079852" y="1752811"/>
              <a:ext cx="1664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contacts</a:t>
              </a: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7474199" y="2193961"/>
              <a:ext cx="1123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SAMSUNG</a:t>
              </a:r>
            </a:p>
          </p:txBody>
        </p:sp>
        <p:sp>
          <p:nvSpPr>
            <p:cNvPr id="22" name="TextBox 39"/>
            <p:cNvSpPr txBox="1"/>
            <p:nvPr/>
          </p:nvSpPr>
          <p:spPr>
            <a:xfrm>
              <a:off x="5393038" y="1940437"/>
              <a:ext cx="1123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Tax audit</a:t>
              </a:r>
            </a:p>
          </p:txBody>
        </p:sp>
        <p:sp>
          <p:nvSpPr>
            <p:cNvPr id="23" name="TextBox 39"/>
            <p:cNvSpPr txBox="1"/>
            <p:nvPr/>
          </p:nvSpPr>
          <p:spPr>
            <a:xfrm>
              <a:off x="7241257" y="2700656"/>
              <a:ext cx="137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Movie news</a:t>
              </a:r>
            </a:p>
          </p:txBody>
        </p:sp>
        <p:sp>
          <p:nvSpPr>
            <p:cNvPr id="24" name="TextBox 39"/>
            <p:cNvSpPr txBox="1"/>
            <p:nvPr/>
          </p:nvSpPr>
          <p:spPr>
            <a:xfrm>
              <a:off x="6439751" y="2371129"/>
              <a:ext cx="1030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rgbClr val="FFC000"/>
                  </a:solidFill>
                  <a:latin typeface="+mj-lt"/>
                  <a:ea typeface="맑은 고딕" panose="020B0503020000020004" pitchFamily="50" charset="-127"/>
                </a:rPr>
                <a:t>The public</a:t>
              </a:r>
              <a:endParaRPr lang="ko-KR" altLang="en-US" sz="1400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47798" y="3546833"/>
            <a:ext cx="4267177" cy="2575250"/>
            <a:chOff x="241395" y="161925"/>
            <a:chExt cx="4460546" cy="2740929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85227" y="161925"/>
              <a:ext cx="4416714" cy="27409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5" name="TextBox 39"/>
            <p:cNvSpPr txBox="1"/>
            <p:nvPr/>
          </p:nvSpPr>
          <p:spPr>
            <a:xfrm>
              <a:off x="785379" y="797940"/>
              <a:ext cx="11171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North Korea and China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241395" y="1868250"/>
              <a:ext cx="1525931" cy="36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Kim </a:t>
              </a:r>
              <a:r>
                <a:rPr lang="en-US" altLang="ko-KR" sz="1600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Jong-un</a:t>
              </a:r>
              <a:endParaRPr lang="en-US" altLang="ko-KR" sz="1600" b="1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7" name="TextBox 39"/>
            <p:cNvSpPr txBox="1"/>
            <p:nvPr/>
          </p:nvSpPr>
          <p:spPr>
            <a:xfrm>
              <a:off x="2657640" y="2162549"/>
              <a:ext cx="13088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latin typeface="+mj-lt"/>
                  <a:ea typeface="맑은 고딕" panose="020B0503020000020004" pitchFamily="50" charset="-127"/>
                </a:rPr>
                <a:t>reunification</a:t>
              </a:r>
              <a:endParaRPr lang="en-US" altLang="ko-KR" sz="1400" dirty="0" smtClean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4872" y="2478144"/>
              <a:ext cx="2515440" cy="32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Ministry of unification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6621" y="1900869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Nuclear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3840" y="1390059"/>
              <a:ext cx="1603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Unification forum</a:t>
              </a:r>
            </a:p>
          </p:txBody>
        </p:sp>
        <p:sp>
          <p:nvSpPr>
            <p:cNvPr id="41" name="TextBox 39"/>
            <p:cNvSpPr txBox="1"/>
            <p:nvPr/>
          </p:nvSpPr>
          <p:spPr>
            <a:xfrm>
              <a:off x="2785449" y="302562"/>
              <a:ext cx="11171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North Korea Strategies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39"/>
            <p:cNvSpPr txBox="1"/>
            <p:nvPr/>
          </p:nvSpPr>
          <p:spPr>
            <a:xfrm>
              <a:off x="1192459" y="413502"/>
              <a:ext cx="1546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refugees</a:t>
              </a:r>
            </a:p>
          </p:txBody>
        </p:sp>
        <p:sp>
          <p:nvSpPr>
            <p:cNvPr id="43" name="Oval 492"/>
            <p:cNvSpPr>
              <a:spLocks noChangeArrowheads="1"/>
            </p:cNvSpPr>
            <p:nvPr/>
          </p:nvSpPr>
          <p:spPr bwMode="auto">
            <a:xfrm>
              <a:off x="2033642" y="1102328"/>
              <a:ext cx="758336" cy="71634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4" name="TextBox 39"/>
            <p:cNvSpPr txBox="1"/>
            <p:nvPr/>
          </p:nvSpPr>
          <p:spPr>
            <a:xfrm>
              <a:off x="2016071" y="1209937"/>
              <a:ext cx="806294" cy="55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rgbClr val="FFC000"/>
                  </a:solidFill>
                  <a:latin typeface="+mj-lt"/>
                  <a:ea typeface="맑은 고딕" panose="020B0503020000020004" pitchFamily="50" charset="-127"/>
                </a:rPr>
                <a:t>North </a:t>
              </a:r>
              <a:endParaRPr lang="en-US" altLang="ko-KR" sz="1400" dirty="0" smtClean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400" dirty="0" smtClean="0">
                  <a:solidFill>
                    <a:srgbClr val="FFC000"/>
                  </a:solidFill>
                  <a:latin typeface="+mj-lt"/>
                  <a:ea typeface="맑은 고딕" panose="020B0503020000020004" pitchFamily="50" charset="-127"/>
                </a:rPr>
                <a:t>Korea</a:t>
              </a:r>
              <a:endParaRPr lang="ko-KR" altLang="en-US" sz="1400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4454581" y="3566288"/>
            <a:ext cx="4434390" cy="2596762"/>
            <a:chOff x="6567059" y="1807057"/>
            <a:chExt cx="4529648" cy="2740929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6679993" y="1807057"/>
              <a:ext cx="4416714" cy="274092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7" name="TextBox 39"/>
            <p:cNvSpPr txBox="1"/>
            <p:nvPr/>
          </p:nvSpPr>
          <p:spPr>
            <a:xfrm>
              <a:off x="6615151" y="2068247"/>
              <a:ext cx="1368396" cy="32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Foreign policy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8" name="TextBox 39"/>
            <p:cNvSpPr txBox="1"/>
            <p:nvPr/>
          </p:nvSpPr>
          <p:spPr>
            <a:xfrm>
              <a:off x="9354017" y="2373198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Asia issue</a:t>
              </a:r>
            </a:p>
          </p:txBody>
        </p:sp>
        <p:sp>
          <p:nvSpPr>
            <p:cNvPr id="49" name="TextBox 39"/>
            <p:cNvSpPr txBox="1"/>
            <p:nvPr/>
          </p:nvSpPr>
          <p:spPr>
            <a:xfrm>
              <a:off x="6770378" y="2920861"/>
              <a:ext cx="1499579" cy="32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Park </a:t>
              </a:r>
              <a:r>
                <a:rPr lang="en-US" altLang="ko-KR" sz="1400" b="1" dirty="0" err="1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Geun-hye</a:t>
              </a:r>
              <a:endPara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0" name="TextBox 39"/>
            <p:cNvSpPr txBox="1"/>
            <p:nvPr/>
          </p:nvSpPr>
          <p:spPr>
            <a:xfrm>
              <a:off x="9236153" y="3049463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East Asia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39"/>
            <p:cNvSpPr txBox="1"/>
            <p:nvPr/>
          </p:nvSpPr>
          <p:spPr>
            <a:xfrm>
              <a:off x="7578850" y="2612716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Ministry</a:t>
              </a:r>
            </a:p>
          </p:txBody>
        </p:sp>
        <p:sp>
          <p:nvSpPr>
            <p:cNvPr id="52" name="TextBox 39"/>
            <p:cNvSpPr txBox="1"/>
            <p:nvPr/>
          </p:nvSpPr>
          <p:spPr>
            <a:xfrm>
              <a:off x="7124181" y="3337011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Key pledge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3" name="TextBox 39"/>
            <p:cNvSpPr txBox="1"/>
            <p:nvPr/>
          </p:nvSpPr>
          <p:spPr>
            <a:xfrm>
              <a:off x="7502433" y="4179878"/>
              <a:ext cx="2160718" cy="32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latin typeface="+mj-lt"/>
                  <a:ea typeface="맑은 고딕" panose="020B0503020000020004" pitchFamily="50" charset="-127"/>
                </a:rPr>
                <a:t>Unified Progressive Party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4" name="TextBox 39"/>
            <p:cNvSpPr txBox="1"/>
            <p:nvPr/>
          </p:nvSpPr>
          <p:spPr>
            <a:xfrm>
              <a:off x="8405429" y="3641548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Policy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5" name="TextBox 39"/>
            <p:cNvSpPr txBox="1"/>
            <p:nvPr/>
          </p:nvSpPr>
          <p:spPr>
            <a:xfrm>
              <a:off x="9485196" y="3394953"/>
              <a:ext cx="1422466" cy="32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foreign News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6" name="TextBox 39"/>
            <p:cNvSpPr txBox="1"/>
            <p:nvPr/>
          </p:nvSpPr>
          <p:spPr>
            <a:xfrm>
              <a:off x="9303880" y="2713783"/>
              <a:ext cx="111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China visit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39"/>
            <p:cNvSpPr txBox="1"/>
            <p:nvPr/>
          </p:nvSpPr>
          <p:spPr>
            <a:xfrm>
              <a:off x="6567059" y="3700706"/>
              <a:ext cx="2051967" cy="32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economic union</a:t>
              </a:r>
              <a:endParaRPr lang="ko-KR" altLang="en-US" sz="14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39"/>
            <p:cNvSpPr txBox="1"/>
            <p:nvPr/>
          </p:nvSpPr>
          <p:spPr>
            <a:xfrm>
              <a:off x="8797497" y="2032613"/>
              <a:ext cx="174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Next government</a:t>
              </a:r>
            </a:p>
          </p:txBody>
        </p:sp>
        <p:sp>
          <p:nvSpPr>
            <p:cNvPr id="59" name="TextBox 39"/>
            <p:cNvSpPr txBox="1"/>
            <p:nvPr/>
          </p:nvSpPr>
          <p:spPr>
            <a:xfrm>
              <a:off x="7771192" y="1980872"/>
              <a:ext cx="11171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latin typeface="+mj-lt"/>
                  <a:ea typeface="맑은 고딕" panose="020B0503020000020004" pitchFamily="50" charset="-127"/>
                </a:rPr>
                <a:t>Policy recommendation</a:t>
              </a:r>
            </a:p>
          </p:txBody>
        </p:sp>
        <p:sp>
          <p:nvSpPr>
            <p:cNvPr id="60" name="Oval 492"/>
            <p:cNvSpPr>
              <a:spLocks noChangeArrowheads="1"/>
            </p:cNvSpPr>
            <p:nvPr/>
          </p:nvSpPr>
          <p:spPr bwMode="auto">
            <a:xfrm>
              <a:off x="8487838" y="2709136"/>
              <a:ext cx="758336" cy="71634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61" name="TextBox 39"/>
            <p:cNvSpPr txBox="1"/>
            <p:nvPr/>
          </p:nvSpPr>
          <p:spPr>
            <a:xfrm>
              <a:off x="8470267" y="2895575"/>
              <a:ext cx="806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rgbClr val="FFC000"/>
                  </a:solidFill>
                  <a:latin typeface="+mj-lt"/>
                  <a:ea typeface="맑은 고딕" panose="020B0503020000020004" pitchFamily="50" charset="-127"/>
                </a:rPr>
                <a:t>Gov’t</a:t>
              </a:r>
              <a:endParaRPr lang="ko-KR" altLang="en-US" sz="1400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62" name="TextBox 39"/>
          <p:cNvSpPr txBox="1"/>
          <p:nvPr/>
        </p:nvSpPr>
        <p:spPr>
          <a:xfrm>
            <a:off x="6720499" y="3144335"/>
            <a:ext cx="202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latin typeface="+mj-lt"/>
                <a:ea typeface="맑은 고딕" panose="020B0503020000020004" pitchFamily="50" charset="-127"/>
              </a:rPr>
              <a:t>How to be loved by wife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7223108" y="5485394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+mj-lt"/>
              </a:rPr>
              <a:t>election pledge</a:t>
            </a:r>
            <a:endParaRPr lang="ko-KR" altLang="en-US" sz="1400" dirty="0">
              <a:latin typeface="+mj-lt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301567" y="2948185"/>
            <a:ext cx="1040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solidFill>
                  <a:prstClr val="black"/>
                </a:solidFill>
                <a:latin typeface="+mj-lt"/>
              </a:rPr>
              <a:t>Takeshima</a:t>
            </a:r>
            <a:endParaRPr lang="ko-KR" altLang="en-US" sz="1400" dirty="0">
              <a:latin typeface="+mj-lt"/>
            </a:endParaRPr>
          </a:p>
        </p:txBody>
      </p:sp>
      <p:sp>
        <p:nvSpPr>
          <p:cNvPr id="65" name="TextBox 39"/>
          <p:cNvSpPr txBox="1"/>
          <p:nvPr/>
        </p:nvSpPr>
        <p:spPr>
          <a:xfrm>
            <a:off x="5994482" y="1463688"/>
            <a:ext cx="123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latin typeface="+mj-lt"/>
                <a:ea typeface="맑은 고딕" panose="020B0503020000020004" pitchFamily="50" charset="-127"/>
              </a:rPr>
              <a:t>LG</a:t>
            </a:r>
          </a:p>
        </p:txBody>
      </p:sp>
    </p:spTree>
    <p:extLst>
      <p:ext uri="{BB962C8B-B14F-4D97-AF65-F5344CB8AC3E}">
        <p14:creationId xmlns:p14="http://schemas.microsoft.com/office/powerpoint/2010/main" val="92468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9730" y="0"/>
            <a:ext cx="8943479" cy="1000108"/>
          </a:xfrm>
        </p:spPr>
        <p:txBody>
          <a:bodyPr>
            <a:normAutofit fontScale="90000"/>
          </a:bodyPr>
          <a:lstStyle/>
          <a:p>
            <a:r>
              <a:rPr lang="en-US" altLang="ko-KR" sz="4000" dirty="0">
                <a:ea typeface="Arial Unicode MS" panose="020B0604020202020204" pitchFamily="50" charset="-127"/>
                <a:cs typeface="Arial Unicode MS" panose="020B0604020202020204" pitchFamily="50" charset="-127"/>
              </a:rPr>
              <a:t>Scenario of  malicious document attack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3703978" y="1070400"/>
            <a:ext cx="1334544" cy="34064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804931" y="3324206"/>
            <a:ext cx="1187473" cy="803602"/>
            <a:chOff x="543035" y="5295475"/>
            <a:chExt cx="1688017" cy="1065125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543035" y="5295475"/>
              <a:ext cx="1688017" cy="10651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j-lt"/>
                <a:ea typeface="맑은 고딕" panose="020B0503020000020004" pitchFamily="50" charset="-127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85" y="5426673"/>
              <a:ext cx="1542221" cy="802733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3811963" y="2277683"/>
            <a:ext cx="1173408" cy="790539"/>
            <a:chOff x="4933847" y="5295475"/>
            <a:chExt cx="1688017" cy="1065125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933847" y="5295475"/>
              <a:ext cx="1688017" cy="10651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j-lt"/>
                <a:ea typeface="맑은 고딕" panose="020B0503020000020004" pitchFamily="50" charset="-127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978" y="5413108"/>
              <a:ext cx="1410886" cy="816298"/>
            </a:xfrm>
            <a:prstGeom prst="rect">
              <a:avLst/>
            </a:prstGeom>
          </p:spPr>
        </p:pic>
      </p:grpSp>
      <p:pic>
        <p:nvPicPr>
          <p:cNvPr id="7" name="Picture 2" descr="C:\Documents and Settings\NUKIM\My Documents\My Pictures\Microsoft Clip Organizer\j043394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39000" contrast="62000"/>
          </a:blip>
          <a:srcRect/>
          <a:stretch>
            <a:fillRect/>
          </a:stretch>
        </p:blipFill>
        <p:spPr bwMode="auto">
          <a:xfrm flipH="1">
            <a:off x="665415" y="1584903"/>
            <a:ext cx="895280" cy="86026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8" name="직선 연결선 7"/>
          <p:cNvCxnSpPr/>
          <p:nvPr/>
        </p:nvCxnSpPr>
        <p:spPr>
          <a:xfrm>
            <a:off x="1835507" y="2250156"/>
            <a:ext cx="1555214" cy="15939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I:\03.아이콘\[PNG] 웹아이콘\1303126109_mycompu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44" y="1868243"/>
            <a:ext cx="952709" cy="9907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앙마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342" y="1795674"/>
            <a:ext cx="625570" cy="48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3824103" y="1809329"/>
            <a:ext cx="1094294" cy="45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500" dirty="0" smtClean="0">
                <a:latin typeface="+mj-lt"/>
                <a:ea typeface="맑은 고딕" panose="020B0503020000020004" pitchFamily="50" charset="-127"/>
              </a:rPr>
              <a:t>Government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831203" y="1183029"/>
            <a:ext cx="1080094" cy="685881"/>
            <a:chOff x="2738441" y="5295475"/>
            <a:chExt cx="1688017" cy="1065125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2738441" y="5295475"/>
              <a:ext cx="1688017" cy="10651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j-lt"/>
                <a:ea typeface="맑은 고딕" panose="020B0503020000020004" pitchFamily="50" charset="-127"/>
              </a:endParaRPr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5820" y="5426673"/>
              <a:ext cx="1378960" cy="826106"/>
            </a:xfrm>
            <a:prstGeom prst="rect">
              <a:avLst/>
            </a:prstGeom>
          </p:spPr>
        </p:pic>
      </p:grpSp>
      <p:cxnSp>
        <p:nvCxnSpPr>
          <p:cNvPr id="13" name="직선 연결선 12"/>
          <p:cNvCxnSpPr>
            <a:endCxn id="9" idx="1"/>
          </p:cNvCxnSpPr>
          <p:nvPr/>
        </p:nvCxnSpPr>
        <p:spPr>
          <a:xfrm flipV="1">
            <a:off x="5159769" y="2363643"/>
            <a:ext cx="1267175" cy="134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3243795" y="3556763"/>
            <a:ext cx="1392293" cy="67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latin typeface="+mj-lt"/>
                <a:ea typeface="맑은 고딕" panose="020B0503020000020004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dirty="0" smtClean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856569" y="2964284"/>
            <a:ext cx="1094294" cy="45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500" dirty="0" smtClean="0">
                <a:latin typeface="+mj-lt"/>
                <a:ea typeface="맑은 고딕" panose="020B0503020000020004" pitchFamily="50" charset="-127"/>
              </a:rPr>
              <a:t>Military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838452" y="4057184"/>
            <a:ext cx="1153951" cy="434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500" dirty="0" smtClean="0">
                <a:latin typeface="+mj-lt"/>
                <a:ea typeface="맑은 고딕" panose="020B0503020000020004" pitchFamily="50" charset="-127"/>
              </a:rPr>
              <a:t>Organization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1270627" y="1832574"/>
            <a:ext cx="2519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dirty="0" smtClean="0">
                <a:latin typeface="+mj-lt"/>
                <a:ea typeface="맑은 고딕" panose="020B0503020000020004" pitchFamily="50" charset="-127"/>
              </a:rPr>
              <a:t>①</a:t>
            </a:r>
            <a:r>
              <a:rPr lang="en-US" altLang="ko-KR" sz="1500" dirty="0"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+mj-lt"/>
                <a:ea typeface="맑은 고딕" panose="020B0503020000020004" pitchFamily="50" charset="-127"/>
              </a:rPr>
              <a:t>Spear phishing mail</a:t>
            </a:r>
            <a:endParaRPr lang="ko-KR" altLang="en-US" sz="15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4906820" y="1816718"/>
            <a:ext cx="1441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/>
            <a:r>
              <a:rPr lang="en-US" altLang="ko-KR" sz="1500" dirty="0" smtClean="0">
                <a:latin typeface="+mj-lt"/>
                <a:ea typeface="맑은 고딕" panose="020B0503020000020004" pitchFamily="50" charset="-127"/>
              </a:rPr>
              <a:t>②</a:t>
            </a:r>
            <a:r>
              <a:rPr lang="en-US" altLang="ko-KR" sz="1500" dirty="0"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+mj-lt"/>
                <a:ea typeface="맑은 고딕" panose="020B0503020000020004" pitchFamily="50" charset="-127"/>
              </a:rPr>
              <a:t>Open document</a:t>
            </a:r>
            <a:endParaRPr lang="ko-KR" altLang="en-US" sz="15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5237133" y="4352802"/>
            <a:ext cx="32168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dirty="0">
                <a:latin typeface="+mj-lt"/>
                <a:ea typeface="맑은 고딕" panose="020B0503020000020004" pitchFamily="50" charset="-127"/>
              </a:rPr>
              <a:t>③</a:t>
            </a:r>
            <a:r>
              <a:rPr lang="ko-KR" altLang="en-US" sz="1500" smtClean="0"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+mj-lt"/>
                <a:ea typeface="맑은 고딕" panose="020B0503020000020004" pitchFamily="50" charset="-127"/>
              </a:rPr>
              <a:t>Information leakage</a:t>
            </a:r>
            <a:r>
              <a:rPr lang="ko-KR" altLang="en-US" sz="1500" smtClean="0">
                <a:latin typeface="+mj-lt"/>
                <a:ea typeface="맑은 고딕" panose="020B0503020000020004" pitchFamily="50" charset="-127"/>
              </a:rPr>
              <a:t> </a:t>
            </a:r>
            <a:endParaRPr lang="ko-KR" altLang="en-US" sz="15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922734" y="4422004"/>
            <a:ext cx="217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/>
            <a:r>
              <a:rPr lang="en-US" altLang="ko-KR" sz="1500" dirty="0">
                <a:latin typeface="+mj-lt"/>
                <a:ea typeface="맑은 고딕" panose="020B0503020000020004" pitchFamily="50" charset="-127"/>
              </a:rPr>
              <a:t>④</a:t>
            </a:r>
            <a:r>
              <a:rPr lang="en-US" altLang="ko-KR" sz="1500" dirty="0" smtClean="0">
                <a:latin typeface="+mj-lt"/>
                <a:ea typeface="맑은 고딕" panose="020B0503020000020004" pitchFamily="50" charset="-127"/>
              </a:rPr>
              <a:t> Information gathering</a:t>
            </a:r>
            <a:endParaRPr lang="ko-KR" altLang="en-US" sz="1500" dirty="0">
              <a:latin typeface="+mj-lt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>
            <a:stCxn id="26" idx="1"/>
          </p:cNvCxnSpPr>
          <p:nvPr/>
        </p:nvCxnSpPr>
        <p:spPr>
          <a:xfrm flipH="1" flipV="1">
            <a:off x="1270627" y="2740773"/>
            <a:ext cx="2656623" cy="2663533"/>
          </a:xfrm>
          <a:prstGeom prst="line">
            <a:avLst/>
          </a:prstGeom>
          <a:ln w="28575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228" y="1643655"/>
            <a:ext cx="1517015" cy="1252845"/>
          </a:xfrm>
          <a:prstGeom prst="rect">
            <a:avLst/>
          </a:prstGeom>
        </p:spPr>
      </p:pic>
      <p:sp>
        <p:nvSpPr>
          <p:cNvPr id="23" name="TextBox 99"/>
          <p:cNvSpPr txBox="1"/>
          <p:nvPr/>
        </p:nvSpPr>
        <p:spPr>
          <a:xfrm>
            <a:off x="553757" y="2206238"/>
            <a:ext cx="1028145" cy="3954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+mj-lt"/>
                <a:ea typeface="맑은 고딕" panose="020B0503020000020004" pitchFamily="50" charset="-127"/>
              </a:rPr>
              <a:t>Attacker</a:t>
            </a:r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4" name="TextBox 99"/>
          <p:cNvSpPr txBox="1"/>
          <p:nvPr/>
        </p:nvSpPr>
        <p:spPr>
          <a:xfrm>
            <a:off x="6353187" y="2962959"/>
            <a:ext cx="1480895" cy="3954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+mj-lt"/>
                <a:ea typeface="맑은 고딕" panose="020B0503020000020004" pitchFamily="50" charset="-127"/>
              </a:rPr>
              <a:t>Compromised</a:t>
            </a:r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  <p:cxnSp>
        <p:nvCxnSpPr>
          <p:cNvPr id="25" name="직선 화살표 연결선 24"/>
          <p:cNvCxnSpPr>
            <a:endCxn id="26" idx="3"/>
          </p:cNvCxnSpPr>
          <p:nvPr/>
        </p:nvCxnSpPr>
        <p:spPr>
          <a:xfrm flipH="1">
            <a:off x="4843363" y="3417239"/>
            <a:ext cx="1583581" cy="1987067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/>
          <a:srcRect l="22331" t="6905" r="63433" b="80972"/>
          <a:stretch>
            <a:fillRect/>
          </a:stretch>
        </p:blipFill>
        <p:spPr bwMode="auto">
          <a:xfrm>
            <a:off x="3927250" y="4894637"/>
            <a:ext cx="916113" cy="10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99"/>
          <p:cNvSpPr txBox="1"/>
          <p:nvPr/>
        </p:nvSpPr>
        <p:spPr>
          <a:xfrm>
            <a:off x="3766103" y="5942250"/>
            <a:ext cx="1480895" cy="3954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+mj-lt"/>
                <a:ea typeface="맑은 고딕" panose="020B0503020000020004" pitchFamily="50" charset="-127"/>
              </a:rPr>
              <a:t>E-mail account</a:t>
            </a:r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39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Attacks Using Malicious Hangul Word </a:t>
            </a:r>
            <a:r>
              <a:rPr lang="en-US" dirty="0" smtClean="0"/>
              <a:t>Processor </a:t>
            </a:r>
            <a:r>
              <a:rPr lang="en-US" dirty="0"/>
              <a:t>Documents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Jaebyung</a:t>
            </a:r>
            <a:r>
              <a:rPr lang="en-US" dirty="0" smtClean="0"/>
              <a:t> Yoon @ </a:t>
            </a:r>
            <a:r>
              <a:rPr lang="en-US" dirty="0" err="1" smtClean="0"/>
              <a:t>KrCERT</a:t>
            </a:r>
            <a:r>
              <a:rPr lang="en-US" dirty="0" smtClean="0"/>
              <a:t>/CC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Attack feature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604364" y="1177861"/>
            <a:ext cx="7935273" cy="4502278"/>
            <a:chOff x="280418" y="1977992"/>
            <a:chExt cx="6905758" cy="4054818"/>
          </a:xfrm>
        </p:grpSpPr>
        <p:sp>
          <p:nvSpPr>
            <p:cNvPr id="5" name="직사각형 4"/>
            <p:cNvSpPr/>
            <p:nvPr/>
          </p:nvSpPr>
          <p:spPr>
            <a:xfrm>
              <a:off x="5028142" y="2989837"/>
              <a:ext cx="2150529" cy="71646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032294" y="3765552"/>
              <a:ext cx="2150529" cy="71646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033969" y="4540950"/>
              <a:ext cx="2150529" cy="71646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035647" y="5316345"/>
              <a:ext cx="2150529" cy="71646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028142" y="1984798"/>
              <a:ext cx="2150529" cy="939308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8" y="1977992"/>
              <a:ext cx="4747724" cy="9709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80418" y="2996043"/>
              <a:ext cx="4747724" cy="713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80418" y="3768561"/>
              <a:ext cx="4747724" cy="713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80418" y="4541079"/>
              <a:ext cx="4747724" cy="713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80418" y="5313596"/>
              <a:ext cx="4747724" cy="713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23500" y="2341812"/>
              <a:ext cx="3500428" cy="255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smtClean="0">
                  <a:solidFill>
                    <a:srgbClr val="FFC000"/>
                  </a:solidFill>
                </a:rPr>
                <a:t>Use Email account like C&amp;C </a:t>
              </a:r>
              <a:endParaRPr lang="ko-KR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23499" y="3044327"/>
              <a:ext cx="3339039" cy="617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smtClean="0">
                  <a:solidFill>
                    <a:srgbClr val="FFC000"/>
                  </a:solidFill>
                </a:rPr>
                <a:t>Use document as decoy</a:t>
              </a:r>
              <a:endParaRPr lang="ko-KR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23500" y="3852397"/>
              <a:ext cx="4256335" cy="6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smtClean="0">
                  <a:solidFill>
                    <a:srgbClr val="FFC000"/>
                  </a:solidFill>
                </a:rPr>
                <a:t>Use normal program as malware to avoid detection</a:t>
              </a:r>
              <a:endParaRPr lang="ko-KR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23500" y="4596560"/>
              <a:ext cx="3452025" cy="601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smtClean="0">
                  <a:solidFill>
                    <a:srgbClr val="FFC000"/>
                  </a:solidFill>
                </a:rPr>
                <a:t>Use Zero-day Vulnerability</a:t>
              </a:r>
              <a:endParaRPr lang="ko-KR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23500" y="5285650"/>
              <a:ext cx="2409284" cy="7322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smtClean="0">
                  <a:solidFill>
                    <a:srgbClr val="FFC000"/>
                  </a:solidFill>
                </a:rPr>
                <a:t>Persistent Attack </a:t>
              </a:r>
              <a:endParaRPr lang="ko-KR" altLang="en-US" sz="2000" b="1" dirty="0">
                <a:solidFill>
                  <a:srgbClr val="FFC000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/>
            <a:srcRect l="22331" t="6905" r="63433" b="80972"/>
            <a:stretch>
              <a:fillRect/>
            </a:stretch>
          </p:blipFill>
          <p:spPr bwMode="auto">
            <a:xfrm>
              <a:off x="5966382" y="2031948"/>
              <a:ext cx="300846" cy="33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2" descr="앙마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1716" y="2285526"/>
              <a:ext cx="297980" cy="22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http://www.wikitree.co.kr/webdata/editor/201209/25/img_20120925105132_4585be8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978" y="3058251"/>
              <a:ext cx="809167" cy="583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그림 22" descr="1-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344" y="3323918"/>
              <a:ext cx="301822" cy="309008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0795" y="3814751"/>
              <a:ext cx="1213721" cy="625944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6847" y="5363794"/>
              <a:ext cx="513891" cy="616710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9210" y="5363794"/>
              <a:ext cx="770256" cy="612168"/>
            </a:xfrm>
            <a:prstGeom prst="rect">
              <a:avLst/>
            </a:prstGeom>
          </p:spPr>
        </p:pic>
        <p:pic>
          <p:nvPicPr>
            <p:cNvPr id="27" name="Picture 52" descr="앙마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3722" y="2296455"/>
              <a:ext cx="297980" cy="22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2" descr="앙마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69251" y="2497733"/>
              <a:ext cx="297980" cy="22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2" descr="앙마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68867" y="2549127"/>
              <a:ext cx="297980" cy="22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2" descr="앙마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7344" y="2505678"/>
              <a:ext cx="297980" cy="22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직선 연결선 30"/>
            <p:cNvCxnSpPr>
              <a:endCxn id="20" idx="1"/>
            </p:cNvCxnSpPr>
            <p:nvPr/>
          </p:nvCxnSpPr>
          <p:spPr>
            <a:xfrm flipV="1">
              <a:off x="5597440" y="2199320"/>
              <a:ext cx="368942" cy="16737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V="1">
              <a:off x="5824167" y="2319662"/>
              <a:ext cx="164271" cy="14378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stCxn id="29" idx="0"/>
              <a:endCxn id="20" idx="2"/>
            </p:cNvCxnSpPr>
            <p:nvPr/>
          </p:nvCxnSpPr>
          <p:spPr>
            <a:xfrm flipH="1" flipV="1">
              <a:off x="6116805" y="2366692"/>
              <a:ext cx="1052" cy="18243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 flipV="1">
              <a:off x="6247132" y="2319662"/>
              <a:ext cx="157896" cy="14378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H="1" flipV="1">
              <a:off x="6297532" y="2201676"/>
              <a:ext cx="298939" cy="833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1916" y="4591539"/>
              <a:ext cx="1242600" cy="621286"/>
            </a:xfrm>
            <a:prstGeom prst="rect">
              <a:avLst/>
            </a:prstGeom>
          </p:spPr>
        </p:pic>
        <p:sp>
          <p:nvSpPr>
            <p:cNvPr id="37" name="폭발 1 36"/>
            <p:cNvSpPr/>
            <p:nvPr/>
          </p:nvSpPr>
          <p:spPr>
            <a:xfrm>
              <a:off x="5597440" y="4591539"/>
              <a:ext cx="246823" cy="242539"/>
            </a:xfrm>
            <a:prstGeom prst="irregularSeal1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폭발 1 37"/>
            <p:cNvSpPr/>
            <p:nvPr/>
          </p:nvSpPr>
          <p:spPr>
            <a:xfrm>
              <a:off x="6027777" y="4932478"/>
              <a:ext cx="246823" cy="242539"/>
            </a:xfrm>
            <a:prstGeom prst="irregularSeal1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" name="폭발 1 38"/>
            <p:cNvSpPr/>
            <p:nvPr/>
          </p:nvSpPr>
          <p:spPr>
            <a:xfrm>
              <a:off x="6057373" y="4538581"/>
              <a:ext cx="246823" cy="242539"/>
            </a:xfrm>
            <a:prstGeom prst="irregularSeal1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폭발 1 39"/>
            <p:cNvSpPr/>
            <p:nvPr/>
          </p:nvSpPr>
          <p:spPr>
            <a:xfrm>
              <a:off x="6383234" y="4681611"/>
              <a:ext cx="246823" cy="242539"/>
            </a:xfrm>
            <a:prstGeom prst="irregularSeal1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0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Use email as </a:t>
            </a:r>
            <a:r>
              <a:rPr lang="en-US" altLang="ko-KR" i="1" dirty="0"/>
              <a:t>command and control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Attack feature</a:t>
            </a:r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331" t="6905" r="63433" b="80972"/>
          <a:stretch>
            <a:fillRect/>
          </a:stretch>
        </p:blipFill>
        <p:spPr bwMode="auto">
          <a:xfrm>
            <a:off x="4499664" y="3157828"/>
            <a:ext cx="621460" cy="69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2" descr="앙마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172" y="3420000"/>
            <a:ext cx="500974" cy="37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왼쪽 중괄호 6"/>
          <p:cNvSpPr/>
          <p:nvPr/>
        </p:nvSpPr>
        <p:spPr>
          <a:xfrm rot="10800000">
            <a:off x="2458624" y="3041810"/>
            <a:ext cx="231452" cy="1138796"/>
          </a:xfrm>
          <a:prstGeom prst="leftBrace">
            <a:avLst>
              <a:gd name="adj1" fmla="val 27838"/>
              <a:gd name="adj2" fmla="val 4559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45509" y="2156676"/>
            <a:ext cx="1922013" cy="24481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87852" y="2417091"/>
            <a:ext cx="1837325" cy="3519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latin typeface="+mj-lt"/>
              </a:rPr>
              <a:t>Mail address &amp; account info.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376482" y="3015643"/>
            <a:ext cx="158918" cy="14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22331" t="6905" r="63433" b="80972"/>
          <a:stretch>
            <a:fillRect/>
          </a:stretch>
        </p:blipFill>
        <p:spPr bwMode="auto">
          <a:xfrm>
            <a:off x="7183835" y="3182541"/>
            <a:ext cx="621460" cy="69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연결선 11"/>
          <p:cNvCxnSpPr/>
          <p:nvPr/>
        </p:nvCxnSpPr>
        <p:spPr>
          <a:xfrm flipV="1">
            <a:off x="5435102" y="3658689"/>
            <a:ext cx="1611815" cy="15847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아래로 구부러진 화살표 12"/>
          <p:cNvSpPr/>
          <p:nvPr/>
        </p:nvSpPr>
        <p:spPr>
          <a:xfrm>
            <a:off x="3297026" y="3247438"/>
            <a:ext cx="1202638" cy="2346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4232364" y="2965438"/>
            <a:ext cx="1300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 smtClean="0">
                <a:latin typeface="+mn-ea"/>
              </a:rPr>
              <a:t>example.com </a:t>
            </a:r>
          </a:p>
        </p:txBody>
      </p:sp>
      <p:sp>
        <p:nvSpPr>
          <p:cNvPr id="15" name="TextBox 39"/>
          <p:cNvSpPr txBox="1"/>
          <p:nvPr/>
        </p:nvSpPr>
        <p:spPr>
          <a:xfrm>
            <a:off x="6922217" y="3920622"/>
            <a:ext cx="1344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 smtClean="0">
                <a:latin typeface="+mn-ea"/>
              </a:rPr>
              <a:t>bb@example.com</a:t>
            </a:r>
            <a:endParaRPr lang="en-US" altLang="ko-KR" sz="1000" dirty="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81307" y="3276199"/>
            <a:ext cx="1288704" cy="514899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 smtClean="0"/>
              <a:t>aa@example.com</a:t>
            </a:r>
          </a:p>
          <a:p>
            <a:r>
              <a:rPr lang="en-US" altLang="ko-KR" sz="1050" dirty="0" smtClean="0"/>
              <a:t>id : name</a:t>
            </a:r>
          </a:p>
          <a:p>
            <a:r>
              <a:rPr lang="en-US" altLang="ko-KR" sz="1050" dirty="0"/>
              <a:t>p</a:t>
            </a:r>
            <a:r>
              <a:rPr lang="en-US" altLang="ko-KR" sz="1050" dirty="0" smtClean="0"/>
              <a:t>w : pass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988964" y="4046686"/>
            <a:ext cx="1195312" cy="240313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 smtClean="0"/>
              <a:t>bb@example.com</a:t>
            </a:r>
          </a:p>
        </p:txBody>
      </p:sp>
      <p:sp>
        <p:nvSpPr>
          <p:cNvPr id="18" name="TextBox 39"/>
          <p:cNvSpPr txBox="1"/>
          <p:nvPr/>
        </p:nvSpPr>
        <p:spPr>
          <a:xfrm>
            <a:off x="4273569" y="3902027"/>
            <a:ext cx="1309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 smtClean="0">
                <a:latin typeface="+mn-ea"/>
              </a:rPr>
              <a:t>aa@example.com</a:t>
            </a:r>
          </a:p>
          <a:p>
            <a:pPr algn="ctr"/>
            <a:r>
              <a:rPr lang="en-US" altLang="ko-KR" sz="1000" dirty="0" smtClean="0">
                <a:latin typeface="+mn-ea"/>
              </a:rPr>
              <a:t>id : name</a:t>
            </a:r>
          </a:p>
          <a:p>
            <a:pPr algn="ctr"/>
            <a:r>
              <a:rPr lang="en-US" altLang="ko-KR" sz="1000" dirty="0" smtClean="0">
                <a:latin typeface="+mn-ea"/>
              </a:rPr>
              <a:t>pw : pass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6922217" y="2969986"/>
            <a:ext cx="1282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 smtClean="0">
                <a:latin typeface="+mn-ea"/>
              </a:rPr>
              <a:t>example.com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997279" y="2213464"/>
            <a:ext cx="1580435" cy="23025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826494" y="2218846"/>
            <a:ext cx="1580435" cy="23025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39"/>
          <p:cNvSpPr txBox="1"/>
          <p:nvPr/>
        </p:nvSpPr>
        <p:spPr>
          <a:xfrm>
            <a:off x="4000855" y="2209438"/>
            <a:ext cx="158492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latin typeface="+mn-ea"/>
              </a:rPr>
              <a:t>Malware delivery &amp; info. leakage</a:t>
            </a:r>
          </a:p>
        </p:txBody>
      </p:sp>
      <p:sp>
        <p:nvSpPr>
          <p:cNvPr id="23" name="TextBox 39"/>
          <p:cNvSpPr txBox="1"/>
          <p:nvPr/>
        </p:nvSpPr>
        <p:spPr>
          <a:xfrm>
            <a:off x="6571074" y="2196306"/>
            <a:ext cx="20912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latin typeface="+mn-ea"/>
              </a:rPr>
              <a:t>F</a:t>
            </a:r>
            <a:r>
              <a:rPr lang="en-US" altLang="ko-KR" sz="1400" b="1" dirty="0" smtClean="0">
                <a:latin typeface="+mn-ea"/>
              </a:rPr>
              <a:t>inal destination</a:t>
            </a:r>
          </a:p>
          <a:p>
            <a:pPr algn="ctr"/>
            <a:r>
              <a:rPr lang="en-US" altLang="ko-KR" sz="1400" b="1" dirty="0" smtClean="0">
                <a:latin typeface="+mn-ea"/>
              </a:rPr>
              <a:t>- attacker’s account</a:t>
            </a:r>
          </a:p>
        </p:txBody>
      </p:sp>
      <p:pic>
        <p:nvPicPr>
          <p:cNvPr id="24" name="Picture 10" descr="I:\03.아이콘\[PNG] 웹아이콘\1303126109_mycompu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20" y="3705752"/>
            <a:ext cx="639987" cy="6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9"/>
          <p:cNvSpPr txBox="1"/>
          <p:nvPr/>
        </p:nvSpPr>
        <p:spPr>
          <a:xfrm>
            <a:off x="3032442" y="2882051"/>
            <a:ext cx="88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Sign in</a:t>
            </a:r>
          </a:p>
        </p:txBody>
      </p:sp>
      <p:sp>
        <p:nvSpPr>
          <p:cNvPr id="26" name="TextBox 39"/>
          <p:cNvSpPr txBox="1"/>
          <p:nvPr/>
        </p:nvSpPr>
        <p:spPr>
          <a:xfrm>
            <a:off x="5803125" y="3341554"/>
            <a:ext cx="708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send</a:t>
            </a:r>
          </a:p>
        </p:txBody>
      </p:sp>
      <p:pic>
        <p:nvPicPr>
          <p:cNvPr id="27" name="Picture 52" descr="앙마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2938" y="3589108"/>
            <a:ext cx="328497" cy="24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>
            <a:endCxn id="5" idx="2"/>
          </p:cNvCxnSpPr>
          <p:nvPr/>
        </p:nvCxnSpPr>
        <p:spPr>
          <a:xfrm flipV="1">
            <a:off x="3474990" y="3849312"/>
            <a:ext cx="1335404" cy="168874"/>
          </a:xfrm>
          <a:prstGeom prst="line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9"/>
          <p:cNvSpPr txBox="1"/>
          <p:nvPr/>
        </p:nvSpPr>
        <p:spPr>
          <a:xfrm rot="21156666">
            <a:off x="3281553" y="3612746"/>
            <a:ext cx="134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malware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801492" y="29654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from</a:t>
            </a:r>
            <a:endParaRPr lang="ko-KR" altLang="en-US" dirty="0"/>
          </a:p>
        </p:txBody>
      </p:sp>
      <p:sp>
        <p:nvSpPr>
          <p:cNvPr id="31" name="TextBox 29"/>
          <p:cNvSpPr txBox="1"/>
          <p:nvPr/>
        </p:nvSpPr>
        <p:spPr>
          <a:xfrm>
            <a:off x="777640" y="37325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to</a:t>
            </a:r>
            <a:endParaRPr lang="ko-KR" altLang="en-US" dirty="0"/>
          </a:p>
        </p:txBody>
      </p:sp>
      <p:sp>
        <p:nvSpPr>
          <p:cNvPr id="32" name="TextBox 30"/>
          <p:cNvSpPr txBox="1"/>
          <p:nvPr/>
        </p:nvSpPr>
        <p:spPr>
          <a:xfrm>
            <a:off x="459350" y="472272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Hardcoded in malware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74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9730" y="1228024"/>
            <a:ext cx="8487069" cy="4819975"/>
          </a:xfrm>
        </p:spPr>
        <p:txBody>
          <a:bodyPr/>
          <a:lstStyle/>
          <a:p>
            <a:r>
              <a:rPr lang="en-US" altLang="ko-KR" dirty="0"/>
              <a:t>Information flow through </a:t>
            </a:r>
            <a:r>
              <a:rPr lang="en-US" altLang="ko-KR" dirty="0" smtClean="0"/>
              <a:t>email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Attack feature</a:t>
            </a:r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345838" y="1801732"/>
            <a:ext cx="8630740" cy="4102028"/>
            <a:chOff x="936251" y="420111"/>
            <a:chExt cx="9983594" cy="3610479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252" y="420111"/>
              <a:ext cx="9983593" cy="3610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직사각형 17"/>
            <p:cNvSpPr/>
            <p:nvPr/>
          </p:nvSpPr>
          <p:spPr>
            <a:xfrm>
              <a:off x="3887756" y="1678055"/>
              <a:ext cx="208383" cy="206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890865" y="2175687"/>
              <a:ext cx="208383" cy="206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474098" y="1521817"/>
              <a:ext cx="538065" cy="156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53882" y="2019449"/>
              <a:ext cx="538065" cy="156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36251" y="2659224"/>
              <a:ext cx="1788287" cy="307911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013784" y="1328055"/>
              <a:ext cx="2901823" cy="116321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2998144" y="299799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Sent</a:t>
              </a:r>
              <a:endParaRPr lang="ko-KR" altLang="en-US" dirty="0"/>
            </a:p>
          </p:txBody>
        </p:sp>
        <p:sp>
          <p:nvSpPr>
            <p:cNvPr id="25" name="오른쪽 화살표 24"/>
            <p:cNvSpPr/>
            <p:nvPr/>
          </p:nvSpPr>
          <p:spPr>
            <a:xfrm rot="13053426">
              <a:off x="2763326" y="2862274"/>
              <a:ext cx="348343" cy="2457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5194769" y="2596903"/>
              <a:ext cx="4657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Leaked Information from compromised PC</a:t>
              </a:r>
              <a:endParaRPr lang="ko-KR" altLang="en-US" dirty="0"/>
            </a:p>
          </p:txBody>
        </p:sp>
        <p:sp>
          <p:nvSpPr>
            <p:cNvPr id="27" name="오른쪽 화살표 26"/>
            <p:cNvSpPr/>
            <p:nvPr/>
          </p:nvSpPr>
          <p:spPr>
            <a:xfrm rot="13053426">
              <a:off x="4959951" y="2461179"/>
              <a:ext cx="348343" cy="2457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6991816" y="1801732"/>
            <a:ext cx="1167161" cy="19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687824" y="3263323"/>
            <a:ext cx="1167161" cy="19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754887" y="3769548"/>
            <a:ext cx="1167161" cy="19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직사각형 17"/>
          <p:cNvSpPr/>
          <p:nvPr/>
        </p:nvSpPr>
        <p:spPr>
          <a:xfrm>
            <a:off x="508832" y="2011295"/>
            <a:ext cx="1195332" cy="36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53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9730" y="1228024"/>
            <a:ext cx="8854270" cy="4819975"/>
          </a:xfrm>
        </p:spPr>
        <p:txBody>
          <a:bodyPr/>
          <a:lstStyle/>
          <a:p>
            <a:r>
              <a:rPr lang="en-US" altLang="ko-KR" dirty="0"/>
              <a:t>Use zero-day vulnerability</a:t>
            </a:r>
          </a:p>
          <a:p>
            <a:pPr lvl="1"/>
            <a:r>
              <a:rPr lang="en-US" altLang="ko-KR" dirty="0"/>
              <a:t>About 15% of malicious </a:t>
            </a:r>
            <a:r>
              <a:rPr lang="en-US" altLang="ko-KR" dirty="0" smtClean="0"/>
              <a:t>documents </a:t>
            </a:r>
            <a:r>
              <a:rPr lang="en-US" altLang="ko-KR" dirty="0"/>
              <a:t>use </a:t>
            </a:r>
            <a:r>
              <a:rPr lang="en-US" altLang="ko-KR" dirty="0" smtClean="0"/>
              <a:t>zero-day vulnerability.</a:t>
            </a:r>
            <a:endParaRPr lang="en-US" altLang="ko-KR" dirty="0"/>
          </a:p>
          <a:p>
            <a:pPr lvl="1"/>
            <a:r>
              <a:rPr lang="en-US" altLang="ko-KR" dirty="0"/>
              <a:t>Finding zero-day </a:t>
            </a:r>
            <a:r>
              <a:rPr lang="en-US" altLang="ko-KR" dirty="0" smtClean="0"/>
              <a:t>and </a:t>
            </a:r>
            <a:r>
              <a:rPr lang="en-US" altLang="ko-KR" dirty="0"/>
              <a:t>making exploit </a:t>
            </a:r>
            <a:r>
              <a:rPr lang="en-US" altLang="ko-KR" dirty="0" smtClean="0"/>
              <a:t>are not easy.</a:t>
            </a:r>
          </a:p>
          <a:p>
            <a:pPr lvl="1"/>
            <a:r>
              <a:rPr lang="en-US" altLang="ko-KR" dirty="0" smtClean="0"/>
              <a:t>Must understand HWP document format</a:t>
            </a:r>
          </a:p>
          <a:p>
            <a:pPr lvl="1"/>
            <a:r>
              <a:rPr lang="en-US" altLang="ko-KR" dirty="0" smtClean="0"/>
              <a:t>Own tools </a:t>
            </a:r>
            <a:r>
              <a:rPr lang="en-US" altLang="ko-KR" dirty="0"/>
              <a:t>to </a:t>
            </a:r>
            <a:r>
              <a:rPr lang="en-US" altLang="ko-KR" dirty="0" smtClean="0"/>
              <a:t>exploit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→ They have researched the document format and software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Only Korea</a:t>
            </a:r>
          </a:p>
          <a:p>
            <a:pPr lvl="1"/>
            <a:r>
              <a:rPr lang="en-US" altLang="ko-KR" dirty="0"/>
              <a:t>Unlike </a:t>
            </a:r>
            <a:r>
              <a:rPr lang="en-US" altLang="ko-KR" dirty="0" smtClean="0"/>
              <a:t>doc &amp; pdf</a:t>
            </a:r>
            <a:r>
              <a:rPr lang="en-US" altLang="ko-KR" dirty="0"/>
              <a:t>, HWP is used in Korea only</a:t>
            </a:r>
          </a:p>
          <a:p>
            <a:pPr lvl="1"/>
            <a:r>
              <a:rPr lang="en-US" altLang="ko-KR" dirty="0"/>
              <a:t>It means opportunity cost is </a:t>
            </a:r>
            <a:r>
              <a:rPr lang="en-US" altLang="ko-KR" dirty="0" smtClean="0"/>
              <a:t>very high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prstClr val="white"/>
                </a:solidFill>
                <a:latin typeface="Arial"/>
              </a:rPr>
              <a:t>Attack feature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91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team not a person - guessing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Attack feature</a:t>
            </a:r>
            <a:endParaRPr lang="ko-KR" altLang="en-US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432127774"/>
              </p:ext>
            </p:extLst>
          </p:nvPr>
        </p:nvGraphicFramePr>
        <p:xfrm>
          <a:off x="489481" y="1768706"/>
          <a:ext cx="82873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60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Since Oct. 2012</a:t>
            </a:r>
          </a:p>
          <a:p>
            <a:r>
              <a:rPr lang="en-US" altLang="ko-KR" dirty="0" err="1"/>
              <a:t>Hancom</a:t>
            </a:r>
            <a:r>
              <a:rPr lang="en-US" altLang="ko-KR" dirty="0"/>
              <a:t> office, </a:t>
            </a:r>
            <a:r>
              <a:rPr lang="en-US" altLang="ko-KR" dirty="0" err="1"/>
              <a:t>Gom</a:t>
            </a:r>
            <a:r>
              <a:rPr lang="en-US" altLang="ko-KR" dirty="0"/>
              <a:t> player, </a:t>
            </a:r>
            <a:r>
              <a:rPr lang="en-US" altLang="ko-KR" dirty="0" err="1"/>
              <a:t>NateON</a:t>
            </a:r>
            <a:r>
              <a:rPr lang="ko-KR" altLang="en-US" dirty="0"/>
              <a:t> </a:t>
            </a:r>
            <a:r>
              <a:rPr lang="en-US" altLang="ko-KR" dirty="0"/>
              <a:t>Vulnerability</a:t>
            </a:r>
            <a:br>
              <a:rPr lang="en-US" altLang="ko-KR" dirty="0"/>
            </a:br>
            <a:r>
              <a:rPr lang="en-US" altLang="ko-KR" dirty="0"/>
              <a:t>(2013,</a:t>
            </a:r>
            <a:r>
              <a:rPr lang="ko-KR" altLang="en-US" dirty="0"/>
              <a:t> </a:t>
            </a:r>
            <a:r>
              <a:rPr lang="en-US" altLang="ko-KR" dirty="0"/>
              <a:t>179 cases)</a:t>
            </a:r>
          </a:p>
          <a:p>
            <a:r>
              <a:rPr lang="en-US" altLang="ko-KR" dirty="0"/>
              <a:t>Especially HWP </a:t>
            </a:r>
            <a:r>
              <a:rPr lang="en-US" altLang="ko-KR" dirty="0" smtClean="0"/>
              <a:t>zero-day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9731" y="0"/>
            <a:ext cx="8683284" cy="1000108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Response </a:t>
            </a:r>
            <a:r>
              <a:rPr lang="en-US" altLang="ko-KR" sz="4000" dirty="0" smtClean="0"/>
              <a:t>  </a:t>
            </a:r>
            <a:br>
              <a:rPr lang="en-US" altLang="ko-KR" sz="4000" dirty="0" smtClean="0"/>
            </a:br>
            <a:r>
              <a:rPr lang="en-US" altLang="ko-KR" sz="4000" dirty="0" smtClean="0"/>
              <a:t>- </a:t>
            </a:r>
            <a:r>
              <a:rPr lang="en-US" altLang="ko-KR" sz="3100" dirty="0" err="1" smtClean="0"/>
              <a:t>KrCERT</a:t>
            </a:r>
            <a:r>
              <a:rPr lang="en-US" altLang="ko-KR" sz="3100" dirty="0" smtClean="0"/>
              <a:t>/CC Vulnerability </a:t>
            </a:r>
            <a:r>
              <a:rPr lang="en-US" altLang="ko-KR" sz="3100" dirty="0"/>
              <a:t>Reward Program</a:t>
            </a:r>
            <a:endParaRPr lang="ko-KR" altLang="en-US" sz="2700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841936"/>
              </p:ext>
            </p:extLst>
          </p:nvPr>
        </p:nvGraphicFramePr>
        <p:xfrm>
          <a:off x="1320004" y="3164320"/>
          <a:ext cx="5901291" cy="272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71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9730" y="1361209"/>
            <a:ext cx="8487069" cy="4686790"/>
          </a:xfrm>
        </p:spPr>
        <p:txBody>
          <a:bodyPr/>
          <a:lstStyle/>
          <a:p>
            <a:r>
              <a:rPr lang="en-US" altLang="ko-KR" dirty="0" smtClean="0"/>
              <a:t>Secure </a:t>
            </a:r>
            <a:r>
              <a:rPr lang="en-US" altLang="ko-KR" dirty="0"/>
              <a:t>Coding in software design step</a:t>
            </a:r>
          </a:p>
          <a:p>
            <a:endParaRPr lang="en-US" altLang="ko-KR" dirty="0"/>
          </a:p>
          <a:p>
            <a:r>
              <a:rPr lang="en-US" altLang="ko-KR" dirty="0"/>
              <a:t>Detect Abnormal section data  and don’t load to memory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Response - Vendor (</a:t>
            </a:r>
            <a:r>
              <a:rPr lang="en-US" altLang="ko-KR" sz="4000" dirty="0" err="1" smtClean="0"/>
              <a:t>Hancom</a:t>
            </a:r>
            <a:r>
              <a:rPr lang="en-US" altLang="ko-KR" sz="4000" dirty="0" smtClean="0"/>
              <a:t>)</a:t>
            </a:r>
            <a:endParaRPr lang="ko-KR" altLang="en-US"/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8" y="3181912"/>
            <a:ext cx="1504814" cy="251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085" y="3892090"/>
            <a:ext cx="5807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New version of </a:t>
            </a:r>
            <a:r>
              <a:rPr lang="en-US" altLang="ko-KR" sz="2400" dirty="0" err="1"/>
              <a:t>H</a:t>
            </a:r>
            <a:r>
              <a:rPr lang="en-US" altLang="ko-KR" sz="2400" dirty="0" err="1" smtClean="0"/>
              <a:t>ancom</a:t>
            </a:r>
            <a:r>
              <a:rPr lang="en-US" altLang="ko-KR" sz="2400" dirty="0" smtClean="0"/>
              <a:t> office (2014)</a:t>
            </a:r>
          </a:p>
          <a:p>
            <a:pPr marL="285750" indent="-285750">
              <a:buFontTx/>
              <a:buChar char="-"/>
            </a:pPr>
            <a:r>
              <a:rPr lang="en-US" altLang="ko-KR" sz="2400" dirty="0" smtClean="0"/>
              <a:t>Detect and protect of malicious document </a:t>
            </a:r>
          </a:p>
          <a:p>
            <a:pPr marL="285750" indent="-285750">
              <a:buFontTx/>
              <a:buChar char="-"/>
            </a:pPr>
            <a:r>
              <a:rPr lang="en-US" altLang="ko-KR" sz="2400" dirty="0" smtClean="0"/>
              <a:t>Enhanced Secure coding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135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9730" y="1220589"/>
            <a:ext cx="8487069" cy="4819975"/>
          </a:xfrm>
        </p:spPr>
        <p:txBody>
          <a:bodyPr/>
          <a:lstStyle/>
          <a:p>
            <a:r>
              <a:rPr lang="en-US" altLang="ko-KR" dirty="0"/>
              <a:t>Software User</a:t>
            </a:r>
          </a:p>
          <a:p>
            <a:pPr lvl="1"/>
            <a:r>
              <a:rPr lang="en-US" altLang="ko-KR" dirty="0"/>
              <a:t>MUST Update </a:t>
            </a:r>
            <a:r>
              <a:rPr lang="en-US" altLang="ko-KR" dirty="0" smtClean="0"/>
              <a:t>ALL </a:t>
            </a:r>
            <a:r>
              <a:rPr lang="en-US" altLang="ko-KR" dirty="0"/>
              <a:t>software</a:t>
            </a:r>
          </a:p>
          <a:p>
            <a:pPr lvl="1"/>
            <a:r>
              <a:rPr lang="en-US" altLang="ko-KR" dirty="0"/>
              <a:t>MUST use Vaccine</a:t>
            </a:r>
          </a:p>
          <a:p>
            <a:pPr lvl="1"/>
            <a:r>
              <a:rPr lang="en-US" altLang="ko-KR" dirty="0"/>
              <a:t>Take care before opening attached file in </a:t>
            </a:r>
            <a:r>
              <a:rPr lang="en-US" altLang="ko-KR" dirty="0" smtClean="0"/>
              <a:t>email</a:t>
            </a:r>
          </a:p>
          <a:p>
            <a:pPr lvl="1"/>
            <a:endParaRPr lang="en-US" altLang="ko-KR" sz="1050" dirty="0"/>
          </a:p>
          <a:p>
            <a:r>
              <a:rPr lang="en-US" altLang="ko-KR" dirty="0"/>
              <a:t>Vendor</a:t>
            </a:r>
          </a:p>
          <a:p>
            <a:pPr lvl="1"/>
            <a:r>
              <a:rPr lang="en-US" altLang="ko-KR" dirty="0"/>
              <a:t>Introduce secure coding</a:t>
            </a:r>
          </a:p>
          <a:p>
            <a:pPr lvl="1"/>
            <a:r>
              <a:rPr lang="en-US" altLang="ko-KR" dirty="0"/>
              <a:t>Rapid respond for vulnerability</a:t>
            </a:r>
          </a:p>
          <a:p>
            <a:pPr lvl="1"/>
            <a:r>
              <a:rPr lang="en-US" altLang="ko-KR" dirty="0"/>
              <a:t>Effort to make users </a:t>
            </a:r>
            <a:r>
              <a:rPr lang="en-US" altLang="ko-KR" dirty="0" smtClean="0"/>
              <a:t>update</a:t>
            </a:r>
          </a:p>
          <a:p>
            <a:pPr lvl="1"/>
            <a:endParaRPr lang="en-US" altLang="ko-KR" sz="1050" dirty="0"/>
          </a:p>
          <a:p>
            <a:r>
              <a:rPr lang="en-US" altLang="ko-KR" dirty="0"/>
              <a:t>CERT or security company</a:t>
            </a:r>
          </a:p>
          <a:p>
            <a:pPr lvl="1"/>
            <a:r>
              <a:rPr lang="en-US" altLang="ko-KR" dirty="0"/>
              <a:t>Make pattern to detect malicious document</a:t>
            </a:r>
          </a:p>
          <a:p>
            <a:pPr lvl="1"/>
            <a:r>
              <a:rPr lang="en-US" altLang="ko-KR" dirty="0"/>
              <a:t>Share the vulnerability information</a:t>
            </a:r>
          </a:p>
          <a:p>
            <a:pPr lvl="1"/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Response - Conclusion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33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jbyoon@krcert.or.kr</a:t>
            </a:r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23888" y="3876086"/>
            <a:ext cx="78867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6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Introduction </a:t>
            </a:r>
            <a:r>
              <a:rPr lang="en-US" altLang="ko-KR" dirty="0"/>
              <a:t>of </a:t>
            </a:r>
            <a:r>
              <a:rPr lang="en-US" altLang="ko-KR" dirty="0" smtClean="0"/>
              <a:t>HWP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Hangul</a:t>
            </a:r>
            <a:r>
              <a:rPr lang="en-US" sz="2400" dirty="0"/>
              <a:t>(</a:t>
            </a:r>
            <a:r>
              <a:rPr lang="ko-KR" altLang="en-US" sz="2400" dirty="0"/>
              <a:t>한</a:t>
            </a:r>
            <a:r>
              <a:rPr lang="en-US" altLang="ko-KR" sz="2400" dirty="0"/>
              <a:t>/</a:t>
            </a:r>
            <a:r>
              <a:rPr lang="ko-KR" altLang="en-US" sz="2400" dirty="0"/>
              <a:t>글</a:t>
            </a:r>
            <a:r>
              <a:rPr lang="en-US" altLang="ko-KR" sz="2400" dirty="0"/>
              <a:t>) : </a:t>
            </a:r>
            <a:r>
              <a:rPr lang="en-US" altLang="ko-KR" sz="2400" dirty="0" smtClean="0"/>
              <a:t>W</a:t>
            </a:r>
            <a:r>
              <a:rPr lang="en-US" sz="2400" dirty="0" smtClean="0"/>
              <a:t>ord </a:t>
            </a:r>
            <a:r>
              <a:rPr lang="en-US" dirty="0"/>
              <a:t>P</a:t>
            </a:r>
            <a:r>
              <a:rPr lang="en-US" sz="2400" dirty="0" smtClean="0"/>
              <a:t>rocessor </a:t>
            </a:r>
            <a:r>
              <a:rPr lang="en-US" sz="2400" dirty="0"/>
              <a:t>of </a:t>
            </a:r>
            <a:r>
              <a:rPr lang="en-US" sz="2400" dirty="0" err="1"/>
              <a:t>Hancom</a:t>
            </a:r>
            <a:r>
              <a:rPr lang="en-US" sz="2400" dirty="0"/>
              <a:t> Inc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HWP </a:t>
            </a:r>
            <a:r>
              <a:rPr lang="en-US" sz="2400" dirty="0"/>
              <a:t>is </a:t>
            </a:r>
            <a:r>
              <a:rPr lang="en-US" sz="2400" dirty="0" smtClean="0"/>
              <a:t>a filename </a:t>
            </a:r>
            <a:r>
              <a:rPr lang="en-US" sz="2400" dirty="0"/>
              <a:t>extension and abbreviation of Hangul </a:t>
            </a:r>
            <a:r>
              <a:rPr lang="en-US" sz="2400" dirty="0" smtClean="0"/>
              <a:t> Word Processor</a:t>
            </a:r>
          </a:p>
          <a:p>
            <a:r>
              <a:rPr lang="en-US" sz="2400" dirty="0"/>
              <a:t>The latest version is Hangul 2014 for Windows, Hangul 2008 for Linux, and Hangul 2006 for Mac OS </a:t>
            </a:r>
            <a:r>
              <a:rPr lang="en-US" sz="2400" dirty="0" smtClean="0"/>
              <a:t>X</a:t>
            </a:r>
          </a:p>
          <a:p>
            <a:r>
              <a:rPr lang="en-US" dirty="0"/>
              <a:t>The first version is 0.9 in 1989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4" y="3751146"/>
            <a:ext cx="2800020" cy="239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72" y="3754395"/>
            <a:ext cx="3194383" cy="239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54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 byte language Word Processor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Asian </a:t>
            </a:r>
            <a:r>
              <a:rPr lang="en-US" altLang="ko-KR" smtClean="0"/>
              <a:t>Word Processors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004473"/>
            <a:ext cx="3790950" cy="295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64" y="2365975"/>
            <a:ext cx="4253826" cy="223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9120" y="5133897"/>
            <a:ext cx="35118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Ichitaro – Japanese Word Processor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3414" y="5133897"/>
            <a:ext cx="32735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err="1" smtClean="0"/>
              <a:t>NJStar</a:t>
            </a:r>
            <a:r>
              <a:rPr lang="en-US" altLang="ko-KR" dirty="0" smtClean="0"/>
              <a:t> – Chinese Word Processor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4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First Generation (~1999, HWP 3.0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en-US" altLang="ko-KR" dirty="0" smtClean="0"/>
              <a:t>Second </a:t>
            </a:r>
            <a:r>
              <a:rPr lang="en-US" altLang="ko-KR" dirty="0"/>
              <a:t>Generation (2000~, HWP 5.0)</a:t>
            </a:r>
            <a:endParaRPr lang="ko-KR" altLang="en-US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History of Hangul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614871"/>
            <a:ext cx="8501062" cy="197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내용 개체 틀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150483"/>
            <a:ext cx="8501062" cy="20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52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Save a Local SW Maker (The New York Times, 1999)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23" y="1930975"/>
            <a:ext cx="6792022" cy="3545435"/>
          </a:xfrm>
          <a:prstGeom prst="rect">
            <a:avLst/>
          </a:prstGeom>
        </p:spPr>
      </p:pic>
      <p:sp>
        <p:nvSpPr>
          <p:cNvPr id="7" name="제목 2"/>
          <p:cNvSpPr txBox="1">
            <a:spLocks/>
          </p:cNvSpPr>
          <p:nvPr/>
        </p:nvSpPr>
        <p:spPr>
          <a:xfrm>
            <a:off x="289731" y="0"/>
            <a:ext cx="8579206" cy="10001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4000" dirty="0" smtClean="0"/>
              <a:t>History of Hangul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382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289730" y="1292825"/>
            <a:ext cx="4393782" cy="4884138"/>
          </a:xfrm>
        </p:spPr>
        <p:txBody>
          <a:bodyPr/>
          <a:lstStyle/>
          <a:p>
            <a:r>
              <a:rPr lang="en-US" altLang="ko-KR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Hangul </a:t>
            </a:r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Sales Composition 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9730" y="0"/>
            <a:ext cx="8854269" cy="1000108"/>
          </a:xfrm>
        </p:spPr>
        <p:txBody>
          <a:bodyPr>
            <a:noAutofit/>
          </a:bodyPr>
          <a:lstStyle/>
          <a:p>
            <a:r>
              <a:rPr lang="en-US" altLang="ko-KR" sz="4000" dirty="0" err="1" smtClean="0"/>
              <a:t>Hancom</a:t>
            </a:r>
            <a:r>
              <a:rPr lang="en-US" altLang="ko-KR" sz="4000" dirty="0" smtClean="0"/>
              <a:t> </a:t>
            </a:r>
            <a:r>
              <a:rPr lang="en-US" altLang="ko-KR" sz="4000" dirty="0"/>
              <a:t>sales </a:t>
            </a:r>
            <a:r>
              <a:rPr lang="en-US" altLang="ko-KR" sz="4000" dirty="0" smtClean="0"/>
              <a:t>composition</a:t>
            </a:r>
            <a:endParaRPr lang="ko-KR" altLang="en-US" sz="4000"/>
          </a:p>
        </p:txBody>
      </p:sp>
      <p:sp>
        <p:nvSpPr>
          <p:cNvPr id="4" name="내용 개체 틀 3"/>
          <p:cNvSpPr>
            <a:spLocks noGrp="1"/>
          </p:cNvSpPr>
          <p:nvPr>
            <p:ph sz="half" idx="4294967295"/>
          </p:nvPr>
        </p:nvSpPr>
        <p:spPr>
          <a:xfrm>
            <a:off x="4572000" y="1292825"/>
            <a:ext cx="4384623" cy="4884138"/>
          </a:xfrm>
          <a:prstGeom prst="rect">
            <a:avLst/>
          </a:prstGeom>
        </p:spPr>
        <p:txBody>
          <a:bodyPr/>
          <a:lstStyle/>
          <a:p>
            <a:pPr marL="357188" indent="-357188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Office S/W Market Share</a:t>
            </a:r>
            <a:endParaRPr lang="en-US" altLang="ko-KR" sz="2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57188" indent="-357188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</a:pPr>
            <a:endParaRPr lang="en-US" altLang="ko-KR" sz="2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199219119"/>
              </p:ext>
            </p:extLst>
          </p:nvPr>
        </p:nvGraphicFramePr>
        <p:xfrm>
          <a:off x="4899622" y="2071459"/>
          <a:ext cx="3558577" cy="36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차트 4"/>
          <p:cNvGraphicFramePr/>
          <p:nvPr>
            <p:extLst>
              <p:ext uri="{D42A27DB-BD31-4B8C-83A1-F6EECF244321}">
                <p14:modId xmlns:p14="http://schemas.microsoft.com/office/powerpoint/2010/main" val="732363944"/>
              </p:ext>
            </p:extLst>
          </p:nvPr>
        </p:nvGraphicFramePr>
        <p:xfrm>
          <a:off x="545414" y="2049082"/>
          <a:ext cx="4026586" cy="366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26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Hangul supports the </a:t>
            </a:r>
            <a:r>
              <a:rPr lang="en-US" altLang="ko-KR" dirty="0"/>
              <a:t>special needs of </a:t>
            </a:r>
            <a:r>
              <a:rPr lang="en-US" altLang="ko-KR" dirty="0" smtClean="0"/>
              <a:t>Korean </a:t>
            </a:r>
            <a:r>
              <a:rPr lang="en-US" altLang="ko-KR" dirty="0"/>
              <a:t>written language especially government’s needs.</a:t>
            </a:r>
          </a:p>
          <a:p>
            <a:endParaRPr lang="en-US" altLang="ko-KR" sz="800" dirty="0" smtClean="0"/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De facto format especially in Korean government, military and public education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endParaRPr lang="en-US" altLang="ko-KR" sz="800" dirty="0"/>
          </a:p>
          <a:p>
            <a:r>
              <a:rPr lang="en-US" altLang="ko-KR" dirty="0"/>
              <a:t>Government officer receives </a:t>
            </a:r>
            <a:r>
              <a:rPr lang="en-US" altLang="ko-KR" dirty="0" smtClean="0"/>
              <a:t>a lot </a:t>
            </a:r>
            <a:r>
              <a:rPr lang="en-US" altLang="ko-KR" dirty="0"/>
              <a:t>of </a:t>
            </a:r>
            <a:r>
              <a:rPr lang="en-US" altLang="ko-KR" dirty="0" smtClean="0"/>
              <a:t>e-mails </a:t>
            </a:r>
            <a:r>
              <a:rPr lang="en-US" altLang="ko-KR" dirty="0"/>
              <a:t>attached HWP file EVERYDAY.</a:t>
            </a:r>
          </a:p>
          <a:p>
            <a:endParaRPr lang="en-US" altLang="ko-KR" sz="800" dirty="0"/>
          </a:p>
          <a:p>
            <a:r>
              <a:rPr lang="en-US" altLang="ko-KR" dirty="0"/>
              <a:t>Attackers also knew this circumstance so they has researched the </a:t>
            </a:r>
            <a:r>
              <a:rPr lang="en-US" altLang="ko-KR" i="1" dirty="0" smtClean="0"/>
              <a:t>HWP document </a:t>
            </a:r>
            <a:r>
              <a:rPr lang="en-US" altLang="ko-KR" i="1" dirty="0"/>
              <a:t>format</a:t>
            </a:r>
            <a:r>
              <a:rPr lang="en-US" altLang="ko-KR" dirty="0"/>
              <a:t> </a:t>
            </a:r>
            <a:r>
              <a:rPr lang="en-US" altLang="ko-KR" dirty="0" smtClean="0"/>
              <a:t>as well as </a:t>
            </a:r>
            <a:r>
              <a:rPr lang="en-US" altLang="ko-KR" i="1" dirty="0"/>
              <a:t>software </a:t>
            </a:r>
            <a:r>
              <a:rPr lang="en-US" altLang="ko-KR" i="1" dirty="0" smtClean="0"/>
              <a:t>vulnerabilities for a long time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Stature of Hangul in Korea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77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Can not </a:t>
            </a:r>
            <a:r>
              <a:rPr lang="en-US" altLang="ko-KR" dirty="0"/>
              <a:t>tell malicious or not before open </a:t>
            </a:r>
          </a:p>
          <a:p>
            <a:endParaRPr lang="en-US" altLang="ko-KR" dirty="0"/>
          </a:p>
          <a:p>
            <a:r>
              <a:rPr lang="en-US" altLang="ko-KR" dirty="0"/>
              <a:t>The contents of malicious document is related with recipient’s business.</a:t>
            </a:r>
          </a:p>
          <a:p>
            <a:endParaRPr lang="en-US" altLang="ko-KR" dirty="0"/>
          </a:p>
          <a:p>
            <a:r>
              <a:rPr lang="en-US" altLang="ko-KR" dirty="0" smtClean="0"/>
              <a:t>Malicious HWP Composed </a:t>
            </a:r>
            <a:r>
              <a:rPr lang="en-US" altLang="ko-KR" dirty="0"/>
              <a:t>of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vulnerability </a:t>
            </a:r>
            <a:r>
              <a:rPr lang="en-US" altLang="ko-KR" dirty="0"/>
              <a:t>part,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exploit </a:t>
            </a:r>
            <a:r>
              <a:rPr lang="en-US" altLang="ko-KR" dirty="0"/>
              <a:t>part,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malware </a:t>
            </a:r>
            <a:r>
              <a:rPr lang="en-US" altLang="ko-KR" dirty="0"/>
              <a:t>part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and </a:t>
            </a:r>
            <a:r>
              <a:rPr lang="en-US" altLang="ko-KR" dirty="0"/>
              <a:t>normal document part.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Malicious </a:t>
            </a:r>
            <a:r>
              <a:rPr lang="en-US" altLang="ko-KR" sz="4000" dirty="0" smtClean="0"/>
              <a:t>HWP Document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6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942</Words>
  <Application>Microsoft Macintosh PowerPoint</Application>
  <PresentationFormat>On-screen Show (4:3)</PresentationFormat>
  <Paragraphs>258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Attacks Using Malicious Hangul Word Processor Documents</vt:lpstr>
      <vt:lpstr>Introduction of HWP</vt:lpstr>
      <vt:lpstr>Other Asian Word Processors</vt:lpstr>
      <vt:lpstr>History of Hangul</vt:lpstr>
      <vt:lpstr>PowerPoint Presentation</vt:lpstr>
      <vt:lpstr>Hancom sales composition</vt:lpstr>
      <vt:lpstr>Stature of Hangul in Korea</vt:lpstr>
      <vt:lpstr>Malicious HWP Document</vt:lpstr>
      <vt:lpstr>Composition of malicious document</vt:lpstr>
      <vt:lpstr>HWP Document Format</vt:lpstr>
      <vt:lpstr>File structure and memory layout – Exploit</vt:lpstr>
      <vt:lpstr>On document loading (tmp files)</vt:lpstr>
      <vt:lpstr>Malware Action 1</vt:lpstr>
      <vt:lpstr>Malware Action 2</vt:lpstr>
      <vt:lpstr>Use of Malware</vt:lpstr>
      <vt:lpstr>Document Content and social issue</vt:lpstr>
      <vt:lpstr>Keyword of Document</vt:lpstr>
      <vt:lpstr>Scenario of  malicious document attack</vt:lpstr>
      <vt:lpstr>Attack feature</vt:lpstr>
      <vt:lpstr>Attack feature</vt:lpstr>
      <vt:lpstr>Attack feature</vt:lpstr>
      <vt:lpstr>Attack feature</vt:lpstr>
      <vt:lpstr>Attack feature</vt:lpstr>
      <vt:lpstr>Response    - KrCERT/CC Vulnerability Reward Program</vt:lpstr>
      <vt:lpstr>Response - Vendor (Hancom)</vt:lpstr>
      <vt:lpstr>Response - 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2014-03-06T19:08:34Z</dcterms:created>
  <dcterms:modified xsi:type="dcterms:W3CDTF">2014-06-08T14:28:16Z</dcterms:modified>
</cp:coreProperties>
</file>