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9"/>
  </p:notesMasterIdLst>
  <p:sldIdLst>
    <p:sldId id="256" r:id="rId2"/>
    <p:sldId id="257" r:id="rId3"/>
    <p:sldId id="263" r:id="rId4"/>
    <p:sldId id="266" r:id="rId5"/>
    <p:sldId id="267" r:id="rId6"/>
    <p:sldId id="269" r:id="rId7"/>
    <p:sldId id="272" r:id="rId8"/>
    <p:sldId id="270" r:id="rId9"/>
    <p:sldId id="273" r:id="rId10"/>
    <p:sldId id="274" r:id="rId11"/>
    <p:sldId id="275" r:id="rId12"/>
    <p:sldId id="277" r:id="rId13"/>
    <p:sldId id="278" r:id="rId14"/>
    <p:sldId id="279" r:id="rId15"/>
    <p:sldId id="280" r:id="rId16"/>
    <p:sldId id="281" r:id="rId17"/>
    <p:sldId id="276" r:id="rId18"/>
  </p:sldIdLst>
  <p:sldSz cx="11522075" cy="6519863"/>
  <p:notesSz cx="6858000" cy="9144000"/>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pitchFamily="50"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50"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50"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50"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50" charset="-128"/>
        <a:cs typeface="+mn-cs"/>
      </a:defRPr>
    </a:lvl5pPr>
    <a:lvl6pPr marL="2286000" algn="l" defTabSz="914400" rtl="0" eaLnBrk="1" latinLnBrk="0" hangingPunct="1">
      <a:defRPr sz="2400" kern="1200">
        <a:solidFill>
          <a:schemeClr val="tx1"/>
        </a:solidFill>
        <a:latin typeface="Arial" charset="0"/>
        <a:ea typeface="ＭＳ Ｐゴシック" pitchFamily="50" charset="-128"/>
        <a:cs typeface="+mn-cs"/>
      </a:defRPr>
    </a:lvl6pPr>
    <a:lvl7pPr marL="2743200" algn="l" defTabSz="914400" rtl="0" eaLnBrk="1" latinLnBrk="0" hangingPunct="1">
      <a:defRPr sz="2400" kern="1200">
        <a:solidFill>
          <a:schemeClr val="tx1"/>
        </a:solidFill>
        <a:latin typeface="Arial" charset="0"/>
        <a:ea typeface="ＭＳ Ｐゴシック" pitchFamily="50" charset="-128"/>
        <a:cs typeface="+mn-cs"/>
      </a:defRPr>
    </a:lvl7pPr>
    <a:lvl8pPr marL="3200400" algn="l" defTabSz="914400" rtl="0" eaLnBrk="1" latinLnBrk="0" hangingPunct="1">
      <a:defRPr sz="2400" kern="1200">
        <a:solidFill>
          <a:schemeClr val="tx1"/>
        </a:solidFill>
        <a:latin typeface="Arial" charset="0"/>
        <a:ea typeface="ＭＳ Ｐゴシック" pitchFamily="50" charset="-128"/>
        <a:cs typeface="+mn-cs"/>
      </a:defRPr>
    </a:lvl8pPr>
    <a:lvl9pPr marL="3657600" algn="l" defTabSz="914400" rtl="0" eaLnBrk="1" latinLnBrk="0" hangingPunct="1">
      <a:defRPr sz="2400"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CFEF5"/>
    <a:srgbClr val="00FFCC"/>
    <a:srgbClr val="343434"/>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31" autoAdjust="0"/>
    <p:restoredTop sz="85084" autoAdjust="0"/>
  </p:normalViewPr>
  <p:slideViewPr>
    <p:cSldViewPr>
      <p:cViewPr varScale="1">
        <p:scale>
          <a:sx n="77" d="100"/>
          <a:sy n="77" d="100"/>
        </p:scale>
        <p:origin x="-774" y="-90"/>
      </p:cViewPr>
      <p:guideLst>
        <p:guide orient="horz" pos="2054"/>
        <p:guide pos="36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cs typeface="Arial" charset="0"/>
              </a:defRPr>
            </a:lvl1pPr>
          </a:lstStyle>
          <a:p>
            <a:pPr>
              <a:defRPr/>
            </a:pPr>
            <a:endParaRPr lang="en-GB"/>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cs typeface="Arial" charset="0"/>
              </a:defRPr>
            </a:lvl1pPr>
          </a:lstStyle>
          <a:p>
            <a:pPr>
              <a:defRPr/>
            </a:pPr>
            <a:endParaRPr lang="en-GB"/>
          </a:p>
        </p:txBody>
      </p:sp>
      <p:sp>
        <p:nvSpPr>
          <p:cNvPr id="12292" name="Rectangle 4"/>
          <p:cNvSpPr>
            <a:spLocks noGrp="1" noRot="1" noChangeAspect="1" noChangeArrowheads="1" noTextEdit="1"/>
          </p:cNvSpPr>
          <p:nvPr>
            <p:ph type="sldImg" idx="2"/>
          </p:nvPr>
        </p:nvSpPr>
        <p:spPr bwMode="auto">
          <a:xfrm>
            <a:off x="398463" y="685800"/>
            <a:ext cx="6061075"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cs typeface="Arial" charset="0"/>
              </a:defRPr>
            </a:lvl1pPr>
          </a:lstStyle>
          <a:p>
            <a:pPr>
              <a:defRPr/>
            </a:pPr>
            <a:endParaRPr lang="en-GB"/>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cs typeface="Arial" charset="0"/>
              </a:defRPr>
            </a:lvl1pPr>
          </a:lstStyle>
          <a:p>
            <a:pPr>
              <a:defRPr/>
            </a:pPr>
            <a:fld id="{0171A5C6-F7D9-417D-ACEC-98DDA0519FBD}" type="slidenum">
              <a:rPr lang="en-GB"/>
              <a:pPr>
                <a:defRPr/>
              </a:pPr>
              <a:t>‹#›</a:t>
            </a:fld>
            <a:endParaRPr lang="en-GB"/>
          </a:p>
        </p:txBody>
      </p:sp>
    </p:spTree>
    <p:extLst>
      <p:ext uri="{BB962C8B-B14F-4D97-AF65-F5344CB8AC3E}">
        <p14:creationId xmlns:p14="http://schemas.microsoft.com/office/powerpoint/2010/main" val="33113483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50" charset="-128"/>
              </a:defRPr>
            </a:lvl1pPr>
            <a:lvl2pPr marL="742950" indent="-285750">
              <a:defRPr sz="2400">
                <a:solidFill>
                  <a:schemeClr val="tx1"/>
                </a:solidFill>
                <a:latin typeface="Arial" charset="0"/>
                <a:ea typeface="ＭＳ Ｐゴシック" pitchFamily="50" charset="-128"/>
              </a:defRPr>
            </a:lvl2pPr>
            <a:lvl3pPr marL="1143000" indent="-228600">
              <a:defRPr sz="2400">
                <a:solidFill>
                  <a:schemeClr val="tx1"/>
                </a:solidFill>
                <a:latin typeface="Arial" charset="0"/>
                <a:ea typeface="ＭＳ Ｐゴシック" pitchFamily="50" charset="-128"/>
              </a:defRPr>
            </a:lvl3pPr>
            <a:lvl4pPr marL="1600200" indent="-228600">
              <a:defRPr sz="2400">
                <a:solidFill>
                  <a:schemeClr val="tx1"/>
                </a:solidFill>
                <a:latin typeface="Arial" charset="0"/>
                <a:ea typeface="ＭＳ Ｐゴシック" pitchFamily="50" charset="-128"/>
              </a:defRPr>
            </a:lvl4pPr>
            <a:lvl5pPr marL="2057400" indent="-228600">
              <a:defRPr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50" charset="-128"/>
              </a:defRPr>
            </a:lvl9pPr>
          </a:lstStyle>
          <a:p>
            <a:fld id="{43472D5D-1FB9-46A7-8698-03E61857E7A0}" type="slidenum">
              <a:rPr lang="en-GB" sz="1200"/>
              <a:pPr/>
              <a:t>2</a:t>
            </a:fld>
            <a:endParaRPr lang="en-GB"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smtClean="0"/>
              <a:t>In this presentation </a:t>
            </a: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electric smart meter is installed by British Gas as I am in their</a:t>
            </a:r>
            <a:r>
              <a:rPr lang="en-US" baseline="0" dirty="0" smtClean="0"/>
              <a:t> ‘area’ where they are the main supplier. However I am buying electricity from Southern Electric. Who will administer my smart meter?</a:t>
            </a:r>
          </a:p>
          <a:p>
            <a:endParaRPr lang="en-US" baseline="0" dirty="0" smtClean="0"/>
          </a:p>
          <a:p>
            <a:r>
              <a:rPr lang="en-US" baseline="0" dirty="0" smtClean="0"/>
              <a:t>My home computer in infected and the main Internet connection is cut off by the ISP. Malware switch to using smart grid for communication as it has GSM backup network that terminates at mobile provider X who then backhauls it to my electricity provider (eventually). Now my computer is sending spam via my </a:t>
            </a:r>
            <a:r>
              <a:rPr lang="en-US" baseline="0" dirty="0" err="1" smtClean="0"/>
              <a:t>electricy</a:t>
            </a:r>
            <a:r>
              <a:rPr lang="en-US" baseline="0" dirty="0" smtClean="0"/>
              <a:t> provider.</a:t>
            </a:r>
            <a:endParaRPr lang="en-GB" dirty="0"/>
          </a:p>
        </p:txBody>
      </p:sp>
      <p:sp>
        <p:nvSpPr>
          <p:cNvPr id="4" name="Slide Number Placeholder 3"/>
          <p:cNvSpPr>
            <a:spLocks noGrp="1"/>
          </p:cNvSpPr>
          <p:nvPr>
            <p:ph type="sldNum" sz="quarter" idx="10"/>
          </p:nvPr>
        </p:nvSpPr>
        <p:spPr/>
        <p:txBody>
          <a:bodyPr/>
          <a:lstStyle/>
          <a:p>
            <a:pPr>
              <a:defRPr/>
            </a:pPr>
            <a:fld id="{0171A5C6-F7D9-417D-ACEC-98DDA0519FBD}" type="slidenum">
              <a:rPr lang="en-GB" smtClean="0"/>
              <a:pPr>
                <a:defRPr/>
              </a:pPr>
              <a:t>10</a:t>
            </a:fld>
            <a:endParaRPr lang="en-GB"/>
          </a:p>
        </p:txBody>
      </p:sp>
    </p:spTree>
    <p:extLst>
      <p:ext uri="{BB962C8B-B14F-4D97-AF65-F5344CB8AC3E}">
        <p14:creationId xmlns:p14="http://schemas.microsoft.com/office/powerpoint/2010/main" val="36026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ISPs have already started discussing provisioning of multiple</a:t>
            </a:r>
            <a:r>
              <a:rPr lang="en-US" baseline="0" dirty="0" smtClean="0"/>
              <a:t> household networks and routing problems within them (see NANOG??)</a:t>
            </a:r>
            <a:endParaRPr lang="en-GB" dirty="0"/>
          </a:p>
        </p:txBody>
      </p:sp>
      <p:sp>
        <p:nvSpPr>
          <p:cNvPr id="4" name="Slide Number Placeholder 3"/>
          <p:cNvSpPr>
            <a:spLocks noGrp="1"/>
          </p:cNvSpPr>
          <p:nvPr>
            <p:ph type="sldNum" sz="quarter" idx="10"/>
          </p:nvPr>
        </p:nvSpPr>
        <p:spPr/>
        <p:txBody>
          <a:bodyPr/>
          <a:lstStyle/>
          <a:p>
            <a:pPr>
              <a:defRPr/>
            </a:pPr>
            <a:fld id="{0171A5C6-F7D9-417D-ACEC-98DDA0519FBD}" type="slidenum">
              <a:rPr lang="en-GB" smtClean="0"/>
              <a:pPr>
                <a:defRPr/>
              </a:pPr>
              <a:t>11</a:t>
            </a:fld>
            <a:endParaRPr lang="en-GB"/>
          </a:p>
        </p:txBody>
      </p:sp>
    </p:spTree>
    <p:extLst>
      <p:ext uri="{BB962C8B-B14F-4D97-AF65-F5344CB8AC3E}">
        <p14:creationId xmlns:p14="http://schemas.microsoft.com/office/powerpoint/2010/main" val="236452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must strike a balance how much we can expect from a</a:t>
            </a:r>
            <a:r>
              <a:rPr lang="en-US" baseline="0" dirty="0" smtClean="0"/>
              <a:t> device. Some small devices will never be able to offer much CPU power and creating a monster like the one picture above would not serve any purpose.</a:t>
            </a:r>
            <a:endParaRPr lang="en-GB" dirty="0"/>
          </a:p>
        </p:txBody>
      </p:sp>
      <p:sp>
        <p:nvSpPr>
          <p:cNvPr id="4" name="Slide Number Placeholder 3"/>
          <p:cNvSpPr>
            <a:spLocks noGrp="1"/>
          </p:cNvSpPr>
          <p:nvPr>
            <p:ph type="sldNum" sz="quarter" idx="10"/>
          </p:nvPr>
        </p:nvSpPr>
        <p:spPr/>
        <p:txBody>
          <a:bodyPr/>
          <a:lstStyle/>
          <a:p>
            <a:pPr>
              <a:defRPr/>
            </a:pPr>
            <a:fld id="{0171A5C6-F7D9-417D-ACEC-98DDA0519FBD}" type="slidenum">
              <a:rPr lang="en-GB" smtClean="0"/>
              <a:pPr>
                <a:defRPr/>
              </a:pPr>
              <a:t>13</a:t>
            </a:fld>
            <a:endParaRPr lang="en-GB"/>
          </a:p>
        </p:txBody>
      </p:sp>
    </p:spTree>
    <p:extLst>
      <p:ext uri="{BB962C8B-B14F-4D97-AF65-F5344CB8AC3E}">
        <p14:creationId xmlns:p14="http://schemas.microsoft.com/office/powerpoint/2010/main" val="65164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essential issue here is that CERTs will have to be equipped to deal with large number of cases. Majority of them will be transient and one CERT will just hand it over to another CERT but even then, logs will have to be inspected, patterns observed and decision made. It is hard to see that teams will start employing hundreds of people so the only option is to automate things as much as possible. </a:t>
            </a:r>
            <a:endParaRPr lang="en-GB" dirty="0"/>
          </a:p>
        </p:txBody>
      </p:sp>
      <p:sp>
        <p:nvSpPr>
          <p:cNvPr id="4" name="Slide Number Placeholder 3"/>
          <p:cNvSpPr>
            <a:spLocks noGrp="1"/>
          </p:cNvSpPr>
          <p:nvPr>
            <p:ph type="sldNum" sz="quarter" idx="10"/>
          </p:nvPr>
        </p:nvSpPr>
        <p:spPr/>
        <p:txBody>
          <a:bodyPr/>
          <a:lstStyle/>
          <a:p>
            <a:pPr>
              <a:defRPr/>
            </a:pPr>
            <a:fld id="{0171A5C6-F7D9-417D-ACEC-98DDA0519FBD}" type="slidenum">
              <a:rPr lang="en-GB" smtClean="0"/>
              <a:pPr>
                <a:defRPr/>
              </a:pPr>
              <a:t>15</a:t>
            </a:fld>
            <a:endParaRPr lang="en-GB"/>
          </a:p>
        </p:txBody>
      </p:sp>
    </p:spTree>
    <p:extLst>
      <p:ext uri="{BB962C8B-B14F-4D97-AF65-F5344CB8AC3E}">
        <p14:creationId xmlns:p14="http://schemas.microsoft.com/office/powerpoint/2010/main" val="272385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ln>
            <a:miter lim="800000"/>
            <a:headEnd/>
            <a:tailEnd/>
          </a:ln>
        </p:spPr>
        <p:txBody>
          <a:bodyPr/>
          <a:lstStyle/>
          <a:p>
            <a:pPr>
              <a:defRPr/>
            </a:pPr>
            <a:fld id="{E87D89FA-C019-4F4B-A51F-9DC3F7067956}" type="slidenum">
              <a:rPr lang="de-DE" smtClean="0">
                <a:ea typeface="ＭＳ Ｐゴシック" pitchFamily="34" charset="-128"/>
              </a:rPr>
              <a:pPr>
                <a:defRPr/>
              </a:pPr>
              <a:t>17</a:t>
            </a:fld>
            <a:endParaRPr lang="de-DE" smtClean="0">
              <a:ea typeface="ＭＳ Ｐゴシック" pitchFamily="34" charset="-128"/>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marL="228600" indent="-228600"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157913"/>
            <a:ext cx="11522075" cy="36195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spcBef>
                <a:spcPct val="50000"/>
              </a:spcBef>
            </a:pPr>
            <a:endParaRPr lang="en-US" sz="1400">
              <a:solidFill>
                <a:schemeClr val="tx2"/>
              </a:solidFill>
              <a:latin typeface="DIN-Regular" pitchFamily="-32" charset="0"/>
            </a:endParaRPr>
          </a:p>
        </p:txBody>
      </p:sp>
      <p:pic>
        <p:nvPicPr>
          <p:cNvPr id="5" name="Picture 6" descr="Panasonic ohn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2481263"/>
            <a:ext cx="6629400" cy="1108075"/>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ETM black"/>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1963" y="6243638"/>
            <a:ext cx="16621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Pifl_blau"/>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5775" y="298450"/>
            <a:ext cx="16017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479425" y="3490913"/>
            <a:ext cx="10491788" cy="1087437"/>
          </a:xfrm>
        </p:spPr>
        <p:txBody>
          <a:bodyPr/>
          <a:lstStyle>
            <a:lvl1pPr>
              <a:defRPr sz="3100"/>
            </a:lvl1pPr>
          </a:lstStyle>
          <a:p>
            <a:pPr lvl="0"/>
            <a:r>
              <a:rPr lang="de-DE" noProof="0" smtClean="0"/>
              <a:t>Mastertitelformat bearbeiten</a:t>
            </a:r>
          </a:p>
        </p:txBody>
      </p:sp>
      <p:sp>
        <p:nvSpPr>
          <p:cNvPr id="5123" name="Rectangle 3"/>
          <p:cNvSpPr>
            <a:spLocks noGrp="1" noChangeArrowheads="1"/>
          </p:cNvSpPr>
          <p:nvPr>
            <p:ph type="subTitle" idx="1"/>
          </p:nvPr>
        </p:nvSpPr>
        <p:spPr>
          <a:xfrm>
            <a:off x="479425" y="4578350"/>
            <a:ext cx="10491788" cy="815975"/>
          </a:xfrm>
        </p:spPr>
        <p:txBody>
          <a:bodyPr/>
          <a:lstStyle>
            <a:lvl1pPr>
              <a:defRPr/>
            </a:lvl1pPr>
          </a:lstStyle>
          <a:p>
            <a:pPr lvl="0"/>
            <a:r>
              <a:rPr lang="de-DE" noProof="0" smtClean="0"/>
              <a:t>Master-Untertitelformat bearbeiten</a:t>
            </a:r>
          </a:p>
        </p:txBody>
      </p:sp>
      <p:sp>
        <p:nvSpPr>
          <p:cNvPr id="8" name="Rectangle 5"/>
          <p:cNvSpPr>
            <a:spLocks noGrp="1" noChangeArrowheads="1"/>
          </p:cNvSpPr>
          <p:nvPr>
            <p:ph type="sldNum" sz="quarter" idx="10"/>
          </p:nvPr>
        </p:nvSpPr>
        <p:spPr/>
        <p:txBody>
          <a:bodyPr/>
          <a:lstStyle>
            <a:lvl1pPr>
              <a:defRPr sz="700" smtClean="0"/>
            </a:lvl1pPr>
          </a:lstStyle>
          <a:p>
            <a:pPr>
              <a:defRPr/>
            </a:pPr>
            <a:fld id="{1DCA857A-21D8-4D2F-A1FF-840FD197AB47}" type="slidenum">
              <a:rPr lang="de-DE"/>
              <a:pPr>
                <a:defRPr/>
              </a:pPr>
              <a:t>‹#›</a:t>
            </a:fld>
            <a:endParaRPr lang="de-DE"/>
          </a:p>
        </p:txBody>
      </p:sp>
    </p:spTree>
    <p:extLst>
      <p:ext uri="{BB962C8B-B14F-4D97-AF65-F5344CB8AC3E}">
        <p14:creationId xmlns:p14="http://schemas.microsoft.com/office/powerpoint/2010/main" val="4039616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CE5F53D-D722-4B72-AAC6-B9A38E48761C}" type="slidenum">
              <a:rPr lang="de-DE"/>
              <a:pPr>
                <a:defRPr/>
              </a:pPr>
              <a:t>‹#›</a:t>
            </a:fld>
            <a:endParaRPr lang="de-DE"/>
          </a:p>
        </p:txBody>
      </p:sp>
    </p:spTree>
    <p:extLst>
      <p:ext uri="{BB962C8B-B14F-4D97-AF65-F5344CB8AC3E}">
        <p14:creationId xmlns:p14="http://schemas.microsoft.com/office/powerpoint/2010/main" val="42115037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48663" y="217488"/>
            <a:ext cx="2622550" cy="5940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217488"/>
            <a:ext cx="7716838" cy="5940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F051FE1-3105-46B8-ADD7-7FCDF2F2033B}" type="slidenum">
              <a:rPr lang="de-DE"/>
              <a:pPr>
                <a:defRPr/>
              </a:pPr>
              <a:t>‹#›</a:t>
            </a:fld>
            <a:endParaRPr lang="de-DE"/>
          </a:p>
        </p:txBody>
      </p:sp>
    </p:spTree>
    <p:extLst>
      <p:ext uri="{BB962C8B-B14F-4D97-AF65-F5344CB8AC3E}">
        <p14:creationId xmlns:p14="http://schemas.microsoft.com/office/powerpoint/2010/main" val="26404478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BF6E2F0-8724-4C90-934E-34012316A5D6}" type="slidenum">
              <a:rPr lang="de-DE"/>
              <a:pPr>
                <a:defRPr/>
              </a:pPr>
              <a:t>‹#›</a:t>
            </a:fld>
            <a:endParaRPr lang="de-DE"/>
          </a:p>
        </p:txBody>
      </p:sp>
    </p:spTree>
    <p:extLst>
      <p:ext uri="{BB962C8B-B14F-4D97-AF65-F5344CB8AC3E}">
        <p14:creationId xmlns:p14="http://schemas.microsoft.com/office/powerpoint/2010/main" val="35865441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9638" y="4189413"/>
            <a:ext cx="9794875" cy="1295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09638" y="2763838"/>
            <a:ext cx="9794875" cy="14255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7EC5340-9AA0-4DAC-BF91-E2BDAD815A31}" type="slidenum">
              <a:rPr lang="de-DE"/>
              <a:pPr>
                <a:defRPr/>
              </a:pPr>
              <a:t>‹#›</a:t>
            </a:fld>
            <a:endParaRPr lang="de-DE"/>
          </a:p>
        </p:txBody>
      </p:sp>
    </p:spTree>
    <p:extLst>
      <p:ext uri="{BB962C8B-B14F-4D97-AF65-F5344CB8AC3E}">
        <p14:creationId xmlns:p14="http://schemas.microsoft.com/office/powerpoint/2010/main" val="5864930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9425" y="1231900"/>
            <a:ext cx="51689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00725" y="1231900"/>
            <a:ext cx="5170488"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D5A5322-A5DB-47BB-A220-04FCEBDB3342}" type="slidenum">
              <a:rPr lang="de-DE"/>
              <a:pPr>
                <a:defRPr/>
              </a:pPr>
              <a:t>‹#›</a:t>
            </a:fld>
            <a:endParaRPr lang="de-DE"/>
          </a:p>
        </p:txBody>
      </p:sp>
    </p:spTree>
    <p:extLst>
      <p:ext uri="{BB962C8B-B14F-4D97-AF65-F5344CB8AC3E}">
        <p14:creationId xmlns:p14="http://schemas.microsoft.com/office/powerpoint/2010/main" val="32671678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6263" y="260350"/>
            <a:ext cx="10369550" cy="108743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76263" y="1458913"/>
            <a:ext cx="5091112" cy="608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6263" y="2066925"/>
            <a:ext cx="5091112" cy="37576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53113" y="1458913"/>
            <a:ext cx="5092700" cy="608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53113" y="2066925"/>
            <a:ext cx="5092700" cy="37576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FC6E82C-0019-4F1B-A018-2752A27A499E}" type="slidenum">
              <a:rPr lang="de-DE"/>
              <a:pPr>
                <a:defRPr/>
              </a:pPr>
              <a:t>‹#›</a:t>
            </a:fld>
            <a:endParaRPr lang="de-DE"/>
          </a:p>
        </p:txBody>
      </p:sp>
    </p:spTree>
    <p:extLst>
      <p:ext uri="{BB962C8B-B14F-4D97-AF65-F5344CB8AC3E}">
        <p14:creationId xmlns:p14="http://schemas.microsoft.com/office/powerpoint/2010/main" val="9472656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D324858-397E-4158-9047-55BFE0828102}" type="slidenum">
              <a:rPr lang="de-DE"/>
              <a:pPr>
                <a:defRPr/>
              </a:pPr>
              <a:t>‹#›</a:t>
            </a:fld>
            <a:endParaRPr lang="de-DE"/>
          </a:p>
        </p:txBody>
      </p:sp>
    </p:spTree>
    <p:extLst>
      <p:ext uri="{BB962C8B-B14F-4D97-AF65-F5344CB8AC3E}">
        <p14:creationId xmlns:p14="http://schemas.microsoft.com/office/powerpoint/2010/main" val="9560989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4900FFB-C392-4346-AB62-F2AD4D5A49B7}" type="slidenum">
              <a:rPr lang="de-DE"/>
              <a:pPr>
                <a:defRPr/>
              </a:pPr>
              <a:t>‹#›</a:t>
            </a:fld>
            <a:endParaRPr lang="de-DE"/>
          </a:p>
        </p:txBody>
      </p:sp>
    </p:spTree>
    <p:extLst>
      <p:ext uri="{BB962C8B-B14F-4D97-AF65-F5344CB8AC3E}">
        <p14:creationId xmlns:p14="http://schemas.microsoft.com/office/powerpoint/2010/main" val="20152159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263" y="260350"/>
            <a:ext cx="3790950" cy="1103313"/>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505325" y="260350"/>
            <a:ext cx="6440488" cy="5564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6263" y="1363663"/>
            <a:ext cx="3790950" cy="44608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4889D5A-45EE-47E2-93E9-A0267B673CA4}" type="slidenum">
              <a:rPr lang="de-DE"/>
              <a:pPr>
                <a:defRPr/>
              </a:pPr>
              <a:t>‹#›</a:t>
            </a:fld>
            <a:endParaRPr lang="de-DE"/>
          </a:p>
        </p:txBody>
      </p:sp>
    </p:spTree>
    <p:extLst>
      <p:ext uri="{BB962C8B-B14F-4D97-AF65-F5344CB8AC3E}">
        <p14:creationId xmlns:p14="http://schemas.microsoft.com/office/powerpoint/2010/main" val="15589275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9013" y="4564063"/>
            <a:ext cx="6911975" cy="538162"/>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259013" y="582613"/>
            <a:ext cx="6911975" cy="3911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259013" y="5102225"/>
            <a:ext cx="6911975" cy="765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5841899-02D9-43AB-ACCF-EE4482B68A3F}" type="slidenum">
              <a:rPr lang="de-DE"/>
              <a:pPr>
                <a:defRPr/>
              </a:pPr>
              <a:t>‹#›</a:t>
            </a:fld>
            <a:endParaRPr lang="de-DE"/>
          </a:p>
        </p:txBody>
      </p:sp>
    </p:spTree>
    <p:extLst>
      <p:ext uri="{BB962C8B-B14F-4D97-AF65-F5344CB8AC3E}">
        <p14:creationId xmlns:p14="http://schemas.microsoft.com/office/powerpoint/2010/main" val="41586860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bkg weiss moduliert dunkel 16zu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969963"/>
            <a:ext cx="10971213"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6157913"/>
            <a:ext cx="11522075" cy="361950"/>
          </a:xfrm>
          <a:prstGeom prst="rect">
            <a:avLst/>
          </a:prstGeom>
          <a:solidFill>
            <a:schemeClr val="bg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spcBef>
                <a:spcPct val="50000"/>
              </a:spcBef>
            </a:pPr>
            <a:endParaRPr lang="en-US" sz="1400">
              <a:latin typeface="DIN-Regular" pitchFamily="-32" charset="0"/>
            </a:endParaRPr>
          </a:p>
        </p:txBody>
      </p:sp>
      <p:sp>
        <p:nvSpPr>
          <p:cNvPr id="1028" name="Rectangle 4"/>
          <p:cNvSpPr>
            <a:spLocks noGrp="1" noChangeArrowheads="1"/>
          </p:cNvSpPr>
          <p:nvPr>
            <p:ph type="title"/>
          </p:nvPr>
        </p:nvSpPr>
        <p:spPr bwMode="auto">
          <a:xfrm>
            <a:off x="479425" y="217488"/>
            <a:ext cx="87376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smtClean="0"/>
              <a:t>Mastertitelformat bearbeiten</a:t>
            </a:r>
          </a:p>
        </p:txBody>
      </p:sp>
      <p:sp>
        <p:nvSpPr>
          <p:cNvPr id="1029" name="Rectangle 5"/>
          <p:cNvSpPr>
            <a:spLocks noGrp="1" noChangeArrowheads="1"/>
          </p:cNvSpPr>
          <p:nvPr>
            <p:ph type="body" idx="1"/>
          </p:nvPr>
        </p:nvSpPr>
        <p:spPr bwMode="auto">
          <a:xfrm>
            <a:off x="479425" y="1231900"/>
            <a:ext cx="10491788" cy="49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4102" name="Rectangle 6"/>
          <p:cNvSpPr>
            <a:spLocks noGrp="1" noChangeArrowheads="1"/>
          </p:cNvSpPr>
          <p:nvPr>
            <p:ph type="sldNum" sz="quarter" idx="4"/>
          </p:nvPr>
        </p:nvSpPr>
        <p:spPr bwMode="auto">
          <a:xfrm>
            <a:off x="0" y="6157913"/>
            <a:ext cx="4794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600" smtClean="0">
                <a:cs typeface="Arial" charset="0"/>
              </a:defRPr>
            </a:lvl1pPr>
          </a:lstStyle>
          <a:p>
            <a:pPr>
              <a:defRPr/>
            </a:pPr>
            <a:fld id="{D347F633-13A5-410B-89E8-AF349F2BE6D8}" type="slidenum">
              <a:rPr lang="de-DE"/>
              <a:pPr>
                <a:defRPr/>
              </a:pPr>
              <a:t>‹#›</a:t>
            </a:fld>
            <a:endParaRPr lang="de-DE"/>
          </a:p>
        </p:txBody>
      </p:sp>
      <p:sp>
        <p:nvSpPr>
          <p:cNvPr id="1031" name="Rectangle 7"/>
          <p:cNvSpPr>
            <a:spLocks noChangeArrowheads="1"/>
          </p:cNvSpPr>
          <p:nvPr/>
        </p:nvSpPr>
        <p:spPr bwMode="auto">
          <a:xfrm>
            <a:off x="5686425" y="6157913"/>
            <a:ext cx="53879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r"/>
            <a:r>
              <a:rPr lang="de-DE" sz="600" dirty="0"/>
              <a:t>© </a:t>
            </a:r>
            <a:r>
              <a:rPr lang="de-DE" sz="600" dirty="0" smtClean="0"/>
              <a:t>2013 </a:t>
            </a:r>
            <a:r>
              <a:rPr lang="de-DE" sz="600" dirty="0"/>
              <a:t>Panasonic Marketing Europe GmbH / All rights reserved</a:t>
            </a:r>
          </a:p>
        </p:txBody>
      </p:sp>
      <p:pic>
        <p:nvPicPr>
          <p:cNvPr id="1032" name="Picture 8" descr="Pifl_blau"/>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75775" y="298450"/>
            <a:ext cx="16017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2200" b="1">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ea typeface="ＭＳ Ｐゴシック" pitchFamily="50" charset="-128"/>
        </a:defRPr>
      </a:lvl2pPr>
      <a:lvl3pPr algn="l" rtl="0" eaLnBrk="0" fontAlgn="base" hangingPunct="0">
        <a:spcBef>
          <a:spcPct val="0"/>
        </a:spcBef>
        <a:spcAft>
          <a:spcPct val="0"/>
        </a:spcAft>
        <a:defRPr sz="2200" b="1">
          <a:solidFill>
            <a:schemeClr val="tx2"/>
          </a:solidFill>
          <a:latin typeface="Arial" charset="0"/>
          <a:ea typeface="ＭＳ Ｐゴシック" pitchFamily="50" charset="-128"/>
        </a:defRPr>
      </a:lvl3pPr>
      <a:lvl4pPr algn="l" rtl="0" eaLnBrk="0" fontAlgn="base" hangingPunct="0">
        <a:spcBef>
          <a:spcPct val="0"/>
        </a:spcBef>
        <a:spcAft>
          <a:spcPct val="0"/>
        </a:spcAft>
        <a:defRPr sz="2200" b="1">
          <a:solidFill>
            <a:schemeClr val="tx2"/>
          </a:solidFill>
          <a:latin typeface="Arial" charset="0"/>
          <a:ea typeface="ＭＳ Ｐゴシック" pitchFamily="50" charset="-128"/>
        </a:defRPr>
      </a:lvl4pPr>
      <a:lvl5pPr algn="l" rtl="0" eaLnBrk="0" fontAlgn="base" hangingPunct="0">
        <a:spcBef>
          <a:spcPct val="0"/>
        </a:spcBef>
        <a:spcAft>
          <a:spcPct val="0"/>
        </a:spcAft>
        <a:defRPr sz="2200" b="1">
          <a:solidFill>
            <a:schemeClr val="tx2"/>
          </a:solidFill>
          <a:latin typeface="Arial" charset="0"/>
          <a:ea typeface="ＭＳ Ｐゴシック" pitchFamily="50" charset="-128"/>
        </a:defRPr>
      </a:lvl5pPr>
      <a:lvl6pPr marL="457200" algn="l" rtl="0" fontAlgn="base">
        <a:spcBef>
          <a:spcPct val="0"/>
        </a:spcBef>
        <a:spcAft>
          <a:spcPct val="0"/>
        </a:spcAft>
        <a:defRPr sz="2200" b="1">
          <a:solidFill>
            <a:schemeClr val="tx2"/>
          </a:solidFill>
          <a:latin typeface="Arial" charset="0"/>
          <a:ea typeface="ＭＳ Ｐゴシック" pitchFamily="50" charset="-128"/>
        </a:defRPr>
      </a:lvl6pPr>
      <a:lvl7pPr marL="914400" algn="l" rtl="0" fontAlgn="base">
        <a:spcBef>
          <a:spcPct val="0"/>
        </a:spcBef>
        <a:spcAft>
          <a:spcPct val="0"/>
        </a:spcAft>
        <a:defRPr sz="2200" b="1">
          <a:solidFill>
            <a:schemeClr val="tx2"/>
          </a:solidFill>
          <a:latin typeface="Arial" charset="0"/>
          <a:ea typeface="ＭＳ Ｐゴシック" pitchFamily="50" charset="-128"/>
        </a:defRPr>
      </a:lvl7pPr>
      <a:lvl8pPr marL="1371600" algn="l" rtl="0" fontAlgn="base">
        <a:spcBef>
          <a:spcPct val="0"/>
        </a:spcBef>
        <a:spcAft>
          <a:spcPct val="0"/>
        </a:spcAft>
        <a:defRPr sz="2200" b="1">
          <a:solidFill>
            <a:schemeClr val="tx2"/>
          </a:solidFill>
          <a:latin typeface="Arial" charset="0"/>
          <a:ea typeface="ＭＳ Ｐゴシック" pitchFamily="50" charset="-128"/>
        </a:defRPr>
      </a:lvl8pPr>
      <a:lvl9pPr marL="1828800" algn="l" rtl="0" fontAlgn="base">
        <a:spcBef>
          <a:spcPct val="0"/>
        </a:spcBef>
        <a:spcAft>
          <a:spcPct val="0"/>
        </a:spcAft>
        <a:defRPr sz="22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defRPr sz="2200">
          <a:solidFill>
            <a:schemeClr val="tx1"/>
          </a:solidFill>
          <a:latin typeface="+mn-lt"/>
          <a:ea typeface="+mn-ea"/>
          <a:cs typeface="+mn-cs"/>
        </a:defRPr>
      </a:lvl1pPr>
      <a:lvl2pPr marL="349250" indent="-158750" algn="l" rtl="0" eaLnBrk="0" fontAlgn="base" hangingPunct="0">
        <a:spcBef>
          <a:spcPct val="30000"/>
        </a:spcBef>
        <a:spcAft>
          <a:spcPct val="0"/>
        </a:spcAft>
        <a:buFont typeface="Wingdings" pitchFamily="2" charset="2"/>
        <a:buChar char="§"/>
        <a:defRPr sz="2200">
          <a:solidFill>
            <a:schemeClr val="tx1"/>
          </a:solidFill>
          <a:latin typeface="+mn-lt"/>
          <a:ea typeface="+mn-ea"/>
        </a:defRPr>
      </a:lvl2pPr>
      <a:lvl3pPr marL="539750" indent="374650" algn="l" rtl="0" eaLnBrk="0" fontAlgn="base" hangingPunct="0">
        <a:spcBef>
          <a:spcPct val="0"/>
        </a:spcBef>
        <a:spcAft>
          <a:spcPct val="0"/>
        </a:spcAft>
        <a:buFont typeface="Wingdings" pitchFamily="2" charset="2"/>
        <a:defRPr sz="1600">
          <a:solidFill>
            <a:schemeClr val="tx1"/>
          </a:solidFill>
          <a:latin typeface="+mn-lt"/>
          <a:ea typeface="+mn-ea"/>
        </a:defRPr>
      </a:lvl3pPr>
      <a:lvl4pPr marL="857250" indent="-127000" algn="l" rtl="0" eaLnBrk="0" fontAlgn="base" hangingPunct="0">
        <a:spcBef>
          <a:spcPct val="20000"/>
        </a:spcBef>
        <a:spcAft>
          <a:spcPct val="0"/>
        </a:spcAft>
        <a:buFont typeface="Wingdings" pitchFamily="2" charset="2"/>
        <a:buChar char="§"/>
        <a:defRPr>
          <a:solidFill>
            <a:schemeClr val="tx1"/>
          </a:solidFill>
          <a:latin typeface="+mn-lt"/>
          <a:ea typeface="+mn-ea"/>
        </a:defRPr>
      </a:lvl4pPr>
      <a:lvl5pPr marL="1333500" indent="-111125" algn="l" rtl="0" eaLnBrk="0" fontAlgn="base" hangingPunct="0">
        <a:spcBef>
          <a:spcPct val="20000"/>
        </a:spcBef>
        <a:spcAft>
          <a:spcPct val="0"/>
        </a:spcAft>
        <a:buFont typeface="Wingdings" pitchFamily="2" charset="2"/>
        <a:buChar char="§"/>
        <a:defRPr sz="1400">
          <a:solidFill>
            <a:schemeClr val="tx1"/>
          </a:solidFill>
          <a:latin typeface="+mn-lt"/>
          <a:ea typeface="+mn-ea"/>
        </a:defRPr>
      </a:lvl5pPr>
      <a:lvl6pPr marL="1790700" indent="-111125" algn="l" rtl="0" fontAlgn="base">
        <a:spcBef>
          <a:spcPct val="20000"/>
        </a:spcBef>
        <a:spcAft>
          <a:spcPct val="0"/>
        </a:spcAft>
        <a:buFont typeface="Wingdings" pitchFamily="2" charset="2"/>
        <a:buChar char="§"/>
        <a:defRPr sz="1400">
          <a:solidFill>
            <a:schemeClr val="tx1"/>
          </a:solidFill>
          <a:latin typeface="+mn-lt"/>
          <a:ea typeface="+mn-ea"/>
        </a:defRPr>
      </a:lvl6pPr>
      <a:lvl7pPr marL="2247900" indent="-111125" algn="l" rtl="0" fontAlgn="base">
        <a:spcBef>
          <a:spcPct val="20000"/>
        </a:spcBef>
        <a:spcAft>
          <a:spcPct val="0"/>
        </a:spcAft>
        <a:buFont typeface="Wingdings" pitchFamily="2" charset="2"/>
        <a:buChar char="§"/>
        <a:defRPr sz="1400">
          <a:solidFill>
            <a:schemeClr val="tx1"/>
          </a:solidFill>
          <a:latin typeface="+mn-lt"/>
          <a:ea typeface="+mn-ea"/>
        </a:defRPr>
      </a:lvl7pPr>
      <a:lvl8pPr marL="2705100" indent="-111125" algn="l" rtl="0" fontAlgn="base">
        <a:spcBef>
          <a:spcPct val="20000"/>
        </a:spcBef>
        <a:spcAft>
          <a:spcPct val="0"/>
        </a:spcAft>
        <a:buFont typeface="Wingdings" pitchFamily="2" charset="2"/>
        <a:buChar char="§"/>
        <a:defRPr sz="1400">
          <a:solidFill>
            <a:schemeClr val="tx1"/>
          </a:solidFill>
          <a:latin typeface="+mn-lt"/>
          <a:ea typeface="+mn-ea"/>
        </a:defRPr>
      </a:lvl8pPr>
      <a:lvl9pPr marL="3162300" indent="-111125" algn="l" rtl="0" fontAlgn="base">
        <a:spcBef>
          <a:spcPct val="20000"/>
        </a:spcBef>
        <a:spcAft>
          <a:spcPct val="0"/>
        </a:spcAft>
        <a:buFont typeface="Wingdings" pitchFamily="2" charset="2"/>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g"/><Relationship Id="rId2" Type="http://schemas.openxmlformats.org/officeDocument/2006/relationships/image" Target="../media/image6.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smtClean="0"/>
              <a:t>Appliances And Incident Response</a:t>
            </a:r>
            <a:endParaRPr lang="en-GB" dirty="0" smtClean="0"/>
          </a:p>
        </p:txBody>
      </p:sp>
      <p:sp>
        <p:nvSpPr>
          <p:cNvPr id="3075" name="Rectangle 3"/>
          <p:cNvSpPr>
            <a:spLocks noGrp="1" noChangeArrowheads="1"/>
          </p:cNvSpPr>
          <p:nvPr>
            <p:ph type="subTitle" idx="1"/>
          </p:nvPr>
        </p:nvSpPr>
        <p:spPr/>
        <p:txBody>
          <a:bodyPr/>
          <a:lstStyle/>
          <a:p>
            <a:pPr marL="0" indent="0" eaLnBrk="1" hangingPunct="1"/>
            <a:r>
              <a:rPr lang="en-US" dirty="0" smtClean="0"/>
              <a:t>Gaus</a:t>
            </a:r>
          </a:p>
          <a:p>
            <a:pPr marL="0" indent="0" eaLnBrk="1" hangingPunct="1"/>
            <a:r>
              <a:rPr lang="en-US" dirty="0" smtClean="0"/>
              <a:t>&lt;gaus.rajnovic@eu.panasonic.com&gt;</a:t>
            </a:r>
            <a:endParaRPr lang="en-GB"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N</a:t>
            </a:r>
            <a:r>
              <a:rPr lang="en-US" dirty="0" smtClean="0"/>
              <a:t>ew Reality</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Presence of devices that must </a:t>
            </a:r>
            <a:r>
              <a:rPr lang="en-US" dirty="0"/>
              <a:t>always </a:t>
            </a:r>
            <a:r>
              <a:rPr lang="en-US" dirty="0" smtClean="0"/>
              <a:t>stay connected</a:t>
            </a:r>
          </a:p>
          <a:p>
            <a:pPr>
              <a:buFont typeface="Arial" pitchFamily="34" charset="0"/>
              <a:buChar char="•"/>
            </a:pPr>
            <a:r>
              <a:rPr lang="en-US" dirty="0" smtClean="0"/>
              <a:t>Administrator of the device is hard to determine</a:t>
            </a:r>
          </a:p>
          <a:p>
            <a:pPr>
              <a:buFont typeface="Arial" pitchFamily="34" charset="0"/>
              <a:buChar char="•"/>
            </a:pPr>
            <a:r>
              <a:rPr lang="en-US" dirty="0" smtClean="0"/>
              <a:t>The load on ISPs will increase dramatically – will they continue to serve as the CERT of last resort for free?</a:t>
            </a:r>
          </a:p>
          <a:p>
            <a:pPr>
              <a:buFont typeface="Arial" pitchFamily="34" charset="0"/>
              <a:buChar char="•"/>
            </a:pPr>
            <a:r>
              <a:rPr lang="en-US" dirty="0" smtClean="0"/>
              <a:t>Multiple networks will co-exist within a household and malware will use them all</a:t>
            </a:r>
            <a:endParaRPr lang="en-GB" dirty="0"/>
          </a:p>
        </p:txBody>
      </p:sp>
    </p:spTree>
    <p:extLst>
      <p:ext uri="{BB962C8B-B14F-4D97-AF65-F5344CB8AC3E}">
        <p14:creationId xmlns:p14="http://schemas.microsoft.com/office/powerpoint/2010/main" val="3463760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Handle Incidents In The Brave New World?</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How to change incident handling model for households?</a:t>
            </a:r>
          </a:p>
          <a:p>
            <a:pPr>
              <a:buFont typeface="Arial" pitchFamily="34" charset="0"/>
              <a:buChar char="•"/>
            </a:pPr>
            <a:r>
              <a:rPr lang="en-US" dirty="0" smtClean="0"/>
              <a:t>What is the role of ISPs and CERTs?</a:t>
            </a:r>
          </a:p>
          <a:p>
            <a:pPr>
              <a:buFont typeface="Arial" pitchFamily="34" charset="0"/>
              <a:buChar char="•"/>
            </a:pPr>
            <a:r>
              <a:rPr lang="en-US" dirty="0" smtClean="0"/>
              <a:t>Do we need more teams/organizations involved?</a:t>
            </a:r>
          </a:p>
          <a:p>
            <a:pPr>
              <a:buFont typeface="Arial" pitchFamily="34" charset="0"/>
              <a:buChar char="•"/>
            </a:pPr>
            <a:r>
              <a:rPr lang="en-US" dirty="0" smtClean="0"/>
              <a:t>Can we rely on users to handle incident coordination?</a:t>
            </a:r>
          </a:p>
          <a:p>
            <a:pPr>
              <a:buFont typeface="Arial" pitchFamily="34" charset="0"/>
              <a:buChar char="•"/>
            </a:pPr>
            <a:r>
              <a:rPr lang="en-US" dirty="0" smtClean="0"/>
              <a:t>What automation is needed? Where?</a:t>
            </a:r>
          </a:p>
          <a:p>
            <a:pPr>
              <a:buFont typeface="Arial" pitchFamily="34" charset="0"/>
              <a:buChar char="•"/>
            </a:pPr>
            <a:r>
              <a:rPr lang="en-US" dirty="0" smtClean="0"/>
              <a:t>What security features products must have?</a:t>
            </a:r>
            <a:endParaRPr lang="en-GB" dirty="0"/>
          </a:p>
        </p:txBody>
      </p:sp>
    </p:spTree>
    <p:extLst>
      <p:ext uri="{BB962C8B-B14F-4D97-AF65-F5344CB8AC3E}">
        <p14:creationId xmlns:p14="http://schemas.microsoft.com/office/powerpoint/2010/main" val="1665345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Product Features</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BUG FREE – sorry , no can do</a:t>
            </a:r>
          </a:p>
          <a:p>
            <a:pPr>
              <a:buFont typeface="Arial" pitchFamily="34" charset="0"/>
              <a:buChar char="•"/>
            </a:pPr>
            <a:r>
              <a:rPr lang="en-US" dirty="0" smtClean="0"/>
              <a:t>Packet filtering</a:t>
            </a:r>
          </a:p>
          <a:p>
            <a:pPr>
              <a:buFont typeface="Arial" pitchFamily="34" charset="0"/>
              <a:buChar char="•"/>
            </a:pPr>
            <a:r>
              <a:rPr lang="en-US" dirty="0" smtClean="0"/>
              <a:t>Better patching capabilities</a:t>
            </a:r>
          </a:p>
          <a:p>
            <a:pPr>
              <a:buFont typeface="Arial" pitchFamily="34" charset="0"/>
              <a:buChar char="•"/>
            </a:pPr>
            <a:r>
              <a:rPr lang="en-US" dirty="0" smtClean="0"/>
              <a:t>Better self test and rollback capabilities</a:t>
            </a:r>
          </a:p>
          <a:p>
            <a:pPr>
              <a:buFont typeface="Arial" pitchFamily="34" charset="0"/>
              <a:buChar char="•"/>
            </a:pPr>
            <a:r>
              <a:rPr lang="en-US" dirty="0" smtClean="0"/>
              <a:t>Improved logging</a:t>
            </a:r>
          </a:p>
          <a:p>
            <a:pPr>
              <a:buFont typeface="Arial" pitchFamily="34" charset="0"/>
              <a:buChar char="•"/>
            </a:pPr>
            <a:r>
              <a:rPr lang="en-US" dirty="0" smtClean="0"/>
              <a:t>Secure boot</a:t>
            </a:r>
          </a:p>
          <a:p>
            <a:pPr>
              <a:buFont typeface="Arial" pitchFamily="34" charset="0"/>
              <a:buChar char="•"/>
            </a:pPr>
            <a:r>
              <a:rPr lang="en-US" dirty="0" smtClean="0"/>
              <a:t>Code signing</a:t>
            </a:r>
          </a:p>
          <a:p>
            <a:pPr>
              <a:buFont typeface="Arial" pitchFamily="34" charset="0"/>
              <a:buChar char="•"/>
            </a:pPr>
            <a:r>
              <a:rPr lang="en-US" dirty="0" smtClean="0"/>
              <a:t>Automated full SW erase and re-install every X hours</a:t>
            </a:r>
          </a:p>
          <a:p>
            <a:pPr>
              <a:buFont typeface="Arial" pitchFamily="34" charset="0"/>
              <a:buChar char="•"/>
            </a:pPr>
            <a:r>
              <a:rPr lang="en-US" dirty="0" smtClean="0"/>
              <a:t>Throwaway virtual machine for one time use</a:t>
            </a:r>
            <a:endParaRPr lang="en-US" dirty="0"/>
          </a:p>
        </p:txBody>
      </p:sp>
    </p:spTree>
    <p:extLst>
      <p:ext uri="{BB962C8B-B14F-4D97-AF65-F5344CB8AC3E}">
        <p14:creationId xmlns:p14="http://schemas.microsoft.com/office/powerpoint/2010/main" val="168306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604" y="892161"/>
            <a:ext cx="7116753" cy="5123646"/>
            <a:chOff x="599968" y="892161"/>
            <a:chExt cx="7116753" cy="512364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21127" y="1466365"/>
              <a:ext cx="4069798" cy="29213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605" y="1459731"/>
              <a:ext cx="5110983" cy="45560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68" y="4052019"/>
              <a:ext cx="1657750" cy="1243605"/>
            </a:xfrm>
            <a:prstGeom prst="rect">
              <a:avLst/>
            </a:prstGeom>
          </p:spPr>
        </p:pic>
      </p:grpSp>
    </p:spTree>
    <p:extLst>
      <p:ext uri="{BB962C8B-B14F-4D97-AF65-F5344CB8AC3E}">
        <p14:creationId xmlns:p14="http://schemas.microsoft.com/office/powerpoint/2010/main" val="327880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Will Protect Denizens?</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Incident response as part of ISP business model</a:t>
            </a:r>
          </a:p>
          <a:p>
            <a:pPr>
              <a:buFont typeface="Arial" pitchFamily="34" charset="0"/>
              <a:buChar char="•"/>
            </a:pPr>
            <a:r>
              <a:rPr lang="en-US" dirty="0" smtClean="0"/>
              <a:t>Government CERT will send people to fix my home computer</a:t>
            </a:r>
          </a:p>
          <a:p>
            <a:pPr>
              <a:buFont typeface="Arial" pitchFamily="34" charset="0"/>
              <a:buChar char="•"/>
            </a:pPr>
            <a:r>
              <a:rPr lang="en-US" dirty="0" smtClean="0"/>
              <a:t>How much privacy we will have to give up to receive this kind of service?</a:t>
            </a:r>
          </a:p>
          <a:p>
            <a:pPr>
              <a:buFont typeface="Arial" pitchFamily="34" charset="0"/>
              <a:buChar char="•"/>
            </a:pPr>
            <a:endParaRPr lang="en-GB" dirty="0"/>
          </a:p>
        </p:txBody>
      </p:sp>
    </p:spTree>
    <p:extLst>
      <p:ext uri="{BB962C8B-B14F-4D97-AF65-F5344CB8AC3E}">
        <p14:creationId xmlns:p14="http://schemas.microsoft.com/office/powerpoint/2010/main" val="2689772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CERT Workflow</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a:t>Each CERT capable of handling 10000+ cases per month</a:t>
            </a:r>
            <a:endParaRPr lang="en-GB" dirty="0"/>
          </a:p>
          <a:p>
            <a:pPr>
              <a:buFont typeface="Arial" pitchFamily="34" charset="0"/>
              <a:buChar char="•"/>
            </a:pPr>
            <a:r>
              <a:rPr lang="en-US" dirty="0" smtClean="0"/>
              <a:t>Almost fully automated incident handling</a:t>
            </a:r>
          </a:p>
          <a:p>
            <a:pPr>
              <a:buFont typeface="Arial" pitchFamily="34" charset="0"/>
              <a:buChar char="•"/>
            </a:pPr>
            <a:r>
              <a:rPr lang="en-US" dirty="0" smtClean="0"/>
              <a:t>AI algorithms doing triage and response to low severity cases</a:t>
            </a:r>
          </a:p>
          <a:p>
            <a:pPr>
              <a:buFont typeface="Arial" pitchFamily="34" charset="0"/>
              <a:buChar char="•"/>
            </a:pPr>
            <a:r>
              <a:rPr lang="en-US" dirty="0" smtClean="0"/>
              <a:t>Automated incident handover from CERT to CERT</a:t>
            </a:r>
          </a:p>
        </p:txBody>
      </p:sp>
    </p:spTree>
    <p:extLst>
      <p:ext uri="{BB962C8B-B14F-4D97-AF65-F5344CB8AC3E}">
        <p14:creationId xmlns:p14="http://schemas.microsoft.com/office/powerpoint/2010/main" val="679428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453" y="2323827"/>
            <a:ext cx="10121553" cy="1323439"/>
          </a:xfrm>
          <a:prstGeom prst="rect">
            <a:avLst/>
          </a:prstGeom>
          <a:noFill/>
        </p:spPr>
        <p:txBody>
          <a:bodyPr wrap="none" rtlCol="0">
            <a:spAutoFit/>
          </a:bodyPr>
          <a:lstStyle/>
          <a:p>
            <a:r>
              <a:rPr lang="en-US" sz="8000" b="1" dirty="0" smtClean="0"/>
              <a:t>What Do You Think?</a:t>
            </a:r>
            <a:endParaRPr lang="en-GB" sz="8000" b="1" dirty="0"/>
          </a:p>
        </p:txBody>
      </p:sp>
    </p:spTree>
    <p:extLst>
      <p:ext uri="{BB962C8B-B14F-4D97-AF65-F5344CB8AC3E}">
        <p14:creationId xmlns:p14="http://schemas.microsoft.com/office/powerpoint/2010/main" val="2656548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ilfsbogen"/>
          <p:cNvPicPr>
            <a:picLocks noChangeAspect="1" noChangeArrowheads="1"/>
          </p:cNvPicPr>
          <p:nvPr/>
        </p:nvPicPr>
        <p:blipFill>
          <a:blip r:embed="rId3"/>
          <a:srcRect r="1282"/>
          <a:stretch>
            <a:fillRect/>
          </a:stretch>
        </p:blipFill>
        <p:spPr bwMode="auto">
          <a:xfrm>
            <a:off x="10904538" y="930275"/>
            <a:ext cx="615950" cy="149225"/>
          </a:xfrm>
          <a:prstGeom prst="rect">
            <a:avLst/>
          </a:prstGeom>
          <a:noFill/>
          <a:ln w="9525">
            <a:noFill/>
            <a:miter lim="800000"/>
            <a:headEnd/>
            <a:tailEnd/>
          </a:ln>
        </p:spPr>
      </p:pic>
      <p:pic>
        <p:nvPicPr>
          <p:cNvPr id="31746" name="Picture 5" descr="hilfsbogen"/>
          <p:cNvPicPr>
            <a:picLocks noChangeAspect="1" noChangeArrowheads="1"/>
          </p:cNvPicPr>
          <p:nvPr/>
        </p:nvPicPr>
        <p:blipFill>
          <a:blip r:embed="rId3"/>
          <a:srcRect r="3174"/>
          <a:stretch>
            <a:fillRect/>
          </a:stretch>
        </p:blipFill>
        <p:spPr bwMode="auto">
          <a:xfrm>
            <a:off x="10907713" y="925513"/>
            <a:ext cx="614362" cy="149225"/>
          </a:xfrm>
          <a:prstGeom prst="rect">
            <a:avLst/>
          </a:prstGeom>
          <a:noFill/>
          <a:ln w="9525">
            <a:noFill/>
            <a:miter lim="800000"/>
            <a:headEnd/>
            <a:tailEnd/>
          </a:ln>
        </p:spPr>
      </p:pic>
      <p:sp>
        <p:nvSpPr>
          <p:cNvPr id="31747" name="Text Box 8"/>
          <p:cNvSpPr txBox="1">
            <a:spLocks noChangeArrowheads="1"/>
          </p:cNvSpPr>
          <p:nvPr/>
        </p:nvSpPr>
        <p:spPr bwMode="auto">
          <a:xfrm>
            <a:off x="363538" y="3532832"/>
            <a:ext cx="6054725" cy="1311275"/>
          </a:xfrm>
          <a:prstGeom prst="rect">
            <a:avLst/>
          </a:prstGeom>
          <a:noFill/>
          <a:ln w="9525">
            <a:noFill/>
            <a:miter lim="800000"/>
            <a:headEnd/>
            <a:tailEnd/>
          </a:ln>
        </p:spPr>
        <p:txBody>
          <a:bodyPr wrap="none">
            <a:spAutoFit/>
          </a:bodyPr>
          <a:lstStyle/>
          <a:p>
            <a:pPr eaLnBrk="0" hangingPunct="0"/>
            <a:r>
              <a:rPr lang="de-DE" sz="4000" b="1" dirty="0"/>
              <a:t>THANK YOU</a:t>
            </a:r>
            <a:br>
              <a:rPr lang="de-DE" sz="4000" b="1" dirty="0"/>
            </a:br>
            <a:r>
              <a:rPr lang="de-DE" sz="4000" b="1" dirty="0"/>
              <a:t>FOR YOUR ATTENTION.</a:t>
            </a:r>
            <a:endParaRPr lang="de-DE" sz="3100" b="1" dirty="0">
              <a:solidFill>
                <a:schemeClr val="tx2"/>
              </a:solidFill>
            </a:endParaRPr>
          </a:p>
        </p:txBody>
      </p:sp>
      <p:sp>
        <p:nvSpPr>
          <p:cNvPr id="31748" name="Rectangle 10"/>
          <p:cNvSpPr>
            <a:spLocks noChangeArrowheads="1"/>
          </p:cNvSpPr>
          <p:nvPr/>
        </p:nvSpPr>
        <p:spPr bwMode="auto">
          <a:xfrm>
            <a:off x="479425" y="5649913"/>
            <a:ext cx="7202488" cy="363537"/>
          </a:xfrm>
          <a:prstGeom prst="rect">
            <a:avLst/>
          </a:prstGeom>
          <a:noFill/>
          <a:ln w="9525">
            <a:noFill/>
            <a:miter lim="800000"/>
            <a:headEnd/>
            <a:tailEnd/>
          </a:ln>
        </p:spPr>
        <p:txBody>
          <a:bodyPr anchor="ctr"/>
          <a:lstStyle/>
          <a:p>
            <a:pPr eaLnBrk="0" hangingPunct="0"/>
            <a:r>
              <a:rPr lang="de-DE" sz="1400" dirty="0"/>
              <a:t>© </a:t>
            </a:r>
            <a:r>
              <a:rPr lang="de-DE" sz="1400" dirty="0" smtClean="0"/>
              <a:t>2013 </a:t>
            </a:r>
            <a:r>
              <a:rPr lang="de-DE" sz="1400" dirty="0"/>
              <a:t>Panasonic Europe / All rights reserved</a:t>
            </a:r>
          </a:p>
        </p:txBody>
      </p:sp>
      <p:sp>
        <p:nvSpPr>
          <p:cNvPr id="31749" name="Rectangle 12"/>
          <p:cNvSpPr>
            <a:spLocks noChangeArrowheads="1"/>
          </p:cNvSpPr>
          <p:nvPr/>
        </p:nvSpPr>
        <p:spPr bwMode="auto">
          <a:xfrm>
            <a:off x="0" y="6157913"/>
            <a:ext cx="11522075" cy="361950"/>
          </a:xfrm>
          <a:prstGeom prst="rect">
            <a:avLst/>
          </a:prstGeom>
          <a:solidFill>
            <a:schemeClr val="bg2"/>
          </a:solidFill>
          <a:ln w="9525">
            <a:noFill/>
            <a:miter lim="800000"/>
            <a:headEnd/>
            <a:tailEnd/>
          </a:ln>
        </p:spPr>
        <p:txBody>
          <a:bodyPr wrap="none" anchor="ctr"/>
          <a:lstStyle/>
          <a:p>
            <a:pPr algn="ctr" eaLnBrk="0" hangingPunct="0">
              <a:spcBef>
                <a:spcPct val="50000"/>
              </a:spcBef>
            </a:pPr>
            <a:endParaRPr lang="en-US" sz="1400">
              <a:solidFill>
                <a:schemeClr val="tx2"/>
              </a:solidFill>
              <a:latin typeface="DIN-Regular"/>
            </a:endParaRPr>
          </a:p>
        </p:txBody>
      </p:sp>
      <p:pic>
        <p:nvPicPr>
          <p:cNvPr id="31751" name="Picture 18" descr="ETM black"/>
          <p:cNvPicPr>
            <a:picLocks noChangeArrowheads="1"/>
          </p:cNvPicPr>
          <p:nvPr/>
        </p:nvPicPr>
        <p:blipFill>
          <a:blip r:embed="rId4"/>
          <a:srcRect/>
          <a:stretch>
            <a:fillRect/>
          </a:stretch>
        </p:blipFill>
        <p:spPr bwMode="auto">
          <a:xfrm>
            <a:off x="9351963" y="6243638"/>
            <a:ext cx="1662112" cy="184150"/>
          </a:xfrm>
          <a:prstGeom prst="rect">
            <a:avLst/>
          </a:prstGeom>
          <a:noFill/>
          <a:ln w="9525">
            <a:noFill/>
            <a:miter lim="800000"/>
            <a:headEnd/>
            <a:tailEnd/>
          </a:ln>
        </p:spPr>
      </p:pic>
      <p:pic>
        <p:nvPicPr>
          <p:cNvPr id="31752" name="Picture 19" descr="Pifl_blau"/>
          <p:cNvPicPr>
            <a:picLocks noChangeArrowheads="1"/>
          </p:cNvPicPr>
          <p:nvPr/>
        </p:nvPicPr>
        <p:blipFill>
          <a:blip r:embed="rId5"/>
          <a:srcRect/>
          <a:stretch>
            <a:fillRect/>
          </a:stretch>
        </p:blipFill>
        <p:spPr bwMode="auto">
          <a:xfrm>
            <a:off x="9375775" y="298450"/>
            <a:ext cx="1601788" cy="522288"/>
          </a:xfrm>
          <a:prstGeom prst="rect">
            <a:avLst/>
          </a:prstGeom>
          <a:noFill/>
          <a:ln w="9525">
            <a:noFill/>
            <a:miter lim="800000"/>
            <a:headEnd/>
            <a:tailEnd/>
          </a:ln>
        </p:spPr>
      </p:pic>
    </p:spTree>
    <p:extLst>
      <p:ext uri="{BB962C8B-B14F-4D97-AF65-F5344CB8AC3E}">
        <p14:creationId xmlns:p14="http://schemas.microsoft.com/office/powerpoint/2010/main" val="1438861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Agenda</a:t>
            </a:r>
            <a:endParaRPr lang="en-GB" smtClean="0"/>
          </a:p>
        </p:txBody>
      </p:sp>
      <p:sp>
        <p:nvSpPr>
          <p:cNvPr id="4099" name="Rectangle 3"/>
          <p:cNvSpPr>
            <a:spLocks noGrp="1" noChangeArrowheads="1"/>
          </p:cNvSpPr>
          <p:nvPr>
            <p:ph type="body" idx="1"/>
          </p:nvPr>
        </p:nvSpPr>
        <p:spPr/>
        <p:txBody>
          <a:bodyPr/>
          <a:lstStyle/>
          <a:p>
            <a:pPr marL="0" indent="0" eaLnBrk="1" hangingPunct="1">
              <a:buFontTx/>
              <a:buChar char="•"/>
            </a:pPr>
            <a:r>
              <a:rPr kumimoji="1" lang="en-US" altLang="ja-JP" dirty="0" smtClean="0"/>
              <a:t> Current situation</a:t>
            </a:r>
          </a:p>
          <a:p>
            <a:pPr marL="0" indent="0" eaLnBrk="1" hangingPunct="1">
              <a:buFontTx/>
              <a:buChar char="•"/>
            </a:pPr>
            <a:r>
              <a:rPr kumimoji="1" lang="en-US" altLang="ja-JP" dirty="0" smtClean="0"/>
              <a:t> Where are we heading</a:t>
            </a:r>
          </a:p>
          <a:p>
            <a:pPr marL="0" indent="0" eaLnBrk="1" hangingPunct="1">
              <a:buFontTx/>
              <a:buChar char="•"/>
            </a:pPr>
            <a:r>
              <a:rPr kumimoji="1" lang="en-US" altLang="ja-JP" dirty="0" smtClean="0"/>
              <a:t> What that means for us?</a:t>
            </a:r>
          </a:p>
          <a:p>
            <a:pPr marL="0" indent="0" eaLnBrk="1" hangingPunct="1">
              <a:buFontTx/>
              <a:buChar char="•"/>
            </a:pPr>
            <a:r>
              <a:rPr kumimoji="1" lang="en-US" altLang="ja-JP" dirty="0" smtClean="0"/>
              <a:t> Summary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9" y="955675"/>
            <a:ext cx="10498600" cy="51520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173" y="236783"/>
            <a:ext cx="1792578" cy="42680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5" y="236783"/>
            <a:ext cx="1792578" cy="42680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813" y="-340469"/>
            <a:ext cx="7290782" cy="45567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813" y="-340469"/>
            <a:ext cx="7290782" cy="45567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893" y="959513"/>
            <a:ext cx="5617904" cy="32567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781" y="811659"/>
            <a:ext cx="6451448" cy="323494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9181" y="964059"/>
            <a:ext cx="6451448" cy="323494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933" y="595635"/>
            <a:ext cx="3809524" cy="49523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2870" y="595634"/>
            <a:ext cx="6514286" cy="48888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8869" y="667331"/>
            <a:ext cx="4890128" cy="352089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1269" y="819731"/>
            <a:ext cx="4890128" cy="3520891"/>
          </a:xfrm>
          <a:prstGeom prst="rect">
            <a:avLst/>
          </a:prstGeom>
        </p:spPr>
      </p:pic>
    </p:spTree>
    <p:extLst>
      <p:ext uri="{BB962C8B-B14F-4D97-AF65-F5344CB8AC3E}">
        <p14:creationId xmlns:p14="http://schemas.microsoft.com/office/powerpoint/2010/main" val="218187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00633 -0.01826 L -0.30257 0.25097 " pathEditMode="relative" rAng="0" ptsTypes="AA">
                                      <p:cBhvr>
                                        <p:cTn id="9" dur="2000" fill="hold"/>
                                        <p:tgtEl>
                                          <p:spTgt spid="2"/>
                                        </p:tgtEl>
                                        <p:attrNameLst>
                                          <p:attrName>ppt_x</p:attrName>
                                          <p:attrName>ppt_y</p:attrName>
                                        </p:attrNameLst>
                                      </p:cBhvr>
                                      <p:rCtr x="-14819" y="13462"/>
                                    </p:animMotion>
                                  </p:childTnLst>
                                </p:cTn>
                              </p:par>
                              <p:par>
                                <p:cTn id="10" presetID="6" presetClass="emph" presetSubtype="0" fill="hold" nodeType="withEffect">
                                  <p:stCondLst>
                                    <p:cond delay="0"/>
                                  </p:stCondLst>
                                  <p:childTnLst>
                                    <p:animScale>
                                      <p:cBhvr>
                                        <p:cTn id="11" dur="2000" fill="hold"/>
                                        <p:tgtEl>
                                          <p:spTgt spid="2"/>
                                        </p:tgtEl>
                                      </p:cBhvr>
                                      <p:by x="10000" y="10000"/>
                                    </p:animScale>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2000"/>
                            </p:stCondLst>
                            <p:childTnLst>
                              <p:par>
                                <p:cTn id="16" presetID="6" presetClass="emph" presetSubtype="0" fill="hold" nodeType="afterEffect">
                                  <p:stCondLst>
                                    <p:cond delay="0"/>
                                  </p:stCondLst>
                                  <p:childTnLst>
                                    <p:animScale>
                                      <p:cBhvr>
                                        <p:cTn id="17" dur="1000" fill="hold"/>
                                        <p:tgtEl>
                                          <p:spTgt spid="4"/>
                                        </p:tgtEl>
                                      </p:cBhvr>
                                      <p:by x="10000" y="10000"/>
                                    </p:animScale>
                                  </p:childTnLst>
                                </p:cTn>
                              </p:par>
                              <p:par>
                                <p:cTn id="18" presetID="42" presetClass="path" presetSubtype="0" accel="50000" decel="50000" fill="hold" nodeType="withEffect">
                                  <p:stCondLst>
                                    <p:cond delay="0"/>
                                  </p:stCondLst>
                                  <p:childTnLst>
                                    <p:animMotion origin="layout" path="M -4.16472E-6 -0.00706 L 0.19034 0.00803 " pathEditMode="relative" rAng="0" ptsTypes="AA">
                                      <p:cBhvr>
                                        <p:cTn id="19" dur="1000" fill="hold"/>
                                        <p:tgtEl>
                                          <p:spTgt spid="4"/>
                                        </p:tgtEl>
                                        <p:attrNameLst>
                                          <p:attrName>ppt_x</p:attrName>
                                          <p:attrName>ppt_y</p:attrName>
                                        </p:attrNameLst>
                                      </p:cBhvr>
                                      <p:rCtr x="9517" y="755"/>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0"/>
                            </p:stCondLst>
                            <p:childTnLst>
                              <p:par>
                                <p:cTn id="25" presetID="6" presetClass="emph" presetSubtype="0" fill="hold" nodeType="afterEffect">
                                  <p:stCondLst>
                                    <p:cond delay="0"/>
                                  </p:stCondLst>
                                  <p:childTnLst>
                                    <p:animScale>
                                      <p:cBhvr>
                                        <p:cTn id="26" dur="2000" fill="hold"/>
                                        <p:tgtEl>
                                          <p:spTgt spid="6"/>
                                        </p:tgtEl>
                                      </p:cBhvr>
                                      <p:by x="5000" y="5000"/>
                                    </p:animScale>
                                  </p:childTnLst>
                                </p:cTn>
                              </p:par>
                              <p:par>
                                <p:cTn id="27" presetID="42" presetClass="path" presetSubtype="0" accel="50000" decel="50000" fill="hold" nodeType="withEffect">
                                  <p:stCondLst>
                                    <p:cond delay="0"/>
                                  </p:stCondLst>
                                  <p:childTnLst>
                                    <p:animMotion origin="layout" path="M 3.73227E-6 -4.92697E-6 L -0.31621 0.2909 " pathEditMode="relative" rAng="0" ptsTypes="AA">
                                      <p:cBhvr>
                                        <p:cTn id="28" dur="2000" fill="hold"/>
                                        <p:tgtEl>
                                          <p:spTgt spid="6"/>
                                        </p:tgtEl>
                                        <p:attrNameLst>
                                          <p:attrName>ppt_x</p:attrName>
                                          <p:attrName>ppt_y</p:attrName>
                                        </p:attrNameLst>
                                      </p:cBhvr>
                                      <p:rCtr x="-15810" y="14533"/>
                                    </p:animMotion>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p:stCondLst>
                              <p:cond delay="2000"/>
                            </p:stCondLst>
                            <p:childTnLst>
                              <p:par>
                                <p:cTn id="33" presetID="6" presetClass="emph" presetSubtype="0" fill="hold" nodeType="afterEffect">
                                  <p:stCondLst>
                                    <p:cond delay="0"/>
                                  </p:stCondLst>
                                  <p:childTnLst>
                                    <p:animScale>
                                      <p:cBhvr>
                                        <p:cTn id="34" dur="1000" fill="hold"/>
                                        <p:tgtEl>
                                          <p:spTgt spid="8"/>
                                        </p:tgtEl>
                                      </p:cBhvr>
                                      <p:by x="5000" y="5000"/>
                                    </p:animScale>
                                  </p:childTnLst>
                                </p:cTn>
                              </p:par>
                              <p:par>
                                <p:cTn id="35" presetID="42" presetClass="path" presetSubtype="0" accel="50000" decel="50000" fill="hold" nodeType="withEffect">
                                  <p:stCondLst>
                                    <p:cond delay="0"/>
                                  </p:stCondLst>
                                  <p:childTnLst>
                                    <p:animMotion origin="layout" path="M -0.08512 -0.00705 L -0.37874 0.08496 " pathEditMode="relative" rAng="0" ptsTypes="AA">
                                      <p:cBhvr>
                                        <p:cTn id="36" dur="1000" fill="hold"/>
                                        <p:tgtEl>
                                          <p:spTgt spid="8"/>
                                        </p:tgtEl>
                                        <p:attrNameLst>
                                          <p:attrName>ppt_x</p:attrName>
                                          <p:attrName>ppt_y</p:attrName>
                                        </p:attrNameLst>
                                      </p:cBhvr>
                                      <p:rCtr x="-14681" y="4601"/>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6" presetClass="emph" presetSubtype="0" fill="hold" nodeType="withEffect">
                                  <p:stCondLst>
                                    <p:cond delay="0"/>
                                  </p:stCondLst>
                                  <p:childTnLst>
                                    <p:animScale>
                                      <p:cBhvr>
                                        <p:cTn id="42" dur="2000" fill="hold"/>
                                        <p:tgtEl>
                                          <p:spTgt spid="10"/>
                                        </p:tgtEl>
                                      </p:cBhvr>
                                      <p:by x="7000" y="7000"/>
                                    </p:animScale>
                                  </p:childTnLst>
                                </p:cTn>
                              </p:par>
                              <p:par>
                                <p:cTn id="43" presetID="42" presetClass="path" presetSubtype="0" accel="50000" decel="50000" fill="hold" nodeType="withEffect">
                                  <p:stCondLst>
                                    <p:cond delay="0"/>
                                  </p:stCondLst>
                                  <p:childTnLst>
                                    <p:animMotion origin="layout" path="M 5.23416E-7 -3.36986E-6 L -0.36873 0.20258 " pathEditMode="relative" rAng="0" ptsTypes="AA">
                                      <p:cBhvr>
                                        <p:cTn id="44" dur="2000" fill="hold"/>
                                        <p:tgtEl>
                                          <p:spTgt spid="10"/>
                                        </p:tgtEl>
                                        <p:attrNameLst>
                                          <p:attrName>ppt_x</p:attrName>
                                          <p:attrName>ppt_y</p:attrName>
                                        </p:attrNameLst>
                                      </p:cBhvr>
                                      <p:rCtr x="-18444" y="10129"/>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par>
                          <p:cTn id="49" fill="hold">
                            <p:stCondLst>
                              <p:cond delay="0"/>
                            </p:stCondLst>
                            <p:childTnLst>
                              <p:par>
                                <p:cTn id="50" presetID="6" presetClass="emph" presetSubtype="0" fill="hold" nodeType="afterEffect">
                                  <p:stCondLst>
                                    <p:cond delay="0"/>
                                  </p:stCondLst>
                                  <p:childTnLst>
                                    <p:animScale>
                                      <p:cBhvr>
                                        <p:cTn id="51" dur="2000" fill="hold"/>
                                        <p:tgtEl>
                                          <p:spTgt spid="9"/>
                                        </p:tgtEl>
                                      </p:cBhvr>
                                      <p:by x="3000" y="3000"/>
                                    </p:animScale>
                                  </p:childTnLst>
                                </p:cTn>
                              </p:par>
                              <p:par>
                                <p:cTn id="52" presetID="42" presetClass="path" presetSubtype="0" accel="50000" decel="50000" fill="hold" nodeType="withEffect">
                                  <p:stCondLst>
                                    <p:cond delay="0"/>
                                  </p:stCondLst>
                                  <p:childTnLst>
                                    <p:animMotion origin="layout" path="M -2.22146E-6 -4.01168E-6 L 0.10756 0.13851 " pathEditMode="relative" rAng="0" ptsTypes="AA">
                                      <p:cBhvr>
                                        <p:cTn id="53" dur="2000" fill="hold"/>
                                        <p:tgtEl>
                                          <p:spTgt spid="9"/>
                                        </p:tgtEl>
                                        <p:attrNameLst>
                                          <p:attrName>ppt_x</p:attrName>
                                          <p:attrName>ppt_y</p:attrName>
                                        </p:attrNameLst>
                                      </p:cBhvr>
                                      <p:rCtr x="5371" y="6913"/>
                                    </p:animMotion>
                                  </p:childTnLst>
                                </p:cTn>
                              </p:par>
                            </p:childTnLst>
                          </p:cTn>
                        </p:par>
                        <p:par>
                          <p:cTn id="54" fill="hold">
                            <p:stCondLst>
                              <p:cond delay="2000"/>
                            </p:stCondLst>
                            <p:childTnLst>
                              <p:par>
                                <p:cTn id="55" presetID="1"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par>
                          <p:cTn id="57" fill="hold">
                            <p:stCondLst>
                              <p:cond delay="2000"/>
                            </p:stCondLst>
                            <p:childTnLst>
                              <p:par>
                                <p:cTn id="58" presetID="6" presetClass="emph" presetSubtype="0" fill="hold" nodeType="afterEffect">
                                  <p:stCondLst>
                                    <p:cond delay="0"/>
                                  </p:stCondLst>
                                  <p:childTnLst>
                                    <p:animScale>
                                      <p:cBhvr>
                                        <p:cTn id="59" dur="2000" fill="hold"/>
                                        <p:tgtEl>
                                          <p:spTgt spid="11"/>
                                        </p:tgtEl>
                                      </p:cBhvr>
                                      <p:by x="3000" y="3000"/>
                                    </p:animScale>
                                  </p:childTnLst>
                                </p:cTn>
                              </p:par>
                              <p:par>
                                <p:cTn id="60" presetID="42" presetClass="path" presetSubtype="0" accel="50000" decel="50000" fill="hold" nodeType="withEffect">
                                  <p:stCondLst>
                                    <p:cond delay="0"/>
                                  </p:stCondLst>
                                  <p:childTnLst>
                                    <p:animMotion origin="layout" path="M 0.02011 0.00609 L 0.12767 0.1446 " pathEditMode="relative" rAng="0" ptsTypes="AA">
                                      <p:cBhvr>
                                        <p:cTn id="61" dur="2000" fill="hold"/>
                                        <p:tgtEl>
                                          <p:spTgt spid="11"/>
                                        </p:tgtEl>
                                        <p:attrNameLst>
                                          <p:attrName>ppt_x</p:attrName>
                                          <p:attrName>ppt_y</p:attrName>
                                        </p:attrNameLst>
                                      </p:cBhvr>
                                      <p:rCtr x="5371" y="6913"/>
                                    </p:animMotion>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par>
                                <p:cTn id="66" presetID="6" presetClass="emph" presetSubtype="0" fill="hold" nodeType="withEffect">
                                  <p:stCondLst>
                                    <p:cond delay="0"/>
                                  </p:stCondLst>
                                  <p:childTnLst>
                                    <p:animScale>
                                      <p:cBhvr>
                                        <p:cTn id="67" dur="2000" fill="hold"/>
                                        <p:tgtEl>
                                          <p:spTgt spid="12"/>
                                        </p:tgtEl>
                                      </p:cBhvr>
                                      <p:by x="6000" y="6000"/>
                                    </p:animScale>
                                  </p:childTnLst>
                                </p:cTn>
                              </p:par>
                              <p:par>
                                <p:cTn id="68" presetID="42" presetClass="path" presetSubtype="0" accel="50000" decel="50000" fill="hold" nodeType="withEffect">
                                  <p:stCondLst>
                                    <p:cond delay="0"/>
                                  </p:stCondLst>
                                  <p:childTnLst>
                                    <p:animMotion origin="layout" path="M -3.88376E-6 -0.00438 L -0.14653 0.06865 " pathEditMode="relative" rAng="0" ptsTypes="AA">
                                      <p:cBhvr>
                                        <p:cTn id="69" dur="2000" fill="hold"/>
                                        <p:tgtEl>
                                          <p:spTgt spid="12"/>
                                        </p:tgtEl>
                                        <p:attrNameLst>
                                          <p:attrName>ppt_x</p:attrName>
                                          <p:attrName>ppt_y</p:attrName>
                                        </p:attrNameLst>
                                      </p:cBhvr>
                                      <p:rCtr x="-7327" y="3651"/>
                                    </p:animMotion>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par>
                                <p:cTn id="74" presetID="6" presetClass="emph" presetSubtype="0" fill="hold" nodeType="withEffect">
                                  <p:stCondLst>
                                    <p:cond delay="0"/>
                                  </p:stCondLst>
                                  <p:childTnLst>
                                    <p:animScale>
                                      <p:cBhvr>
                                        <p:cTn id="75" dur="2000" fill="hold"/>
                                        <p:tgtEl>
                                          <p:spTgt spid="13"/>
                                        </p:tgtEl>
                                      </p:cBhvr>
                                      <p:by x="6000" y="6000"/>
                                    </p:animScale>
                                  </p:childTnLst>
                                </p:cTn>
                              </p:par>
                              <p:par>
                                <p:cTn id="76" presetID="42" presetClass="path" presetSubtype="0" accel="50000" decel="50000" fill="hold" nodeType="withEffect">
                                  <p:stCondLst>
                                    <p:cond delay="0"/>
                                  </p:stCondLst>
                                  <p:childTnLst>
                                    <p:animMotion origin="layout" path="M -3.04366E-7 -3.58325E-6 L -0.16912 -0.12098 " pathEditMode="relative" rAng="0" ptsTypes="AA">
                                      <p:cBhvr>
                                        <p:cTn id="77" dur="2000" fill="hold"/>
                                        <p:tgtEl>
                                          <p:spTgt spid="13"/>
                                        </p:tgtEl>
                                        <p:attrNameLst>
                                          <p:attrName>ppt_x</p:attrName>
                                          <p:attrName>ppt_y</p:attrName>
                                        </p:attrNameLst>
                                      </p:cBhvr>
                                      <p:rCtr x="-8456" y="-6061"/>
                                    </p:animMotion>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par>
                                <p:cTn id="82" presetID="6" presetClass="emph" presetSubtype="0" fill="hold" nodeType="withEffect">
                                  <p:stCondLst>
                                    <p:cond delay="0"/>
                                  </p:stCondLst>
                                  <p:childTnLst>
                                    <p:animScale>
                                      <p:cBhvr>
                                        <p:cTn id="83" dur="2000" fill="hold"/>
                                        <p:tgtEl>
                                          <p:spTgt spid="14"/>
                                        </p:tgtEl>
                                      </p:cBhvr>
                                      <p:by x="5000" y="5000"/>
                                    </p:animScale>
                                  </p:childTnLst>
                                </p:cTn>
                              </p:par>
                              <p:par>
                                <p:cTn id="84" presetID="42" presetClass="path" presetSubtype="0" accel="50000" decel="50000" fill="hold" nodeType="withEffect">
                                  <p:stCondLst>
                                    <p:cond delay="0"/>
                                  </p:stCondLst>
                                  <p:childTnLst>
                                    <p:animMotion origin="layout" path="M 3.724E-6 -5.84226E-7 L -0.30575 -0.10419 " pathEditMode="relative" rAng="0" ptsTypes="AA">
                                      <p:cBhvr>
                                        <p:cTn id="85" dur="2000" fill="hold"/>
                                        <p:tgtEl>
                                          <p:spTgt spid="14"/>
                                        </p:tgtEl>
                                        <p:attrNameLst>
                                          <p:attrName>ppt_x</p:attrName>
                                          <p:attrName>ppt_y</p:attrName>
                                        </p:attrNameLst>
                                      </p:cBhvr>
                                      <p:rCtr x="-15287" y="-5209"/>
                                    </p:animMotion>
                                  </p:childTnLst>
                                </p:cTn>
                              </p:par>
                            </p:childTnLst>
                          </p:cTn>
                        </p:par>
                        <p:par>
                          <p:cTn id="86" fill="hold">
                            <p:stCondLst>
                              <p:cond delay="2000"/>
                            </p:stCondLst>
                            <p:childTnLst>
                              <p:par>
                                <p:cTn id="87" presetID="1" presetClass="entr" presetSubtype="0" fill="hold" nodeType="after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6" presetClass="emph" presetSubtype="0" fill="hold" nodeType="withEffect">
                                  <p:stCondLst>
                                    <p:cond delay="0"/>
                                  </p:stCondLst>
                                  <p:childTnLst>
                                    <p:animScale>
                                      <p:cBhvr>
                                        <p:cTn id="90" dur="2000" fill="hold"/>
                                        <p:tgtEl>
                                          <p:spTgt spid="15"/>
                                        </p:tgtEl>
                                      </p:cBhvr>
                                      <p:by x="5000" y="5000"/>
                                    </p:animScale>
                                  </p:childTnLst>
                                </p:cTn>
                              </p:par>
                              <p:par>
                                <p:cTn id="91" presetID="42" presetClass="path" presetSubtype="0" accel="50000" decel="50000" fill="hold" nodeType="withEffect">
                                  <p:stCondLst>
                                    <p:cond delay="0"/>
                                  </p:stCondLst>
                                  <p:childTnLst>
                                    <p:animMotion origin="layout" path="M 3.724E-6 -5.84226E-7 L 0.35642 0.0835 " pathEditMode="relative" rAng="0" ptsTypes="AA">
                                      <p:cBhvr>
                                        <p:cTn id="92" dur="2000" fill="hold"/>
                                        <p:tgtEl>
                                          <p:spTgt spid="15"/>
                                        </p:tgtEl>
                                        <p:attrNameLst>
                                          <p:attrName>ppt_x</p:attrName>
                                          <p:attrName>ppt_y</p:attrName>
                                        </p:attrNameLst>
                                      </p:cBhvr>
                                      <p:rCtr x="17821" y="4163"/>
                                    </p:animMotion>
                                  </p:childTnLst>
                                  <p:subTnLst>
                                    <p:set>
                                      <p:cBhvr override="childStyle">
                                        <p:cTn dur="1" fill="hold" display="0" masterRel="sameClick" afterEffect="1">
                                          <p:stCondLst>
                                            <p:cond evt="end" delay="0">
                                              <p:tn val="91"/>
                                            </p:cond>
                                          </p:stCondLst>
                                        </p:cTn>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Current State Of The Art</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An offending IP is found in a log</a:t>
            </a:r>
          </a:p>
          <a:p>
            <a:pPr>
              <a:buFont typeface="Arial" pitchFamily="34" charset="0"/>
              <a:buChar char="•"/>
            </a:pPr>
            <a:r>
              <a:rPr lang="en-US" dirty="0" smtClean="0"/>
              <a:t>The IP address is resolved to a block belonging to an ISP</a:t>
            </a:r>
          </a:p>
          <a:p>
            <a:pPr>
              <a:buFont typeface="Arial" pitchFamily="34" charset="0"/>
              <a:buChar char="•"/>
            </a:pPr>
            <a:r>
              <a:rPr lang="en-US" dirty="0" smtClean="0"/>
              <a:t>The ISP is notified and asked to assist</a:t>
            </a:r>
          </a:p>
          <a:p>
            <a:pPr>
              <a:buFont typeface="Arial" pitchFamily="34" charset="0"/>
              <a:buChar char="•"/>
            </a:pPr>
            <a:r>
              <a:rPr lang="en-US" dirty="0" smtClean="0"/>
              <a:t>The ISP will place the IP in question in a walled garden (or null-route)</a:t>
            </a:r>
            <a:r>
              <a:rPr lang="en-GB" dirty="0" smtClean="0"/>
              <a:t> until the customers cleans up the machine</a:t>
            </a:r>
          </a:p>
          <a:p>
            <a:pPr>
              <a:buFont typeface="Arial" pitchFamily="34" charset="0"/>
              <a:buChar char="•"/>
            </a:pPr>
            <a:r>
              <a:rPr lang="en-US" dirty="0" smtClean="0"/>
              <a:t>The IP address will be removed form the walled garden and be ready for the next cycle</a:t>
            </a:r>
          </a:p>
        </p:txBody>
      </p:sp>
    </p:spTree>
    <p:extLst>
      <p:ext uri="{BB962C8B-B14F-4D97-AF65-F5344CB8AC3E}">
        <p14:creationId xmlns:p14="http://schemas.microsoft.com/office/powerpoint/2010/main" val="996403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a:off x="1944613" y="3475955"/>
            <a:ext cx="6408712" cy="0"/>
          </a:xfrm>
          <a:prstGeom prst="line">
            <a:avLst/>
          </a:prstGeom>
          <a:solidFill>
            <a:schemeClr val="accent1"/>
          </a:solidFill>
          <a:ln w="19050"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smtClean="0"/>
              <a:t>What That Actually Means?</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CERT is off-loading task to ISP</a:t>
            </a:r>
          </a:p>
          <a:p>
            <a:pPr>
              <a:buFont typeface="Arial" pitchFamily="34" charset="0"/>
              <a:buChar char="•"/>
            </a:pPr>
            <a:r>
              <a:rPr lang="en-US" dirty="0" smtClean="0"/>
              <a:t>ISP is acting as a CERT for its customers</a:t>
            </a:r>
          </a:p>
          <a:p>
            <a:pPr>
              <a:buFont typeface="Arial" pitchFamily="34" charset="0"/>
              <a:buChar char="•"/>
            </a:pPr>
            <a:r>
              <a:rPr lang="en-US" dirty="0" smtClean="0"/>
              <a:t>ISP needs additional resources (people, equipment) to deal with the incidents</a:t>
            </a:r>
          </a:p>
          <a:p>
            <a:pPr>
              <a:buFont typeface="Arial" pitchFamily="34" charset="0"/>
              <a:buChar char="•"/>
            </a:pPr>
            <a:r>
              <a:rPr lang="en-US" dirty="0" smtClean="0"/>
              <a:t>Customers are temporarily off-line until the incident is resolved</a:t>
            </a:r>
          </a:p>
          <a:p>
            <a:pPr>
              <a:buFont typeface="Arial" pitchFamily="34" charset="0"/>
              <a:buChar char="•"/>
            </a:pPr>
            <a:endParaRPr lang="en-US" dirty="0"/>
          </a:p>
          <a:p>
            <a:pPr marL="0" indent="0"/>
            <a:r>
              <a:rPr lang="en-US" dirty="0" smtClean="0">
                <a:sym typeface="Wingdings"/>
              </a:rPr>
              <a:t>                                                      </a:t>
            </a:r>
            <a:r>
              <a:rPr lang="en-US" dirty="0" smtClean="0">
                <a:solidFill>
                  <a:srgbClr val="FF9900"/>
                </a:solidFill>
                <a:sym typeface="Wingdings"/>
              </a:rPr>
              <a:t></a:t>
            </a:r>
            <a:endParaRPr lang="en-US" dirty="0" smtClean="0">
              <a:solidFill>
                <a:srgbClr val="FF9900"/>
              </a:solidFill>
            </a:endParaRPr>
          </a:p>
          <a:p>
            <a:pPr>
              <a:buFont typeface="Arial" pitchFamily="34" charset="0"/>
              <a:buChar char="•"/>
            </a:pPr>
            <a:endParaRPr lang="en-US" dirty="0"/>
          </a:p>
          <a:p>
            <a:pPr>
              <a:buFont typeface="Arial" pitchFamily="34" charset="0"/>
              <a:buChar char="•"/>
            </a:pPr>
            <a:r>
              <a:rPr lang="en-US" dirty="0" smtClean="0"/>
              <a:t>CERT and ISP can automate their processes</a:t>
            </a:r>
          </a:p>
          <a:p>
            <a:pPr>
              <a:buFont typeface="Arial" pitchFamily="34" charset="0"/>
              <a:buChar char="•"/>
            </a:pPr>
            <a:r>
              <a:rPr lang="en-US" dirty="0" smtClean="0"/>
              <a:t>Customer must do some reinstalling</a:t>
            </a:r>
            <a:endParaRPr lang="en-GB" dirty="0"/>
          </a:p>
        </p:txBody>
      </p:sp>
    </p:spTree>
    <p:extLst>
      <p:ext uri="{BB962C8B-B14F-4D97-AF65-F5344CB8AC3E}">
        <p14:creationId xmlns:p14="http://schemas.microsoft.com/office/powerpoint/2010/main" val="3312625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9" y="955675"/>
            <a:ext cx="10498600" cy="51520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173" y="236783"/>
            <a:ext cx="1792578" cy="42680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5" y="236783"/>
            <a:ext cx="1792578" cy="42680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813" y="-340469"/>
            <a:ext cx="7290782" cy="45567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813" y="-340469"/>
            <a:ext cx="7290782" cy="45567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893" y="959513"/>
            <a:ext cx="5617904" cy="32567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781" y="811659"/>
            <a:ext cx="6451448" cy="323494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9181" y="964059"/>
            <a:ext cx="6451448" cy="323494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933" y="595635"/>
            <a:ext cx="3809524" cy="49523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2870" y="595634"/>
            <a:ext cx="6514286" cy="48888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8869" y="667331"/>
            <a:ext cx="4890128" cy="352089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1269" y="819731"/>
            <a:ext cx="4890128" cy="352089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6821" y="379611"/>
            <a:ext cx="4425940" cy="581380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6901" y="1171699"/>
            <a:ext cx="5130159" cy="3682540"/>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5958" y="1418661"/>
            <a:ext cx="5130159" cy="3682540"/>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0837" y="1099691"/>
            <a:ext cx="5130159" cy="368254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48869" y="980200"/>
            <a:ext cx="5130159" cy="368254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4439" y="955675"/>
            <a:ext cx="5130159" cy="368254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20677" y="1819771"/>
            <a:ext cx="5130159" cy="3682540"/>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20677" y="1819771"/>
            <a:ext cx="5130159" cy="368254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20677" y="1840485"/>
            <a:ext cx="5130159" cy="3682540"/>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43377" y="1840485"/>
            <a:ext cx="5130159" cy="3682540"/>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20677" y="1840485"/>
            <a:ext cx="5130159" cy="3682540"/>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00597" y="235595"/>
            <a:ext cx="7370912" cy="5528184"/>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12765" y="543577"/>
            <a:ext cx="5564188" cy="5564188"/>
          </a:xfrm>
          <a:prstGeom prst="rect">
            <a:avLst/>
          </a:prstGeom>
        </p:spPr>
      </p:pic>
    </p:spTree>
    <p:extLst>
      <p:ext uri="{BB962C8B-B14F-4D97-AF65-F5344CB8AC3E}">
        <p14:creationId xmlns:p14="http://schemas.microsoft.com/office/powerpoint/2010/main" val="230282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00633 -0.01826 L -0.30257 0.25097 " pathEditMode="relative" rAng="0" ptsTypes="AA">
                                      <p:cBhvr>
                                        <p:cTn id="9" dur="500" fill="hold"/>
                                        <p:tgtEl>
                                          <p:spTgt spid="2"/>
                                        </p:tgtEl>
                                        <p:attrNameLst>
                                          <p:attrName>ppt_x</p:attrName>
                                          <p:attrName>ppt_y</p:attrName>
                                        </p:attrNameLst>
                                      </p:cBhvr>
                                      <p:rCtr x="-14819" y="13462"/>
                                    </p:animMotion>
                                  </p:childTnLst>
                                </p:cTn>
                              </p:par>
                              <p:par>
                                <p:cTn id="10" presetID="6" presetClass="emph" presetSubtype="0" fill="hold" nodeType="withEffect">
                                  <p:stCondLst>
                                    <p:cond delay="0"/>
                                  </p:stCondLst>
                                  <p:childTnLst>
                                    <p:animScale>
                                      <p:cBhvr>
                                        <p:cTn id="11" dur="500" fill="hold"/>
                                        <p:tgtEl>
                                          <p:spTgt spid="2"/>
                                        </p:tgtEl>
                                      </p:cBhvr>
                                      <p:by x="10000" y="10000"/>
                                    </p:animScale>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500"/>
                            </p:stCondLst>
                            <p:childTnLst>
                              <p:par>
                                <p:cTn id="16" presetID="6" presetClass="emph" presetSubtype="0" fill="hold" nodeType="afterEffect">
                                  <p:stCondLst>
                                    <p:cond delay="0"/>
                                  </p:stCondLst>
                                  <p:childTnLst>
                                    <p:animScale>
                                      <p:cBhvr>
                                        <p:cTn id="17" dur="500" fill="hold"/>
                                        <p:tgtEl>
                                          <p:spTgt spid="4"/>
                                        </p:tgtEl>
                                      </p:cBhvr>
                                      <p:by x="10000" y="10000"/>
                                    </p:animScale>
                                  </p:childTnLst>
                                </p:cTn>
                              </p:par>
                              <p:par>
                                <p:cTn id="18" presetID="42" presetClass="path" presetSubtype="0" accel="50000" decel="50000" fill="hold" nodeType="withEffect">
                                  <p:stCondLst>
                                    <p:cond delay="0"/>
                                  </p:stCondLst>
                                  <p:childTnLst>
                                    <p:animMotion origin="layout" path="M -4.16472E-6 -0.00706 L 0.19034 0.00803 " pathEditMode="relative" rAng="0" ptsTypes="AA">
                                      <p:cBhvr>
                                        <p:cTn id="19" dur="500" fill="hold"/>
                                        <p:tgtEl>
                                          <p:spTgt spid="4"/>
                                        </p:tgtEl>
                                        <p:attrNameLst>
                                          <p:attrName>ppt_x</p:attrName>
                                          <p:attrName>ppt_y</p:attrName>
                                        </p:attrNameLst>
                                      </p:cBhvr>
                                      <p:rCtr x="9517" y="755"/>
                                    </p:animMotion>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1000"/>
                            </p:stCondLst>
                            <p:childTnLst>
                              <p:par>
                                <p:cTn id="24" presetID="6" presetClass="emph" presetSubtype="0" fill="hold" nodeType="afterEffect">
                                  <p:stCondLst>
                                    <p:cond delay="0"/>
                                  </p:stCondLst>
                                  <p:childTnLst>
                                    <p:animScale>
                                      <p:cBhvr>
                                        <p:cTn id="25" dur="500" fill="hold"/>
                                        <p:tgtEl>
                                          <p:spTgt spid="6"/>
                                        </p:tgtEl>
                                      </p:cBhvr>
                                      <p:by x="5000" y="5000"/>
                                    </p:animScale>
                                  </p:childTnLst>
                                </p:cTn>
                              </p:par>
                              <p:par>
                                <p:cTn id="26" presetID="42" presetClass="path" presetSubtype="0" accel="50000" decel="50000" fill="hold" nodeType="withEffect">
                                  <p:stCondLst>
                                    <p:cond delay="0"/>
                                  </p:stCondLst>
                                  <p:childTnLst>
                                    <p:animMotion origin="layout" path="M 3.73227E-6 -4.92697E-6 L -0.31621 0.2909 " pathEditMode="relative" rAng="0" ptsTypes="AA">
                                      <p:cBhvr>
                                        <p:cTn id="27" dur="500" fill="hold"/>
                                        <p:tgtEl>
                                          <p:spTgt spid="6"/>
                                        </p:tgtEl>
                                        <p:attrNameLst>
                                          <p:attrName>ppt_x</p:attrName>
                                          <p:attrName>ppt_y</p:attrName>
                                        </p:attrNameLst>
                                      </p:cBhvr>
                                      <p:rCtr x="-15810" y="14533"/>
                                    </p:animMotion>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1500"/>
                            </p:stCondLst>
                            <p:childTnLst>
                              <p:par>
                                <p:cTn id="32" presetID="6" presetClass="emph" presetSubtype="0" fill="hold" nodeType="afterEffect">
                                  <p:stCondLst>
                                    <p:cond delay="0"/>
                                  </p:stCondLst>
                                  <p:childTnLst>
                                    <p:animScale>
                                      <p:cBhvr>
                                        <p:cTn id="33" dur="500" fill="hold"/>
                                        <p:tgtEl>
                                          <p:spTgt spid="8"/>
                                        </p:tgtEl>
                                      </p:cBhvr>
                                      <p:by x="5000" y="5000"/>
                                    </p:animScale>
                                  </p:childTnLst>
                                </p:cTn>
                              </p:par>
                              <p:par>
                                <p:cTn id="34" presetID="42" presetClass="path" presetSubtype="0" accel="50000" decel="50000" fill="hold" nodeType="withEffect">
                                  <p:stCondLst>
                                    <p:cond delay="0"/>
                                  </p:stCondLst>
                                  <p:childTnLst>
                                    <p:animMotion origin="layout" path="M -0.08512 -0.00705 L -0.37874 0.08496 " pathEditMode="relative" rAng="0" ptsTypes="AA">
                                      <p:cBhvr>
                                        <p:cTn id="35" dur="500" fill="hold"/>
                                        <p:tgtEl>
                                          <p:spTgt spid="8"/>
                                        </p:tgtEl>
                                        <p:attrNameLst>
                                          <p:attrName>ppt_x</p:attrName>
                                          <p:attrName>ppt_y</p:attrName>
                                        </p:attrNameLst>
                                      </p:cBhvr>
                                      <p:rCtr x="-14681" y="4601"/>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500" fill="hold"/>
                                        <p:tgtEl>
                                          <p:spTgt spid="10"/>
                                        </p:tgtEl>
                                      </p:cBhvr>
                                      <p:by x="7000" y="7000"/>
                                    </p:animScale>
                                  </p:childTnLst>
                                </p:cTn>
                              </p:par>
                              <p:par>
                                <p:cTn id="41" presetID="42" presetClass="path" presetSubtype="0" accel="50000" decel="50000" fill="hold" nodeType="withEffect">
                                  <p:stCondLst>
                                    <p:cond delay="0"/>
                                  </p:stCondLst>
                                  <p:childTnLst>
                                    <p:animMotion origin="layout" path="M 5.23416E-7 -3.36986E-6 L -0.36873 0.20258 " pathEditMode="relative" rAng="0" ptsTypes="AA">
                                      <p:cBhvr>
                                        <p:cTn id="42" dur="500" fill="hold"/>
                                        <p:tgtEl>
                                          <p:spTgt spid="10"/>
                                        </p:tgtEl>
                                        <p:attrNameLst>
                                          <p:attrName>ppt_x</p:attrName>
                                          <p:attrName>ppt_y</p:attrName>
                                        </p:attrNameLst>
                                      </p:cBhvr>
                                      <p:rCtr x="-18444" y="10129"/>
                                    </p:animMotion>
                                  </p:childTnLst>
                                </p:cTn>
                              </p:par>
                            </p:childTnLst>
                          </p:cTn>
                        </p:par>
                        <p:par>
                          <p:cTn id="43" fill="hold">
                            <p:stCondLst>
                              <p:cond delay="2500"/>
                            </p:stCondLst>
                            <p:childTnLst>
                              <p:par>
                                <p:cTn id="44" presetID="1"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par>
                          <p:cTn id="46" fill="hold">
                            <p:stCondLst>
                              <p:cond delay="2500"/>
                            </p:stCondLst>
                            <p:childTnLst>
                              <p:par>
                                <p:cTn id="47" presetID="6" presetClass="emph" presetSubtype="0" fill="hold" nodeType="afterEffect">
                                  <p:stCondLst>
                                    <p:cond delay="0"/>
                                  </p:stCondLst>
                                  <p:childTnLst>
                                    <p:animScale>
                                      <p:cBhvr>
                                        <p:cTn id="48" dur="500" fill="hold"/>
                                        <p:tgtEl>
                                          <p:spTgt spid="9"/>
                                        </p:tgtEl>
                                      </p:cBhvr>
                                      <p:by x="3000" y="3000"/>
                                    </p:animScale>
                                  </p:childTnLst>
                                </p:cTn>
                              </p:par>
                              <p:par>
                                <p:cTn id="49" presetID="42" presetClass="path" presetSubtype="0" accel="50000" decel="50000" fill="hold" nodeType="withEffect">
                                  <p:stCondLst>
                                    <p:cond delay="0"/>
                                  </p:stCondLst>
                                  <p:childTnLst>
                                    <p:animMotion origin="layout" path="M -2.22146E-6 -4.01168E-6 L 0.10756 0.13851 " pathEditMode="relative" rAng="0" ptsTypes="AA">
                                      <p:cBhvr>
                                        <p:cTn id="50" dur="500" fill="hold"/>
                                        <p:tgtEl>
                                          <p:spTgt spid="9"/>
                                        </p:tgtEl>
                                        <p:attrNameLst>
                                          <p:attrName>ppt_x</p:attrName>
                                          <p:attrName>ppt_y</p:attrName>
                                        </p:attrNameLst>
                                      </p:cBhvr>
                                      <p:rCtr x="5371" y="6913"/>
                                    </p:animMotion>
                                  </p:childTnLst>
                                </p:cTn>
                              </p:par>
                            </p:childTnLst>
                          </p:cTn>
                        </p:par>
                        <p:par>
                          <p:cTn id="51" fill="hold">
                            <p:stCondLst>
                              <p:cond delay="3000"/>
                            </p:stCondLst>
                            <p:childTnLst>
                              <p:par>
                                <p:cTn id="52" presetID="1"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par>
                          <p:cTn id="54" fill="hold">
                            <p:stCondLst>
                              <p:cond delay="3000"/>
                            </p:stCondLst>
                            <p:childTnLst>
                              <p:par>
                                <p:cTn id="55" presetID="6" presetClass="emph" presetSubtype="0" fill="hold" nodeType="afterEffect">
                                  <p:stCondLst>
                                    <p:cond delay="0"/>
                                  </p:stCondLst>
                                  <p:childTnLst>
                                    <p:animScale>
                                      <p:cBhvr>
                                        <p:cTn id="56" dur="500" fill="hold"/>
                                        <p:tgtEl>
                                          <p:spTgt spid="11"/>
                                        </p:tgtEl>
                                      </p:cBhvr>
                                      <p:by x="3000" y="3000"/>
                                    </p:animScale>
                                  </p:childTnLst>
                                </p:cTn>
                              </p:par>
                              <p:par>
                                <p:cTn id="57" presetID="42" presetClass="path" presetSubtype="0" accel="50000" decel="50000" fill="hold" nodeType="withEffect">
                                  <p:stCondLst>
                                    <p:cond delay="0"/>
                                  </p:stCondLst>
                                  <p:childTnLst>
                                    <p:animMotion origin="layout" path="M 0.02011 0.00609 L 0.12767 0.1446 " pathEditMode="relative" rAng="0" ptsTypes="AA">
                                      <p:cBhvr>
                                        <p:cTn id="58" dur="500" fill="hold"/>
                                        <p:tgtEl>
                                          <p:spTgt spid="11"/>
                                        </p:tgtEl>
                                        <p:attrNameLst>
                                          <p:attrName>ppt_x</p:attrName>
                                          <p:attrName>ppt_y</p:attrName>
                                        </p:attrNameLst>
                                      </p:cBhvr>
                                      <p:rCtr x="5371" y="6913"/>
                                    </p:animMotion>
                                  </p:childTnLst>
                                </p:cTn>
                              </p:par>
                            </p:childTnLst>
                          </p:cTn>
                        </p:par>
                        <p:par>
                          <p:cTn id="59" fill="hold">
                            <p:stCondLst>
                              <p:cond delay="3500"/>
                            </p:stCondLst>
                            <p:childTnLst>
                              <p:par>
                                <p:cTn id="60" presetID="1"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6" presetClass="emph" presetSubtype="0" fill="hold" nodeType="withEffect">
                                  <p:stCondLst>
                                    <p:cond delay="0"/>
                                  </p:stCondLst>
                                  <p:childTnLst>
                                    <p:animScale>
                                      <p:cBhvr>
                                        <p:cTn id="63" dur="500" fill="hold"/>
                                        <p:tgtEl>
                                          <p:spTgt spid="12"/>
                                        </p:tgtEl>
                                      </p:cBhvr>
                                      <p:by x="6000" y="6000"/>
                                    </p:animScale>
                                  </p:childTnLst>
                                </p:cTn>
                              </p:par>
                              <p:par>
                                <p:cTn id="64" presetID="42" presetClass="path" presetSubtype="0" accel="50000" decel="50000" fill="hold" nodeType="withEffect">
                                  <p:stCondLst>
                                    <p:cond delay="0"/>
                                  </p:stCondLst>
                                  <p:childTnLst>
                                    <p:animMotion origin="layout" path="M -3.88376E-6 -0.00438 L -0.14653 0.06865 " pathEditMode="relative" rAng="0" ptsTypes="AA">
                                      <p:cBhvr>
                                        <p:cTn id="65" dur="500" fill="hold"/>
                                        <p:tgtEl>
                                          <p:spTgt spid="12"/>
                                        </p:tgtEl>
                                        <p:attrNameLst>
                                          <p:attrName>ppt_x</p:attrName>
                                          <p:attrName>ppt_y</p:attrName>
                                        </p:attrNameLst>
                                      </p:cBhvr>
                                      <p:rCtr x="-7327" y="3651"/>
                                    </p:animMotion>
                                  </p:childTnLst>
                                </p:cTn>
                              </p:par>
                            </p:childTnLst>
                          </p:cTn>
                        </p:par>
                        <p:par>
                          <p:cTn id="66" fill="hold">
                            <p:stCondLst>
                              <p:cond delay="4000"/>
                            </p:stCondLst>
                            <p:childTnLst>
                              <p:par>
                                <p:cTn id="67" presetID="1" presetClass="entr" presetSubtype="0"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6" presetClass="emph" presetSubtype="0" fill="hold" nodeType="withEffect">
                                  <p:stCondLst>
                                    <p:cond delay="0"/>
                                  </p:stCondLst>
                                  <p:childTnLst>
                                    <p:animScale>
                                      <p:cBhvr>
                                        <p:cTn id="70" dur="500" fill="hold"/>
                                        <p:tgtEl>
                                          <p:spTgt spid="13"/>
                                        </p:tgtEl>
                                      </p:cBhvr>
                                      <p:by x="6000" y="6000"/>
                                    </p:animScale>
                                  </p:childTnLst>
                                </p:cTn>
                              </p:par>
                              <p:par>
                                <p:cTn id="71" presetID="42" presetClass="path" presetSubtype="0" accel="50000" decel="50000" fill="hold" nodeType="withEffect">
                                  <p:stCondLst>
                                    <p:cond delay="0"/>
                                  </p:stCondLst>
                                  <p:childTnLst>
                                    <p:animMotion origin="layout" path="M -3.04366E-7 -3.58325E-6 L -0.16912 -0.12098 " pathEditMode="relative" rAng="0" ptsTypes="AA">
                                      <p:cBhvr>
                                        <p:cTn id="72" dur="500" fill="hold"/>
                                        <p:tgtEl>
                                          <p:spTgt spid="13"/>
                                        </p:tgtEl>
                                        <p:attrNameLst>
                                          <p:attrName>ppt_x</p:attrName>
                                          <p:attrName>ppt_y</p:attrName>
                                        </p:attrNameLst>
                                      </p:cBhvr>
                                      <p:rCtr x="-8456" y="-6061"/>
                                    </p:animMotion>
                                  </p:childTnLst>
                                </p:cTn>
                              </p:par>
                            </p:childTnLst>
                          </p:cTn>
                        </p:par>
                        <p:par>
                          <p:cTn id="73" fill="hold">
                            <p:stCondLst>
                              <p:cond delay="4500"/>
                            </p:stCondLst>
                            <p:childTnLst>
                              <p:par>
                                <p:cTn id="74" presetID="1" presetClass="entr" presetSubtype="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childTnLst>
                                </p:cTn>
                              </p:par>
                              <p:par>
                                <p:cTn id="76" presetID="6" presetClass="emph" presetSubtype="0" fill="hold" nodeType="withEffect">
                                  <p:stCondLst>
                                    <p:cond delay="0"/>
                                  </p:stCondLst>
                                  <p:childTnLst>
                                    <p:animScale>
                                      <p:cBhvr>
                                        <p:cTn id="77" dur="500" fill="hold"/>
                                        <p:tgtEl>
                                          <p:spTgt spid="14"/>
                                        </p:tgtEl>
                                      </p:cBhvr>
                                      <p:by x="5000" y="5000"/>
                                    </p:animScale>
                                  </p:childTnLst>
                                </p:cTn>
                              </p:par>
                              <p:par>
                                <p:cTn id="78" presetID="42" presetClass="path" presetSubtype="0" accel="50000" decel="50000" fill="hold" nodeType="withEffect">
                                  <p:stCondLst>
                                    <p:cond delay="0"/>
                                  </p:stCondLst>
                                  <p:childTnLst>
                                    <p:animMotion origin="layout" path="M 3.724E-6 -5.84226E-7 L -0.30575 -0.10419 " pathEditMode="relative" rAng="0" ptsTypes="AA">
                                      <p:cBhvr>
                                        <p:cTn id="79" dur="500" fill="hold"/>
                                        <p:tgtEl>
                                          <p:spTgt spid="14"/>
                                        </p:tgtEl>
                                        <p:attrNameLst>
                                          <p:attrName>ppt_x</p:attrName>
                                          <p:attrName>ppt_y</p:attrName>
                                        </p:attrNameLst>
                                      </p:cBhvr>
                                      <p:rCtr x="-15287" y="-5209"/>
                                    </p:animMotion>
                                  </p:childTnLst>
                                </p:cTn>
                              </p:par>
                            </p:childTnLst>
                          </p:cTn>
                        </p:par>
                        <p:par>
                          <p:cTn id="80" fill="hold">
                            <p:stCondLst>
                              <p:cond delay="5000"/>
                            </p:stCondLst>
                            <p:childTnLst>
                              <p:par>
                                <p:cTn id="81" presetID="1" presetClass="entr" presetSubtype="0"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6" presetClass="emph" presetSubtype="0" fill="hold" nodeType="withEffect">
                                  <p:stCondLst>
                                    <p:cond delay="0"/>
                                  </p:stCondLst>
                                  <p:childTnLst>
                                    <p:animScale>
                                      <p:cBhvr>
                                        <p:cTn id="84" dur="500" fill="hold"/>
                                        <p:tgtEl>
                                          <p:spTgt spid="15"/>
                                        </p:tgtEl>
                                      </p:cBhvr>
                                      <p:by x="5000" y="5000"/>
                                    </p:animScale>
                                  </p:childTnLst>
                                </p:cTn>
                              </p:par>
                              <p:par>
                                <p:cTn id="85" presetID="42" presetClass="path" presetSubtype="0" accel="50000" decel="50000" fill="hold" nodeType="withEffect">
                                  <p:stCondLst>
                                    <p:cond delay="0"/>
                                  </p:stCondLst>
                                  <p:childTnLst>
                                    <p:animMotion origin="layout" path="M 3.724E-6 -5.84226E-7 L 0.35642 0.0835 " pathEditMode="relative" rAng="0" ptsTypes="AA">
                                      <p:cBhvr>
                                        <p:cTn id="86" dur="500" fill="hold"/>
                                        <p:tgtEl>
                                          <p:spTgt spid="15"/>
                                        </p:tgtEl>
                                        <p:attrNameLst>
                                          <p:attrName>ppt_x</p:attrName>
                                          <p:attrName>ppt_y</p:attrName>
                                        </p:attrNameLst>
                                      </p:cBhvr>
                                      <p:rCtr x="17821" y="4163"/>
                                    </p:animMotion>
                                  </p:childTnLst>
                                  <p:subTnLst>
                                    <p:set>
                                      <p:cBhvr override="childStyle">
                                        <p:cTn dur="1" fill="hold" display="0" masterRel="sameClick" afterEffect="1">
                                          <p:stCondLst>
                                            <p:cond evt="end" delay="0">
                                              <p:tn val="85"/>
                                            </p:cond>
                                          </p:stCondLst>
                                        </p:cTn>
                                        <p:tgtEl>
                                          <p:spTgt spid="15"/>
                                        </p:tgtEl>
                                        <p:attrNameLst>
                                          <p:attrName>style.visibility</p:attrName>
                                        </p:attrNameLst>
                                      </p:cBhvr>
                                      <p:to>
                                        <p:strVal val="hidden"/>
                                      </p:to>
                                    </p:set>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6" presetClass="emph" presetSubtype="0" fill="hold" nodeType="withEffect">
                                  <p:stCondLst>
                                    <p:cond delay="0"/>
                                  </p:stCondLst>
                                  <p:childTnLst>
                                    <p:animScale>
                                      <p:cBhvr>
                                        <p:cTn id="92" dur="2000" fill="hold"/>
                                        <p:tgtEl>
                                          <p:spTgt spid="16"/>
                                        </p:tgtEl>
                                      </p:cBhvr>
                                      <p:by x="10000" y="10000"/>
                                    </p:animScale>
                                  </p:childTnLst>
                                </p:cTn>
                              </p:par>
                              <p:par>
                                <p:cTn id="93" presetID="42" presetClass="path" presetSubtype="0" accel="50000" decel="50000" fill="hold" nodeType="withEffect">
                                  <p:stCondLst>
                                    <p:cond delay="0"/>
                                  </p:stCondLst>
                                  <p:childTnLst>
                                    <p:animMotion origin="layout" path="M 1.55213E-6 -4.83934E-6 L -0.26071 0.2169 " pathEditMode="relative" rAng="0" ptsTypes="AA">
                                      <p:cBhvr>
                                        <p:cTn id="94" dur="2000" fill="hold"/>
                                        <p:tgtEl>
                                          <p:spTgt spid="16"/>
                                        </p:tgtEl>
                                        <p:attrNameLst>
                                          <p:attrName>ppt_x</p:attrName>
                                          <p:attrName>ppt_y</p:attrName>
                                        </p:attrNameLst>
                                      </p:cBhvr>
                                      <p:rCtr x="-13042" y="10833"/>
                                    </p:animMotion>
                                  </p:childTnLst>
                                </p:cTn>
                              </p:par>
                            </p:childTnLst>
                          </p:cTn>
                        </p:par>
                        <p:par>
                          <p:cTn id="95" fill="hold">
                            <p:stCondLst>
                              <p:cond delay="2000"/>
                            </p:stCondLst>
                            <p:childTnLst>
                              <p:par>
                                <p:cTn id="96" presetID="1" presetClass="entr" presetSubtype="0" fill="hold" nodeType="after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6" presetClass="emph" presetSubtype="0" fill="hold" nodeType="withEffect">
                                  <p:stCondLst>
                                    <p:cond delay="0"/>
                                  </p:stCondLst>
                                  <p:childTnLst>
                                    <p:animScale>
                                      <p:cBhvr>
                                        <p:cTn id="99" dur="2000" fill="hold"/>
                                        <p:tgtEl>
                                          <p:spTgt spid="17"/>
                                        </p:tgtEl>
                                      </p:cBhvr>
                                      <p:by x="7000" y="7000"/>
                                    </p:animScale>
                                  </p:childTnLst>
                                </p:cTn>
                              </p:par>
                              <p:par>
                                <p:cTn id="100" presetID="42" presetClass="path" presetSubtype="0" accel="50000" decel="50000" fill="hold" nodeType="withEffect">
                                  <p:stCondLst>
                                    <p:cond delay="0"/>
                                  </p:stCondLst>
                                  <p:childTnLst>
                                    <p:animMotion origin="layout" path="M 0.02245 -0.05039 L -0.04132 -0.00633 " pathEditMode="relative" rAng="0" ptsTypes="AA">
                                      <p:cBhvr>
                                        <p:cTn id="101" dur="2000" fill="hold"/>
                                        <p:tgtEl>
                                          <p:spTgt spid="17"/>
                                        </p:tgtEl>
                                        <p:attrNameLst>
                                          <p:attrName>ppt_x</p:attrName>
                                          <p:attrName>ppt_y</p:attrName>
                                        </p:attrNameLst>
                                      </p:cBhvr>
                                      <p:rCtr x="-3195" y="2191"/>
                                    </p:animMotion>
                                  </p:childTnLst>
                                </p:cTn>
                              </p:par>
                            </p:childTnLst>
                          </p:cTn>
                        </p:par>
                        <p:par>
                          <p:cTn id="102" fill="hold">
                            <p:stCondLst>
                              <p:cond delay="4000"/>
                            </p:stCondLst>
                            <p:childTnLst>
                              <p:par>
                                <p:cTn id="103" presetID="1" presetClass="entr" presetSubtype="0" fill="hold" nodeType="afterEffect">
                                  <p:stCondLst>
                                    <p:cond delay="500"/>
                                  </p:stCondLst>
                                  <p:childTnLst>
                                    <p:set>
                                      <p:cBhvr>
                                        <p:cTn id="104" dur="1" fill="hold">
                                          <p:stCondLst>
                                            <p:cond delay="0"/>
                                          </p:stCondLst>
                                        </p:cTn>
                                        <p:tgtEl>
                                          <p:spTgt spid="18"/>
                                        </p:tgtEl>
                                        <p:attrNameLst>
                                          <p:attrName>style.visibility</p:attrName>
                                        </p:attrNameLst>
                                      </p:cBhvr>
                                      <p:to>
                                        <p:strVal val="visible"/>
                                      </p:to>
                                    </p:set>
                                  </p:childTnLst>
                                </p:cTn>
                              </p:par>
                              <p:par>
                                <p:cTn id="105" presetID="6" presetClass="emph" presetSubtype="0" fill="hold" nodeType="withEffect">
                                  <p:stCondLst>
                                    <p:cond delay="0"/>
                                  </p:stCondLst>
                                  <p:childTnLst>
                                    <p:animScale>
                                      <p:cBhvr>
                                        <p:cTn id="106" dur="2000" fill="hold"/>
                                        <p:tgtEl>
                                          <p:spTgt spid="18"/>
                                        </p:tgtEl>
                                      </p:cBhvr>
                                      <p:by x="9000" y="9000"/>
                                    </p:animScale>
                                  </p:childTnLst>
                                </p:cTn>
                              </p:par>
                              <p:par>
                                <p:cTn id="107" presetID="42" presetClass="path" presetSubtype="0" accel="50000" decel="50000" fill="hold" nodeType="withEffect">
                                  <p:stCondLst>
                                    <p:cond delay="0"/>
                                  </p:stCondLst>
                                  <p:childTnLst>
                                    <p:animMotion origin="layout" path="M 0.05013 -0.12123 L 0.0438 -0.03287 " pathEditMode="relative" rAng="0" ptsTypes="AA">
                                      <p:cBhvr>
                                        <p:cTn id="108" dur="2000" fill="hold"/>
                                        <p:tgtEl>
                                          <p:spTgt spid="18"/>
                                        </p:tgtEl>
                                        <p:attrNameLst>
                                          <p:attrName>ppt_x</p:attrName>
                                          <p:attrName>ppt_y</p:attrName>
                                        </p:attrNameLst>
                                      </p:cBhvr>
                                      <p:rCtr x="-317" y="4406"/>
                                    </p:animMotion>
                                  </p:childTnLst>
                                </p:cTn>
                              </p:par>
                            </p:childTnLst>
                          </p:cTn>
                        </p:par>
                        <p:par>
                          <p:cTn id="109" fill="hold">
                            <p:stCondLst>
                              <p:cond delay="6000"/>
                            </p:stCondLst>
                            <p:childTnLst>
                              <p:par>
                                <p:cTn id="110" presetID="1" presetClass="entr" presetSubtype="0" fill="hold" nodeType="afterEffect">
                                  <p:stCondLst>
                                    <p:cond delay="500"/>
                                  </p:stCondLst>
                                  <p:childTnLst>
                                    <p:set>
                                      <p:cBhvr>
                                        <p:cTn id="111" dur="1" fill="hold">
                                          <p:stCondLst>
                                            <p:cond delay="0"/>
                                          </p:stCondLst>
                                        </p:cTn>
                                        <p:tgtEl>
                                          <p:spTgt spid="19"/>
                                        </p:tgtEl>
                                        <p:attrNameLst>
                                          <p:attrName>style.visibility</p:attrName>
                                        </p:attrNameLst>
                                      </p:cBhvr>
                                      <p:to>
                                        <p:strVal val="visible"/>
                                      </p:to>
                                    </p:set>
                                  </p:childTnLst>
                                </p:cTn>
                              </p:par>
                              <p:par>
                                <p:cTn id="112" presetID="6" presetClass="emph" presetSubtype="0" fill="hold" nodeType="withEffect">
                                  <p:stCondLst>
                                    <p:cond delay="0"/>
                                  </p:stCondLst>
                                  <p:childTnLst>
                                    <p:animScale>
                                      <p:cBhvr>
                                        <p:cTn id="113" dur="2000" fill="hold"/>
                                        <p:tgtEl>
                                          <p:spTgt spid="19"/>
                                        </p:tgtEl>
                                      </p:cBhvr>
                                      <p:by x="9000" y="9000"/>
                                    </p:animScale>
                                  </p:childTnLst>
                                </p:cTn>
                              </p:par>
                              <p:par>
                                <p:cTn id="114" presetID="42" presetClass="path" presetSubtype="0" accel="50000" decel="50000" fill="hold" nodeType="withEffect">
                                  <p:stCondLst>
                                    <p:cond delay="0"/>
                                  </p:stCondLst>
                                  <p:childTnLst>
                                    <p:animMotion origin="layout" path="M -0.0124 -0.02824 L -0.09131 -0.02337 " pathEditMode="relative" rAng="0" ptsTypes="AA">
                                      <p:cBhvr>
                                        <p:cTn id="115" dur="2000" fill="hold"/>
                                        <p:tgtEl>
                                          <p:spTgt spid="19"/>
                                        </p:tgtEl>
                                        <p:attrNameLst>
                                          <p:attrName>ppt_x</p:attrName>
                                          <p:attrName>ppt_y</p:attrName>
                                        </p:attrNameLst>
                                      </p:cBhvr>
                                      <p:rCtr x="-3953" y="243"/>
                                    </p:animMotion>
                                  </p:childTnLst>
                                </p:cTn>
                              </p:par>
                            </p:childTnLst>
                          </p:cTn>
                        </p:par>
                        <p:par>
                          <p:cTn id="116" fill="hold">
                            <p:stCondLst>
                              <p:cond delay="8000"/>
                            </p:stCondLst>
                            <p:childTnLst>
                              <p:par>
                                <p:cTn id="117" presetID="1" presetClass="entr" presetSubtype="0" fill="hold" nodeType="afterEffect">
                                  <p:stCondLst>
                                    <p:cond delay="500"/>
                                  </p:stCondLst>
                                  <p:childTnLst>
                                    <p:set>
                                      <p:cBhvr>
                                        <p:cTn id="118" dur="1" fill="hold">
                                          <p:stCondLst>
                                            <p:cond delay="0"/>
                                          </p:stCondLst>
                                        </p:cTn>
                                        <p:tgtEl>
                                          <p:spTgt spid="20"/>
                                        </p:tgtEl>
                                        <p:attrNameLst>
                                          <p:attrName>style.visibility</p:attrName>
                                        </p:attrNameLst>
                                      </p:cBhvr>
                                      <p:to>
                                        <p:strVal val="visible"/>
                                      </p:to>
                                    </p:set>
                                  </p:childTnLst>
                                </p:cTn>
                              </p:par>
                              <p:par>
                                <p:cTn id="119" presetID="6" presetClass="emph" presetSubtype="0" fill="hold" nodeType="withEffect">
                                  <p:stCondLst>
                                    <p:cond delay="0"/>
                                  </p:stCondLst>
                                  <p:childTnLst>
                                    <p:animScale>
                                      <p:cBhvr>
                                        <p:cTn id="120" dur="2000" fill="hold"/>
                                        <p:tgtEl>
                                          <p:spTgt spid="20"/>
                                        </p:tgtEl>
                                      </p:cBhvr>
                                      <p:by x="23000" y="23000"/>
                                    </p:animScale>
                                  </p:childTnLst>
                                </p:cTn>
                              </p:par>
                              <p:par>
                                <p:cTn id="121" presetID="42" presetClass="path" presetSubtype="0" accel="50000" decel="50000" fill="hold" nodeType="withEffect">
                                  <p:stCondLst>
                                    <p:cond delay="0"/>
                                  </p:stCondLst>
                                  <p:childTnLst>
                                    <p:animMotion origin="layout" path="M 0.00868 -0.07619 L -0.16623 0.04138 " pathEditMode="relative" rAng="0" ptsTypes="AA">
                                      <p:cBhvr>
                                        <p:cTn id="122" dur="2000" fill="hold"/>
                                        <p:tgtEl>
                                          <p:spTgt spid="20"/>
                                        </p:tgtEl>
                                        <p:attrNameLst>
                                          <p:attrName>ppt_x</p:attrName>
                                          <p:attrName>ppt_y</p:attrName>
                                        </p:attrNameLst>
                                      </p:cBhvr>
                                      <p:rCtr x="-8745" y="5867"/>
                                    </p:animMotion>
                                  </p:childTnLst>
                                </p:cTn>
                              </p:par>
                            </p:childTnLst>
                          </p:cTn>
                        </p:par>
                        <p:par>
                          <p:cTn id="123" fill="hold">
                            <p:stCondLst>
                              <p:cond delay="10000"/>
                            </p:stCondLst>
                            <p:childTnLst>
                              <p:par>
                                <p:cTn id="124" presetID="1" presetClass="entr" presetSubtype="0" fill="hold" nodeType="afterEffect">
                                  <p:stCondLst>
                                    <p:cond delay="500"/>
                                  </p:stCondLst>
                                  <p:childTnLst>
                                    <p:set>
                                      <p:cBhvr>
                                        <p:cTn id="125" dur="1" fill="hold">
                                          <p:stCondLst>
                                            <p:cond delay="0"/>
                                          </p:stCondLst>
                                        </p:cTn>
                                        <p:tgtEl>
                                          <p:spTgt spid="21"/>
                                        </p:tgtEl>
                                        <p:attrNameLst>
                                          <p:attrName>style.visibility</p:attrName>
                                        </p:attrNameLst>
                                      </p:cBhvr>
                                      <p:to>
                                        <p:strVal val="visible"/>
                                      </p:to>
                                    </p:set>
                                  </p:childTnLst>
                                </p:cTn>
                              </p:par>
                              <p:par>
                                <p:cTn id="126" presetID="6" presetClass="emph" presetSubtype="0" fill="hold" nodeType="withEffect">
                                  <p:stCondLst>
                                    <p:cond delay="0"/>
                                  </p:stCondLst>
                                  <p:childTnLst>
                                    <p:animScale>
                                      <p:cBhvr>
                                        <p:cTn id="127" dur="2000" fill="hold"/>
                                        <p:tgtEl>
                                          <p:spTgt spid="21"/>
                                        </p:tgtEl>
                                      </p:cBhvr>
                                      <p:by x="6000" y="6000"/>
                                    </p:animScale>
                                  </p:childTnLst>
                                </p:cTn>
                              </p:par>
                              <p:par>
                                <p:cTn id="128" presetID="42" presetClass="path" presetSubtype="0" accel="50000" decel="50000" fill="hold" nodeType="withEffect">
                                  <p:stCondLst>
                                    <p:cond delay="0"/>
                                  </p:stCondLst>
                                  <p:childTnLst>
                                    <p:animMotion origin="layout" path="M 1.25327E-6 8.17916E-7 L 0.22159 0.1704 " pathEditMode="relative" rAng="0" ptsTypes="AA">
                                      <p:cBhvr>
                                        <p:cTn id="129" dur="2000" fill="hold"/>
                                        <p:tgtEl>
                                          <p:spTgt spid="21"/>
                                        </p:tgtEl>
                                        <p:attrNameLst>
                                          <p:attrName>ppt_x</p:attrName>
                                          <p:attrName>ppt_y</p:attrName>
                                        </p:attrNameLst>
                                      </p:cBhvr>
                                      <p:rCtr x="11073" y="8520"/>
                                    </p:animMotion>
                                  </p:childTnLst>
                                </p:cTn>
                              </p:par>
                            </p:childTnLst>
                          </p:cTn>
                        </p:par>
                        <p:par>
                          <p:cTn id="130" fill="hold">
                            <p:stCondLst>
                              <p:cond delay="12000"/>
                            </p:stCondLst>
                            <p:childTnLst>
                              <p:par>
                                <p:cTn id="131" presetID="1" presetClass="entr" presetSubtype="0" fill="hold" nodeType="afterEffect">
                                  <p:stCondLst>
                                    <p:cond delay="500"/>
                                  </p:stCondLst>
                                  <p:childTnLst>
                                    <p:set>
                                      <p:cBhvr>
                                        <p:cTn id="132" dur="1" fill="hold">
                                          <p:stCondLst>
                                            <p:cond delay="0"/>
                                          </p:stCondLst>
                                        </p:cTn>
                                        <p:tgtEl>
                                          <p:spTgt spid="22"/>
                                        </p:tgtEl>
                                        <p:attrNameLst>
                                          <p:attrName>style.visibility</p:attrName>
                                        </p:attrNameLst>
                                      </p:cBhvr>
                                      <p:to>
                                        <p:strVal val="visible"/>
                                      </p:to>
                                    </p:set>
                                  </p:childTnLst>
                                </p:cTn>
                              </p:par>
                              <p:par>
                                <p:cTn id="133" presetID="6" presetClass="emph" presetSubtype="0" fill="hold" nodeType="withEffect">
                                  <p:stCondLst>
                                    <p:cond delay="0"/>
                                  </p:stCondLst>
                                  <p:childTnLst>
                                    <p:animScale>
                                      <p:cBhvr>
                                        <p:cTn id="134" dur="2000" fill="hold"/>
                                        <p:tgtEl>
                                          <p:spTgt spid="22"/>
                                        </p:tgtEl>
                                      </p:cBhvr>
                                      <p:by x="5000" y="5000"/>
                                    </p:animScale>
                                  </p:childTnLst>
                                </p:cTn>
                              </p:par>
                              <p:par>
                                <p:cTn id="135" presetID="42" presetClass="path" presetSubtype="0" accel="50000" decel="50000" fill="hold" nodeType="withEffect">
                                  <p:stCondLst>
                                    <p:cond delay="0"/>
                                  </p:stCondLst>
                                  <p:childTnLst>
                                    <p:animMotion origin="layout" path="M -3.81215E-6 -3.71957E-6 L 0.29611 -0.26022 " pathEditMode="relative" rAng="0" ptsTypes="AA">
                                      <p:cBhvr>
                                        <p:cTn id="136" dur="2000" fill="hold"/>
                                        <p:tgtEl>
                                          <p:spTgt spid="22"/>
                                        </p:tgtEl>
                                        <p:attrNameLst>
                                          <p:attrName>ppt_x</p:attrName>
                                          <p:attrName>ppt_y</p:attrName>
                                        </p:attrNameLst>
                                      </p:cBhvr>
                                      <p:rCtr x="14805" y="-13023"/>
                                    </p:animMotion>
                                  </p:childTnLst>
                                </p:cTn>
                              </p:par>
                            </p:childTnLst>
                          </p:cTn>
                        </p:par>
                        <p:par>
                          <p:cTn id="137" fill="hold">
                            <p:stCondLst>
                              <p:cond delay="14000"/>
                            </p:stCondLst>
                            <p:childTnLst>
                              <p:par>
                                <p:cTn id="138" presetID="1" presetClass="entr" presetSubtype="0" fill="hold" nodeType="afterEffect">
                                  <p:stCondLst>
                                    <p:cond delay="0"/>
                                  </p:stCondLst>
                                  <p:childTnLst>
                                    <p:set>
                                      <p:cBhvr>
                                        <p:cTn id="139" dur="1" fill="hold">
                                          <p:stCondLst>
                                            <p:cond delay="0"/>
                                          </p:stCondLst>
                                        </p:cTn>
                                        <p:tgtEl>
                                          <p:spTgt spid="23"/>
                                        </p:tgtEl>
                                        <p:attrNameLst>
                                          <p:attrName>style.visibility</p:attrName>
                                        </p:attrNameLst>
                                      </p:cBhvr>
                                      <p:to>
                                        <p:strVal val="visible"/>
                                      </p:to>
                                    </p:set>
                                  </p:childTnLst>
                                </p:cTn>
                              </p:par>
                              <p:par>
                                <p:cTn id="140" presetID="6" presetClass="emph" presetSubtype="0" fill="hold" nodeType="withEffect">
                                  <p:stCondLst>
                                    <p:cond delay="0"/>
                                  </p:stCondLst>
                                  <p:childTnLst>
                                    <p:animScale>
                                      <p:cBhvr>
                                        <p:cTn id="141" dur="500" fill="hold"/>
                                        <p:tgtEl>
                                          <p:spTgt spid="23"/>
                                        </p:tgtEl>
                                      </p:cBhvr>
                                      <p:by x="5000" y="5000"/>
                                    </p:animScale>
                                  </p:childTnLst>
                                </p:cTn>
                              </p:par>
                              <p:par>
                                <p:cTn id="142" presetID="42" presetClass="path" presetSubtype="0" accel="50000" decel="50000" fill="hold" nodeType="withEffect">
                                  <p:stCondLst>
                                    <p:cond delay="0"/>
                                  </p:stCondLst>
                                  <p:childTnLst>
                                    <p:animMotion origin="layout" path="M -3.81215E-6 -3.71957E-6 L -0.25988 -0.29333 " pathEditMode="relative" rAng="0" ptsTypes="AA">
                                      <p:cBhvr>
                                        <p:cTn id="143" dur="500" fill="hold"/>
                                        <p:tgtEl>
                                          <p:spTgt spid="23"/>
                                        </p:tgtEl>
                                        <p:attrNameLst>
                                          <p:attrName>ppt_x</p:attrName>
                                          <p:attrName>ppt_y</p:attrName>
                                        </p:attrNameLst>
                                      </p:cBhvr>
                                      <p:rCtr x="-13001" y="-14679"/>
                                    </p:animMotion>
                                  </p:childTnLst>
                                </p:cTn>
                              </p:par>
                            </p:childTnLst>
                          </p:cTn>
                        </p:par>
                        <p:par>
                          <p:cTn id="144" fill="hold">
                            <p:stCondLst>
                              <p:cond delay="14500"/>
                            </p:stCondLst>
                            <p:childTnLst>
                              <p:par>
                                <p:cTn id="145" presetID="1" presetClass="entr" presetSubtype="0" fill="hold" nodeType="afterEffect">
                                  <p:stCondLst>
                                    <p:cond delay="0"/>
                                  </p:stCondLst>
                                  <p:childTnLst>
                                    <p:set>
                                      <p:cBhvr>
                                        <p:cTn id="146" dur="1" fill="hold">
                                          <p:stCondLst>
                                            <p:cond delay="0"/>
                                          </p:stCondLst>
                                        </p:cTn>
                                        <p:tgtEl>
                                          <p:spTgt spid="24"/>
                                        </p:tgtEl>
                                        <p:attrNameLst>
                                          <p:attrName>style.visibility</p:attrName>
                                        </p:attrNameLst>
                                      </p:cBhvr>
                                      <p:to>
                                        <p:strVal val="visible"/>
                                      </p:to>
                                    </p:set>
                                  </p:childTnLst>
                                </p:cTn>
                              </p:par>
                              <p:par>
                                <p:cTn id="147" presetID="6" presetClass="emph" presetSubtype="0" fill="hold" nodeType="withEffect">
                                  <p:stCondLst>
                                    <p:cond delay="0"/>
                                  </p:stCondLst>
                                  <p:childTnLst>
                                    <p:animScale>
                                      <p:cBhvr>
                                        <p:cTn id="148" dur="500" fill="hold"/>
                                        <p:tgtEl>
                                          <p:spTgt spid="24"/>
                                        </p:tgtEl>
                                      </p:cBhvr>
                                      <p:by x="5000" y="5000"/>
                                    </p:animScale>
                                  </p:childTnLst>
                                </p:cTn>
                              </p:par>
                              <p:par>
                                <p:cTn id="149" presetID="42" presetClass="path" presetSubtype="0" accel="50000" decel="50000" fill="hold" nodeType="withEffect">
                                  <p:stCondLst>
                                    <p:cond delay="0"/>
                                  </p:stCondLst>
                                  <p:childTnLst>
                                    <p:animMotion origin="layout" path="M -3.81215E-6 1.72347E-6 L -0.24115 -0.09786 " pathEditMode="relative" rAng="0" ptsTypes="AA">
                                      <p:cBhvr>
                                        <p:cTn id="150" dur="500" fill="hold"/>
                                        <p:tgtEl>
                                          <p:spTgt spid="24"/>
                                        </p:tgtEl>
                                        <p:attrNameLst>
                                          <p:attrName>ppt_x</p:attrName>
                                          <p:attrName>ppt_y</p:attrName>
                                        </p:attrNameLst>
                                      </p:cBhvr>
                                      <p:rCtr x="-12064" y="-4893"/>
                                    </p:animMotion>
                                  </p:childTnLst>
                                </p:cTn>
                              </p:par>
                            </p:childTnLst>
                          </p:cTn>
                        </p:par>
                        <p:par>
                          <p:cTn id="151" fill="hold">
                            <p:stCondLst>
                              <p:cond delay="15000"/>
                            </p:stCondLst>
                            <p:childTnLst>
                              <p:par>
                                <p:cTn id="152" presetID="1" presetClass="entr" presetSubtype="0" fill="hold" nodeType="afterEffect">
                                  <p:stCondLst>
                                    <p:cond delay="0"/>
                                  </p:stCondLst>
                                  <p:childTnLst>
                                    <p:set>
                                      <p:cBhvr>
                                        <p:cTn id="153" dur="1" fill="hold">
                                          <p:stCondLst>
                                            <p:cond delay="0"/>
                                          </p:stCondLst>
                                        </p:cTn>
                                        <p:tgtEl>
                                          <p:spTgt spid="25"/>
                                        </p:tgtEl>
                                        <p:attrNameLst>
                                          <p:attrName>style.visibility</p:attrName>
                                        </p:attrNameLst>
                                      </p:cBhvr>
                                      <p:to>
                                        <p:strVal val="visible"/>
                                      </p:to>
                                    </p:set>
                                  </p:childTnLst>
                                </p:cTn>
                              </p:par>
                              <p:par>
                                <p:cTn id="154" presetID="6" presetClass="emph" presetSubtype="0" fill="hold" nodeType="withEffect">
                                  <p:stCondLst>
                                    <p:cond delay="0"/>
                                  </p:stCondLst>
                                  <p:childTnLst>
                                    <p:animScale>
                                      <p:cBhvr>
                                        <p:cTn id="155" dur="500" fill="hold"/>
                                        <p:tgtEl>
                                          <p:spTgt spid="25"/>
                                        </p:tgtEl>
                                      </p:cBhvr>
                                      <p:by x="5000" y="5000"/>
                                    </p:animScale>
                                  </p:childTnLst>
                                </p:cTn>
                              </p:par>
                              <p:par>
                                <p:cTn id="156" presetID="42" presetClass="path" presetSubtype="0" accel="50000" decel="50000" fill="hold" nodeType="withEffect">
                                  <p:stCondLst>
                                    <p:cond delay="0"/>
                                  </p:stCondLst>
                                  <p:childTnLst>
                                    <p:animMotion origin="layout" path="M 3.567E-7 1.72347E-6 L -0.13703 -0.10881 " pathEditMode="relative" rAng="0" ptsTypes="AA">
                                      <p:cBhvr>
                                        <p:cTn id="157" dur="500" fill="hold"/>
                                        <p:tgtEl>
                                          <p:spTgt spid="25"/>
                                        </p:tgtEl>
                                        <p:attrNameLst>
                                          <p:attrName>ppt_x</p:attrName>
                                          <p:attrName>ppt_y</p:attrName>
                                        </p:attrNameLst>
                                      </p:cBhvr>
                                      <p:rCtr x="-6859" y="-5453"/>
                                    </p:animMotion>
                                  </p:childTnLst>
                                </p:cTn>
                              </p:par>
                            </p:childTnLst>
                          </p:cTn>
                        </p:par>
                        <p:par>
                          <p:cTn id="158" fill="hold">
                            <p:stCondLst>
                              <p:cond delay="15500"/>
                            </p:stCondLst>
                            <p:childTnLst>
                              <p:par>
                                <p:cTn id="159" presetID="1" presetClass="entr" presetSubtype="0" fill="hold" nodeType="afterEffect">
                                  <p:stCondLst>
                                    <p:cond delay="0"/>
                                  </p:stCondLst>
                                  <p:childTnLst>
                                    <p:set>
                                      <p:cBhvr>
                                        <p:cTn id="160" dur="1" fill="hold">
                                          <p:stCondLst>
                                            <p:cond delay="0"/>
                                          </p:stCondLst>
                                        </p:cTn>
                                        <p:tgtEl>
                                          <p:spTgt spid="26"/>
                                        </p:tgtEl>
                                        <p:attrNameLst>
                                          <p:attrName>style.visibility</p:attrName>
                                        </p:attrNameLst>
                                      </p:cBhvr>
                                      <p:to>
                                        <p:strVal val="visible"/>
                                      </p:to>
                                    </p:set>
                                  </p:childTnLst>
                                </p:cTn>
                              </p:par>
                              <p:par>
                                <p:cTn id="161" presetID="6" presetClass="emph" presetSubtype="0" fill="hold" nodeType="withEffect">
                                  <p:stCondLst>
                                    <p:cond delay="0"/>
                                  </p:stCondLst>
                                  <p:childTnLst>
                                    <p:animScale>
                                      <p:cBhvr>
                                        <p:cTn id="162" dur="500" fill="hold"/>
                                        <p:tgtEl>
                                          <p:spTgt spid="26"/>
                                        </p:tgtEl>
                                      </p:cBhvr>
                                      <p:by x="5000" y="5000"/>
                                    </p:animScale>
                                  </p:childTnLst>
                                </p:cTn>
                              </p:par>
                              <p:par>
                                <p:cTn id="163" presetID="42" presetClass="path" presetSubtype="0" accel="50000" decel="50000" fill="hold" nodeType="withEffect">
                                  <p:stCondLst>
                                    <p:cond delay="0"/>
                                  </p:stCondLst>
                                  <p:childTnLst>
                                    <p:animMotion origin="layout" path="M -3.81215E-6 1.72347E-6 L 0.08994 -0.14192 " pathEditMode="relative" rAng="0" ptsTypes="AA">
                                      <p:cBhvr>
                                        <p:cTn id="164" dur="500" fill="hold"/>
                                        <p:tgtEl>
                                          <p:spTgt spid="26"/>
                                        </p:tgtEl>
                                        <p:attrNameLst>
                                          <p:attrName>ppt_x</p:attrName>
                                          <p:attrName>ppt_y</p:attrName>
                                        </p:attrNameLst>
                                      </p:cBhvr>
                                      <p:rCtr x="4490" y="-7108"/>
                                    </p:animMotion>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28"/>
                                        </p:tgtEl>
                                        <p:attrNameLst>
                                          <p:attrName>style.visibility</p:attrName>
                                        </p:attrNameLst>
                                      </p:cBhvr>
                                      <p:to>
                                        <p:strVal val="visible"/>
                                      </p:to>
                                    </p:set>
                                  </p:childTnLst>
                                </p:cTn>
                              </p:par>
                              <p:par>
                                <p:cTn id="173" presetID="6" presetClass="emph" presetSubtype="0" fill="hold" nodeType="withEffect">
                                  <p:stCondLst>
                                    <p:cond delay="0"/>
                                  </p:stCondLst>
                                  <p:childTnLst>
                                    <p:animScale>
                                      <p:cBhvr>
                                        <p:cTn id="174" dur="2000" fill="hold"/>
                                        <p:tgtEl>
                                          <p:spTgt spid="28"/>
                                        </p:tgtEl>
                                      </p:cBhvr>
                                      <p:by x="15000" y="15000"/>
                                    </p:animScale>
                                  </p:childTnLst>
                                </p:cTn>
                              </p:par>
                              <p:par>
                                <p:cTn id="175" presetID="42" presetClass="path" presetSubtype="0" accel="50000" decel="50000" fill="hold" nodeType="withEffect">
                                  <p:stCondLst>
                                    <p:cond delay="0"/>
                                  </p:stCondLst>
                                  <p:childTnLst>
                                    <p:animMotion origin="layout" path="M 4.94698E-6 2.90166E-6 L -0.47253 0.02337 " pathEditMode="relative" rAng="0" ptsTypes="AA">
                                      <p:cBhvr>
                                        <p:cTn id="176" dur="2000" fill="hold"/>
                                        <p:tgtEl>
                                          <p:spTgt spid="28"/>
                                        </p:tgtEl>
                                        <p:attrNameLst>
                                          <p:attrName>ppt_x</p:attrName>
                                          <p:attrName>ppt_y</p:attrName>
                                        </p:attrNameLst>
                                      </p:cBhvr>
                                      <p:rCtr x="-23633" y="11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Changed?</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a:t>M</a:t>
            </a:r>
            <a:r>
              <a:rPr lang="en-US" dirty="0" smtClean="0"/>
              <a:t>ore of the same</a:t>
            </a:r>
          </a:p>
          <a:p>
            <a:pPr>
              <a:buFont typeface="Arial" pitchFamily="34" charset="0"/>
              <a:buChar char="•"/>
            </a:pPr>
            <a:r>
              <a:rPr lang="en-US" dirty="0" smtClean="0"/>
              <a:t>Workload of CERTs and ISPs will increase</a:t>
            </a:r>
          </a:p>
          <a:p>
            <a:pPr>
              <a:buFont typeface="Arial" pitchFamily="34" charset="0"/>
              <a:buChar char="•"/>
            </a:pPr>
            <a:r>
              <a:rPr lang="en-US" dirty="0" smtClean="0"/>
              <a:t>More automation is required to handle incidents</a:t>
            </a:r>
          </a:p>
          <a:p>
            <a:pPr>
              <a:buFont typeface="Arial" pitchFamily="34" charset="0"/>
              <a:buChar char="•"/>
            </a:pPr>
            <a:r>
              <a:rPr lang="en-US" dirty="0" smtClean="0"/>
              <a:t>Customers will have more things to patch and maintain</a:t>
            </a:r>
          </a:p>
          <a:p>
            <a:pPr>
              <a:buFont typeface="Arial" pitchFamily="34" charset="0"/>
              <a:buChar char="•"/>
            </a:pPr>
            <a:endParaRPr lang="en-US" dirty="0"/>
          </a:p>
          <a:p>
            <a:pPr>
              <a:buFont typeface="Arial" pitchFamily="34" charset="0"/>
              <a:buChar char="•"/>
            </a:pPr>
            <a:r>
              <a:rPr lang="en-US" dirty="0" smtClean="0"/>
              <a:t>Overall, essentially, nothing has really changed</a:t>
            </a:r>
            <a:endParaRPr lang="en-GB" dirty="0"/>
          </a:p>
        </p:txBody>
      </p:sp>
    </p:spTree>
    <p:extLst>
      <p:ext uri="{BB962C8B-B14F-4D97-AF65-F5344CB8AC3E}">
        <p14:creationId xmlns:p14="http://schemas.microsoft.com/office/powerpoint/2010/main" val="2736604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9" y="955675"/>
            <a:ext cx="10498600" cy="51520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70865">
            <a:off x="4958235" y="-279202"/>
            <a:ext cx="2828572" cy="56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684" y="811659"/>
            <a:ext cx="8174715" cy="425085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685" y="523627"/>
            <a:ext cx="6554822" cy="49161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8457" y="925158"/>
            <a:ext cx="4645161" cy="466954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1354" y="955675"/>
            <a:ext cx="6749379" cy="493773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7112" y="1621631"/>
            <a:ext cx="1847850" cy="327660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765" y="955673"/>
            <a:ext cx="8868967" cy="498879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8869" y="412962"/>
            <a:ext cx="2854102" cy="5708204"/>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1245" y="751674"/>
            <a:ext cx="2502060" cy="5356091"/>
          </a:xfrm>
          <a:prstGeom prst="rect">
            <a:avLst/>
          </a:prstGeom>
        </p:spPr>
      </p:pic>
    </p:spTree>
    <p:extLst>
      <p:ext uri="{BB962C8B-B14F-4D97-AF65-F5344CB8AC3E}">
        <p14:creationId xmlns:p14="http://schemas.microsoft.com/office/powerpoint/2010/main" val="17847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25000" y="25000"/>
                                    </p:animScale>
                                  </p:childTnLst>
                                </p:cTn>
                              </p:par>
                              <p:par>
                                <p:cTn id="9" presetID="42" presetClass="path" presetSubtype="0" accel="50000" decel="50000" fill="hold" nodeType="withEffect">
                                  <p:stCondLst>
                                    <p:cond delay="0"/>
                                  </p:stCondLst>
                                  <p:childTnLst>
                                    <p:animMotion origin="layout" path="M 3.58353E-6 -4.49854E-6 L 0.1906 -0.14508 " pathEditMode="relative" rAng="0" ptsTypes="AA">
                                      <p:cBhvr>
                                        <p:cTn id="10" dur="2000" fill="hold"/>
                                        <p:tgtEl>
                                          <p:spTgt spid="3"/>
                                        </p:tgtEl>
                                        <p:attrNameLst>
                                          <p:attrName>ppt_x</p:attrName>
                                          <p:attrName>ppt_y</p:attrName>
                                        </p:attrNameLst>
                                      </p:cBhvr>
                                      <p:rCtr x="9530" y="-725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11"/>
                                        </p:tgtEl>
                                      </p:cBhvr>
                                      <p:by x="10000" y="10000"/>
                                    </p:animScale>
                                  </p:childTnLst>
                                </p:cTn>
                              </p:par>
                              <p:par>
                                <p:cTn id="17" presetID="42" presetClass="path" presetSubtype="0" accel="50000" decel="50000" fill="hold" nodeType="withEffect">
                                  <p:stCondLst>
                                    <p:cond delay="0"/>
                                  </p:stCondLst>
                                  <p:childTnLst>
                                    <p:animMotion origin="layout" path="M -3.29431E-6 -3.31061E-6 L -0.10095 -0.18062 " pathEditMode="relative" rAng="0" ptsTypes="AA">
                                      <p:cBhvr>
                                        <p:cTn id="18" dur="2000" fill="hold"/>
                                        <p:tgtEl>
                                          <p:spTgt spid="11"/>
                                        </p:tgtEl>
                                        <p:attrNameLst>
                                          <p:attrName>ppt_x</p:attrName>
                                          <p:attrName>ppt_y</p:attrName>
                                        </p:attrNameLst>
                                      </p:cBhvr>
                                      <p:rCtr x="-5054" y="-9031"/>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4"/>
                                        </p:tgtEl>
                                      </p:cBhvr>
                                      <p:by x="22000" y="22000"/>
                                    </p:animScale>
                                  </p:childTnLst>
                                </p:cTn>
                              </p:par>
                              <p:par>
                                <p:cTn id="25" presetID="42" presetClass="path" presetSubtype="0" accel="50000" decel="50000" fill="hold" nodeType="withEffect">
                                  <p:stCondLst>
                                    <p:cond delay="0"/>
                                  </p:stCondLst>
                                  <p:childTnLst>
                                    <p:animMotion origin="layout" path="M -2.73103E-6 -7.98442E-7 L 0.29418 0.12683 " pathEditMode="relative" rAng="0" ptsTypes="AA">
                                      <p:cBhvr>
                                        <p:cTn id="26" dur="2000" fill="hold"/>
                                        <p:tgtEl>
                                          <p:spTgt spid="4"/>
                                        </p:tgtEl>
                                        <p:attrNameLst>
                                          <p:attrName>ppt_x</p:attrName>
                                          <p:attrName>ppt_y</p:attrName>
                                        </p:attrNameLst>
                                      </p:cBhvr>
                                      <p:rCtr x="14709" y="632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5"/>
                                        </p:tgtEl>
                                      </p:cBhvr>
                                      <p:by x="10000" y="10000"/>
                                    </p:animScale>
                                  </p:childTnLst>
                                </p:cTn>
                              </p:par>
                              <p:par>
                                <p:cTn id="33" presetID="42" presetClass="path" presetSubtype="0" accel="50000" decel="50000" fill="hold" nodeType="withEffect">
                                  <p:stCondLst>
                                    <p:cond delay="0"/>
                                  </p:stCondLst>
                                  <p:childTnLst>
                                    <p:animMotion origin="layout" path="M 1.48189E-6 3.23272E-6 L -0.06556 0.31864 " pathEditMode="relative" rAng="0" ptsTypes="AA">
                                      <p:cBhvr>
                                        <p:cTn id="34" dur="2000" fill="hold"/>
                                        <p:tgtEl>
                                          <p:spTgt spid="5"/>
                                        </p:tgtEl>
                                        <p:attrNameLst>
                                          <p:attrName>ppt_x</p:attrName>
                                          <p:attrName>ppt_y</p:attrName>
                                        </p:attrNameLst>
                                      </p:cBhvr>
                                      <p:rCtr x="-3278" y="1592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6"/>
                                        </p:tgtEl>
                                      </p:cBhvr>
                                      <p:by x="10000" y="10000"/>
                                    </p:animScale>
                                  </p:childTnLst>
                                </p:cTn>
                              </p:par>
                              <p:par>
                                <p:cTn id="41" presetID="42" presetClass="path" presetSubtype="0" accel="50000" decel="50000" fill="hold" nodeType="withEffect">
                                  <p:stCondLst>
                                    <p:cond delay="0"/>
                                  </p:stCondLst>
                                  <p:childTnLst>
                                    <p:animMotion origin="layout" path="M -3.41688E-6 3.42746E-6 L -0.00619 0.28724 " pathEditMode="relative" rAng="0" ptsTypes="AA">
                                      <p:cBhvr>
                                        <p:cTn id="42" dur="2000" fill="hold"/>
                                        <p:tgtEl>
                                          <p:spTgt spid="6"/>
                                        </p:tgtEl>
                                        <p:attrNameLst>
                                          <p:attrName>ppt_x</p:attrName>
                                          <p:attrName>ppt_y</p:attrName>
                                        </p:attrNameLst>
                                      </p:cBhvr>
                                      <p:rCtr x="-317" y="14362"/>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2000" fill="hold"/>
                                        <p:tgtEl>
                                          <p:spTgt spid="7"/>
                                        </p:tgtEl>
                                      </p:cBhvr>
                                      <p:by x="10000" y="10000"/>
                                    </p:animScale>
                                  </p:childTnLst>
                                </p:cTn>
                              </p:par>
                              <p:par>
                                <p:cTn id="49" presetID="42" presetClass="path" presetSubtype="0" accel="50000" decel="50000" fill="hold" nodeType="withEffect">
                                  <p:stCondLst>
                                    <p:cond delay="0"/>
                                  </p:stCondLst>
                                  <p:childTnLst>
                                    <p:animMotion origin="layout" path="M 4.82027E-8 -3.02824E-6 L -0.26319 -0.13559 " pathEditMode="relative" rAng="0" ptsTypes="AA">
                                      <p:cBhvr>
                                        <p:cTn id="50" dur="2000" fill="hold"/>
                                        <p:tgtEl>
                                          <p:spTgt spid="7"/>
                                        </p:tgtEl>
                                        <p:attrNameLst>
                                          <p:attrName>ppt_x</p:attrName>
                                          <p:attrName>ppt_y</p:attrName>
                                        </p:attrNameLst>
                                      </p:cBhvr>
                                      <p:rCtr x="-13166" y="-6792"/>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6" presetClass="emph" presetSubtype="0" fill="hold" nodeType="withEffect">
                                  <p:stCondLst>
                                    <p:cond delay="0"/>
                                  </p:stCondLst>
                                  <p:childTnLst>
                                    <p:animScale>
                                      <p:cBhvr>
                                        <p:cTn id="56" dur="2000" fill="hold"/>
                                        <p:tgtEl>
                                          <p:spTgt spid="8"/>
                                        </p:tgtEl>
                                      </p:cBhvr>
                                      <p:by x="10000" y="10000"/>
                                    </p:animScale>
                                  </p:childTnLst>
                                </p:cTn>
                              </p:par>
                              <p:par>
                                <p:cTn id="57" presetID="42" presetClass="path" presetSubtype="0" accel="50000" decel="50000" fill="hold" nodeType="withEffect">
                                  <p:stCondLst>
                                    <p:cond delay="0"/>
                                  </p:stCondLst>
                                  <p:childTnLst>
                                    <p:animMotion origin="layout" path="M -3.41688E-6 3.42746E-6 L 0.2311 -0.12123 " pathEditMode="relative" rAng="0" ptsTypes="AA">
                                      <p:cBhvr>
                                        <p:cTn id="58" dur="2000" fill="hold"/>
                                        <p:tgtEl>
                                          <p:spTgt spid="8"/>
                                        </p:tgtEl>
                                        <p:attrNameLst>
                                          <p:attrName>ppt_x</p:attrName>
                                          <p:attrName>ppt_y</p:attrName>
                                        </p:attrNameLst>
                                      </p:cBhvr>
                                      <p:rCtr x="11555" y="-6061"/>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6" presetClass="emph" presetSubtype="0" fill="hold" nodeType="withEffect">
                                  <p:stCondLst>
                                    <p:cond delay="0"/>
                                  </p:stCondLst>
                                  <p:childTnLst>
                                    <p:animScale>
                                      <p:cBhvr>
                                        <p:cTn id="68" dur="2000" fill="hold"/>
                                        <p:tgtEl>
                                          <p:spTgt spid="10"/>
                                        </p:tgtEl>
                                      </p:cBhvr>
                                      <p:by x="18000" y="18000"/>
                                    </p:animScale>
                                  </p:childTnLst>
                                </p:cTn>
                              </p:par>
                              <p:par>
                                <p:cTn id="69" presetID="42" presetClass="path" presetSubtype="0" accel="50000" decel="50000" fill="hold" nodeType="withEffect">
                                  <p:stCondLst>
                                    <p:cond delay="0"/>
                                  </p:stCondLst>
                                  <p:childTnLst>
                                    <p:animMotion origin="layout" path="M 3.57527E-6 -3.70983E-6 L -0.14255 0.29699 " pathEditMode="relative" rAng="0" ptsTypes="AA">
                                      <p:cBhvr>
                                        <p:cTn id="70" dur="2000" fill="hold"/>
                                        <p:tgtEl>
                                          <p:spTgt spid="10"/>
                                        </p:tgtEl>
                                        <p:attrNameLst>
                                          <p:attrName>ppt_x</p:attrName>
                                          <p:attrName>ppt_y</p:attrName>
                                        </p:attrNameLst>
                                      </p:cBhvr>
                                      <p:rCtr x="-7134" y="148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H</a:t>
            </a:r>
            <a:r>
              <a:rPr lang="en-US" dirty="0" smtClean="0"/>
              <a:t>as Changed Now?</a:t>
            </a:r>
            <a:endParaRPr lang="en-GB" dirty="0"/>
          </a:p>
        </p:txBody>
      </p:sp>
      <p:sp>
        <p:nvSpPr>
          <p:cNvPr id="3" name="Content Placeholder 2"/>
          <p:cNvSpPr>
            <a:spLocks noGrp="1"/>
          </p:cNvSpPr>
          <p:nvPr>
            <p:ph idx="1"/>
          </p:nvPr>
        </p:nvSpPr>
        <p:spPr/>
        <p:txBody>
          <a:bodyPr/>
          <a:lstStyle/>
          <a:p>
            <a:pPr>
              <a:buFont typeface="Arial" pitchFamily="34" charset="0"/>
              <a:buChar char="•"/>
            </a:pPr>
            <a:r>
              <a:rPr lang="en-US" dirty="0" smtClean="0"/>
              <a:t>Even more devices/appliances</a:t>
            </a:r>
          </a:p>
          <a:p>
            <a:pPr>
              <a:buFont typeface="Arial" pitchFamily="34" charset="0"/>
              <a:buChar char="•"/>
            </a:pPr>
            <a:r>
              <a:rPr lang="en-US" dirty="0" smtClean="0"/>
              <a:t>Devices are now part of CNI and used for life support</a:t>
            </a:r>
          </a:p>
          <a:p>
            <a:pPr>
              <a:buFont typeface="Arial" pitchFamily="34" charset="0"/>
              <a:buChar char="•"/>
            </a:pPr>
            <a:r>
              <a:rPr lang="en-US" dirty="0" smtClean="0"/>
              <a:t>They must be constantly connected to the Internet</a:t>
            </a:r>
          </a:p>
          <a:p>
            <a:pPr>
              <a:buFont typeface="Arial" pitchFamily="34" charset="0"/>
              <a:buChar char="•"/>
            </a:pPr>
            <a:r>
              <a:rPr lang="en-US" dirty="0" smtClean="0"/>
              <a:t>Patching a device is more involved – users cannot patch all devices</a:t>
            </a:r>
          </a:p>
          <a:p>
            <a:pPr>
              <a:buFont typeface="Arial" pitchFamily="34" charset="0"/>
              <a:buChar char="•"/>
            </a:pPr>
            <a:r>
              <a:rPr lang="en-US" dirty="0" smtClean="0"/>
              <a:t>Notifying a device owner is more challenging – to whom my electric meter belongs to?</a:t>
            </a:r>
          </a:p>
          <a:p>
            <a:pPr>
              <a:buFont typeface="Arial" pitchFamily="34" charset="0"/>
              <a:buChar char="•"/>
            </a:pPr>
            <a:r>
              <a:rPr lang="en-US" dirty="0" smtClean="0"/>
              <a:t>Multiple intersecting communication networks (cable/wireless, GSM, power cables) – how long it will take malware to start use all of them simultaneously?</a:t>
            </a:r>
            <a:endParaRPr lang="en-GB" dirty="0"/>
          </a:p>
        </p:txBody>
      </p:sp>
    </p:spTree>
    <p:extLst>
      <p:ext uri="{BB962C8B-B14F-4D97-AF65-F5344CB8AC3E}">
        <p14:creationId xmlns:p14="http://schemas.microsoft.com/office/powerpoint/2010/main" val="2298706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eere Präsentation">
  <a:themeElements>
    <a:clrScheme name="">
      <a:dk1>
        <a:srgbClr val="666666"/>
      </a:dk1>
      <a:lt1>
        <a:srgbClr val="A3A3A3"/>
      </a:lt1>
      <a:dk2>
        <a:srgbClr val="000000"/>
      </a:dk2>
      <a:lt2>
        <a:srgbClr val="FFFFFF"/>
      </a:lt2>
      <a:accent1>
        <a:srgbClr val="C1C1C1"/>
      </a:accent1>
      <a:accent2>
        <a:srgbClr val="007DFF"/>
      </a:accent2>
      <a:accent3>
        <a:srgbClr val="CECECE"/>
      </a:accent3>
      <a:accent4>
        <a:srgbClr val="565656"/>
      </a:accent4>
      <a:accent5>
        <a:srgbClr val="DDDDDD"/>
      </a:accent5>
      <a:accent6>
        <a:srgbClr val="0071E7"/>
      </a:accent6>
      <a:hlink>
        <a:srgbClr val="C8A032"/>
      </a:hlink>
      <a:folHlink>
        <a:srgbClr val="0041C0"/>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50" charset="-128"/>
            <a:cs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 Template 16to9 HD</Template>
  <TotalTime>2566</TotalTime>
  <Words>773</Words>
  <Application>Microsoft Office PowerPoint</Application>
  <PresentationFormat>Custom</PresentationFormat>
  <Paragraphs>85</Paragraphs>
  <Slides>17</Slides>
  <Notes>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Leere Präsentation</vt:lpstr>
      <vt:lpstr>Appliances And Incident Response</vt:lpstr>
      <vt:lpstr>Agenda</vt:lpstr>
      <vt:lpstr>PowerPoint Presentation</vt:lpstr>
      <vt:lpstr>The Current State Of The Art</vt:lpstr>
      <vt:lpstr>What That Actually Means?</vt:lpstr>
      <vt:lpstr>PowerPoint Presentation</vt:lpstr>
      <vt:lpstr>What Has Changed?</vt:lpstr>
      <vt:lpstr>PowerPoint Presentation</vt:lpstr>
      <vt:lpstr>What Has Changed Now?</vt:lpstr>
      <vt:lpstr>The New Reality</vt:lpstr>
      <vt:lpstr>How To Handle Incidents In The Brave New World?</vt:lpstr>
      <vt:lpstr>Potential Product Features</vt:lpstr>
      <vt:lpstr>PowerPoint Presentation</vt:lpstr>
      <vt:lpstr>Who Will Protect Denizens?</vt:lpstr>
      <vt:lpstr>A New CERT Workflow</vt:lpstr>
      <vt:lpstr>PowerPoint Presentation</vt:lpstr>
      <vt:lpstr>PowerPoint Presentation</vt:lpstr>
    </vt:vector>
  </TitlesOfParts>
  <Company>Panasonic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We Need Product Security</dc:title>
  <dc:creator>70D3232</dc:creator>
  <cp:lastModifiedBy>Gaus</cp:lastModifiedBy>
  <cp:revision>115</cp:revision>
  <dcterms:created xsi:type="dcterms:W3CDTF">2012-09-18T09:49:09Z</dcterms:created>
  <dcterms:modified xsi:type="dcterms:W3CDTF">2013-01-08T20:04:42Z</dcterms:modified>
</cp:coreProperties>
</file>