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2"/>
    <p:sldId id="304" r:id="rId3"/>
    <p:sldId id="302" r:id="rId4"/>
    <p:sldId id="261" r:id="rId5"/>
    <p:sldId id="260" r:id="rId6"/>
    <p:sldId id="295" r:id="rId7"/>
    <p:sldId id="297" r:id="rId8"/>
    <p:sldId id="296" r:id="rId9"/>
    <p:sldId id="299" r:id="rId10"/>
    <p:sldId id="300" r:id="rId11"/>
    <p:sldId id="291" r:id="rId12"/>
    <p:sldId id="292" r:id="rId13"/>
    <p:sldId id="293" r:id="rId14"/>
    <p:sldId id="294" r:id="rId15"/>
    <p:sldId id="263" r:id="rId16"/>
    <p:sldId id="303" r:id="rId17"/>
    <p:sldId id="28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49"/>
    <p:restoredTop sz="93461"/>
  </p:normalViewPr>
  <p:slideViewPr>
    <p:cSldViewPr snapToGrid="0" snapToObjects="1">
      <p:cViewPr varScale="1">
        <p:scale>
          <a:sx n="146" d="100"/>
          <a:sy n="146" d="100"/>
        </p:scale>
        <p:origin x="55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802EF-6797-6342-8BAC-3927BD686466}" type="datetimeFigureOut">
              <a:rPr lang="en-US" smtClean="0"/>
              <a:t>1/9/19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BC178-4485-284B-93B9-E86E3F8A5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32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4BC178-4485-284B-93B9-E86E3F8A53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85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4BC178-4485-284B-93B9-E86E3F8A53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98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42876-79E2-5D4E-9F82-885A79C1E97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56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6726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0E879-7194-C546-88CE-87813208D4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818290"/>
            <a:ext cx="8676222" cy="919656"/>
          </a:xfrm>
        </p:spPr>
        <p:txBody>
          <a:bodyPr/>
          <a:lstStyle/>
          <a:p>
            <a:r>
              <a:rPr lang="en-US" b="1" dirty="0"/>
              <a:t>Quality over Quantity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8F3139-2865-A744-9C7A-227E2206E9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2814145"/>
            <a:ext cx="8676222" cy="475593"/>
          </a:xfrm>
        </p:spPr>
        <p:txBody>
          <a:bodyPr>
            <a:noAutofit/>
          </a:bodyPr>
          <a:lstStyle/>
          <a:p>
            <a:r>
              <a:rPr lang="en-US" sz="2800" cap="all" dirty="0"/>
              <a:t>Determining Your CTI Detection Efficacy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71500A6-A5E2-7E42-B2A6-C7494A91A8D6}"/>
              </a:ext>
            </a:extLst>
          </p:cNvPr>
          <p:cNvSpPr txBox="1">
            <a:spLocks/>
          </p:cNvSpPr>
          <p:nvPr/>
        </p:nvSpPr>
        <p:spPr>
          <a:xfrm>
            <a:off x="1751012" y="4834758"/>
            <a:ext cx="8676222" cy="155553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cap="none" dirty="0"/>
              <a:t>David J. Bianco</a:t>
            </a:r>
          </a:p>
          <a:p>
            <a:r>
              <a:rPr lang="en-US" cap="none" dirty="0"/>
              <a:t>Principal Engineer, Cybersecurity</a:t>
            </a:r>
          </a:p>
          <a:p>
            <a:r>
              <a:rPr lang="en-US" cap="none" dirty="0"/>
              <a:t>Target Corporation</a:t>
            </a:r>
          </a:p>
          <a:p>
            <a:r>
              <a:rPr lang="en-US" cap="none" dirty="0"/>
              <a:t>     @</a:t>
            </a:r>
            <a:r>
              <a:rPr lang="en-US" cap="none" dirty="0" err="1"/>
              <a:t>DavidJBianco</a:t>
            </a:r>
            <a:endParaRPr lang="en-US" cap="non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C587DB-8707-D24A-AF36-F048FDBB2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438" y="5969875"/>
            <a:ext cx="420413" cy="42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718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73901-99A0-9F45-9CC9-ACAF9C303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COMBINED Visualization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7F68B2-FA02-4E40-AE51-017B7D9E1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3040" y="1747577"/>
            <a:ext cx="8263721" cy="431313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A8CA3EE-4DA3-9B47-A327-44BD8A061920}"/>
              </a:ext>
            </a:extLst>
          </p:cNvPr>
          <p:cNvSpPr/>
          <p:nvPr/>
        </p:nvSpPr>
        <p:spPr>
          <a:xfrm>
            <a:off x="5374871" y="1838960"/>
            <a:ext cx="3281446" cy="1666240"/>
          </a:xfrm>
          <a:prstGeom prst="rect">
            <a:avLst/>
          </a:prstGeom>
          <a:noFill/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Good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283CE1-29D2-8B47-9180-E7F4CDF314CB}"/>
              </a:ext>
            </a:extLst>
          </p:cNvPr>
          <p:cNvSpPr/>
          <p:nvPr/>
        </p:nvSpPr>
        <p:spPr>
          <a:xfrm>
            <a:off x="8656320" y="3505200"/>
            <a:ext cx="2391092" cy="1686559"/>
          </a:xfrm>
          <a:prstGeom prst="rect">
            <a:avLst/>
          </a:prstGeom>
          <a:noFill/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Good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232009-36E1-0041-997C-404243FFF6DD}"/>
              </a:ext>
            </a:extLst>
          </p:cNvPr>
          <p:cNvSpPr/>
          <p:nvPr/>
        </p:nvSpPr>
        <p:spPr>
          <a:xfrm>
            <a:off x="8656319" y="1838960"/>
            <a:ext cx="2391091" cy="1666240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Best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737906-DA57-C541-ACC3-410644F66143}"/>
              </a:ext>
            </a:extLst>
          </p:cNvPr>
          <p:cNvSpPr txBox="1"/>
          <p:nvPr/>
        </p:nvSpPr>
        <p:spPr>
          <a:xfrm>
            <a:off x="284115" y="2128128"/>
            <a:ext cx="3478925" cy="35394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95000"/>
                  </a:schemeClr>
                </a:solidFill>
              </a:rPr>
              <a:t>Plotting the lifecycle phase vs. Pyramid level can reveal not only current strengths, but also opportunities for improvement.</a:t>
            </a:r>
          </a:p>
        </p:txBody>
      </p:sp>
    </p:spTree>
    <p:extLst>
      <p:ext uri="{BB962C8B-B14F-4D97-AF65-F5344CB8AC3E}">
        <p14:creationId xmlns:p14="http://schemas.microsoft.com/office/powerpoint/2010/main" val="101331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0F650-FE31-7D4D-A947-4409659C6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213" y="609600"/>
            <a:ext cx="9905998" cy="672662"/>
          </a:xfrm>
        </p:spPr>
        <p:txBody>
          <a:bodyPr/>
          <a:lstStyle/>
          <a:p>
            <a:r>
              <a:rPr lang="en-US" dirty="0"/>
              <a:t>Overall IOC 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95A931-5DD6-7D49-95A0-2EC612232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69" y="2131159"/>
            <a:ext cx="7845261" cy="36751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2A4069-7961-3D47-BA15-D14C7D8F6D60}"/>
              </a:ext>
            </a:extLst>
          </p:cNvPr>
          <p:cNvSpPr txBox="1"/>
          <p:nvPr/>
        </p:nvSpPr>
        <p:spPr>
          <a:xfrm>
            <a:off x="8375463" y="1768130"/>
            <a:ext cx="3478925" cy="44012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95000"/>
                  </a:schemeClr>
                </a:solidFill>
              </a:rPr>
              <a:t>Box plot of IOC age reveals your balance between currency and history.</a:t>
            </a:r>
          </a:p>
          <a:p>
            <a:pPr algn="l"/>
            <a:endParaRPr lang="en-US" sz="2800" dirty="0">
              <a:solidFill>
                <a:schemeClr val="tx1">
                  <a:lumMod val="95000"/>
                </a:schemeClr>
              </a:solidFill>
            </a:endParaRPr>
          </a:p>
          <a:p>
            <a:pPr algn="l"/>
            <a:r>
              <a:rPr lang="en-US" sz="2800" dirty="0">
                <a:solidFill>
                  <a:schemeClr val="tx1">
                    <a:lumMod val="95000"/>
                  </a:schemeClr>
                </a:solidFill>
              </a:rPr>
              <a:t>”Banding” on the left reveals patterns of collection.</a:t>
            </a:r>
          </a:p>
        </p:txBody>
      </p:sp>
      <p:sp>
        <p:nvSpPr>
          <p:cNvPr id="3" name="Left Arrow 2">
            <a:extLst>
              <a:ext uri="{FF2B5EF4-FFF2-40B4-BE49-F238E27FC236}">
                <a16:creationId xmlns:a16="http://schemas.microsoft.com/office/drawing/2014/main" id="{D36C718B-48F9-FC40-AA86-FE1521C12BA3}"/>
              </a:ext>
            </a:extLst>
          </p:cNvPr>
          <p:cNvSpPr/>
          <p:nvPr/>
        </p:nvSpPr>
        <p:spPr>
          <a:xfrm>
            <a:off x="6513740" y="2250625"/>
            <a:ext cx="468352" cy="104078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2F333BFF-5194-804B-BBB0-6EC6F22891E5}"/>
              </a:ext>
            </a:extLst>
          </p:cNvPr>
          <p:cNvSpPr/>
          <p:nvPr/>
        </p:nvSpPr>
        <p:spPr>
          <a:xfrm>
            <a:off x="6513740" y="4254735"/>
            <a:ext cx="468352" cy="104078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>
            <a:extLst>
              <a:ext uri="{FF2B5EF4-FFF2-40B4-BE49-F238E27FC236}">
                <a16:creationId xmlns:a16="http://schemas.microsoft.com/office/drawing/2014/main" id="{18BE3769-D76B-F54B-A271-E6821975E023}"/>
              </a:ext>
            </a:extLst>
          </p:cNvPr>
          <p:cNvSpPr/>
          <p:nvPr/>
        </p:nvSpPr>
        <p:spPr>
          <a:xfrm>
            <a:off x="6513740" y="5324948"/>
            <a:ext cx="468352" cy="104078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A66DD5-567E-4D42-A61A-98C4D4A8F3DB}"/>
              </a:ext>
            </a:extLst>
          </p:cNvPr>
          <p:cNvSpPr txBox="1"/>
          <p:nvPr/>
        </p:nvSpPr>
        <p:spPr>
          <a:xfrm>
            <a:off x="6982090" y="2131159"/>
            <a:ext cx="117310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1600" dirty="0">
                <a:solidFill>
                  <a:srgbClr val="C00000"/>
                </a:solidFill>
              </a:rPr>
              <a:t>Oldest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8889E3-F235-154E-9D07-078CE4B110FF}"/>
              </a:ext>
            </a:extLst>
          </p:cNvPr>
          <p:cNvSpPr txBox="1"/>
          <p:nvPr/>
        </p:nvSpPr>
        <p:spPr>
          <a:xfrm>
            <a:off x="6982090" y="4137497"/>
            <a:ext cx="1623773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sz="1600" dirty="0">
                <a:solidFill>
                  <a:srgbClr val="C00000"/>
                </a:solidFill>
              </a:rPr>
              <a:t>Median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947650-C14E-0F44-B8A4-82C7F0297937}"/>
              </a:ext>
            </a:extLst>
          </p:cNvPr>
          <p:cNvSpPr txBox="1"/>
          <p:nvPr/>
        </p:nvSpPr>
        <p:spPr>
          <a:xfrm>
            <a:off x="6982090" y="5207710"/>
            <a:ext cx="1033774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sz="1600" dirty="0">
                <a:solidFill>
                  <a:srgbClr val="C00000"/>
                </a:solidFill>
              </a:rPr>
              <a:t>Newest</a:t>
            </a:r>
          </a:p>
        </p:txBody>
      </p:sp>
    </p:spTree>
    <p:extLst>
      <p:ext uri="{BB962C8B-B14F-4D97-AF65-F5344CB8AC3E}">
        <p14:creationId xmlns:p14="http://schemas.microsoft.com/office/powerpoint/2010/main" val="209078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0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66ECC-2CA8-F948-9756-7BA3F0098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 by Lifecycle Phase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04C931-55CC-4843-A2E2-8E89D58DB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484" y="1879600"/>
            <a:ext cx="8134216" cy="38573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8504A7-8B6F-D641-B09D-4612935CF579}"/>
              </a:ext>
            </a:extLst>
          </p:cNvPr>
          <p:cNvSpPr txBox="1"/>
          <p:nvPr/>
        </p:nvSpPr>
        <p:spPr>
          <a:xfrm>
            <a:off x="253559" y="2467346"/>
            <a:ext cx="3478925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95000"/>
                  </a:schemeClr>
                </a:solidFill>
              </a:rPr>
              <a:t>Breaking down the ages by lifecycle phase gives more info about how current we are for each.</a:t>
            </a:r>
          </a:p>
        </p:txBody>
      </p:sp>
    </p:spTree>
    <p:extLst>
      <p:ext uri="{BB962C8B-B14F-4D97-AF65-F5344CB8AC3E}">
        <p14:creationId xmlns:p14="http://schemas.microsoft.com/office/powerpoint/2010/main" val="4068217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E5A4E-8DF6-BD4A-AACB-4F6013A6C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 by Pyramid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86BC15-427E-0F4D-8DF1-3D16816FE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15" y="1793058"/>
            <a:ext cx="7903225" cy="4351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EF1C1C-89DA-4A4A-84B5-FD5979DA503A}"/>
              </a:ext>
            </a:extLst>
          </p:cNvPr>
          <p:cNvSpPr txBox="1"/>
          <p:nvPr/>
        </p:nvSpPr>
        <p:spPr>
          <a:xfrm>
            <a:off x="8284023" y="1768136"/>
            <a:ext cx="3478925" cy="44012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95000"/>
                  </a:schemeClr>
                </a:solidFill>
              </a:rPr>
              <a:t>Analyzing it by Pyramid level is also useful in comparing IOC ages to volatility.</a:t>
            </a:r>
          </a:p>
          <a:p>
            <a:pPr algn="l"/>
            <a:endParaRPr lang="en-US" sz="2800" dirty="0">
              <a:solidFill>
                <a:schemeClr val="tx1">
                  <a:lumMod val="95000"/>
                </a:schemeClr>
              </a:solidFill>
            </a:endParaRPr>
          </a:p>
          <a:p>
            <a:pPr algn="l"/>
            <a:r>
              <a:rPr lang="en-US" sz="2800" dirty="0">
                <a:solidFill>
                  <a:schemeClr val="tx1">
                    <a:lumMod val="95000"/>
                  </a:schemeClr>
                </a:solidFill>
              </a:rPr>
              <a:t>The lower the level, the fresher your IOCs need to be.</a:t>
            </a:r>
          </a:p>
        </p:txBody>
      </p:sp>
    </p:spTree>
    <p:extLst>
      <p:ext uri="{BB962C8B-B14F-4D97-AF65-F5344CB8AC3E}">
        <p14:creationId xmlns:p14="http://schemas.microsoft.com/office/powerpoint/2010/main" val="3952534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6472F-8F3A-5B4D-85F3-EB80E2977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Ttps</a:t>
            </a:r>
            <a:r>
              <a:rPr lang="en-US" dirty="0"/>
              <a:t> by tactic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06D626E-1792-5E4A-B29D-BC05FC2AD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0066" y="1282262"/>
            <a:ext cx="6812868" cy="52644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9D9C68-D6C6-C94B-BB08-39E26689E2FF}"/>
              </a:ext>
            </a:extLst>
          </p:cNvPr>
          <p:cNvSpPr txBox="1"/>
          <p:nvPr/>
        </p:nvSpPr>
        <p:spPr>
          <a:xfrm>
            <a:off x="498089" y="1283021"/>
            <a:ext cx="4211978" cy="526297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95000"/>
                  </a:schemeClr>
                </a:solidFill>
              </a:rPr>
              <a:t>Mapping the known TTPs to the ATT&amp;CK Enterprise Matrix quickly shows strengths and weaknesses.</a:t>
            </a:r>
          </a:p>
          <a:p>
            <a:pPr algn="l"/>
            <a:endParaRPr lang="en-US" sz="2800" dirty="0">
              <a:solidFill>
                <a:schemeClr val="tx1">
                  <a:lumMod val="95000"/>
                </a:schemeClr>
              </a:solidFill>
            </a:endParaRPr>
          </a:p>
          <a:p>
            <a:pPr algn="l"/>
            <a:r>
              <a:rPr lang="en-US" sz="2800" dirty="0">
                <a:solidFill>
                  <a:schemeClr val="tx1">
                    <a:lumMod val="95000"/>
                  </a:schemeClr>
                </a:solidFill>
              </a:rPr>
              <a:t>White doesn’t imply a gap. Maybe the actor doesn’t do that thing.</a:t>
            </a:r>
          </a:p>
          <a:p>
            <a:pPr algn="l"/>
            <a:endParaRPr lang="en-US" sz="2800" dirty="0">
              <a:solidFill>
                <a:schemeClr val="tx1">
                  <a:lumMod val="95000"/>
                </a:schemeClr>
              </a:solidFill>
            </a:endParaRPr>
          </a:p>
          <a:p>
            <a:pPr algn="l"/>
            <a:r>
              <a:rPr lang="en-US" sz="2800" b="1" dirty="0">
                <a:solidFill>
                  <a:schemeClr val="tx1">
                    <a:lumMod val="95000"/>
                  </a:schemeClr>
                </a:solidFill>
              </a:rPr>
              <a:t>I’d like to find something better.</a:t>
            </a:r>
          </a:p>
        </p:txBody>
      </p:sp>
    </p:spTree>
    <p:extLst>
      <p:ext uri="{BB962C8B-B14F-4D97-AF65-F5344CB8AC3E}">
        <p14:creationId xmlns:p14="http://schemas.microsoft.com/office/powerpoint/2010/main" val="2906061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77601-2FAA-8E49-A9D8-1C9AD7065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challenges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1020C28-7CE2-0040-86DC-49FBBB75B0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317348"/>
              </p:ext>
            </p:extLst>
          </p:nvPr>
        </p:nvGraphicFramePr>
        <p:xfrm>
          <a:off x="420778" y="1717691"/>
          <a:ext cx="11347268" cy="4628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185495">
                  <a:extLst>
                    <a:ext uri="{9D8B030D-6E8A-4147-A177-3AD203B41FA5}">
                      <a16:colId xmlns:a16="http://schemas.microsoft.com/office/drawing/2014/main" val="2763238099"/>
                    </a:ext>
                  </a:extLst>
                </a:gridCol>
                <a:gridCol w="6161773">
                  <a:extLst>
                    <a:ext uri="{9D8B030D-6E8A-4147-A177-3AD203B41FA5}">
                      <a16:colId xmlns:a16="http://schemas.microsoft.com/office/drawing/2014/main" val="4056097162"/>
                    </a:ext>
                  </a:extLst>
                </a:gridCol>
              </a:tblGrid>
              <a:tr h="659200">
                <a:tc>
                  <a:txBody>
                    <a:bodyPr/>
                    <a:lstStyle/>
                    <a:p>
                      <a:r>
                        <a:rPr lang="en-US" sz="2000" dirty="0"/>
                        <a:t>Challenge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What we did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0739729"/>
                  </a:ext>
                </a:extLst>
              </a:tr>
              <a:tr h="1215536">
                <a:tc>
                  <a:txBody>
                    <a:bodyPr/>
                    <a:lstStyle/>
                    <a:p>
                      <a:r>
                        <a:rPr lang="en-US" sz="2000" dirty="0"/>
                        <a:t>CTI data in multiple repositories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Developed custom extraction for each and merging/deduplication logic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Manual review of priority actor wiki pages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6403980"/>
                  </a:ext>
                </a:extLst>
              </a:tr>
              <a:tr h="1538408">
                <a:tc>
                  <a:txBody>
                    <a:bodyPr/>
                    <a:lstStyle/>
                    <a:p>
                      <a:r>
                        <a:rPr lang="en-US" sz="2000" dirty="0"/>
                        <a:t>Data tracked by different repos is inconsistent, sometimes even when it looks the same (e.g., timestamps mean different things)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Analyzed using estimates and approximations when necessary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Custom merging/deduplication logic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3746903"/>
                  </a:ext>
                </a:extLst>
              </a:tr>
              <a:tr h="1215536">
                <a:tc>
                  <a:txBody>
                    <a:bodyPr/>
                    <a:lstStyle/>
                    <a:p>
                      <a:r>
                        <a:rPr lang="en-US" sz="2000" dirty="0"/>
                        <a:t>Converting a one-time analysis into a repeatable, automatable process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/>
                        <a:t>Captured code, documentation and graphs in a Jupyter Notebook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/>
                        <a:t>Work is still ongoing…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5080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4742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41FB1-D9AA-1A4F-81BB-FDBBDB22D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E859B-4235-7940-A2FC-53D73E2E9210}"/>
              </a:ext>
            </a:extLst>
          </p:cNvPr>
          <p:cNvSpPr txBox="1">
            <a:spLocks/>
          </p:cNvSpPr>
          <p:nvPr/>
        </p:nvSpPr>
        <p:spPr>
          <a:xfrm>
            <a:off x="1141413" y="1554405"/>
            <a:ext cx="9905998" cy="4709407"/>
          </a:xfrm>
          <a:prstGeom prst="rect">
            <a:avLst/>
          </a:prstGeom>
        </p:spPr>
        <p:txBody>
          <a:bodyPr anchor="ctr"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cap="none" dirty="0"/>
              <a:t>Start by identifying your key threat actors</a:t>
            </a:r>
          </a:p>
          <a:p>
            <a:r>
              <a:rPr lang="en-US" sz="2800" cap="none" dirty="0"/>
              <a:t>Where is all your data stored and what does it mean?</a:t>
            </a:r>
          </a:p>
          <a:p>
            <a:r>
              <a:rPr lang="en-US" sz="2800" cap="none" dirty="0"/>
              <a:t>Extract, clean, merge &amp; deduplicate </a:t>
            </a:r>
            <a:r>
              <a:rPr lang="en-US" sz="2800" b="1" cap="none" dirty="0"/>
              <a:t>(this is most of the work)</a:t>
            </a:r>
            <a:endParaRPr lang="en-US" sz="2600" b="1" cap="none" dirty="0"/>
          </a:p>
          <a:p>
            <a:r>
              <a:rPr lang="en-US" sz="2800" cap="none" dirty="0"/>
              <a:t>Map IOCs &amp; TTPs to your favorite lifecycle model and to the Pyramid of Pain</a:t>
            </a:r>
          </a:p>
          <a:p>
            <a:r>
              <a:rPr lang="en-US" sz="2800" cap="none" dirty="0"/>
              <a:t>Visualize to identify gaps</a:t>
            </a:r>
          </a:p>
          <a:p>
            <a:r>
              <a:rPr lang="en-US" sz="2800" cap="none" dirty="0"/>
              <a:t>Automate this process and run it regularly to help keep yourself on track with actionable CTI</a:t>
            </a:r>
          </a:p>
        </p:txBody>
      </p:sp>
    </p:spTree>
    <p:extLst>
      <p:ext uri="{BB962C8B-B14F-4D97-AF65-F5344CB8AC3E}">
        <p14:creationId xmlns:p14="http://schemas.microsoft.com/office/powerpoint/2010/main" val="249123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/>
              <a:t>I have a question and/or wish to make a short speech</a:t>
            </a:r>
            <a:r>
              <a:rPr lang="is-IS" b="1" cap="none" dirty="0"/>
              <a:t>…</a:t>
            </a:r>
            <a:endParaRPr lang="en-US" b="1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endParaRPr lang="en-US" b="1" cap="none" dirty="0"/>
          </a:p>
          <a:p>
            <a:r>
              <a:rPr lang="en-US" b="1" cap="none" dirty="0"/>
              <a:t>David J. Bianco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248410"/>
          </a:xfrm>
        </p:spPr>
        <p:txBody>
          <a:bodyPr>
            <a:normAutofit/>
          </a:bodyPr>
          <a:lstStyle/>
          <a:p>
            <a:r>
              <a:rPr lang="en-US" cap="none" dirty="0"/>
              <a:t>     @</a:t>
            </a:r>
            <a:r>
              <a:rPr lang="en-US" cap="none" dirty="0" err="1"/>
              <a:t>DavidJBianco</a:t>
            </a:r>
            <a:endParaRPr lang="en-US" cap="none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470F35-D503-374F-AF74-CB19D80DE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10" y="4768785"/>
            <a:ext cx="420413" cy="42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03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B9CCA-8FE0-A649-9469-B73FC1AE5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>
                <a:solidFill>
                  <a:schemeClr val="tx1">
                    <a:lumMod val="95000"/>
                  </a:schemeClr>
                </a:solidFill>
              </a:rPr>
              <a:t>I’d like you to review and identify gaps in what we know about our high priority threat actors going into peak [retail season].</a:t>
            </a:r>
            <a:endParaRPr lang="en-US" b="1" cap="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D87227-4A55-3B40-8FA4-59C47065DB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800" cap="none" dirty="0"/>
              <a:t>Yeah, I’d like that, too.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539B98-D7E9-CD4C-815D-BA671074F4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400" i="1" cap="none" dirty="0"/>
              <a:t>But how…?</a:t>
            </a:r>
          </a:p>
        </p:txBody>
      </p:sp>
    </p:spTree>
    <p:extLst>
      <p:ext uri="{BB962C8B-B14F-4D97-AF65-F5344CB8AC3E}">
        <p14:creationId xmlns:p14="http://schemas.microsoft.com/office/powerpoint/2010/main" val="395724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60541-BC8C-E44F-9A24-D42B8C9CD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7034"/>
            <a:ext cx="9905998" cy="672662"/>
          </a:xfrm>
        </p:spPr>
        <p:txBody>
          <a:bodyPr/>
          <a:lstStyle/>
          <a:p>
            <a:r>
              <a:rPr lang="en-US" dirty="0"/>
              <a:t>Translation into action items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29B16A4-C700-744D-B9BB-7809F1FF7AD3}"/>
              </a:ext>
            </a:extLst>
          </p:cNvPr>
          <p:cNvSpPr txBox="1">
            <a:spLocks/>
          </p:cNvSpPr>
          <p:nvPr/>
        </p:nvSpPr>
        <p:spPr>
          <a:xfrm>
            <a:off x="1141413" y="1496524"/>
            <a:ext cx="9905998" cy="4121312"/>
          </a:xfrm>
          <a:prstGeom prst="rect">
            <a:avLst/>
          </a:prstGeom>
        </p:spPr>
        <p:txBody>
          <a:bodyPr anchor="ctr"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cap="none" dirty="0"/>
              <a:t>Identify our high priority threat actors</a:t>
            </a:r>
          </a:p>
          <a:p>
            <a:pPr>
              <a:lnSpc>
                <a:spcPct val="150000"/>
              </a:lnSpc>
            </a:pPr>
            <a:r>
              <a:rPr lang="en-US" sz="2800" cap="none" dirty="0"/>
              <a:t>Figure out what we know about each (and how/where to find that info)</a:t>
            </a:r>
          </a:p>
          <a:p>
            <a:pPr>
              <a:lnSpc>
                <a:spcPct val="150000"/>
              </a:lnSpc>
            </a:pPr>
            <a:r>
              <a:rPr lang="en-US" sz="2800" cap="none" dirty="0"/>
              <a:t>Develop CTI evaluation criteria</a:t>
            </a:r>
          </a:p>
          <a:p>
            <a:pPr>
              <a:lnSpc>
                <a:spcPct val="150000"/>
              </a:lnSpc>
            </a:pPr>
            <a:r>
              <a:rPr lang="en-US" sz="2800" cap="none" dirty="0"/>
              <a:t>Evaluate and perform gap analysis</a:t>
            </a:r>
          </a:p>
        </p:txBody>
      </p:sp>
    </p:spTree>
    <p:extLst>
      <p:ext uri="{BB962C8B-B14F-4D97-AF65-F5344CB8AC3E}">
        <p14:creationId xmlns:p14="http://schemas.microsoft.com/office/powerpoint/2010/main" val="6337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2F1EB-2F37-FC44-BF42-57ED8335F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 &amp; Processing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F913AB2-BA69-0244-A5AF-4731B7EBDCA8}"/>
              </a:ext>
            </a:extLst>
          </p:cNvPr>
          <p:cNvSpPr/>
          <p:nvPr/>
        </p:nvSpPr>
        <p:spPr>
          <a:xfrm>
            <a:off x="2885088" y="3124937"/>
            <a:ext cx="1303283" cy="6516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Clean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39F93C6-172B-AD46-BC2D-258FA7108220}"/>
              </a:ext>
            </a:extLst>
          </p:cNvPr>
          <p:cNvSpPr/>
          <p:nvPr/>
        </p:nvSpPr>
        <p:spPr>
          <a:xfrm>
            <a:off x="5390218" y="4487918"/>
            <a:ext cx="1303283" cy="6516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Merge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1B96A01-0B95-424B-94D3-49CE81407485}"/>
              </a:ext>
            </a:extLst>
          </p:cNvPr>
          <p:cNvSpPr/>
          <p:nvPr/>
        </p:nvSpPr>
        <p:spPr>
          <a:xfrm>
            <a:off x="2885087" y="2050253"/>
            <a:ext cx="1303283" cy="6516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Dump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243FD9C-D6C4-754A-A6DF-7AEEEFCA287A}"/>
              </a:ext>
            </a:extLst>
          </p:cNvPr>
          <p:cNvSpPr/>
          <p:nvPr/>
        </p:nvSpPr>
        <p:spPr>
          <a:xfrm>
            <a:off x="7777656" y="2050253"/>
            <a:ext cx="1303283" cy="6516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Extract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788F6E5-9465-7E4D-B78A-A2E11F88BC8C}"/>
              </a:ext>
            </a:extLst>
          </p:cNvPr>
          <p:cNvSpPr/>
          <p:nvPr/>
        </p:nvSpPr>
        <p:spPr>
          <a:xfrm>
            <a:off x="5390217" y="5544207"/>
            <a:ext cx="1303283" cy="6516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Visualize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C8E21F-75E9-D846-9651-BE981E962759}"/>
              </a:ext>
            </a:extLst>
          </p:cNvPr>
          <p:cNvSpPr txBox="1"/>
          <p:nvPr/>
        </p:nvSpPr>
        <p:spPr>
          <a:xfrm>
            <a:off x="2885086" y="1679028"/>
            <a:ext cx="130328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IOCs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63C5C3-F697-9C43-9215-8DC5D50CD468}"/>
              </a:ext>
            </a:extLst>
          </p:cNvPr>
          <p:cNvSpPr txBox="1"/>
          <p:nvPr/>
        </p:nvSpPr>
        <p:spPr>
          <a:xfrm>
            <a:off x="7777656" y="1679028"/>
            <a:ext cx="130328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TTPs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EE31D10-E1A1-BA4F-8202-51CFBD9B90E5}"/>
              </a:ext>
            </a:extLst>
          </p:cNvPr>
          <p:cNvCxnSpPr>
            <a:stCxn id="9" idx="2"/>
            <a:endCxn id="7" idx="0"/>
          </p:cNvCxnSpPr>
          <p:nvPr/>
        </p:nvCxnSpPr>
        <p:spPr>
          <a:xfrm>
            <a:off x="3536729" y="2701895"/>
            <a:ext cx="1" cy="423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973852C4-C151-254D-9E6D-849D29E26854}"/>
              </a:ext>
            </a:extLst>
          </p:cNvPr>
          <p:cNvCxnSpPr>
            <a:stCxn id="7" idx="2"/>
            <a:endCxn id="8" idx="0"/>
          </p:cNvCxnSpPr>
          <p:nvPr/>
        </p:nvCxnSpPr>
        <p:spPr>
          <a:xfrm rot="16200000" flipH="1">
            <a:off x="4433626" y="2879683"/>
            <a:ext cx="711339" cy="250513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7A35607C-DB39-694A-9683-21104E071459}"/>
              </a:ext>
            </a:extLst>
          </p:cNvPr>
          <p:cNvCxnSpPr>
            <a:stCxn id="10" idx="2"/>
            <a:endCxn id="8" idx="0"/>
          </p:cNvCxnSpPr>
          <p:nvPr/>
        </p:nvCxnSpPr>
        <p:spPr>
          <a:xfrm rot="5400000">
            <a:off x="6342568" y="2401187"/>
            <a:ext cx="1786023" cy="2387438"/>
          </a:xfrm>
          <a:prstGeom prst="bentConnector3">
            <a:avLst>
              <a:gd name="adj1" fmla="val 8001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78FFF3D3-3281-3546-BCEE-A9DF7B7001B1}"/>
              </a:ext>
            </a:extLst>
          </p:cNvPr>
          <p:cNvCxnSpPr>
            <a:stCxn id="8" idx="2"/>
            <a:endCxn id="11" idx="0"/>
          </p:cNvCxnSpPr>
          <p:nvPr/>
        </p:nvCxnSpPr>
        <p:spPr>
          <a:xfrm rot="5400000">
            <a:off x="5839537" y="5341883"/>
            <a:ext cx="404647" cy="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95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3C1DF-4EF5-5644-8DE5-773A284BC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CTI evaluation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7E782-A42F-B84B-A3DA-80CBBB0BA4F7}"/>
              </a:ext>
            </a:extLst>
          </p:cNvPr>
          <p:cNvSpPr txBox="1">
            <a:spLocks/>
          </p:cNvSpPr>
          <p:nvPr/>
        </p:nvSpPr>
        <p:spPr>
          <a:xfrm>
            <a:off x="1141413" y="1554405"/>
            <a:ext cx="9905998" cy="4709407"/>
          </a:xfrm>
          <a:prstGeom prst="rect">
            <a:avLst/>
          </a:prstGeom>
        </p:spPr>
        <p:txBody>
          <a:bodyPr anchor="ctr"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cap="none" dirty="0"/>
              <a:t>Do we know the adversary’s repeated behaviors?</a:t>
            </a:r>
          </a:p>
          <a:p>
            <a:r>
              <a:rPr lang="en-US" sz="2800" cap="none" dirty="0"/>
              <a:t>How volatile are our IOCs?</a:t>
            </a:r>
          </a:p>
          <a:p>
            <a:r>
              <a:rPr lang="en-US" sz="2800" cap="none" dirty="0"/>
              <a:t>In which lifecycle phase(s) could the adversary operate with impunity?</a:t>
            </a:r>
          </a:p>
          <a:p>
            <a:r>
              <a:rPr lang="en-US" sz="2800" cap="none" dirty="0"/>
              <a:t>Is our intel recent enough to be useful, but with enough history to provide context?</a:t>
            </a:r>
          </a:p>
          <a:p>
            <a:r>
              <a:rPr lang="en-US" sz="2800" cap="none" dirty="0"/>
              <a:t>Where should we concentrate or improve our collection efforts?</a:t>
            </a:r>
          </a:p>
        </p:txBody>
      </p:sp>
    </p:spTree>
    <p:extLst>
      <p:ext uri="{BB962C8B-B14F-4D97-AF65-F5344CB8AC3E}">
        <p14:creationId xmlns:p14="http://schemas.microsoft.com/office/powerpoint/2010/main" val="58033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9527A-42B4-3C48-82F3-8BB3167B1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 LIFECYCLE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611AC6-D12E-394C-8AE2-220C3133F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32" y="1684766"/>
            <a:ext cx="11540359" cy="27647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D41E31-501F-464C-8446-5C9D9601ACE2}"/>
              </a:ext>
            </a:extLst>
          </p:cNvPr>
          <p:cNvSpPr txBox="1"/>
          <p:nvPr/>
        </p:nvSpPr>
        <p:spPr>
          <a:xfrm>
            <a:off x="324233" y="4887310"/>
            <a:ext cx="11540358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</a:schemeClr>
                </a:solidFill>
              </a:rPr>
              <a:t>Assigning the IOCs and TTPs to phases in MITRE’s ATT&amp;CK™ lifecycle model allows us to see “where” in the lifecycle we know the most.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E92638-71D1-1546-9150-20EBFD22E26E}"/>
              </a:ext>
            </a:extLst>
          </p:cNvPr>
          <p:cNvSpPr txBox="1"/>
          <p:nvPr/>
        </p:nvSpPr>
        <p:spPr>
          <a:xfrm>
            <a:off x="9532884" y="6433058"/>
            <a:ext cx="2331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Source: </a:t>
            </a:r>
            <a:r>
              <a:rPr lang="en-US" sz="1400" dirty="0" err="1">
                <a:solidFill>
                  <a:schemeClr val="tx1">
                    <a:lumMod val="75000"/>
                  </a:schemeClr>
                </a:solidFill>
              </a:rPr>
              <a:t>attack.mitre.org</a:t>
            </a:r>
            <a:endParaRPr lang="en-US" sz="14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51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73901-99A0-9F45-9CC9-ACAF9C303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LIFECYCLE Visualization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8ED3E2-C29E-3A46-BA3D-3084AAA8272C}"/>
              </a:ext>
            </a:extLst>
          </p:cNvPr>
          <p:cNvSpPr txBox="1"/>
          <p:nvPr/>
        </p:nvSpPr>
        <p:spPr>
          <a:xfrm>
            <a:off x="504496" y="1521298"/>
            <a:ext cx="3478925" cy="48320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95000"/>
                  </a:schemeClr>
                </a:solidFill>
              </a:rPr>
              <a:t>Most of our CTI centers around the attacker’s process for gaining a foothold in the environment.</a:t>
            </a:r>
          </a:p>
          <a:p>
            <a:pPr algn="l"/>
            <a:endParaRPr lang="en-US" sz="2800" dirty="0">
              <a:solidFill>
                <a:schemeClr val="tx1">
                  <a:lumMod val="95000"/>
                </a:schemeClr>
              </a:solidFill>
            </a:endParaRPr>
          </a:p>
          <a:p>
            <a:pPr algn="l"/>
            <a:r>
              <a:rPr lang="en-US" sz="2800" dirty="0">
                <a:solidFill>
                  <a:schemeClr val="tx1">
                    <a:lumMod val="95000"/>
                  </a:schemeClr>
                </a:solidFill>
              </a:rPr>
              <a:t>We know little about what happens before or after.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6A97D1-8D7E-324F-9EA7-339363FE6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4160" y="1850913"/>
            <a:ext cx="7818120" cy="417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49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C81E9-364D-6549-828D-D7DFD1B5B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Pyramid of Pain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F12F42-540D-8B4B-86F9-1B04A00A2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973" y="1702673"/>
            <a:ext cx="5948855" cy="33462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E5E450-A54D-1D44-AA33-D325E5B5358A}"/>
              </a:ext>
            </a:extLst>
          </p:cNvPr>
          <p:cNvSpPr txBox="1"/>
          <p:nvPr/>
        </p:nvSpPr>
        <p:spPr>
          <a:xfrm>
            <a:off x="7210098" y="2252405"/>
            <a:ext cx="4498427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95000"/>
                  </a:schemeClr>
                </a:solidFill>
              </a:rPr>
              <a:t>Assigning IOCs to the appropriate Pyramid level helps describe their potential volatility and replaceability.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0D33A7-1751-2A4F-8E2C-FAF5097DE783}"/>
              </a:ext>
            </a:extLst>
          </p:cNvPr>
          <p:cNvSpPr/>
          <p:nvPr/>
        </p:nvSpPr>
        <p:spPr>
          <a:xfrm>
            <a:off x="987973" y="5469317"/>
            <a:ext cx="10720552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</a:schemeClr>
                </a:solidFill>
              </a:rPr>
              <a:t>Put another way, we want to maximize our ability to increase the adversary’s cost of action against us.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CBF01D-2472-0D4C-882C-B167C20BE93F}"/>
              </a:ext>
            </a:extLst>
          </p:cNvPr>
          <p:cNvSpPr txBox="1"/>
          <p:nvPr/>
        </p:nvSpPr>
        <p:spPr>
          <a:xfrm>
            <a:off x="4397829" y="6433058"/>
            <a:ext cx="7466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Source: http://detect-</a:t>
            </a:r>
            <a:r>
              <a:rPr lang="en-US" sz="1400" dirty="0" err="1">
                <a:solidFill>
                  <a:schemeClr val="tx1">
                    <a:lumMod val="75000"/>
                  </a:schemeClr>
                </a:solidFill>
              </a:rPr>
              <a:t>respond.blogspot.com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/2013/03/the-pyramid-of-</a:t>
            </a:r>
            <a:r>
              <a:rPr lang="en-US" sz="1400" dirty="0" err="1">
                <a:solidFill>
                  <a:schemeClr val="tx1">
                    <a:lumMod val="75000"/>
                  </a:schemeClr>
                </a:solidFill>
              </a:rPr>
              <a:t>pain.html</a:t>
            </a:r>
            <a:endParaRPr lang="en-US" sz="14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983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73901-99A0-9F45-9CC9-ACAF9C303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Pyramid Visualization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7F68B2-FA02-4E40-AE51-017B7D9E1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12" y="1762599"/>
            <a:ext cx="7915596" cy="42826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DAFC5C-9BD1-C843-B2B1-BF77A36A04C1}"/>
              </a:ext>
            </a:extLst>
          </p:cNvPr>
          <p:cNvSpPr txBox="1"/>
          <p:nvPr/>
        </p:nvSpPr>
        <p:spPr>
          <a:xfrm>
            <a:off x="8397765" y="2136099"/>
            <a:ext cx="3478925" cy="35394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95000"/>
                  </a:schemeClr>
                </a:solidFill>
              </a:rPr>
              <a:t>We’re doing pretty well covering most of the Pyramid.</a:t>
            </a:r>
          </a:p>
          <a:p>
            <a:pPr algn="l"/>
            <a:endParaRPr lang="en-US" sz="2800" dirty="0">
              <a:solidFill>
                <a:schemeClr val="tx1">
                  <a:lumMod val="95000"/>
                </a:schemeClr>
              </a:solidFill>
            </a:endParaRPr>
          </a:p>
          <a:p>
            <a:pPr algn="l"/>
            <a:r>
              <a:rPr lang="en-US" sz="2800" dirty="0">
                <a:solidFill>
                  <a:schemeClr val="tx1">
                    <a:lumMod val="95000"/>
                  </a:schemeClr>
                </a:solidFill>
              </a:rPr>
              <a:t>Looks like we need more info about their toolset, though.</a:t>
            </a:r>
          </a:p>
        </p:txBody>
      </p:sp>
    </p:spTree>
    <p:extLst>
      <p:ext uri="{BB962C8B-B14F-4D97-AF65-F5344CB8AC3E}">
        <p14:creationId xmlns:p14="http://schemas.microsoft.com/office/powerpoint/2010/main" val="25595687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 algn="l">
          <a:buFont typeface="Arial" panose="020B0604020202020204" pitchFamily="34" charset="0"/>
          <a:buChar char="•"/>
          <a:defRPr dirty="0">
            <a:solidFill>
              <a:schemeClr val="tx1">
                <a:lumMod val="9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16300</TotalTime>
  <Words>643</Words>
  <Application>Microsoft Macintosh PowerPoint</Application>
  <PresentationFormat>Widescreen</PresentationFormat>
  <Paragraphs>93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Century Gothic</vt:lpstr>
      <vt:lpstr>Mesh</vt:lpstr>
      <vt:lpstr>Quality over Quantity</vt:lpstr>
      <vt:lpstr>I’d like you to review and identify gaps in what we know about our high priority threat actors going into peak [retail season].</vt:lpstr>
      <vt:lpstr>Translation into action items</vt:lpstr>
      <vt:lpstr>Data collection &amp; Processing</vt:lpstr>
      <vt:lpstr>CTI evaluation criteria</vt:lpstr>
      <vt:lpstr>Attack LIFECYCLE</vt:lpstr>
      <vt:lpstr>LIFECYCLE Visualization</vt:lpstr>
      <vt:lpstr>The Pyramid of Pain</vt:lpstr>
      <vt:lpstr>Pyramid Visualization</vt:lpstr>
      <vt:lpstr>COMBINED Visualization</vt:lpstr>
      <vt:lpstr>Overall IOC Age</vt:lpstr>
      <vt:lpstr>Age by Lifecycle Phase</vt:lpstr>
      <vt:lpstr>Age by Pyramid Level</vt:lpstr>
      <vt:lpstr>Ttps by tactic</vt:lpstr>
      <vt:lpstr>Key challenges</vt:lpstr>
      <vt:lpstr>Takeaways</vt:lpstr>
      <vt:lpstr>I have a question and/or wish to make a short speech…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over Quantity</dc:title>
  <dc:creator>Microsoft Office User</dc:creator>
  <cp:lastModifiedBy>David.Bianco</cp:lastModifiedBy>
  <cp:revision>57</cp:revision>
  <dcterms:created xsi:type="dcterms:W3CDTF">2018-12-21T16:39:56Z</dcterms:created>
  <dcterms:modified xsi:type="dcterms:W3CDTF">2019-01-10T21:22:06Z</dcterms:modified>
</cp:coreProperties>
</file>