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4" r:id="rId1"/>
  </p:sldMasterIdLst>
  <p:notesMasterIdLst>
    <p:notesMasterId r:id="rId1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2" r:id="rId16"/>
    <p:sldId id="273" r:id="rId17"/>
    <p:sldId id="276" r:id="rId18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95"/>
    <p:restoredTop sz="94545"/>
  </p:normalViewPr>
  <p:slideViewPr>
    <p:cSldViewPr snapToGrid="0" snapToObjects="1">
      <p:cViewPr varScale="1">
        <p:scale>
          <a:sx n="166" d="100"/>
          <a:sy n="166" d="100"/>
        </p:scale>
        <p:origin x="67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A1C562-7DE6-E34E-A31D-FCCE4AFADC48}" type="datetimeFigureOut">
              <a:rPr lang="en-US" smtClean="0"/>
              <a:t>3/8/19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093B45-B88C-144C-A3C9-02467AF4F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993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43b93c5f84_2_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Today we are going to talk about </a:t>
            </a:r>
            <a:r>
              <a:rPr lang="en">
                <a:solidFill>
                  <a:schemeClr val="dk1"/>
                </a:solidFill>
              </a:rPr>
              <a:t>Collaborative Automated Course of Action Operations (CACAO) for Cyber Security.</a:t>
            </a:r>
            <a:endParaRPr/>
          </a:p>
        </p:txBody>
      </p:sp>
      <p:sp>
        <p:nvSpPr>
          <p:cNvPr id="101" name="Google Shape;101;g43b93c5f84_2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729652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5062b12f2d_1_1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1400"/>
              <a:buChar char="•"/>
            </a:pPr>
            <a:r>
              <a:rPr lang="en" sz="180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Talk to the need for verification and what it entails</a:t>
            </a:r>
            <a:endParaRPr sz="1800">
              <a:solidFill>
                <a:srgbClr val="75707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1400"/>
              <a:buChar char="•"/>
            </a:pPr>
            <a:r>
              <a:rPr lang="en" sz="180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More advanced verification may take place but those advanced verification processes are considered out of scope for this specification</a:t>
            </a:r>
            <a:endParaRPr>
              <a:solidFill>
                <a:srgbClr val="75707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g5062b12f2d_1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962291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5062b12f2d_1_8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Talk to the operational challenges that cacao needs to embrace and solve</a:t>
            </a:r>
            <a:endParaRPr/>
          </a:p>
        </p:txBody>
      </p:sp>
      <p:sp>
        <p:nvSpPr>
          <p:cNvPr id="216" name="Google Shape;216;g5062b12f2d_1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321216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44dc486486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4" name="Google Shape;224;g44dc486486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216908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44b4f6e8ae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44b4f6e8ae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53413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44b4f6e8ae_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8" name="Google Shape;248;g44b4f6e8ae_1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258564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44b4f6e8ae_1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5" name="Google Shape;255;g44b4f6e8ae_1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527815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45372f2b83_0_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g45372f2b83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75116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5062b12f2d_1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5062b12f2d_1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54000" lvl="0" indent="-279400" algn="l" rtl="0">
              <a:spcBef>
                <a:spcPts val="200"/>
              </a:spcBef>
              <a:spcAft>
                <a:spcPts val="0"/>
              </a:spcAft>
              <a:buClr>
                <a:srgbClr val="757070"/>
              </a:buClr>
              <a:buSzPts val="1800"/>
              <a:buChar char="•"/>
            </a:pPr>
            <a:r>
              <a:rPr lang="en" sz="180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Threats</a:t>
            </a:r>
            <a:endParaRPr sz="1800">
              <a:solidFill>
                <a:srgbClr val="75707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68300" algn="l" rtl="0">
              <a:spcBef>
                <a:spcPts val="200"/>
              </a:spcBef>
              <a:spcAft>
                <a:spcPts val="0"/>
              </a:spcAft>
              <a:buClr>
                <a:srgbClr val="757070"/>
              </a:buClr>
              <a:buSzPts val="1800"/>
              <a:buFont typeface="Questrial"/>
              <a:buChar char="-"/>
            </a:pPr>
            <a:r>
              <a:rPr lang="en" sz="180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Threat Actors and Intrusion Sets are advancing</a:t>
            </a:r>
            <a:endParaRPr sz="1800">
              <a:solidFill>
                <a:srgbClr val="75707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68300" algn="l" rtl="0">
              <a:spcBef>
                <a:spcPts val="200"/>
              </a:spcBef>
              <a:spcAft>
                <a:spcPts val="0"/>
              </a:spcAft>
              <a:buClr>
                <a:srgbClr val="757070"/>
              </a:buClr>
              <a:buSzPts val="1800"/>
              <a:buFont typeface="Questrial"/>
              <a:buChar char="-"/>
            </a:pPr>
            <a:r>
              <a:rPr lang="en" sz="180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Number of attacks are increasing</a:t>
            </a:r>
            <a:endParaRPr sz="1800">
              <a:solidFill>
                <a:srgbClr val="75707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68300" algn="l" rtl="0">
              <a:spcBef>
                <a:spcPts val="200"/>
              </a:spcBef>
              <a:spcAft>
                <a:spcPts val="0"/>
              </a:spcAft>
              <a:buClr>
                <a:srgbClr val="757070"/>
              </a:buClr>
              <a:buSzPts val="1800"/>
              <a:buFont typeface="Questrial"/>
              <a:buChar char="-"/>
            </a:pPr>
            <a:r>
              <a:rPr lang="en" sz="180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Attack surface is growing</a:t>
            </a:r>
            <a:endParaRPr sz="1800">
              <a:solidFill>
                <a:srgbClr val="75707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68300" algn="l" rtl="0">
              <a:spcBef>
                <a:spcPts val="200"/>
              </a:spcBef>
              <a:spcAft>
                <a:spcPts val="0"/>
              </a:spcAft>
              <a:buClr>
                <a:srgbClr val="757070"/>
              </a:buClr>
              <a:buSzPts val="1800"/>
              <a:buFont typeface="Questrial"/>
              <a:buChar char="-"/>
            </a:pPr>
            <a:r>
              <a:rPr lang="en" sz="180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More valuable electronic data and connected systems</a:t>
            </a:r>
            <a:endParaRPr sz="1800">
              <a:solidFill>
                <a:srgbClr val="75707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4000" lvl="0" indent="-279400" algn="l" rtl="0">
              <a:spcBef>
                <a:spcPts val="200"/>
              </a:spcBef>
              <a:spcAft>
                <a:spcPts val="0"/>
              </a:spcAft>
              <a:buClr>
                <a:srgbClr val="757070"/>
              </a:buClr>
              <a:buSzPts val="1800"/>
              <a:buChar char="•"/>
            </a:pPr>
            <a:r>
              <a:rPr lang="en" sz="180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Defense</a:t>
            </a:r>
            <a:endParaRPr sz="1800">
              <a:solidFill>
                <a:srgbClr val="75707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68300" algn="l" rtl="0">
              <a:spcBef>
                <a:spcPts val="200"/>
              </a:spcBef>
              <a:spcAft>
                <a:spcPts val="0"/>
              </a:spcAft>
              <a:buClr>
                <a:srgbClr val="757070"/>
              </a:buClr>
              <a:buSzPts val="1800"/>
              <a:buFont typeface="Questrial"/>
              <a:buChar char="-"/>
            </a:pPr>
            <a:r>
              <a:rPr lang="en" sz="180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Manual and reactive</a:t>
            </a:r>
            <a:endParaRPr sz="1800">
              <a:solidFill>
                <a:srgbClr val="75707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68300" algn="l" rtl="0">
              <a:spcBef>
                <a:spcPts val="200"/>
              </a:spcBef>
              <a:spcAft>
                <a:spcPts val="0"/>
              </a:spcAft>
              <a:buClr>
                <a:srgbClr val="757070"/>
              </a:buClr>
              <a:buSzPts val="1800"/>
              <a:buFont typeface="Questrial"/>
              <a:buChar char="-"/>
            </a:pPr>
            <a:r>
              <a:rPr lang="en" sz="180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Solutions are siloed</a:t>
            </a:r>
            <a:endParaRPr sz="1800">
              <a:solidFill>
                <a:srgbClr val="75707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68300" algn="l" rtl="0">
              <a:spcBef>
                <a:spcPts val="200"/>
              </a:spcBef>
              <a:spcAft>
                <a:spcPts val="0"/>
              </a:spcAft>
              <a:buClr>
                <a:srgbClr val="757070"/>
              </a:buClr>
              <a:buSzPts val="1800"/>
              <a:buFont typeface="Noto Sans Symbols"/>
              <a:buChar char="▪"/>
            </a:pPr>
            <a:r>
              <a:rPr lang="en" sz="180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Organizations become system integrators with mixed results</a:t>
            </a:r>
            <a:endParaRPr sz="1800">
              <a:solidFill>
                <a:srgbClr val="75707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68300" algn="l" rtl="0">
              <a:spcBef>
                <a:spcPts val="200"/>
              </a:spcBef>
              <a:spcAft>
                <a:spcPts val="0"/>
              </a:spcAft>
              <a:buClr>
                <a:srgbClr val="757070"/>
              </a:buClr>
              <a:buSzPts val="1800"/>
              <a:buFont typeface="Questrial"/>
              <a:buChar char="-"/>
            </a:pPr>
            <a:r>
              <a:rPr lang="en" sz="180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Many different groups inside an organizations are part of the response</a:t>
            </a:r>
            <a:endParaRPr sz="1800">
              <a:solidFill>
                <a:srgbClr val="75707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68300" algn="l" rtl="0">
              <a:spcBef>
                <a:spcPts val="200"/>
              </a:spcBef>
              <a:spcAft>
                <a:spcPts val="0"/>
              </a:spcAft>
              <a:buClr>
                <a:srgbClr val="757070"/>
              </a:buClr>
              <a:buSzPts val="1800"/>
              <a:buFont typeface="Questrial"/>
              <a:buChar char="-"/>
            </a:pPr>
            <a:r>
              <a:rPr lang="en" sz="180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No easy way to share threat response expertise</a:t>
            </a:r>
            <a:endParaRPr sz="1800">
              <a:solidFill>
                <a:srgbClr val="75707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68300" algn="l" rtl="0">
              <a:spcBef>
                <a:spcPts val="200"/>
              </a:spcBef>
              <a:spcAft>
                <a:spcPts val="0"/>
              </a:spcAft>
              <a:buClr>
                <a:srgbClr val="757070"/>
              </a:buClr>
              <a:buSzPts val="1800"/>
              <a:buFont typeface="Questrial"/>
              <a:buChar char="-"/>
            </a:pPr>
            <a:r>
              <a:rPr lang="en" sz="180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Organizations need to respond in machine relevant time across multiple coordinated systems</a:t>
            </a:r>
            <a:endParaRPr sz="1800">
              <a:solidFill>
                <a:srgbClr val="75707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68300" algn="l" rtl="0">
              <a:spcBef>
                <a:spcPts val="200"/>
              </a:spcBef>
              <a:spcAft>
                <a:spcPts val="0"/>
              </a:spcAft>
              <a:buClr>
                <a:srgbClr val="757070"/>
              </a:buClr>
              <a:buSzPts val="1800"/>
              <a:buFont typeface="Questrial"/>
              <a:buChar char="-"/>
            </a:pPr>
            <a:r>
              <a:rPr lang="en" sz="180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ISACs and ISAOs could disseminate solutions with Threat Intelligence</a:t>
            </a:r>
            <a:endParaRPr sz="1800">
              <a:solidFill>
                <a:srgbClr val="75707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20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74318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44dc486486_1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g44dc486486_1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697485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5062b12f2d_1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" name="Google Shape;120;g5062b12f2d_1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Talk about the 5 steps that a coordinatred threat response capability requires and explain why we broke it into 5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will lead into the next slide that talks about the system components...etc.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591722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5062b12f2d_1_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Introduce the system architecture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Introduce the key roles and functional components of CACAO and segue into next slide</a:t>
            </a:r>
            <a:endParaRPr/>
          </a:p>
        </p:txBody>
      </p:sp>
      <p:sp>
        <p:nvSpPr>
          <p:cNvPr id="146" name="Google Shape;146;g5062b12f2d_1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578110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5062b12f2d_1_9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Talk to the roles and why this matters to the CACAO projects</a:t>
            </a:r>
            <a:endParaRPr/>
          </a:p>
        </p:txBody>
      </p:sp>
      <p:sp>
        <p:nvSpPr>
          <p:cNvPr id="158" name="Google Shape;158;g5062b12f2d_1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846210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5062b12f2d_1_5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Talk to what interfaces do and their roles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Talk about different interfaces do in a distribution system (orchestrator) vs execution machine</a:t>
            </a:r>
            <a:endParaRPr/>
          </a:p>
        </p:txBody>
      </p:sp>
      <p:sp>
        <p:nvSpPr>
          <p:cNvPr id="178" name="Google Shape;178;g5062b12f2d_1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78770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5062b12f2d_1_6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Talk to the protocols involved and why its not 1 protocol and not necessarily just HTTP</a:t>
            </a:r>
            <a:endParaRPr/>
          </a:p>
        </p:txBody>
      </p:sp>
      <p:sp>
        <p:nvSpPr>
          <p:cNvPr id="188" name="Google Shape;188;g5062b12f2d_1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477874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5062b12f2d_1_7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Talk to what needs to be in the schema; why each schema may be broken down by product, technology, process and function</a:t>
            </a:r>
            <a:endParaRPr/>
          </a:p>
        </p:txBody>
      </p:sp>
      <p:sp>
        <p:nvSpPr>
          <p:cNvPr id="197" name="Google Shape;197;g5062b12f2d_1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44105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egue w/Sub" preserve="1">
  <p:cSld name="2_Segue w/Sub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65314" y="-38780"/>
            <a:ext cx="9307264" cy="523943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4"/>
          <p:cNvSpPr txBox="1"/>
          <p:nvPr/>
        </p:nvSpPr>
        <p:spPr>
          <a:xfrm>
            <a:off x="2001796" y="834081"/>
            <a:ext cx="3429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25" tIns="19025" rIns="19025" bIns="19025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314878" y="2227865"/>
            <a:ext cx="8366690" cy="708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5200"/>
              <a:buFont typeface="Calibri"/>
              <a:buNone/>
              <a:defRPr sz="5200" b="1" i="0" u="none" strike="noStrike" cap="non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320137" y="2954061"/>
            <a:ext cx="8361431" cy="813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189" marR="0" lvl="0" indent="-228594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D9D9D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378" marR="0" lvl="1" indent="-3428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566" marR="0" lvl="2" indent="-32384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754" marR="0" lvl="3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5943" marR="0" lvl="4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132" marR="0" lvl="5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320" marR="0" lvl="6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509" marR="0" lvl="7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697" marR="0" lvl="8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95750" y="4115720"/>
            <a:ext cx="171450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05;p21">
            <a:extLst>
              <a:ext uri="{FF2B5EF4-FFF2-40B4-BE49-F238E27FC236}">
                <a16:creationId xmlns:a16="http://schemas.microsoft.com/office/drawing/2014/main" id="{E9DDB858-C9B0-C84F-A20B-52F12F3DB846}"/>
              </a:ext>
            </a:extLst>
          </p:cNvPr>
          <p:cNvPicPr preferRelativeResize="0"/>
          <p:nvPr userDrawn="1"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26737" y="4204122"/>
            <a:ext cx="1474627" cy="3946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1531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Default Slide" preserve="1">
  <p:cSld name="3_Default Slide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5"/>
          <p:cNvPicPr preferRelativeResize="0"/>
          <p:nvPr/>
        </p:nvPicPr>
        <p:blipFill rotWithShape="1">
          <a:blip r:embed="rId2">
            <a:alphaModFix/>
          </a:blip>
          <a:srcRect l="672" t="1195" r="-405" b="-1195"/>
          <a:stretch/>
        </p:blipFill>
        <p:spPr>
          <a:xfrm rot="10800000">
            <a:off x="-37249" y="-21406"/>
            <a:ext cx="9181249" cy="678757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5"/>
          <p:cNvSpPr txBox="1">
            <a:spLocks noGrp="1"/>
          </p:cNvSpPr>
          <p:nvPr>
            <p:ph type="title"/>
          </p:nvPr>
        </p:nvSpPr>
        <p:spPr>
          <a:xfrm>
            <a:off x="342990" y="53353"/>
            <a:ext cx="8390440" cy="570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Lato Hairline"/>
              <a:buNone/>
              <a:defRPr sz="25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Lato Hairline"/>
              <a:buNone/>
              <a:defRPr sz="1400" b="0" i="0" u="none" strike="noStrike" cap="none">
                <a:solidFill>
                  <a:srgbClr val="000000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Lato Hairline"/>
              <a:buNone/>
              <a:defRPr sz="1400" b="0" i="0" u="none" strike="noStrike" cap="none">
                <a:solidFill>
                  <a:srgbClr val="000000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Lato Hairline"/>
              <a:buNone/>
              <a:defRPr sz="1400" b="0" i="0" u="none" strike="noStrike" cap="none">
                <a:solidFill>
                  <a:srgbClr val="000000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Lato Hairline"/>
              <a:buNone/>
              <a:defRPr sz="1400" b="0" i="0" u="none" strike="noStrike" cap="none">
                <a:solidFill>
                  <a:srgbClr val="000000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Lato Hairline"/>
              <a:buNone/>
              <a:defRPr sz="1400" b="0" i="0" u="none" strike="noStrike" cap="none">
                <a:solidFill>
                  <a:srgbClr val="000000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Lato Hairline"/>
              <a:buNone/>
              <a:defRPr sz="1400" b="0" i="0" u="none" strike="noStrike" cap="none">
                <a:solidFill>
                  <a:srgbClr val="000000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Lato Hairline"/>
              <a:buNone/>
              <a:defRPr sz="1400" b="0" i="0" u="none" strike="noStrike" cap="none">
                <a:solidFill>
                  <a:srgbClr val="000000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Lato Hairline"/>
              <a:buNone/>
              <a:defRPr sz="1400" b="0" i="0" u="none" strike="noStrike" cap="none">
                <a:solidFill>
                  <a:srgbClr val="000000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body" idx="1"/>
          </p:nvPr>
        </p:nvSpPr>
        <p:spPr>
          <a:xfrm>
            <a:off x="342990" y="851500"/>
            <a:ext cx="8390440" cy="3902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189" marR="0" lvl="0" indent="-3174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1400"/>
              <a:buFont typeface="Arial"/>
              <a:buChar char="•"/>
              <a:defRPr sz="1900" b="0" i="0" u="none" strike="noStrike" cap="none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378" marR="0" lvl="1" indent="-317492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757070"/>
              </a:buClr>
              <a:buSzPts val="1400"/>
              <a:buFont typeface="Questrial"/>
              <a:buChar char="-"/>
              <a:defRPr sz="1900" b="0" i="0" u="none" strike="noStrike" cap="none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566" marR="0" lvl="2" indent="-317492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757070"/>
              </a:buClr>
              <a:buSzPts val="1400"/>
              <a:buFont typeface="Noto Sans Symbols"/>
              <a:buChar char="▪"/>
              <a:defRPr sz="1900" b="0" i="0" u="none" strike="noStrike" cap="none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754" marR="0" lvl="3" indent="-317492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757070"/>
              </a:buClr>
              <a:buSzPts val="1400"/>
              <a:buFont typeface="Courier New"/>
              <a:buChar char="o"/>
              <a:defRPr sz="1900" b="0" i="0" u="none" strike="noStrike" cap="none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5943" marR="0" lvl="4" indent="-317492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757070"/>
              </a:buClr>
              <a:buSzPts val="1400"/>
              <a:buFont typeface="Arial"/>
              <a:buChar char="•"/>
              <a:defRPr sz="1900" b="0" i="0" u="none" strike="noStrike" cap="none">
                <a:solidFill>
                  <a:srgbClr val="757070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132" marR="0" lvl="5" indent="-29844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320" marR="0" lvl="6" indent="-29844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509" marR="0" lvl="7" indent="-29844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697" marR="0" lvl="8" indent="-29844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5"/>
          <p:cNvSpPr txBox="1"/>
          <p:nvPr/>
        </p:nvSpPr>
        <p:spPr>
          <a:xfrm>
            <a:off x="7508256" y="4915814"/>
            <a:ext cx="1237121" cy="167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25" tIns="19025" rIns="19025" bIns="190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fld id="{00000000-1234-1234-1234-123412341234}" type="slidenum">
              <a:rPr lang="en" sz="600" b="0" i="0" u="none" strike="noStrike" cap="none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t>‹#›</a:t>
            </a:fld>
            <a:endParaRPr sz="500" b="0" i="0" u="none" strike="noStrike" cap="none">
              <a:solidFill>
                <a:srgbClr val="75707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2276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/ End" preserve="1">
  <p:cSld name="2_TItle / End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65314" y="-38780"/>
            <a:ext cx="9307264" cy="523943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6"/>
          <p:cNvSpPr txBox="1"/>
          <p:nvPr/>
        </p:nvSpPr>
        <p:spPr>
          <a:xfrm>
            <a:off x="480646" y="1851716"/>
            <a:ext cx="7708574" cy="871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Thank You</a:t>
            </a:r>
            <a:endParaRPr sz="52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16"/>
          <p:cNvSpPr txBox="1"/>
          <p:nvPr/>
        </p:nvSpPr>
        <p:spPr>
          <a:xfrm>
            <a:off x="7508256" y="4923979"/>
            <a:ext cx="1237121" cy="167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25" tIns="19025" rIns="19025" bIns="1902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5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2" name="Google Shape;7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54650" y="2905925"/>
            <a:ext cx="171450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05;p21">
            <a:extLst>
              <a:ext uri="{FF2B5EF4-FFF2-40B4-BE49-F238E27FC236}">
                <a16:creationId xmlns:a16="http://schemas.microsoft.com/office/drawing/2014/main" id="{672FBF23-CFC1-BE4B-9280-4BF44362DC44}"/>
              </a:ext>
            </a:extLst>
          </p:cNvPr>
          <p:cNvPicPr preferRelativeResize="0"/>
          <p:nvPr userDrawn="1"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30923" y="2994327"/>
            <a:ext cx="1474627" cy="3946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6131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 Slide" preserve="1">
  <p:cSld name="Default Slide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7"/>
          <p:cNvPicPr preferRelativeResize="0"/>
          <p:nvPr/>
        </p:nvPicPr>
        <p:blipFill rotWithShape="1">
          <a:blip r:embed="rId2">
            <a:alphaModFix amt="5000"/>
          </a:blip>
          <a:srcRect l="5716" r="8917" b="38776"/>
          <a:stretch/>
        </p:blipFill>
        <p:spPr>
          <a:xfrm>
            <a:off x="1" y="1157070"/>
            <a:ext cx="9144000" cy="3986434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7"/>
          <p:cNvSpPr txBox="1">
            <a:spLocks noGrp="1"/>
          </p:cNvSpPr>
          <p:nvPr>
            <p:ph type="title"/>
          </p:nvPr>
        </p:nvSpPr>
        <p:spPr>
          <a:xfrm>
            <a:off x="342990" y="54585"/>
            <a:ext cx="8390440" cy="570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3600"/>
              <a:buFont typeface="Lato Hairline"/>
              <a:buNone/>
              <a:defRPr sz="2500" b="1" i="0" u="none" strike="noStrike" cap="none">
                <a:solidFill>
                  <a:srgbClr val="44546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Font typeface="Lato Hairline"/>
              <a:buNone/>
              <a:defRPr sz="1400">
                <a:latin typeface="Lato Hairline"/>
                <a:ea typeface="Lato Hairline"/>
                <a:cs typeface="Lato Hairline"/>
                <a:sym typeface="Lato Hairli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Font typeface="Lato Hairline"/>
              <a:buNone/>
              <a:defRPr sz="1400">
                <a:latin typeface="Lato Hairline"/>
                <a:ea typeface="Lato Hairline"/>
                <a:cs typeface="Lato Hairline"/>
                <a:sym typeface="Lato Hairli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Font typeface="Lato Hairline"/>
              <a:buNone/>
              <a:defRPr sz="1400">
                <a:latin typeface="Lato Hairline"/>
                <a:ea typeface="Lato Hairline"/>
                <a:cs typeface="Lato Hairline"/>
                <a:sym typeface="Lato Hairli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Font typeface="Lato Hairline"/>
              <a:buNone/>
              <a:defRPr sz="1400">
                <a:latin typeface="Lato Hairline"/>
                <a:ea typeface="Lato Hairline"/>
                <a:cs typeface="Lato Hairline"/>
                <a:sym typeface="Lato Hairli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Font typeface="Lato Hairline"/>
              <a:buNone/>
              <a:defRPr sz="1400">
                <a:latin typeface="Lato Hairline"/>
                <a:ea typeface="Lato Hairline"/>
                <a:cs typeface="Lato Hairline"/>
                <a:sym typeface="Lato Hairli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Font typeface="Lato Hairline"/>
              <a:buNone/>
              <a:defRPr sz="1400">
                <a:latin typeface="Lato Hairline"/>
                <a:ea typeface="Lato Hairline"/>
                <a:cs typeface="Lato Hairline"/>
                <a:sym typeface="Lato Hairli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Font typeface="Lato Hairline"/>
              <a:buNone/>
              <a:defRPr sz="1400">
                <a:latin typeface="Lato Hairline"/>
                <a:ea typeface="Lato Hairline"/>
                <a:cs typeface="Lato Hairline"/>
                <a:sym typeface="Lato Hairli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Font typeface="Lato Hairline"/>
              <a:buNone/>
              <a:defRPr sz="1400">
                <a:latin typeface="Lato Hairline"/>
                <a:ea typeface="Lato Hairline"/>
                <a:cs typeface="Lato Hairline"/>
                <a:sym typeface="Lato Hairline"/>
              </a:defRPr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1"/>
          </p:nvPr>
        </p:nvSpPr>
        <p:spPr>
          <a:xfrm>
            <a:off x="4589528" y="859668"/>
            <a:ext cx="4143905" cy="3902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189" marR="0" lvl="0" indent="-34924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378" marR="0" lvl="1" indent="-349241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757070"/>
              </a:buClr>
              <a:buSzPts val="1900"/>
              <a:buFont typeface="Questrial"/>
              <a:buChar char="-"/>
              <a:defRPr sz="1900" b="0" i="0" u="none" strike="noStrike" cap="none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566" marR="0" lvl="2" indent="-349241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757070"/>
              </a:buClr>
              <a:buSzPts val="1900"/>
              <a:buFont typeface="Noto Sans Symbols"/>
              <a:buChar char="▪"/>
              <a:defRPr sz="1900" b="0" i="0" u="none" strike="noStrike" cap="none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754" marR="0" lvl="3" indent="-349241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757070"/>
              </a:buClr>
              <a:buSzPts val="1900"/>
              <a:buFont typeface="Courier New"/>
              <a:buChar char="o"/>
              <a:defRPr sz="1900" b="0" i="0" u="none" strike="noStrike" cap="none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5943" marR="0" lvl="4" indent="-349241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757070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rgbClr val="757070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132" marR="0" lvl="5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320" marR="0" lvl="6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509" marR="0" lvl="7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697" marR="0" lvl="8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body" idx="2"/>
          </p:nvPr>
        </p:nvSpPr>
        <p:spPr>
          <a:xfrm>
            <a:off x="342992" y="859665"/>
            <a:ext cx="3969136" cy="3902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189" marR="0" lvl="0" indent="-34924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378" marR="0" lvl="1" indent="-349241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757070"/>
              </a:buClr>
              <a:buSzPts val="1900"/>
              <a:buFont typeface="Questrial"/>
              <a:buChar char="-"/>
              <a:defRPr sz="1900" b="0" i="0" u="none" strike="noStrike" cap="none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566" marR="0" lvl="2" indent="-349241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757070"/>
              </a:buClr>
              <a:buSzPts val="1900"/>
              <a:buFont typeface="Noto Sans Symbols"/>
              <a:buChar char="▪"/>
              <a:defRPr sz="1900" b="0" i="0" u="none" strike="noStrike" cap="none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754" marR="0" lvl="3" indent="-349241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757070"/>
              </a:buClr>
              <a:buSzPts val="1900"/>
              <a:buFont typeface="Courier New"/>
              <a:buChar char="o"/>
              <a:defRPr sz="1900" b="0" i="0" u="none" strike="noStrike" cap="none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5943" marR="0" lvl="4" indent="-349241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757070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rgbClr val="757070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132" marR="0" lvl="5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320" marR="0" lvl="6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509" marR="0" lvl="7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697" marR="0" lvl="8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78" name="Google Shape;78;p17"/>
          <p:cNvPicPr preferRelativeResize="0"/>
          <p:nvPr/>
        </p:nvPicPr>
        <p:blipFill/>
        <p:spPr>
          <a:xfrm>
            <a:off x="220436" y="624694"/>
            <a:ext cx="8637814" cy="582763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79" name="Google Shape;79;p17"/>
          <p:cNvSpPr txBox="1"/>
          <p:nvPr/>
        </p:nvSpPr>
        <p:spPr>
          <a:xfrm>
            <a:off x="7508256" y="4915814"/>
            <a:ext cx="1237121" cy="167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25" tIns="19025" rIns="19025" bIns="1902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600" b="0" i="0" u="none" strike="noStrike" cap="none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500" b="0" i="0" u="none" strike="noStrike" cap="none">
              <a:solidFill>
                <a:srgbClr val="75707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89910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efault Slide" preserve="1">
  <p:cSld name="1_Default Slide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8"/>
          <p:cNvPicPr preferRelativeResize="0"/>
          <p:nvPr/>
        </p:nvPicPr>
        <p:blipFill rotWithShape="1">
          <a:blip r:embed="rId2">
            <a:alphaModFix amt="5000"/>
          </a:blip>
          <a:srcRect l="5716" r="8917" b="38776"/>
          <a:stretch/>
        </p:blipFill>
        <p:spPr>
          <a:xfrm>
            <a:off x="1" y="1157070"/>
            <a:ext cx="9144000" cy="3986434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8"/>
          <p:cNvSpPr txBox="1">
            <a:spLocks noGrp="1"/>
          </p:cNvSpPr>
          <p:nvPr>
            <p:ph type="title"/>
          </p:nvPr>
        </p:nvSpPr>
        <p:spPr>
          <a:xfrm>
            <a:off x="342990" y="54585"/>
            <a:ext cx="8390440" cy="570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3600"/>
              <a:buFont typeface="Lato Hairline"/>
              <a:buNone/>
              <a:defRPr sz="2500" b="1" i="0" u="none" strike="noStrike" cap="none">
                <a:solidFill>
                  <a:srgbClr val="44546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Font typeface="Lato Hairline"/>
              <a:buNone/>
              <a:defRPr sz="1400">
                <a:latin typeface="Lato Hairline"/>
                <a:ea typeface="Lato Hairline"/>
                <a:cs typeface="Lato Hairline"/>
                <a:sym typeface="Lato Hairli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Font typeface="Lato Hairline"/>
              <a:buNone/>
              <a:defRPr sz="1400">
                <a:latin typeface="Lato Hairline"/>
                <a:ea typeface="Lato Hairline"/>
                <a:cs typeface="Lato Hairline"/>
                <a:sym typeface="Lato Hairli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Font typeface="Lato Hairline"/>
              <a:buNone/>
              <a:defRPr sz="1400">
                <a:latin typeface="Lato Hairline"/>
                <a:ea typeface="Lato Hairline"/>
                <a:cs typeface="Lato Hairline"/>
                <a:sym typeface="Lato Hairli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Font typeface="Lato Hairline"/>
              <a:buNone/>
              <a:defRPr sz="1400">
                <a:latin typeface="Lato Hairline"/>
                <a:ea typeface="Lato Hairline"/>
                <a:cs typeface="Lato Hairline"/>
                <a:sym typeface="Lato Hairli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Font typeface="Lato Hairline"/>
              <a:buNone/>
              <a:defRPr sz="1400">
                <a:latin typeface="Lato Hairline"/>
                <a:ea typeface="Lato Hairline"/>
                <a:cs typeface="Lato Hairline"/>
                <a:sym typeface="Lato Hairli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Font typeface="Lato Hairline"/>
              <a:buNone/>
              <a:defRPr sz="1400">
                <a:latin typeface="Lato Hairline"/>
                <a:ea typeface="Lato Hairline"/>
                <a:cs typeface="Lato Hairline"/>
                <a:sym typeface="Lato Hairli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Font typeface="Lato Hairline"/>
              <a:buNone/>
              <a:defRPr sz="1400">
                <a:latin typeface="Lato Hairline"/>
                <a:ea typeface="Lato Hairline"/>
                <a:cs typeface="Lato Hairline"/>
                <a:sym typeface="Lato Hairli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Font typeface="Lato Hairline"/>
              <a:buNone/>
              <a:defRPr sz="1400">
                <a:latin typeface="Lato Hairline"/>
                <a:ea typeface="Lato Hairline"/>
                <a:cs typeface="Lato Hairline"/>
                <a:sym typeface="Lato Hairline"/>
              </a:defRPr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body" idx="1"/>
          </p:nvPr>
        </p:nvSpPr>
        <p:spPr>
          <a:xfrm>
            <a:off x="342992" y="859665"/>
            <a:ext cx="8390439" cy="3902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189" marR="0" lvl="0" indent="-34924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378" marR="0" lvl="1" indent="-349241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757070"/>
              </a:buClr>
              <a:buSzPts val="1900"/>
              <a:buFont typeface="Questrial"/>
              <a:buChar char="-"/>
              <a:defRPr sz="1900" b="0" i="0" u="none" strike="noStrike" cap="none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566" marR="0" lvl="2" indent="-349241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757070"/>
              </a:buClr>
              <a:buSzPts val="1900"/>
              <a:buFont typeface="Noto Sans Symbols"/>
              <a:buChar char="▪"/>
              <a:defRPr sz="1900" b="0" i="0" u="none" strike="noStrike" cap="none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754" marR="0" lvl="3" indent="-349241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757070"/>
              </a:buClr>
              <a:buSzPts val="1900"/>
              <a:buFont typeface="Courier New"/>
              <a:buChar char="o"/>
              <a:defRPr sz="1900" b="0" i="0" u="none" strike="noStrike" cap="none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5943" marR="0" lvl="4" indent="-349241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757070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rgbClr val="757070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132" marR="0" lvl="5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320" marR="0" lvl="6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509" marR="0" lvl="7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697" marR="0" lvl="8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84" name="Google Shape;84;p18"/>
          <p:cNvPicPr preferRelativeResize="0"/>
          <p:nvPr/>
        </p:nvPicPr>
        <p:blipFill/>
        <p:spPr>
          <a:xfrm>
            <a:off x="220436" y="624694"/>
            <a:ext cx="8637814" cy="582763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85" name="Google Shape;85;p18"/>
          <p:cNvSpPr txBox="1"/>
          <p:nvPr/>
        </p:nvSpPr>
        <p:spPr>
          <a:xfrm>
            <a:off x="7508256" y="4915814"/>
            <a:ext cx="1237121" cy="167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25" tIns="19025" rIns="19025" bIns="1902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600" b="0" i="0" u="none" strike="noStrike" cap="none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500" b="0" i="0" u="none" strike="noStrike" cap="none">
              <a:solidFill>
                <a:srgbClr val="75707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02701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Default Slide" preserve="1">
  <p:cSld name="2_Default Slide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9"/>
          <p:cNvPicPr preferRelativeResize="0"/>
          <p:nvPr/>
        </p:nvPicPr>
        <p:blipFill rotWithShape="1">
          <a:blip r:embed="rId2">
            <a:alphaModFix amt="2000"/>
          </a:blip>
          <a:srcRect l="5716" r="8917" b="38776"/>
          <a:stretch/>
        </p:blipFill>
        <p:spPr>
          <a:xfrm>
            <a:off x="1" y="1157070"/>
            <a:ext cx="9144000" cy="3986434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9"/>
          <p:cNvSpPr txBox="1">
            <a:spLocks noGrp="1"/>
          </p:cNvSpPr>
          <p:nvPr>
            <p:ph type="body" idx="1"/>
          </p:nvPr>
        </p:nvSpPr>
        <p:spPr>
          <a:xfrm>
            <a:off x="4589528" y="859668"/>
            <a:ext cx="4143905" cy="3902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189" marR="0" lvl="0" indent="-34924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378" marR="0" lvl="1" indent="-349241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757070"/>
              </a:buClr>
              <a:buSzPts val="1900"/>
              <a:buFont typeface="Questrial"/>
              <a:buChar char="-"/>
              <a:defRPr sz="1900" b="0" i="0" u="none" strike="noStrike" cap="none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566" marR="0" lvl="2" indent="-349241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757070"/>
              </a:buClr>
              <a:buSzPts val="1900"/>
              <a:buFont typeface="Noto Sans Symbols"/>
              <a:buChar char="▪"/>
              <a:defRPr sz="1900" b="0" i="0" u="none" strike="noStrike" cap="none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754" marR="0" lvl="3" indent="-349241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757070"/>
              </a:buClr>
              <a:buSzPts val="1900"/>
              <a:buFont typeface="Courier New"/>
              <a:buChar char="o"/>
              <a:defRPr sz="1900" b="0" i="0" u="none" strike="noStrike" cap="none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5943" marR="0" lvl="4" indent="-349241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757070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rgbClr val="757070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132" marR="0" lvl="5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320" marR="0" lvl="6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509" marR="0" lvl="7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697" marR="0" lvl="8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title"/>
          </p:nvPr>
        </p:nvSpPr>
        <p:spPr>
          <a:xfrm>
            <a:off x="342990" y="53352"/>
            <a:ext cx="8390440" cy="570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Lato Hairline"/>
              <a:buNone/>
              <a:defRPr sz="25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Font typeface="Lato Hairline"/>
              <a:buNone/>
              <a:defRPr sz="1400">
                <a:latin typeface="Lato Hairline"/>
                <a:ea typeface="Lato Hairline"/>
                <a:cs typeface="Lato Hairline"/>
                <a:sym typeface="Lato Hairli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Font typeface="Lato Hairline"/>
              <a:buNone/>
              <a:defRPr sz="1400">
                <a:latin typeface="Lato Hairline"/>
                <a:ea typeface="Lato Hairline"/>
                <a:cs typeface="Lato Hairline"/>
                <a:sym typeface="Lato Hairli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Font typeface="Lato Hairline"/>
              <a:buNone/>
              <a:defRPr sz="1400">
                <a:latin typeface="Lato Hairline"/>
                <a:ea typeface="Lato Hairline"/>
                <a:cs typeface="Lato Hairline"/>
                <a:sym typeface="Lato Hairli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Font typeface="Lato Hairline"/>
              <a:buNone/>
              <a:defRPr sz="1400">
                <a:latin typeface="Lato Hairline"/>
                <a:ea typeface="Lato Hairline"/>
                <a:cs typeface="Lato Hairline"/>
                <a:sym typeface="Lato Hairli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Font typeface="Lato Hairline"/>
              <a:buNone/>
              <a:defRPr sz="1400">
                <a:latin typeface="Lato Hairline"/>
                <a:ea typeface="Lato Hairline"/>
                <a:cs typeface="Lato Hairline"/>
                <a:sym typeface="Lato Hairli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Font typeface="Lato Hairline"/>
              <a:buNone/>
              <a:defRPr sz="1400">
                <a:latin typeface="Lato Hairline"/>
                <a:ea typeface="Lato Hairline"/>
                <a:cs typeface="Lato Hairline"/>
                <a:sym typeface="Lato Hairli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Font typeface="Lato Hairline"/>
              <a:buNone/>
              <a:defRPr sz="1400">
                <a:latin typeface="Lato Hairline"/>
                <a:ea typeface="Lato Hairline"/>
                <a:cs typeface="Lato Hairline"/>
                <a:sym typeface="Lato Hairli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Font typeface="Lato Hairline"/>
              <a:buNone/>
              <a:defRPr sz="1400">
                <a:latin typeface="Lato Hairline"/>
                <a:ea typeface="Lato Hairline"/>
                <a:cs typeface="Lato Hairline"/>
                <a:sym typeface="Lato Hairline"/>
              </a:defRPr>
            </a:lvl9pPr>
          </a:lstStyle>
          <a:p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body" idx="2"/>
          </p:nvPr>
        </p:nvSpPr>
        <p:spPr>
          <a:xfrm>
            <a:off x="342992" y="859665"/>
            <a:ext cx="3969136" cy="3902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189" marR="0" lvl="0" indent="-34924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378" marR="0" lvl="1" indent="-349241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757070"/>
              </a:buClr>
              <a:buSzPts val="1900"/>
              <a:buFont typeface="Questrial"/>
              <a:buChar char="-"/>
              <a:defRPr sz="1900" b="0" i="0" u="none" strike="noStrike" cap="none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566" marR="0" lvl="2" indent="-349241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757070"/>
              </a:buClr>
              <a:buSzPts val="1900"/>
              <a:buFont typeface="Noto Sans Symbols"/>
              <a:buChar char="▪"/>
              <a:defRPr sz="1900" b="0" i="0" u="none" strike="noStrike" cap="none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754" marR="0" lvl="3" indent="-349241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757070"/>
              </a:buClr>
              <a:buSzPts val="1900"/>
              <a:buFont typeface="Courier New"/>
              <a:buChar char="o"/>
              <a:defRPr sz="1900" b="0" i="0" u="none" strike="noStrike" cap="none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5943" marR="0" lvl="4" indent="-349241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757070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rgbClr val="757070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132" marR="0" lvl="5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320" marR="0" lvl="6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509" marR="0" lvl="7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697" marR="0" lvl="8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91" name="Google Shape;91;p19"/>
          <p:cNvPicPr preferRelativeResize="0"/>
          <p:nvPr/>
        </p:nvPicPr>
        <p:blipFill rotWithShape="1">
          <a:blip r:embed="rId3">
            <a:alphaModFix/>
          </a:blip>
          <a:srcRect l="672" t="1195" r="-405" b="-1195"/>
          <a:stretch/>
        </p:blipFill>
        <p:spPr>
          <a:xfrm rot="10800000">
            <a:off x="-37249" y="-21407"/>
            <a:ext cx="9181249" cy="678757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9"/>
          <p:cNvSpPr txBox="1"/>
          <p:nvPr/>
        </p:nvSpPr>
        <p:spPr>
          <a:xfrm>
            <a:off x="7508256" y="4915814"/>
            <a:ext cx="1237121" cy="167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25" tIns="19025" rIns="19025" bIns="1902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600" b="0" i="0" u="none" strike="noStrike" cap="none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500" b="0" i="0" u="none" strike="noStrike" cap="none">
              <a:solidFill>
                <a:srgbClr val="75707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99481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Default Slide" preserve="1">
  <p:cSld name="4_Default Slide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0"/>
          <p:cNvPicPr preferRelativeResize="0"/>
          <p:nvPr/>
        </p:nvPicPr>
        <p:blipFill rotWithShape="1">
          <a:blip r:embed="rId2">
            <a:alphaModFix amt="2000"/>
          </a:blip>
          <a:srcRect l="5716" r="8917" b="38776"/>
          <a:stretch/>
        </p:blipFill>
        <p:spPr>
          <a:xfrm>
            <a:off x="1" y="1157070"/>
            <a:ext cx="9144000" cy="3986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20"/>
          <p:cNvPicPr preferRelativeResize="0"/>
          <p:nvPr/>
        </p:nvPicPr>
        <p:blipFill rotWithShape="1">
          <a:blip r:embed="rId3">
            <a:alphaModFix/>
          </a:blip>
          <a:srcRect l="672" t="1195" r="-405" b="-1195"/>
          <a:stretch/>
        </p:blipFill>
        <p:spPr>
          <a:xfrm rot="10800000">
            <a:off x="-37249" y="-21407"/>
            <a:ext cx="9181249" cy="678757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20"/>
          <p:cNvSpPr txBox="1">
            <a:spLocks noGrp="1"/>
          </p:cNvSpPr>
          <p:nvPr>
            <p:ph type="title"/>
          </p:nvPr>
        </p:nvSpPr>
        <p:spPr>
          <a:xfrm>
            <a:off x="342990" y="53352"/>
            <a:ext cx="8390440" cy="570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Lato Hairline"/>
              <a:buNone/>
              <a:defRPr sz="25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Font typeface="Lato Hairline"/>
              <a:buNone/>
              <a:defRPr sz="1400">
                <a:latin typeface="Lato Hairline"/>
                <a:ea typeface="Lato Hairline"/>
                <a:cs typeface="Lato Hairline"/>
                <a:sym typeface="Lato Hairli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Font typeface="Lato Hairline"/>
              <a:buNone/>
              <a:defRPr sz="1400">
                <a:latin typeface="Lato Hairline"/>
                <a:ea typeface="Lato Hairline"/>
                <a:cs typeface="Lato Hairline"/>
                <a:sym typeface="Lato Hairli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Font typeface="Lato Hairline"/>
              <a:buNone/>
              <a:defRPr sz="1400">
                <a:latin typeface="Lato Hairline"/>
                <a:ea typeface="Lato Hairline"/>
                <a:cs typeface="Lato Hairline"/>
                <a:sym typeface="Lato Hairli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Font typeface="Lato Hairline"/>
              <a:buNone/>
              <a:defRPr sz="1400">
                <a:latin typeface="Lato Hairline"/>
                <a:ea typeface="Lato Hairline"/>
                <a:cs typeface="Lato Hairline"/>
                <a:sym typeface="Lato Hairli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Font typeface="Lato Hairline"/>
              <a:buNone/>
              <a:defRPr sz="1400">
                <a:latin typeface="Lato Hairline"/>
                <a:ea typeface="Lato Hairline"/>
                <a:cs typeface="Lato Hairline"/>
                <a:sym typeface="Lato Hairli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Font typeface="Lato Hairline"/>
              <a:buNone/>
              <a:defRPr sz="1400">
                <a:latin typeface="Lato Hairline"/>
                <a:ea typeface="Lato Hairline"/>
                <a:cs typeface="Lato Hairline"/>
                <a:sym typeface="Lato Hairli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Font typeface="Lato Hairline"/>
              <a:buNone/>
              <a:defRPr sz="1400">
                <a:latin typeface="Lato Hairline"/>
                <a:ea typeface="Lato Hairline"/>
                <a:cs typeface="Lato Hairline"/>
                <a:sym typeface="Lato Hairli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Font typeface="Lato Hairline"/>
              <a:buNone/>
              <a:defRPr sz="1400">
                <a:latin typeface="Lato Hairline"/>
                <a:ea typeface="Lato Hairline"/>
                <a:cs typeface="Lato Hairline"/>
                <a:sym typeface="Lato Hairline"/>
              </a:defRPr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body" idx="1"/>
          </p:nvPr>
        </p:nvSpPr>
        <p:spPr>
          <a:xfrm>
            <a:off x="342990" y="851500"/>
            <a:ext cx="8390440" cy="3902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189" marR="0" lvl="0" indent="-34924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378" marR="0" lvl="1" indent="-349241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757070"/>
              </a:buClr>
              <a:buSzPts val="1900"/>
              <a:buFont typeface="Questrial"/>
              <a:buChar char="-"/>
              <a:defRPr sz="1900" b="0" i="0" u="none" strike="noStrike" cap="none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566" marR="0" lvl="2" indent="-349241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757070"/>
              </a:buClr>
              <a:buSzPts val="1900"/>
              <a:buFont typeface="Noto Sans Symbols"/>
              <a:buChar char="▪"/>
              <a:defRPr sz="1900" b="0" i="0" u="none" strike="noStrike" cap="none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754" marR="0" lvl="3" indent="-349241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757070"/>
              </a:buClr>
              <a:buSzPts val="1900"/>
              <a:buFont typeface="Courier New"/>
              <a:buChar char="o"/>
              <a:defRPr sz="1900" b="0" i="0" u="none" strike="noStrike" cap="none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5943" marR="0" lvl="4" indent="-349241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757070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rgbClr val="757070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132" marR="0" lvl="5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320" marR="0" lvl="6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509" marR="0" lvl="7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697" marR="0" lvl="8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Google Shape;98;p20"/>
          <p:cNvSpPr txBox="1"/>
          <p:nvPr/>
        </p:nvSpPr>
        <p:spPr>
          <a:xfrm>
            <a:off x="7508256" y="4915814"/>
            <a:ext cx="1237121" cy="167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25" tIns="19025" rIns="19025" bIns="1902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600" b="0" i="0" u="none" strike="noStrike" cap="none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500" b="0" i="0" u="none" strike="noStrike" cap="none">
              <a:solidFill>
                <a:srgbClr val="75707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85546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6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sldNum" idx="12"/>
          </p:nvPr>
        </p:nvSpPr>
        <p:spPr>
          <a:xfrm>
            <a:off x="6457950" y="4767266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894752" y="4800376"/>
            <a:ext cx="931825" cy="14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67;p15">
            <a:extLst>
              <a:ext uri="{FF2B5EF4-FFF2-40B4-BE49-F238E27FC236}">
                <a16:creationId xmlns:a16="http://schemas.microsoft.com/office/drawing/2014/main" id="{C2AABAE2-A323-0E4F-A130-0620D24B33C1}"/>
              </a:ext>
            </a:extLst>
          </p:cNvPr>
          <p:cNvPicPr preferRelativeResize="0"/>
          <p:nvPr userDrawn="1"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658576" y="4754401"/>
            <a:ext cx="895379" cy="239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916245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etf.org/mailman/listinfo/Cacao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etf.org/how/meetings/104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1"/>
          <p:cNvSpPr txBox="1">
            <a:spLocks noGrp="1"/>
          </p:cNvSpPr>
          <p:nvPr>
            <p:ph type="title"/>
          </p:nvPr>
        </p:nvSpPr>
        <p:spPr>
          <a:xfrm>
            <a:off x="314875" y="1327808"/>
            <a:ext cx="8366700" cy="1608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75" tIns="34275" rIns="68575" bIns="34275" rtlCol="0" anchor="t" anchorCtr="0">
            <a:noAutofit/>
          </a:bodyPr>
          <a:lstStyle/>
          <a:p>
            <a:pPr>
              <a:buSzPts val="3600"/>
            </a:pPr>
            <a:r>
              <a:rPr lang="en" sz="3600" dirty="0">
                <a:solidFill>
                  <a:srgbClr val="FFFFFF"/>
                </a:solidFill>
              </a:rPr>
              <a:t>Coordinated Security Response </a:t>
            </a:r>
            <a:endParaRPr sz="3600" dirty="0">
              <a:solidFill>
                <a:srgbClr val="FFFFFF"/>
              </a:solidFill>
            </a:endParaRPr>
          </a:p>
          <a:p>
            <a:pPr marL="457189" indent="-457189">
              <a:buClr>
                <a:srgbClr val="FFFFFF"/>
              </a:buClr>
              <a:buSzPts val="3600"/>
              <a:buFont typeface="Calibri"/>
              <a:buChar char="-"/>
            </a:pPr>
            <a:r>
              <a:rPr lang="en" sz="3600" dirty="0">
                <a:solidFill>
                  <a:srgbClr val="FFFFFF"/>
                </a:solidFill>
              </a:rPr>
              <a:t>A CACAO Introduction</a:t>
            </a:r>
            <a:endParaRPr sz="3600" dirty="0">
              <a:solidFill>
                <a:srgbClr val="FFFFFF"/>
              </a:solidFill>
            </a:endParaRPr>
          </a:p>
          <a:p>
            <a:pPr>
              <a:buSzPts val="3600"/>
            </a:pPr>
            <a:r>
              <a:rPr lang="en" sz="1800" dirty="0">
                <a:solidFill>
                  <a:srgbClr val="FFFFFF"/>
                </a:solidFill>
              </a:rPr>
              <a:t>(</a:t>
            </a:r>
            <a:r>
              <a:rPr lang="en" sz="1800" b="0" u="sng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https://www.ietf.org/mailman/listinfo/Cacao</a:t>
            </a:r>
            <a:r>
              <a:rPr lang="en" sz="1800" b="0" dirty="0">
                <a:solidFill>
                  <a:srgbClr val="FFFFFF"/>
                </a:solidFill>
              </a:rPr>
              <a:t>)</a:t>
            </a:r>
            <a:endParaRPr sz="1800" b="0" dirty="0">
              <a:solidFill>
                <a:srgbClr val="FFFFFF"/>
              </a:solidFill>
            </a:endParaRPr>
          </a:p>
          <a:p>
            <a:pPr>
              <a:buSzPts val="3600"/>
            </a:pPr>
            <a:endParaRPr sz="1800" b="0" dirty="0">
              <a:solidFill>
                <a:srgbClr val="FFFFFF"/>
              </a:solidFill>
            </a:endParaRPr>
          </a:p>
        </p:txBody>
      </p:sp>
      <p:sp>
        <p:nvSpPr>
          <p:cNvPr id="104" name="Google Shape;104;p21"/>
          <p:cNvSpPr txBox="1">
            <a:spLocks noGrp="1"/>
          </p:cNvSpPr>
          <p:nvPr>
            <p:ph type="body" idx="1"/>
          </p:nvPr>
        </p:nvSpPr>
        <p:spPr>
          <a:xfrm>
            <a:off x="320136" y="2954061"/>
            <a:ext cx="8361300" cy="813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75" tIns="34275" rIns="68575" bIns="34275" rtlCol="0" anchor="t" anchorCtr="0">
            <a:noAutofit/>
          </a:bodyPr>
          <a:lstStyle/>
          <a:p>
            <a:pPr marL="0" indent="0">
              <a:spcBef>
                <a:spcPts val="0"/>
              </a:spcBef>
              <a:buSzPts val="2100"/>
            </a:pPr>
            <a:r>
              <a:rPr lang="en" sz="2100"/>
              <a:t>Bret Jordan, Allan Thomson</a:t>
            </a:r>
            <a:endParaRPr sz="1100"/>
          </a:p>
          <a:p>
            <a:pPr marL="0" indent="0">
              <a:buSzPts val="2100"/>
            </a:pPr>
            <a:endParaRPr sz="2100"/>
          </a:p>
          <a:p>
            <a:pPr marL="0" indent="0">
              <a:buSzPts val="2100"/>
            </a:pPr>
            <a:r>
              <a:rPr lang="en" sz="2100"/>
              <a:t>March 19, 2019</a:t>
            </a:r>
            <a:endParaRPr sz="1100"/>
          </a:p>
        </p:txBody>
      </p:sp>
    </p:spTree>
    <p:extLst>
      <p:ext uri="{BB962C8B-B14F-4D97-AF65-F5344CB8AC3E}">
        <p14:creationId xmlns:p14="http://schemas.microsoft.com/office/powerpoint/2010/main" val="5795877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68575" tIns="68575" rIns="68575" bIns="68575" rtlCol="0" anchor="b" anchorCtr="0">
            <a:noAutofit/>
          </a:bodyPr>
          <a:lstStyle/>
          <a:p>
            <a:r>
              <a:rPr lang="en"/>
              <a:t>CACAO Overview - Verification </a:t>
            </a:r>
            <a:endParaRPr sz="1100"/>
          </a:p>
        </p:txBody>
      </p:sp>
      <p:sp>
        <p:nvSpPr>
          <p:cNvPr id="211" name="Google Shape;211;p30"/>
          <p:cNvSpPr txBox="1">
            <a:spLocks noGrp="1"/>
          </p:cNvSpPr>
          <p:nvPr>
            <p:ph type="body" idx="1"/>
          </p:nvPr>
        </p:nvSpPr>
        <p:spPr>
          <a:xfrm>
            <a:off x="2376990" y="708858"/>
            <a:ext cx="6356400" cy="390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75" tIns="68575" rIns="68575" bIns="68575" rtlCol="0" anchor="t" anchorCtr="0">
            <a:noAutofit/>
          </a:bodyPr>
          <a:lstStyle/>
          <a:p>
            <a:pPr indent="-342892">
              <a:lnSpc>
                <a:spcPct val="90000"/>
              </a:lnSpc>
            </a:pPr>
            <a:r>
              <a:rPr lang="en" sz="1800" dirty="0"/>
              <a:t>Ability for an actor who has created or updated a COA Project Definition to </a:t>
            </a:r>
            <a:r>
              <a:rPr lang="en" sz="1800" b="1" dirty="0"/>
              <a:t>validate</a:t>
            </a:r>
            <a:r>
              <a:rPr lang="en" sz="1800" dirty="0"/>
              <a:t> that the project will </a:t>
            </a:r>
            <a:r>
              <a:rPr lang="en" sz="1800" b="1" dirty="0"/>
              <a:t>execute correctly </a:t>
            </a:r>
            <a:r>
              <a:rPr lang="en" sz="1800" dirty="0"/>
              <a:t>once deployed in an operational environment</a:t>
            </a:r>
            <a:endParaRPr sz="1800" dirty="0"/>
          </a:p>
          <a:p>
            <a:pPr indent="-253994">
              <a:lnSpc>
                <a:spcPct val="90000"/>
              </a:lnSpc>
              <a:buNone/>
            </a:pPr>
            <a:endParaRPr sz="1800" dirty="0"/>
          </a:p>
          <a:p>
            <a:pPr indent="-342892">
              <a:lnSpc>
                <a:spcPct val="90000"/>
              </a:lnSpc>
            </a:pPr>
            <a:r>
              <a:rPr lang="en" sz="1800" dirty="0"/>
              <a:t>Verification includes</a:t>
            </a:r>
            <a:endParaRPr sz="1800" dirty="0"/>
          </a:p>
          <a:p>
            <a:pPr indent="0">
              <a:lnSpc>
                <a:spcPct val="90000"/>
              </a:lnSpc>
              <a:buNone/>
            </a:pPr>
            <a:endParaRPr sz="1800" dirty="0"/>
          </a:p>
          <a:p>
            <a:pPr lvl="1" indent="-342892">
              <a:lnSpc>
                <a:spcPct val="90000"/>
              </a:lnSpc>
            </a:pPr>
            <a:r>
              <a:rPr lang="en" sz="1800" dirty="0"/>
              <a:t>All COA Project Sequence Elements are connected so that the complete sequence will complete when executed</a:t>
            </a:r>
            <a:endParaRPr sz="1800" dirty="0"/>
          </a:p>
          <a:p>
            <a:pPr marL="914378" indent="0">
              <a:lnSpc>
                <a:spcPct val="90000"/>
              </a:lnSpc>
              <a:spcBef>
                <a:spcPts val="200"/>
              </a:spcBef>
              <a:buNone/>
            </a:pPr>
            <a:endParaRPr sz="1800" dirty="0"/>
          </a:p>
          <a:p>
            <a:pPr lvl="1" indent="-342892">
              <a:lnSpc>
                <a:spcPct val="90000"/>
              </a:lnSpc>
            </a:pPr>
            <a:r>
              <a:rPr lang="en" sz="1800" dirty="0"/>
              <a:t>All COA Project Conditional Elements have connections to defined COA Project Steps</a:t>
            </a:r>
            <a:endParaRPr sz="1800" dirty="0"/>
          </a:p>
          <a:p>
            <a:pPr marL="914378" indent="0">
              <a:lnSpc>
                <a:spcPct val="90000"/>
              </a:lnSpc>
              <a:spcBef>
                <a:spcPts val="200"/>
              </a:spcBef>
              <a:buNone/>
            </a:pPr>
            <a:endParaRPr sz="1800" dirty="0"/>
          </a:p>
          <a:p>
            <a:pPr lvl="1" indent="-342892">
              <a:lnSpc>
                <a:spcPct val="90000"/>
              </a:lnSpc>
            </a:pPr>
            <a:r>
              <a:rPr lang="en" sz="1800" dirty="0"/>
              <a:t>Each COA Project Step is well-formed and parses correctly according to the COA Project JSON schema </a:t>
            </a:r>
            <a:endParaRPr sz="1800" dirty="0"/>
          </a:p>
        </p:txBody>
      </p:sp>
      <p:pic>
        <p:nvPicPr>
          <p:cNvPr id="212" name="Google Shape;212;p30" descr="https://lh5.googleusercontent.com/YfDvqxAG_GA0QnDjPcUWAf4z6gCHpgHzikzfOpKR1KlVNg9asLbCYdUDQB1wCwBG5QMYYf2PliVVumqHqIUcX5X_P8WW1xBEu6SPfHtwLjFsrSDjVxjnkbpqZLClwjcmjGpMYne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002" y="708859"/>
            <a:ext cx="2121965" cy="1371599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30"/>
          <p:cNvSpPr/>
          <p:nvPr/>
        </p:nvSpPr>
        <p:spPr>
          <a:xfrm>
            <a:off x="1002382" y="1102178"/>
            <a:ext cx="1208100" cy="477600"/>
          </a:xfrm>
          <a:prstGeom prst="donut">
            <a:avLst>
              <a:gd name="adj" fmla="val 6327"/>
            </a:avLst>
          </a:prstGeom>
          <a:solidFill>
            <a:srgbClr val="C00000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algn="ctr"/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9768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68575" tIns="68575" rIns="68575" bIns="68575" rtlCol="0" anchor="b" anchorCtr="0">
            <a:noAutofit/>
          </a:bodyPr>
          <a:lstStyle/>
          <a:p>
            <a:r>
              <a:rPr lang="en"/>
              <a:t>CACAO Overview - Operational Goals</a:t>
            </a:r>
            <a:endParaRPr sz="1100"/>
          </a:p>
        </p:txBody>
      </p:sp>
      <p:pic>
        <p:nvPicPr>
          <p:cNvPr id="219" name="Google Shape;219;p31" descr="https://lh5.googleusercontent.com/YfDvqxAG_GA0QnDjPcUWAf4z6gCHpgHzikzfOpKR1KlVNg9asLbCYdUDQB1wCwBG5QMYYf2PliVVumqHqIUcX5X_P8WW1xBEu6SPfHtwLjFsrSDjVxjnkbpqZLClwjcmjGpMYne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03274" y="816027"/>
            <a:ext cx="4889652" cy="3594610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31"/>
          <p:cNvSpPr txBox="1"/>
          <p:nvPr/>
        </p:nvSpPr>
        <p:spPr>
          <a:xfrm>
            <a:off x="64750" y="753825"/>
            <a:ext cx="3615902" cy="42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ts val="200"/>
              </a:spcBef>
            </a:pPr>
            <a:r>
              <a:rPr lang="en" sz="1400" b="1" u="sng" dirty="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Operational goals for </a:t>
            </a:r>
            <a:r>
              <a:rPr lang="en" sz="1400" b="1" u="sng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coordinated</a:t>
            </a:r>
            <a:r>
              <a:rPr lang="en" sz="1400" b="1" u="sng" dirty="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 threat response</a:t>
            </a:r>
            <a:endParaRPr sz="1400" b="1" u="sng" dirty="0">
              <a:solidFill>
                <a:srgbClr val="75707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3994">
              <a:spcBef>
                <a:spcPts val="200"/>
              </a:spcBef>
            </a:pPr>
            <a:endParaRPr sz="1400" dirty="0">
              <a:solidFill>
                <a:srgbClr val="75707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3994" indent="-253994">
              <a:spcBef>
                <a:spcPts val="200"/>
              </a:spcBef>
              <a:buClr>
                <a:srgbClr val="757070"/>
              </a:buClr>
              <a:buSzPts val="1400"/>
              <a:buChar char="•"/>
            </a:pPr>
            <a:r>
              <a:rPr lang="en" sz="1400" dirty="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Allow for </a:t>
            </a:r>
            <a:r>
              <a:rPr lang="en" sz="1400" b="1" dirty="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manual</a:t>
            </a:r>
            <a:r>
              <a:rPr lang="en" sz="1400" dirty="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 (e.g. human-performed), process, and automatic actions</a:t>
            </a:r>
            <a:endParaRPr sz="1400" dirty="0">
              <a:solidFill>
                <a:srgbClr val="75707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3994">
              <a:spcBef>
                <a:spcPts val="200"/>
              </a:spcBef>
              <a:buClr>
                <a:srgbClr val="000000"/>
              </a:buClr>
              <a:buSzPts val="1100"/>
            </a:pPr>
            <a:endParaRPr sz="1400" dirty="0">
              <a:solidFill>
                <a:srgbClr val="75707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3994" indent="-253994">
              <a:spcBef>
                <a:spcPts val="200"/>
              </a:spcBef>
              <a:buClr>
                <a:srgbClr val="757070"/>
              </a:buClr>
              <a:buSzPts val="1400"/>
              <a:buChar char="•"/>
            </a:pPr>
            <a:r>
              <a:rPr lang="en" sz="1400" b="1" dirty="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Integration</a:t>
            </a:r>
            <a:r>
              <a:rPr lang="en" sz="1400" dirty="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 with other security systems</a:t>
            </a:r>
            <a:endParaRPr sz="1400" dirty="0">
              <a:solidFill>
                <a:srgbClr val="75707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378" lvl="1" indent="-342892">
              <a:spcBef>
                <a:spcPts val="200"/>
              </a:spcBef>
              <a:buClr>
                <a:srgbClr val="757070"/>
              </a:buClr>
              <a:buSzPts val="1400"/>
              <a:buFont typeface="Questrial"/>
              <a:buChar char="-"/>
            </a:pPr>
            <a:r>
              <a:rPr lang="en" sz="1400" dirty="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E.g. Cyber Threat Intelligence; Identity; Risk Management</a:t>
            </a:r>
            <a:endParaRPr sz="1400" dirty="0">
              <a:solidFill>
                <a:srgbClr val="75707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378" lvl="1" indent="-342892">
              <a:spcBef>
                <a:spcPts val="200"/>
              </a:spcBef>
              <a:buClr>
                <a:srgbClr val="757070"/>
              </a:buClr>
              <a:buSzPts val="1400"/>
              <a:buFont typeface="Questrial"/>
              <a:buChar char="-"/>
            </a:pPr>
            <a:r>
              <a:rPr lang="en" sz="1400" dirty="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This will allow pivoting, sharing, collaboration, and enrichment</a:t>
            </a:r>
            <a:endParaRPr sz="1400" dirty="0">
              <a:solidFill>
                <a:srgbClr val="75707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3994">
              <a:spcBef>
                <a:spcPts val="200"/>
              </a:spcBef>
              <a:buClr>
                <a:srgbClr val="000000"/>
              </a:buClr>
              <a:buSzPts val="1100"/>
            </a:pPr>
            <a:endParaRPr sz="1400" dirty="0">
              <a:solidFill>
                <a:srgbClr val="75707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3994" indent="-253994">
              <a:spcBef>
                <a:spcPts val="200"/>
              </a:spcBef>
              <a:spcAft>
                <a:spcPts val="200"/>
              </a:spcAft>
              <a:buClr>
                <a:srgbClr val="757070"/>
              </a:buClr>
              <a:buSzPts val="1400"/>
              <a:buChar char="•"/>
            </a:pPr>
            <a:r>
              <a:rPr lang="en" sz="1400" dirty="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Provide preventative, mitigative, and remediation solutions that are measurable and scalable</a:t>
            </a:r>
            <a:endParaRPr sz="1400" b="1" dirty="0">
              <a:solidFill>
                <a:srgbClr val="B7B7B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31"/>
          <p:cNvSpPr/>
          <p:nvPr/>
        </p:nvSpPr>
        <p:spPr>
          <a:xfrm>
            <a:off x="3362462" y="753826"/>
            <a:ext cx="627300" cy="3867949"/>
          </a:xfrm>
          <a:prstGeom prst="leftBrace">
            <a:avLst>
              <a:gd name="adj1" fmla="val 18498"/>
              <a:gd name="adj2" fmla="val 44896"/>
            </a:avLst>
          </a:prstGeom>
          <a:noFill/>
          <a:ln w="28575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/>
          </a:p>
        </p:txBody>
      </p:sp>
    </p:spTree>
    <p:extLst>
      <p:ext uri="{BB962C8B-B14F-4D97-AF65-F5344CB8AC3E}">
        <p14:creationId xmlns:p14="http://schemas.microsoft.com/office/powerpoint/2010/main" val="4120325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2"/>
          <p:cNvSpPr txBox="1">
            <a:spLocks noGrp="1"/>
          </p:cNvSpPr>
          <p:nvPr>
            <p:ph type="body" idx="1"/>
          </p:nvPr>
        </p:nvSpPr>
        <p:spPr>
          <a:xfrm>
            <a:off x="4589528" y="752092"/>
            <a:ext cx="4554473" cy="390289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75" tIns="68575" rIns="68575" bIns="68575" rtlCol="0" anchor="t" anchorCtr="0">
            <a:noAutofit/>
          </a:bodyPr>
          <a:lstStyle/>
          <a:p>
            <a:pPr marL="0" indent="0" algn="ctr">
              <a:spcBef>
                <a:spcPts val="200"/>
              </a:spcBef>
              <a:buSzPts val="1800"/>
              <a:buNone/>
            </a:pPr>
            <a:r>
              <a:rPr lang="en-US" sz="1400" b="1" u="sng" dirty="0"/>
              <a:t>Product Support</a:t>
            </a:r>
          </a:p>
          <a:p>
            <a:pPr marL="285743" indent="-285743">
              <a:spcBef>
                <a:spcPts val="200"/>
              </a:spcBef>
              <a:buSzPts val="1800"/>
            </a:pPr>
            <a:r>
              <a:rPr lang="en-US" sz="1400" dirty="0"/>
              <a:t>Versioning</a:t>
            </a:r>
          </a:p>
          <a:p>
            <a:pPr marL="628634" lvl="1" indent="-171446">
              <a:buSzPts val="1800"/>
            </a:pPr>
            <a:r>
              <a:rPr lang="en-US" sz="1400" dirty="0"/>
              <a:t>Support playbook and system component versioning</a:t>
            </a:r>
          </a:p>
          <a:p>
            <a:pPr marL="628634" lvl="1" indent="-171446">
              <a:buSzPts val="1800"/>
            </a:pPr>
            <a:endParaRPr lang="en-US" sz="1400" dirty="0"/>
          </a:p>
          <a:p>
            <a:pPr marL="285743" indent="-285743">
              <a:spcBef>
                <a:spcPts val="200"/>
              </a:spcBef>
              <a:buSzPts val="1800"/>
            </a:pPr>
            <a:r>
              <a:rPr lang="en-US" sz="1400" dirty="0"/>
              <a:t>System Targeting</a:t>
            </a:r>
          </a:p>
          <a:p>
            <a:pPr marL="628634" lvl="1" indent="-171446">
              <a:buSzPts val="1800"/>
            </a:pPr>
            <a:r>
              <a:rPr lang="en-US" sz="1400" dirty="0"/>
              <a:t>Support specific machines, operating systems &amp; software </a:t>
            </a:r>
          </a:p>
          <a:p>
            <a:pPr marL="253994" indent="0">
              <a:spcBef>
                <a:spcPts val="200"/>
              </a:spcBef>
              <a:buNone/>
            </a:pPr>
            <a:endParaRPr lang="en-US" sz="1400" dirty="0"/>
          </a:p>
          <a:p>
            <a:pPr marL="285743" indent="-285743">
              <a:spcBef>
                <a:spcPts val="200"/>
              </a:spcBef>
              <a:buSzPts val="1800"/>
            </a:pPr>
            <a:r>
              <a:rPr lang="en-US" sz="1400" dirty="0"/>
              <a:t>Security</a:t>
            </a:r>
          </a:p>
          <a:p>
            <a:pPr marL="711182" lvl="1" indent="-279393">
              <a:buSzPts val="1800"/>
            </a:pPr>
            <a:r>
              <a:rPr lang="en-US" sz="1400" dirty="0"/>
              <a:t>Support best practices in SDLC and deployment including full data protection, integrity and authentication</a:t>
            </a:r>
          </a:p>
          <a:p>
            <a:pPr marL="253994" indent="0">
              <a:spcBef>
                <a:spcPts val="200"/>
              </a:spcBef>
              <a:buNone/>
            </a:pPr>
            <a:endParaRPr lang="en-US" sz="1400" dirty="0"/>
          </a:p>
          <a:p>
            <a:pPr marL="253994" indent="-279393">
              <a:spcBef>
                <a:spcPts val="200"/>
              </a:spcBef>
              <a:buSzPts val="1800"/>
            </a:pPr>
            <a:r>
              <a:rPr lang="en-US" sz="1400" dirty="0"/>
              <a:t>Transport</a:t>
            </a:r>
          </a:p>
          <a:p>
            <a:pPr marL="711182" lvl="1" indent="-279393">
              <a:buSzPts val="1800"/>
            </a:pPr>
            <a:r>
              <a:rPr lang="en-US" sz="1400" dirty="0"/>
              <a:t>Support both directed delivery and publish/subscribe solutions</a:t>
            </a:r>
          </a:p>
          <a:p>
            <a:pPr marL="253994" indent="-253994">
              <a:spcBef>
                <a:spcPts val="200"/>
              </a:spcBef>
              <a:buSzPts val="1400"/>
            </a:pPr>
            <a:endParaRPr sz="1400" dirty="0"/>
          </a:p>
        </p:txBody>
      </p:sp>
      <p:sp>
        <p:nvSpPr>
          <p:cNvPr id="226" name="Google Shape;226;p3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68575" tIns="68575" rIns="68575" bIns="68575" rtlCol="0" anchor="b" anchorCtr="0">
            <a:noAutofit/>
          </a:bodyPr>
          <a:lstStyle/>
          <a:p>
            <a:pPr>
              <a:buSzPts val="2700"/>
            </a:pPr>
            <a:r>
              <a:rPr lang="en" dirty="0"/>
              <a:t>CACAO </a:t>
            </a:r>
            <a:r>
              <a:rPr lang="en" i="1" dirty="0"/>
              <a:t>Operational</a:t>
            </a:r>
            <a:r>
              <a:rPr lang="en" dirty="0"/>
              <a:t> Requirements</a:t>
            </a:r>
            <a:endParaRPr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4834A15-F214-5E46-9105-62514194BA28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342992" y="752089"/>
            <a:ext cx="3969136" cy="3902894"/>
          </a:xfrm>
        </p:spPr>
        <p:txBody>
          <a:bodyPr>
            <a:normAutofit lnSpcReduction="10000"/>
          </a:bodyPr>
          <a:lstStyle/>
          <a:p>
            <a:pPr marL="0" indent="0" algn="ctr">
              <a:spcBef>
                <a:spcPts val="200"/>
              </a:spcBef>
              <a:buSzPts val="1400"/>
              <a:buNone/>
            </a:pPr>
            <a:r>
              <a:rPr lang="en-US" sz="1400" b="1" u="sng" dirty="0"/>
              <a:t>Workflow</a:t>
            </a:r>
          </a:p>
          <a:p>
            <a:pPr marL="253994" indent="-253994">
              <a:spcBef>
                <a:spcPts val="200"/>
              </a:spcBef>
              <a:buSzPts val="1400"/>
            </a:pPr>
            <a:r>
              <a:rPr lang="en-US" sz="1400" dirty="0"/>
              <a:t>Multiple Actions</a:t>
            </a:r>
          </a:p>
          <a:p>
            <a:pPr lvl="1" indent="-368291">
              <a:buSzPts val="1800"/>
            </a:pPr>
            <a:r>
              <a:rPr lang="en-US" sz="1400" dirty="0"/>
              <a:t>Perform multiple steps across many different pieces of infrastructure</a:t>
            </a:r>
          </a:p>
          <a:p>
            <a:pPr marL="0" indent="0">
              <a:spcBef>
                <a:spcPts val="200"/>
              </a:spcBef>
              <a:buNone/>
            </a:pPr>
            <a:endParaRPr lang="en-US" sz="1400" dirty="0"/>
          </a:p>
          <a:p>
            <a:pPr marL="253994" indent="-279393">
              <a:spcBef>
                <a:spcPts val="200"/>
              </a:spcBef>
              <a:buSzPts val="1800"/>
            </a:pPr>
            <a:r>
              <a:rPr lang="en-US" sz="1400" dirty="0"/>
              <a:t>Sequencing of Actions</a:t>
            </a:r>
          </a:p>
          <a:p>
            <a:pPr lvl="1" indent="-368291">
              <a:buSzPts val="1800"/>
            </a:pPr>
            <a:r>
              <a:rPr lang="en-US" sz="1400" dirty="0"/>
              <a:t>Actions often have to be done in a very specific order</a:t>
            </a:r>
          </a:p>
          <a:p>
            <a:pPr marL="253994" indent="0">
              <a:spcBef>
                <a:spcPts val="200"/>
              </a:spcBef>
              <a:buNone/>
            </a:pPr>
            <a:endParaRPr lang="en-US" sz="1400" dirty="0"/>
          </a:p>
          <a:p>
            <a:pPr marL="253994" indent="-279393">
              <a:spcBef>
                <a:spcPts val="200"/>
              </a:spcBef>
              <a:buSzPts val="1800"/>
            </a:pPr>
            <a:r>
              <a:rPr lang="en-US" sz="1400" dirty="0"/>
              <a:t>Temporal Logic</a:t>
            </a:r>
          </a:p>
          <a:p>
            <a:pPr lvl="1" indent="-368291">
              <a:buSzPts val="1800"/>
            </a:pPr>
            <a:r>
              <a:rPr lang="en-US" sz="1400" dirty="0"/>
              <a:t>Perform actions at certain times or after a certain amount of time has passed after the previous action</a:t>
            </a:r>
          </a:p>
          <a:p>
            <a:pPr marL="0" indent="0">
              <a:spcBef>
                <a:spcPts val="200"/>
              </a:spcBef>
              <a:buNone/>
            </a:pPr>
            <a:endParaRPr lang="en-US" sz="1400" dirty="0"/>
          </a:p>
          <a:p>
            <a:pPr marL="253994" indent="-279393">
              <a:spcBef>
                <a:spcPts val="200"/>
              </a:spcBef>
              <a:buSzPts val="1800"/>
            </a:pPr>
            <a:r>
              <a:rPr lang="en-US" sz="1400" dirty="0"/>
              <a:t>Conditional Logic</a:t>
            </a:r>
          </a:p>
          <a:p>
            <a:pPr lvl="1" indent="-368291">
              <a:spcAft>
                <a:spcPts val="200"/>
              </a:spcAft>
              <a:buSzPts val="1800"/>
            </a:pPr>
            <a:r>
              <a:rPr lang="en-US" sz="1400" dirty="0"/>
              <a:t>Perform actions based on outcomes or state</a:t>
            </a:r>
          </a:p>
        </p:txBody>
      </p:sp>
    </p:spTree>
    <p:extLst>
      <p:ext uri="{BB962C8B-B14F-4D97-AF65-F5344CB8AC3E}">
        <p14:creationId xmlns:p14="http://schemas.microsoft.com/office/powerpoint/2010/main" val="21763944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68575" tIns="34275" rIns="68575" bIns="34275" rtlCol="0" anchor="t" anchorCtr="0">
            <a:noAutofit/>
          </a:bodyPr>
          <a:lstStyle/>
          <a:p>
            <a:r>
              <a:rPr lang="en"/>
              <a:t>Examples</a:t>
            </a:r>
            <a:endParaRPr/>
          </a:p>
        </p:txBody>
      </p:sp>
      <p:sp>
        <p:nvSpPr>
          <p:cNvPr id="245" name="Google Shape;245;p35"/>
          <p:cNvSpPr txBox="1">
            <a:spLocks noGrp="1"/>
          </p:cNvSpPr>
          <p:nvPr>
            <p:ph type="body" idx="1"/>
          </p:nvPr>
        </p:nvSpPr>
        <p:spPr>
          <a:xfrm>
            <a:off x="320136" y="2954061"/>
            <a:ext cx="8361300" cy="813600"/>
          </a:xfrm>
          <a:prstGeom prst="rect">
            <a:avLst/>
          </a:prstGeom>
        </p:spPr>
        <p:txBody>
          <a:bodyPr spcFirstLastPara="1" vert="horz" wrap="square" lIns="68575" tIns="34275" rIns="68575" bIns="34275" rtlCol="0" anchor="t" anchorCtr="0">
            <a:noAutofit/>
          </a:bodyPr>
          <a:lstStyle/>
          <a:p>
            <a:pPr marL="0" indent="0" algn="l"/>
            <a:r>
              <a:rPr lang="en"/>
              <a:t>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7611838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68575" tIns="68575" rIns="68575" bIns="68575" rtlCol="0" anchor="t" anchorCtr="0">
            <a:noAutofit/>
          </a:bodyPr>
          <a:lstStyle/>
          <a:p>
            <a:pPr marL="285750" indent="-285750">
              <a:spcBef>
                <a:spcPts val="200"/>
              </a:spcBef>
              <a:buSzPts val="1800"/>
            </a:pPr>
            <a:r>
              <a:rPr lang="en-US" sz="1800" dirty="0"/>
              <a:t>Patch AV system</a:t>
            </a:r>
          </a:p>
          <a:p>
            <a:pPr marL="253994" indent="-279393">
              <a:spcBef>
                <a:spcPts val="200"/>
              </a:spcBef>
              <a:buSzPts val="1800"/>
            </a:pPr>
            <a:r>
              <a:rPr lang="en-US" sz="1800" dirty="0"/>
              <a:t>Run updated AV scan</a:t>
            </a:r>
          </a:p>
          <a:p>
            <a:pPr marL="253994" indent="-279393">
              <a:spcBef>
                <a:spcPts val="200"/>
              </a:spcBef>
              <a:buSzPts val="1800"/>
            </a:pPr>
            <a:r>
              <a:rPr lang="en-US" sz="1800" dirty="0"/>
              <a:t>Patch OS</a:t>
            </a:r>
          </a:p>
          <a:p>
            <a:pPr marL="253994" indent="-279393">
              <a:spcBef>
                <a:spcPts val="200"/>
              </a:spcBef>
              <a:buSzPts val="1800"/>
            </a:pPr>
            <a:r>
              <a:rPr lang="en-US" sz="1800" dirty="0"/>
              <a:t>Run additional on-demand special AV scanners </a:t>
            </a:r>
          </a:p>
          <a:p>
            <a:pPr marL="253994" indent="-279393">
              <a:spcBef>
                <a:spcPts val="200"/>
              </a:spcBef>
              <a:buSzPts val="1800"/>
            </a:pPr>
            <a:r>
              <a:rPr lang="en-US" sz="1800" dirty="0"/>
              <a:t>Reboot system to normal mode</a:t>
            </a:r>
          </a:p>
          <a:p>
            <a:pPr marL="253994" indent="-279393">
              <a:spcBef>
                <a:spcPts val="200"/>
              </a:spcBef>
              <a:spcAft>
                <a:spcPts val="200"/>
              </a:spcAft>
              <a:buSzPts val="1800"/>
            </a:pPr>
            <a:r>
              <a:rPr lang="en-US" sz="1800" dirty="0"/>
              <a:t>Move system out of sandbox VLAN in to a restricted watch VLAN</a:t>
            </a:r>
          </a:p>
          <a:p>
            <a:pPr marL="253994" indent="-279393">
              <a:spcBef>
                <a:spcPts val="200"/>
              </a:spcBef>
              <a:spcAft>
                <a:spcPts val="200"/>
              </a:spcAft>
              <a:buSzPts val="1800"/>
            </a:pPr>
            <a:endParaRPr sz="1800" dirty="0"/>
          </a:p>
        </p:txBody>
      </p:sp>
      <p:sp>
        <p:nvSpPr>
          <p:cNvPr id="250" name="Google Shape;250;p3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68575" tIns="68575" rIns="68575" bIns="68575" rtlCol="0" anchor="b" anchorCtr="0">
            <a:noAutofit/>
          </a:bodyPr>
          <a:lstStyle/>
          <a:p>
            <a:r>
              <a:rPr lang="en"/>
              <a:t>Individual Enterprise Response - Fuzzy PandaX</a:t>
            </a:r>
            <a:endParaRPr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36"/>
          <p:cNvSpPr txBox="1">
            <a:spLocks noGrp="1"/>
          </p:cNvSpPr>
          <p:nvPr>
            <p:ph type="body" idx="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68575" tIns="68575" rIns="68575" bIns="68575" rtlCol="0" anchor="t" anchorCtr="0">
            <a:noAutofit/>
          </a:bodyPr>
          <a:lstStyle/>
          <a:p>
            <a:pPr marL="253994" indent="-279393">
              <a:spcBef>
                <a:spcPts val="200"/>
              </a:spcBef>
              <a:buSzPts val="1800"/>
            </a:pPr>
            <a:r>
              <a:rPr lang="en-US" sz="1800" dirty="0"/>
              <a:t>Quarantine system to a sandbox VLAN</a:t>
            </a:r>
          </a:p>
          <a:p>
            <a:pPr marL="253994" indent="-279393">
              <a:spcBef>
                <a:spcPts val="200"/>
              </a:spcBef>
              <a:buSzPts val="1800"/>
            </a:pPr>
            <a:r>
              <a:rPr lang="en-US" sz="1800" dirty="0"/>
              <a:t>Delete run at start </a:t>
            </a:r>
            <a:r>
              <a:rPr lang="en-US" sz="1800" dirty="0" err="1"/>
              <a:t>reg</a:t>
            </a:r>
            <a:r>
              <a:rPr lang="en-US" sz="1800" dirty="0"/>
              <a:t> keys and triggers</a:t>
            </a:r>
          </a:p>
          <a:p>
            <a:pPr marL="253994" indent="-279393">
              <a:spcBef>
                <a:spcPts val="200"/>
              </a:spcBef>
              <a:buSzPts val="1800"/>
            </a:pPr>
            <a:r>
              <a:rPr lang="en-US" sz="1800" dirty="0"/>
              <a:t>Reboot into </a:t>
            </a:r>
            <a:r>
              <a:rPr lang="en-US" sz="1800" dirty="0" err="1"/>
              <a:t>SafeMode</a:t>
            </a:r>
            <a:endParaRPr lang="en-US" sz="1800" dirty="0"/>
          </a:p>
          <a:p>
            <a:pPr marL="253994" indent="-279393">
              <a:spcBef>
                <a:spcPts val="200"/>
              </a:spcBef>
              <a:buSzPts val="1800"/>
            </a:pPr>
            <a:r>
              <a:rPr lang="en-US" sz="1800" dirty="0"/>
              <a:t>Kill process 3 then 1 then 2</a:t>
            </a:r>
          </a:p>
          <a:p>
            <a:pPr marL="253994" indent="-279393">
              <a:spcBef>
                <a:spcPts val="200"/>
              </a:spcBef>
              <a:buSzPts val="1800"/>
            </a:pPr>
            <a:r>
              <a:rPr lang="en-US" sz="1800" dirty="0"/>
              <a:t>Delete temp files </a:t>
            </a:r>
          </a:p>
          <a:p>
            <a:pPr marL="253994" indent="-279393">
              <a:spcBef>
                <a:spcPts val="200"/>
              </a:spcBef>
              <a:buSzPts val="1800"/>
            </a:pPr>
            <a:r>
              <a:rPr lang="en-US" sz="1800" dirty="0"/>
              <a:t>Delete compromised files from the system</a:t>
            </a:r>
          </a:p>
          <a:p>
            <a:pPr marL="253994" indent="-279393">
              <a:spcBef>
                <a:spcPts val="200"/>
              </a:spcBef>
              <a:buSzPts val="1800"/>
            </a:pPr>
            <a:r>
              <a:rPr lang="en-US" sz="1800" dirty="0"/>
              <a:t>Delete other Reg keys </a:t>
            </a:r>
          </a:p>
          <a:p>
            <a:pPr marL="253994" indent="-279393">
              <a:spcBef>
                <a:spcPts val="200"/>
              </a:spcBef>
              <a:buSzPts val="1800"/>
            </a:pPr>
            <a:r>
              <a:rPr lang="en-US" sz="1800" dirty="0"/>
              <a:t>Reboot system in to safe mode</a:t>
            </a:r>
          </a:p>
          <a:p>
            <a:pPr marL="253994" indent="-279393">
              <a:spcBef>
                <a:spcPts val="200"/>
              </a:spcBef>
              <a:spcAft>
                <a:spcPts val="200"/>
              </a:spcAft>
              <a:buSzPts val="1800"/>
            </a:pPr>
            <a:r>
              <a:rPr lang="en-US" sz="1800" dirty="0"/>
              <a:t>Verify processes do not restart</a:t>
            </a:r>
          </a:p>
          <a:p>
            <a:pPr marL="253994" indent="-279393">
              <a:spcBef>
                <a:spcPts val="200"/>
              </a:spcBef>
              <a:buSzPts val="1800"/>
            </a:pPr>
            <a:endParaRPr sz="1800" dirty="0"/>
          </a:p>
        </p:txBody>
      </p:sp>
    </p:spTree>
    <p:extLst>
      <p:ext uri="{BB962C8B-B14F-4D97-AF65-F5344CB8AC3E}">
        <p14:creationId xmlns:p14="http://schemas.microsoft.com/office/powerpoint/2010/main" val="3180215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68575" tIns="68575" rIns="68575" bIns="68575" rtlCol="0" anchor="b" anchorCtr="0">
            <a:noAutofit/>
          </a:bodyPr>
          <a:lstStyle/>
          <a:p>
            <a:r>
              <a:rPr lang="en"/>
              <a:t>Collaboration Example - Industry Wide Response</a:t>
            </a:r>
            <a:endParaRPr/>
          </a:p>
        </p:txBody>
      </p:sp>
      <p:sp>
        <p:nvSpPr>
          <p:cNvPr id="258" name="Google Shape;258;p37"/>
          <p:cNvSpPr txBox="1">
            <a:spLocks noGrp="1"/>
          </p:cNvSpPr>
          <p:nvPr>
            <p:ph type="body" idx="1"/>
          </p:nvPr>
        </p:nvSpPr>
        <p:spPr>
          <a:xfrm>
            <a:off x="342990" y="720871"/>
            <a:ext cx="8390400" cy="390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75" tIns="68575" rIns="68575" bIns="68575" rtlCol="0" anchor="t" anchorCtr="0">
            <a:noAutofit/>
          </a:bodyPr>
          <a:lstStyle/>
          <a:p>
            <a:pPr marL="253994" indent="-279393">
              <a:spcBef>
                <a:spcPts val="200"/>
              </a:spcBef>
              <a:buSzPts val="1800"/>
            </a:pPr>
            <a:r>
              <a:rPr lang="en" sz="1800" dirty="0"/>
              <a:t>An organization create a series of commands that mitigate malware "</a:t>
            </a:r>
            <a:r>
              <a:rPr lang="en" sz="1800" dirty="0" err="1"/>
              <a:t>PandaX</a:t>
            </a:r>
            <a:r>
              <a:rPr lang="en" sz="1800" dirty="0"/>
              <a:t>"</a:t>
            </a:r>
            <a:endParaRPr sz="1800" dirty="0"/>
          </a:p>
          <a:p>
            <a:pPr marL="253994" indent="-279393">
              <a:spcBef>
                <a:spcPts val="200"/>
              </a:spcBef>
              <a:spcAft>
                <a:spcPts val="200"/>
              </a:spcAft>
              <a:buSzPts val="1800"/>
            </a:pPr>
            <a:r>
              <a:rPr lang="en" sz="1800" dirty="0"/>
              <a:t>An ISAC, banks, &amp; enterprises sign parts of the solution for mitigating </a:t>
            </a:r>
            <a:r>
              <a:rPr lang="en" sz="1800" dirty="0" err="1"/>
              <a:t>PandaX</a:t>
            </a:r>
            <a:endParaRPr sz="1800" dirty="0"/>
          </a:p>
        </p:txBody>
      </p:sp>
      <p:pic>
        <p:nvPicPr>
          <p:cNvPr id="259" name="Google Shape;259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7467" y="1459967"/>
            <a:ext cx="6369068" cy="3261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25681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68575" tIns="68575" rIns="68575" bIns="68575" rtlCol="0" anchor="b" anchorCtr="0">
            <a:noAutofit/>
          </a:bodyPr>
          <a:lstStyle/>
          <a:p>
            <a:r>
              <a:rPr lang="en"/>
              <a:t>Getting Involved</a:t>
            </a:r>
            <a:endParaRPr sz="1100"/>
          </a:p>
        </p:txBody>
      </p:sp>
      <p:sp>
        <p:nvSpPr>
          <p:cNvPr id="265" name="Google Shape;265;p3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68575" tIns="68575" rIns="68575" bIns="68575" rtlCol="0" anchor="t" anchorCtr="0">
            <a:noAutofit/>
          </a:bodyPr>
          <a:lstStyle/>
          <a:p>
            <a:pPr indent="-368291">
              <a:lnSpc>
                <a:spcPct val="90000"/>
              </a:lnSpc>
              <a:buSzPts val="1800"/>
            </a:pPr>
            <a:r>
              <a:rPr lang="en" sz="1800"/>
              <a:t>Prague IETF</a:t>
            </a:r>
            <a:endParaRPr sz="1800"/>
          </a:p>
          <a:p>
            <a:pPr lvl="1" indent="-368291">
              <a:lnSpc>
                <a:spcPct val="90000"/>
              </a:lnSpc>
              <a:spcBef>
                <a:spcPts val="0"/>
              </a:spcBef>
              <a:buSzPts val="1800"/>
            </a:pPr>
            <a:r>
              <a:rPr lang="en" sz="1800" u="sng">
                <a:solidFill>
                  <a:schemeClr val="hlink"/>
                </a:solidFill>
                <a:hlinkClick r:id="rId3"/>
              </a:rPr>
              <a:t>https://www.ietf.org/how/meetings/104/</a:t>
            </a:r>
            <a:endParaRPr sz="1800"/>
          </a:p>
          <a:p>
            <a:pPr indent="0">
              <a:lnSpc>
                <a:spcPct val="90000"/>
              </a:lnSpc>
              <a:buNone/>
            </a:pPr>
            <a:endParaRPr sz="1800"/>
          </a:p>
          <a:p>
            <a:pPr indent="-342892">
              <a:lnSpc>
                <a:spcPct val="90000"/>
              </a:lnSpc>
            </a:pPr>
            <a:r>
              <a:rPr lang="en" sz="1800"/>
              <a:t>Subscribe to List</a:t>
            </a:r>
            <a:endParaRPr sz="1800"/>
          </a:p>
          <a:p>
            <a:pPr lvl="1" indent="-342892">
              <a:lnSpc>
                <a:spcPct val="90000"/>
              </a:lnSpc>
              <a:spcBef>
                <a:spcPts val="0"/>
              </a:spcBef>
              <a:buFont typeface="Arial"/>
              <a:buChar char="-"/>
            </a:pPr>
            <a:r>
              <a:rPr lang="en" sz="1800"/>
              <a:t>https://www.ietf.org/mailman/listinfo/Cacao</a:t>
            </a:r>
            <a:br>
              <a:rPr lang="en" sz="1800"/>
            </a:br>
            <a:endParaRPr sz="1800"/>
          </a:p>
          <a:p>
            <a:pPr indent="-342892">
              <a:lnSpc>
                <a:spcPct val="90000"/>
              </a:lnSpc>
            </a:pPr>
            <a:r>
              <a:rPr lang="en" sz="1800"/>
              <a:t>Email List</a:t>
            </a:r>
            <a:endParaRPr sz="1800"/>
          </a:p>
          <a:p>
            <a:pPr lvl="1" indent="-368291">
              <a:lnSpc>
                <a:spcPct val="90000"/>
              </a:lnSpc>
              <a:spcBef>
                <a:spcPts val="0"/>
              </a:spcBef>
              <a:buSzPts val="1800"/>
            </a:pPr>
            <a:r>
              <a:rPr lang="en" sz="1800"/>
              <a:t>cacao@ietf.org</a:t>
            </a:r>
            <a:br>
              <a:rPr lang="en" sz="1800"/>
            </a:br>
            <a:endParaRPr sz="1800"/>
          </a:p>
          <a:p>
            <a:pPr indent="-368291">
              <a:lnSpc>
                <a:spcPct val="90000"/>
              </a:lnSpc>
              <a:buSzPts val="1800"/>
            </a:pPr>
            <a:r>
              <a:rPr lang="en" sz="1800"/>
              <a:t>Draft Document</a:t>
            </a:r>
            <a:endParaRPr sz="1800"/>
          </a:p>
          <a:p>
            <a:pPr lvl="1" indent="-368291">
              <a:lnSpc>
                <a:spcPct val="90000"/>
              </a:lnSpc>
              <a:spcBef>
                <a:spcPts val="0"/>
              </a:spcBef>
              <a:buSzPts val="1800"/>
            </a:pPr>
            <a:r>
              <a:rPr lang="en" sz="1800"/>
              <a:t>https://datatracker.ietf.org/doc/draft-jordan-cacao-introduction/</a:t>
            </a:r>
            <a:endParaRPr sz="1800"/>
          </a:p>
          <a:p>
            <a:pPr indent="-253994">
              <a:lnSpc>
                <a:spcPct val="90000"/>
              </a:lnSpc>
              <a:buNone/>
            </a:pPr>
            <a:endParaRPr sz="1600"/>
          </a:p>
        </p:txBody>
      </p:sp>
    </p:spTree>
    <p:extLst>
      <p:ext uri="{BB962C8B-B14F-4D97-AF65-F5344CB8AC3E}">
        <p14:creationId xmlns:p14="http://schemas.microsoft.com/office/powerpoint/2010/main" val="22471700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892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68575" tIns="68575" rIns="68575" bIns="68575" rtlCol="0" anchor="b" anchorCtr="0">
            <a:noAutofit/>
          </a:bodyPr>
          <a:lstStyle/>
          <a:p>
            <a:r>
              <a:rPr lang="en"/>
              <a:t>Why CACAO - Threat Detection and Mitigation Today</a:t>
            </a:r>
            <a:endParaRPr/>
          </a:p>
        </p:txBody>
      </p:sp>
      <p:pic>
        <p:nvPicPr>
          <p:cNvPr id="111" name="Google Shape;11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6717" y="791456"/>
            <a:ext cx="6965399" cy="38879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5021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68575" tIns="68575" rIns="68575" bIns="68575" rtlCol="0" anchor="b" anchorCtr="0">
            <a:noAutofit/>
          </a:bodyPr>
          <a:lstStyle/>
          <a:p>
            <a:r>
              <a:rPr lang="en"/>
              <a:t>What is CACAO?</a:t>
            </a:r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68575" tIns="68575" rIns="68575" bIns="68575" rtlCol="0" anchor="t" anchorCtr="0">
            <a:noAutofit/>
          </a:bodyPr>
          <a:lstStyle/>
          <a:p>
            <a:pPr marL="253994" indent="-253994">
              <a:spcBef>
                <a:spcPts val="200"/>
              </a:spcBef>
            </a:pPr>
            <a:r>
              <a:rPr lang="en" sz="1800" b="1"/>
              <a:t>C</a:t>
            </a:r>
            <a:r>
              <a:rPr lang="en" sz="1800"/>
              <a:t>ollaborative </a:t>
            </a:r>
            <a:r>
              <a:rPr lang="en" sz="1800" b="1"/>
              <a:t>A</a:t>
            </a:r>
            <a:r>
              <a:rPr lang="en" sz="1800"/>
              <a:t>utomated </a:t>
            </a:r>
            <a:r>
              <a:rPr lang="en" sz="1800" b="1"/>
              <a:t>C</a:t>
            </a:r>
            <a:r>
              <a:rPr lang="en" sz="1800"/>
              <a:t>ourse of </a:t>
            </a:r>
            <a:r>
              <a:rPr lang="en" sz="1800" b="1"/>
              <a:t>A</a:t>
            </a:r>
            <a:r>
              <a:rPr lang="en" sz="1800"/>
              <a:t>ction </a:t>
            </a:r>
            <a:r>
              <a:rPr lang="en" sz="1800" b="1"/>
              <a:t>O</a:t>
            </a:r>
            <a:r>
              <a:rPr lang="en" sz="1800"/>
              <a:t>perations for Cyber Security</a:t>
            </a:r>
            <a:endParaRPr sz="1800"/>
          </a:p>
          <a:p>
            <a:pPr lvl="1" indent="-368291">
              <a:buSzPts val="1800"/>
            </a:pPr>
            <a:r>
              <a:rPr lang="en" sz="1800"/>
              <a:t>A standard that defines structured and machine parsable playbooks</a:t>
            </a:r>
            <a:endParaRPr sz="1800"/>
          </a:p>
          <a:p>
            <a:pPr lvl="2" indent="-368291">
              <a:buSzPts val="1800"/>
            </a:pPr>
            <a:r>
              <a:rPr lang="en" sz="1800" b="1"/>
              <a:t>Creation</a:t>
            </a:r>
            <a:r>
              <a:rPr lang="en" sz="1800"/>
              <a:t> of those playbooks</a:t>
            </a:r>
            <a:endParaRPr sz="1800"/>
          </a:p>
          <a:p>
            <a:pPr lvl="2" indent="-368291">
              <a:buSzPts val="1800"/>
            </a:pPr>
            <a:r>
              <a:rPr lang="en" sz="1800" b="1"/>
              <a:t>Distribution</a:t>
            </a:r>
            <a:r>
              <a:rPr lang="en" sz="1800"/>
              <a:t> of those playbooks across systems</a:t>
            </a:r>
            <a:endParaRPr sz="1800"/>
          </a:p>
          <a:p>
            <a:pPr lvl="2" indent="-368291">
              <a:buSzPts val="1800"/>
            </a:pPr>
            <a:r>
              <a:rPr lang="en" sz="1800" b="1"/>
              <a:t>Monitoring</a:t>
            </a:r>
            <a:r>
              <a:rPr lang="en" sz="1800"/>
              <a:t> of those playbooks and their results</a:t>
            </a:r>
            <a:endParaRPr sz="1800"/>
          </a:p>
          <a:p>
            <a:pPr lvl="1" indent="-368291">
              <a:buSzPts val="1800"/>
            </a:pPr>
            <a:r>
              <a:rPr lang="en" sz="1800"/>
              <a:t>It includes documenting and describing the steps needed to </a:t>
            </a:r>
            <a:r>
              <a:rPr lang="en" sz="1800" b="1" u="sng">
                <a:solidFill>
                  <a:srgbClr val="FF0000"/>
                </a:solidFill>
              </a:rPr>
              <a:t>prevent</a:t>
            </a:r>
            <a:r>
              <a:rPr lang="en" sz="1800"/>
              <a:t>, </a:t>
            </a:r>
            <a:r>
              <a:rPr lang="en" sz="1800" b="1" u="sng">
                <a:solidFill>
                  <a:srgbClr val="FF0000"/>
                </a:solidFill>
              </a:rPr>
              <a:t>mitigate</a:t>
            </a:r>
            <a:r>
              <a:rPr lang="en" sz="1800"/>
              <a:t>, </a:t>
            </a:r>
            <a:r>
              <a:rPr lang="en" sz="1800" b="1" u="sng">
                <a:solidFill>
                  <a:srgbClr val="FF0000"/>
                </a:solidFill>
              </a:rPr>
              <a:t>remediate</a:t>
            </a:r>
            <a:r>
              <a:rPr lang="en" sz="1800"/>
              <a:t>, and </a:t>
            </a:r>
            <a:r>
              <a:rPr lang="en" sz="1800" b="1" u="sng">
                <a:solidFill>
                  <a:srgbClr val="FF0000"/>
                </a:solidFill>
              </a:rPr>
              <a:t>monitor</a:t>
            </a:r>
            <a:r>
              <a:rPr lang="en" sz="1800"/>
              <a:t> responses to a threat, an attack, or an incident</a:t>
            </a:r>
            <a:endParaRPr sz="1800"/>
          </a:p>
          <a:p>
            <a:pPr marL="0" indent="0">
              <a:spcBef>
                <a:spcPts val="200"/>
              </a:spcBef>
              <a:buNone/>
            </a:pPr>
            <a:endParaRPr sz="1800"/>
          </a:p>
          <a:p>
            <a:pPr marL="0" indent="0">
              <a:spcBef>
                <a:spcPts val="200"/>
              </a:spcBef>
              <a:buNone/>
            </a:pPr>
            <a:endParaRPr sz="1800"/>
          </a:p>
          <a:p>
            <a:pPr marL="253994" indent="-279393">
              <a:spcBef>
                <a:spcPts val="200"/>
              </a:spcBef>
              <a:buSzPts val="1800"/>
            </a:pPr>
            <a:r>
              <a:rPr lang="en" sz="1800"/>
              <a:t>What it is not...</a:t>
            </a:r>
            <a:endParaRPr sz="1800"/>
          </a:p>
          <a:p>
            <a:pPr lvl="1" indent="-368291">
              <a:buSzPts val="1800"/>
            </a:pPr>
            <a:r>
              <a:rPr lang="en" sz="1800"/>
              <a:t>This is not a standard for sharing arbitrary content or data</a:t>
            </a:r>
            <a:endParaRPr sz="1800"/>
          </a:p>
          <a:p>
            <a:pPr lvl="1" indent="-368291">
              <a:buSzPts val="1800"/>
            </a:pPr>
            <a:r>
              <a:rPr lang="en" sz="1800"/>
              <a:t>This is not about documenting an incident, indicators of compromise, or threat actor behavior</a:t>
            </a:r>
            <a:endParaRPr sz="1800"/>
          </a:p>
          <a:p>
            <a:pPr marL="0" indent="0">
              <a:spcBef>
                <a:spcPts val="200"/>
              </a:spcBef>
              <a:buNone/>
            </a:pPr>
            <a:endParaRPr sz="1800"/>
          </a:p>
          <a:p>
            <a:pPr marL="0" indent="0">
              <a:spcBef>
                <a:spcPts val="200"/>
              </a:spcBef>
              <a:spcAft>
                <a:spcPts val="20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603944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68575" tIns="68575" rIns="68575" bIns="68575" rtlCol="0" anchor="b" anchorCtr="0">
            <a:noAutofit/>
          </a:bodyPr>
          <a:lstStyle/>
          <a:p>
            <a:r>
              <a:rPr lang="en"/>
              <a:t>Coordinated Security Response in 5 Steps</a:t>
            </a:r>
            <a:endParaRPr/>
          </a:p>
        </p:txBody>
      </p:sp>
      <p:grpSp>
        <p:nvGrpSpPr>
          <p:cNvPr id="123" name="Google Shape;123;p24"/>
          <p:cNvGrpSpPr/>
          <p:nvPr/>
        </p:nvGrpSpPr>
        <p:grpSpPr>
          <a:xfrm>
            <a:off x="217442" y="781617"/>
            <a:ext cx="8731326" cy="4199160"/>
            <a:chOff x="1" y="2172"/>
            <a:chExt cx="11332026" cy="4890706"/>
          </a:xfrm>
        </p:grpSpPr>
        <p:sp>
          <p:nvSpPr>
            <p:cNvPr id="124" name="Google Shape;124;p24"/>
            <p:cNvSpPr/>
            <p:nvPr/>
          </p:nvSpPr>
          <p:spPr>
            <a:xfrm rot="5400000">
              <a:off x="-160691" y="162972"/>
              <a:ext cx="1071900" cy="750300"/>
            </a:xfrm>
            <a:prstGeom prst="chevron">
              <a:avLst>
                <a:gd name="adj" fmla="val 50000"/>
              </a:avLst>
            </a:prstGeom>
            <a:solidFill>
              <a:srgbClr val="4372C3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endParaRPr sz="1800"/>
            </a:p>
          </p:txBody>
        </p:sp>
        <p:sp>
          <p:nvSpPr>
            <p:cNvPr id="125" name="Google Shape;125;p24"/>
            <p:cNvSpPr txBox="1"/>
            <p:nvPr/>
          </p:nvSpPr>
          <p:spPr>
            <a:xfrm>
              <a:off x="1" y="377376"/>
              <a:ext cx="750300" cy="32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00" tIns="5700" rIns="5700" bIns="570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lt1"/>
                </a:buClr>
                <a:buSzPts val="900"/>
              </a:pPr>
              <a:r>
                <a:rPr lang="en" sz="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Definition</a:t>
              </a:r>
              <a:endParaRPr sz="1100"/>
            </a:p>
          </p:txBody>
        </p:sp>
        <p:sp>
          <p:nvSpPr>
            <p:cNvPr id="126" name="Google Shape;126;p24"/>
            <p:cNvSpPr/>
            <p:nvPr/>
          </p:nvSpPr>
          <p:spPr>
            <a:xfrm rot="5400000">
              <a:off x="5692777" y="-4940176"/>
              <a:ext cx="696900" cy="105816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>
                <a:alpha val="89800"/>
              </a:schemeClr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endParaRPr sz="1800"/>
            </a:p>
          </p:txBody>
        </p:sp>
        <p:sp>
          <p:nvSpPr>
            <p:cNvPr id="127" name="Google Shape;127;p24"/>
            <p:cNvSpPr txBox="1"/>
            <p:nvPr/>
          </p:nvSpPr>
          <p:spPr>
            <a:xfrm>
              <a:off x="750409" y="36188"/>
              <a:ext cx="10547700" cy="628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9350" tIns="6200" rIns="6200" bIns="6200" anchor="ctr" anchorCtr="0">
              <a:noAutofit/>
            </a:bodyPr>
            <a:lstStyle/>
            <a:p>
              <a:pPr marL="88898" lvl="1" indent="-114297">
                <a:lnSpc>
                  <a:spcPct val="90000"/>
                </a:lnSpc>
                <a:buClr>
                  <a:schemeClr val="dk1"/>
                </a:buClr>
                <a:buSzPts val="1400"/>
                <a:buFont typeface="Calibri"/>
                <a:buChar char="•"/>
              </a:pPr>
              <a:r>
                <a:rPr lang="en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Where a </a:t>
              </a:r>
              <a:r>
                <a:rPr lang="en"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Coordinated Response</a:t>
              </a:r>
              <a:r>
                <a:rPr lang="en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is defined based on various inputs both automated and manually derived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24"/>
            <p:cNvSpPr/>
            <p:nvPr/>
          </p:nvSpPr>
          <p:spPr>
            <a:xfrm rot="5400000">
              <a:off x="-160691" y="1117674"/>
              <a:ext cx="1071900" cy="750300"/>
            </a:xfrm>
            <a:prstGeom prst="chevron">
              <a:avLst>
                <a:gd name="adj" fmla="val 50000"/>
              </a:avLst>
            </a:prstGeom>
            <a:solidFill>
              <a:srgbClr val="4372C3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endParaRPr sz="1800"/>
            </a:p>
          </p:txBody>
        </p:sp>
        <p:sp>
          <p:nvSpPr>
            <p:cNvPr id="129" name="Google Shape;129;p24"/>
            <p:cNvSpPr txBox="1"/>
            <p:nvPr/>
          </p:nvSpPr>
          <p:spPr>
            <a:xfrm>
              <a:off x="1" y="1332078"/>
              <a:ext cx="750300" cy="32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00" tIns="5700" rIns="5700" bIns="570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lt1"/>
                </a:buClr>
                <a:buSzPts val="900"/>
              </a:pPr>
              <a:r>
                <a:rPr lang="en" sz="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Verification</a:t>
              </a:r>
              <a:endParaRPr sz="1100"/>
            </a:p>
          </p:txBody>
        </p:sp>
        <p:sp>
          <p:nvSpPr>
            <p:cNvPr id="130" name="Google Shape;130;p24"/>
            <p:cNvSpPr/>
            <p:nvPr/>
          </p:nvSpPr>
          <p:spPr>
            <a:xfrm rot="5400000">
              <a:off x="5692777" y="-3985475"/>
              <a:ext cx="696900" cy="105816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>
                <a:alpha val="89800"/>
              </a:schemeClr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endParaRPr sz="1800"/>
            </a:p>
          </p:txBody>
        </p:sp>
        <p:sp>
          <p:nvSpPr>
            <p:cNvPr id="131" name="Google Shape;131;p24"/>
            <p:cNvSpPr txBox="1"/>
            <p:nvPr/>
          </p:nvSpPr>
          <p:spPr>
            <a:xfrm>
              <a:off x="750409" y="990889"/>
              <a:ext cx="10547700" cy="628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9350" tIns="6200" rIns="6200" bIns="6200" anchor="ctr" anchorCtr="0">
              <a:noAutofit/>
            </a:bodyPr>
            <a:lstStyle/>
            <a:p>
              <a:pPr marL="88898" lvl="1" indent="-114297">
                <a:lnSpc>
                  <a:spcPct val="90000"/>
                </a:lnSpc>
                <a:buClr>
                  <a:schemeClr val="dk1"/>
                </a:buClr>
                <a:buSzPts val="1400"/>
                <a:buFont typeface="Calibri"/>
                <a:buChar char="•"/>
              </a:pPr>
              <a:r>
                <a:rPr lang="en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Where a </a:t>
              </a:r>
              <a:r>
                <a:rPr lang="en"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Coordinated Response</a:t>
              </a:r>
              <a:r>
                <a:rPr lang="en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is reviewed for accuracy and correctness. It is optionally verified in an environment that can verify by executing the project in a way that provides an additional level of verification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24"/>
            <p:cNvSpPr/>
            <p:nvPr/>
          </p:nvSpPr>
          <p:spPr>
            <a:xfrm rot="5400000">
              <a:off x="-160691" y="2072375"/>
              <a:ext cx="1071900" cy="750300"/>
            </a:xfrm>
            <a:prstGeom prst="chevron">
              <a:avLst>
                <a:gd name="adj" fmla="val 50000"/>
              </a:avLst>
            </a:prstGeom>
            <a:solidFill>
              <a:srgbClr val="4372C3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endParaRPr sz="1800"/>
            </a:p>
          </p:txBody>
        </p:sp>
        <p:sp>
          <p:nvSpPr>
            <p:cNvPr id="133" name="Google Shape;133;p24"/>
            <p:cNvSpPr txBox="1"/>
            <p:nvPr/>
          </p:nvSpPr>
          <p:spPr>
            <a:xfrm>
              <a:off x="1" y="2286779"/>
              <a:ext cx="750300" cy="32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00" tIns="5700" rIns="5700" bIns="570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lt1"/>
                </a:buClr>
                <a:buSzPts val="900"/>
              </a:pPr>
              <a:r>
                <a:rPr lang="en" sz="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Distribution</a:t>
              </a:r>
              <a:endParaRPr sz="1100"/>
            </a:p>
          </p:txBody>
        </p:sp>
        <p:sp>
          <p:nvSpPr>
            <p:cNvPr id="134" name="Google Shape;134;p24"/>
            <p:cNvSpPr/>
            <p:nvPr/>
          </p:nvSpPr>
          <p:spPr>
            <a:xfrm rot="5400000">
              <a:off x="5692777" y="-3030773"/>
              <a:ext cx="696900" cy="105816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>
                <a:alpha val="89800"/>
              </a:schemeClr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endParaRPr sz="1800"/>
            </a:p>
          </p:txBody>
        </p:sp>
        <p:sp>
          <p:nvSpPr>
            <p:cNvPr id="135" name="Google Shape;135;p24"/>
            <p:cNvSpPr txBox="1"/>
            <p:nvPr/>
          </p:nvSpPr>
          <p:spPr>
            <a:xfrm>
              <a:off x="750399" y="1945584"/>
              <a:ext cx="10547700" cy="69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9350" tIns="6200" rIns="6200" bIns="6200" anchor="ctr" anchorCtr="0">
              <a:noAutofit/>
            </a:bodyPr>
            <a:lstStyle/>
            <a:p>
              <a:pPr marL="88898" lvl="1" indent="-114297">
                <a:lnSpc>
                  <a:spcPct val="90000"/>
                </a:lnSpc>
                <a:buClr>
                  <a:schemeClr val="dk1"/>
                </a:buClr>
                <a:buSzPts val="1400"/>
                <a:buFont typeface="Arial"/>
                <a:buChar char="•"/>
              </a:pPr>
              <a:r>
                <a:rPr lang="en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Where a </a:t>
              </a:r>
              <a:r>
                <a:rPr lang="en"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Coordinated Response</a:t>
              </a:r>
              <a:r>
                <a:rPr lang="en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is distributed to the systems that will execute it. Distribution includes checking that the </a:t>
              </a:r>
              <a:r>
                <a:rPr lang="en"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Coordinated Response </a:t>
              </a:r>
              <a:r>
                <a:rPr lang="en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has been deployed correctly and follows rules defined within the project for atomic transactions</a:t>
              </a:r>
              <a:endParaRPr sz="1800"/>
            </a:p>
          </p:txBody>
        </p:sp>
        <p:sp>
          <p:nvSpPr>
            <p:cNvPr id="136" name="Google Shape;136;p24"/>
            <p:cNvSpPr/>
            <p:nvPr/>
          </p:nvSpPr>
          <p:spPr>
            <a:xfrm rot="5400000">
              <a:off x="-160691" y="3027077"/>
              <a:ext cx="1071900" cy="750300"/>
            </a:xfrm>
            <a:prstGeom prst="chevron">
              <a:avLst>
                <a:gd name="adj" fmla="val 50000"/>
              </a:avLst>
            </a:prstGeom>
            <a:solidFill>
              <a:srgbClr val="4372C3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endParaRPr sz="1800"/>
            </a:p>
          </p:txBody>
        </p:sp>
        <p:sp>
          <p:nvSpPr>
            <p:cNvPr id="137" name="Google Shape;137;p24"/>
            <p:cNvSpPr txBox="1"/>
            <p:nvPr/>
          </p:nvSpPr>
          <p:spPr>
            <a:xfrm>
              <a:off x="1" y="3241481"/>
              <a:ext cx="750300" cy="32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00" tIns="5700" rIns="5700" bIns="570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lt1"/>
                </a:buClr>
                <a:buSzPts val="900"/>
              </a:pPr>
              <a:r>
                <a:rPr lang="en" sz="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Execution</a:t>
              </a:r>
              <a:endParaRPr sz="1100"/>
            </a:p>
          </p:txBody>
        </p:sp>
        <p:sp>
          <p:nvSpPr>
            <p:cNvPr id="138" name="Google Shape;138;p24"/>
            <p:cNvSpPr/>
            <p:nvPr/>
          </p:nvSpPr>
          <p:spPr>
            <a:xfrm rot="5400000">
              <a:off x="5692777" y="-2076072"/>
              <a:ext cx="696900" cy="105816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>
                <a:alpha val="89800"/>
              </a:schemeClr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endParaRPr sz="1800"/>
            </a:p>
          </p:txBody>
        </p:sp>
        <p:sp>
          <p:nvSpPr>
            <p:cNvPr id="139" name="Google Shape;139;p24"/>
            <p:cNvSpPr txBox="1"/>
            <p:nvPr/>
          </p:nvSpPr>
          <p:spPr>
            <a:xfrm>
              <a:off x="750409" y="2900292"/>
              <a:ext cx="10547700" cy="628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9350" tIns="6200" rIns="6200" bIns="6200" anchor="ctr" anchorCtr="0">
              <a:noAutofit/>
            </a:bodyPr>
            <a:lstStyle/>
            <a:p>
              <a:pPr marL="88898" lvl="1" indent="-114297">
                <a:lnSpc>
                  <a:spcPct val="90000"/>
                </a:lnSpc>
                <a:buClr>
                  <a:schemeClr val="dk1"/>
                </a:buClr>
                <a:buSzPts val="1400"/>
                <a:buFont typeface="Calibri"/>
                <a:buChar char="•"/>
              </a:pPr>
              <a:r>
                <a:rPr lang="en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Where a </a:t>
              </a:r>
              <a:r>
                <a:rPr lang="en"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Coordinated Response</a:t>
              </a:r>
              <a:r>
                <a:rPr lang="en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is evaluated by one or more security infrastructure systems and execution events are communicated to the monitoring step</a:t>
              </a:r>
              <a:endParaRPr sz="1800"/>
            </a:p>
          </p:txBody>
        </p:sp>
        <p:sp>
          <p:nvSpPr>
            <p:cNvPr id="140" name="Google Shape;140;p24"/>
            <p:cNvSpPr/>
            <p:nvPr/>
          </p:nvSpPr>
          <p:spPr>
            <a:xfrm rot="5400000">
              <a:off x="-160691" y="3981778"/>
              <a:ext cx="1071900" cy="750300"/>
            </a:xfrm>
            <a:prstGeom prst="chevron">
              <a:avLst>
                <a:gd name="adj" fmla="val 50000"/>
              </a:avLst>
            </a:prstGeom>
            <a:solidFill>
              <a:srgbClr val="4372C3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endParaRPr sz="1800"/>
            </a:p>
          </p:txBody>
        </p:sp>
        <p:sp>
          <p:nvSpPr>
            <p:cNvPr id="141" name="Google Shape;141;p24"/>
            <p:cNvSpPr txBox="1"/>
            <p:nvPr/>
          </p:nvSpPr>
          <p:spPr>
            <a:xfrm>
              <a:off x="1" y="4196182"/>
              <a:ext cx="750300" cy="32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00" tIns="5700" rIns="5700" bIns="570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lt1"/>
                </a:buClr>
                <a:buSzPts val="900"/>
              </a:pPr>
              <a:r>
                <a:rPr lang="en" sz="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Monitoring</a:t>
              </a:r>
              <a:endParaRPr sz="1100"/>
            </a:p>
          </p:txBody>
        </p:sp>
        <p:sp>
          <p:nvSpPr>
            <p:cNvPr id="142" name="Google Shape;142;p24"/>
            <p:cNvSpPr/>
            <p:nvPr/>
          </p:nvSpPr>
          <p:spPr>
            <a:xfrm rot="5400000">
              <a:off x="5692777" y="-1121370"/>
              <a:ext cx="696900" cy="105816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>
                <a:alpha val="89800"/>
              </a:schemeClr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endParaRPr sz="1800"/>
            </a:p>
          </p:txBody>
        </p:sp>
        <p:sp>
          <p:nvSpPr>
            <p:cNvPr id="143" name="Google Shape;143;p24"/>
            <p:cNvSpPr txBox="1"/>
            <p:nvPr/>
          </p:nvSpPr>
          <p:spPr>
            <a:xfrm>
              <a:off x="750409" y="3854994"/>
              <a:ext cx="10547700" cy="628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9350" tIns="6200" rIns="6200" bIns="6200" anchor="ctr" anchorCtr="0">
              <a:noAutofit/>
            </a:bodyPr>
            <a:lstStyle/>
            <a:p>
              <a:pPr marL="88898" lvl="1" indent="-114297">
                <a:lnSpc>
                  <a:spcPct val="90000"/>
                </a:lnSpc>
                <a:buClr>
                  <a:schemeClr val="dk1"/>
                </a:buClr>
                <a:buSzPts val="1400"/>
                <a:buFont typeface="Calibri"/>
                <a:buChar char="•"/>
              </a:pPr>
              <a:r>
                <a:rPr lang="en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Where a </a:t>
              </a:r>
              <a:r>
                <a:rPr lang="en"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Coordinated Response</a:t>
              </a:r>
              <a:r>
                <a:rPr lang="en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execution is monitored and metrics are determined on the COA Project to enable further refinement or improvement to the definition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518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68575" tIns="68575" rIns="68575" bIns="68575" rtlCol="0" anchor="b" anchorCtr="0">
            <a:noAutofit/>
          </a:bodyPr>
          <a:lstStyle/>
          <a:p>
            <a:r>
              <a:rPr lang="en"/>
              <a:t>CACAO Overview - System</a:t>
            </a:r>
            <a:endParaRPr sz="1100"/>
          </a:p>
        </p:txBody>
      </p:sp>
      <p:pic>
        <p:nvPicPr>
          <p:cNvPr id="149" name="Google Shape;149;p25" descr="https://lh5.googleusercontent.com/YfDvqxAG_GA0QnDjPcUWAf4z6gCHpgHzikzfOpKR1KlVNg9asLbCYdUDQB1wCwBG5QMYYf2PliVVumqHqIUcX5X_P8WW1xBEu6SPfHtwLjFsrSDjVxjnkbpqZLClwjcmjGpMYne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69426" y="816026"/>
            <a:ext cx="5623501" cy="3900849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5"/>
          <p:cNvSpPr txBox="1"/>
          <p:nvPr/>
        </p:nvSpPr>
        <p:spPr>
          <a:xfrm>
            <a:off x="64750" y="753825"/>
            <a:ext cx="3036000" cy="42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ts val="200"/>
              </a:spcBef>
            </a:pPr>
            <a:r>
              <a:rPr lang="en" sz="1400" b="1" u="sng" dirty="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Architecture goals for </a:t>
            </a:r>
            <a:r>
              <a:rPr lang="en" sz="1400" b="1" u="sng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coordinated</a:t>
            </a:r>
            <a:r>
              <a:rPr lang="en" sz="1400" b="1" u="sng" dirty="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 threat response</a:t>
            </a:r>
            <a:endParaRPr sz="1400" b="1" u="sng" dirty="0">
              <a:solidFill>
                <a:srgbClr val="75707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3994">
              <a:spcBef>
                <a:spcPts val="200"/>
              </a:spcBef>
            </a:pPr>
            <a:endParaRPr sz="1400" dirty="0">
              <a:solidFill>
                <a:srgbClr val="75707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3994" indent="-253994">
              <a:spcBef>
                <a:spcPts val="200"/>
              </a:spcBef>
              <a:buClr>
                <a:srgbClr val="757070"/>
              </a:buClr>
              <a:buSzPts val="1400"/>
              <a:buChar char="•"/>
            </a:pPr>
            <a:r>
              <a:rPr lang="en" sz="1400" b="1" dirty="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System Level</a:t>
            </a:r>
            <a:br>
              <a:rPr lang="en" sz="1400" dirty="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1400" dirty="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Identify roles and requirements of system architectural components</a:t>
            </a:r>
            <a:br>
              <a:rPr lang="en" sz="1400" dirty="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400" dirty="0">
              <a:solidFill>
                <a:srgbClr val="75707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3994" indent="-253994">
              <a:spcBef>
                <a:spcPts val="200"/>
              </a:spcBef>
              <a:buClr>
                <a:srgbClr val="B7B7B7"/>
              </a:buClr>
              <a:buSzPts val="1400"/>
              <a:buChar char="•"/>
            </a:pPr>
            <a:r>
              <a:rPr lang="en" sz="1400" b="1" dirty="0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rPr>
              <a:t>Interface Level</a:t>
            </a:r>
            <a:br>
              <a:rPr lang="en" sz="1400" dirty="0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1400" dirty="0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rPr>
              <a:t>Identify key requirements for interfaces across components</a:t>
            </a:r>
            <a:br>
              <a:rPr lang="en" sz="1400" dirty="0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400" dirty="0">
              <a:solidFill>
                <a:srgbClr val="B7B7B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3994" indent="-253994">
              <a:spcBef>
                <a:spcPts val="200"/>
              </a:spcBef>
              <a:buClr>
                <a:srgbClr val="B7B7B7"/>
              </a:buClr>
              <a:buSzPts val="1400"/>
              <a:buChar char="•"/>
            </a:pPr>
            <a:r>
              <a:rPr lang="en" sz="1400" b="1" dirty="0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rPr>
              <a:t>Protocol Level</a:t>
            </a:r>
            <a:br>
              <a:rPr lang="en" sz="1400" dirty="0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1400" dirty="0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rPr>
              <a:t>Identify protocols that can/must transport CACAO content securely</a:t>
            </a:r>
            <a:br>
              <a:rPr lang="en" sz="1400" dirty="0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400" dirty="0">
              <a:solidFill>
                <a:srgbClr val="B7B7B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3994" indent="-253994">
              <a:spcBef>
                <a:spcPts val="200"/>
              </a:spcBef>
              <a:spcAft>
                <a:spcPts val="200"/>
              </a:spcAft>
              <a:buClr>
                <a:srgbClr val="B7B7B7"/>
              </a:buClr>
              <a:buSzPts val="1400"/>
              <a:buChar char="•"/>
            </a:pPr>
            <a:r>
              <a:rPr lang="en" sz="1400" b="1" dirty="0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rPr>
              <a:t>Schema Level</a:t>
            </a:r>
            <a:br>
              <a:rPr lang="en" sz="1400" dirty="0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1400" dirty="0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rPr>
              <a:t>A standard JSON structure for COAs / Playbooks</a:t>
            </a:r>
            <a:endParaRPr sz="1400" dirty="0">
              <a:solidFill>
                <a:srgbClr val="B7B7B7"/>
              </a:solidFill>
            </a:endParaRPr>
          </a:p>
        </p:txBody>
      </p:sp>
      <p:sp>
        <p:nvSpPr>
          <p:cNvPr id="151" name="Google Shape;151;p25"/>
          <p:cNvSpPr/>
          <p:nvPr/>
        </p:nvSpPr>
        <p:spPr>
          <a:xfrm>
            <a:off x="2467275" y="848926"/>
            <a:ext cx="1260900" cy="3867949"/>
          </a:xfrm>
          <a:prstGeom prst="leftBrace">
            <a:avLst>
              <a:gd name="adj1" fmla="val 18498"/>
              <a:gd name="adj2" fmla="val 20922"/>
            </a:avLst>
          </a:prstGeom>
          <a:noFill/>
          <a:ln w="28575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/>
          </a:p>
        </p:txBody>
      </p:sp>
      <p:sp>
        <p:nvSpPr>
          <p:cNvPr id="152" name="Google Shape;152;p25"/>
          <p:cNvSpPr/>
          <p:nvPr/>
        </p:nvSpPr>
        <p:spPr>
          <a:xfrm>
            <a:off x="4953400" y="725125"/>
            <a:ext cx="499200" cy="6405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/>
          </a:p>
        </p:txBody>
      </p:sp>
      <p:sp>
        <p:nvSpPr>
          <p:cNvPr id="153" name="Google Shape;153;p25"/>
          <p:cNvSpPr/>
          <p:nvPr/>
        </p:nvSpPr>
        <p:spPr>
          <a:xfrm>
            <a:off x="5322375" y="2873850"/>
            <a:ext cx="499200" cy="6405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/>
          </a:p>
        </p:txBody>
      </p:sp>
      <p:sp>
        <p:nvSpPr>
          <p:cNvPr id="154" name="Google Shape;154;p25"/>
          <p:cNvSpPr/>
          <p:nvPr/>
        </p:nvSpPr>
        <p:spPr>
          <a:xfrm>
            <a:off x="6435325" y="2075225"/>
            <a:ext cx="740400" cy="3921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/>
          </a:p>
        </p:txBody>
      </p:sp>
      <p:sp>
        <p:nvSpPr>
          <p:cNvPr id="155" name="Google Shape;155;p25"/>
          <p:cNvSpPr/>
          <p:nvPr/>
        </p:nvSpPr>
        <p:spPr>
          <a:xfrm>
            <a:off x="6435325" y="3122250"/>
            <a:ext cx="740400" cy="3921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44134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68575" tIns="68575" rIns="68575" bIns="68575" rtlCol="0" anchor="b" anchorCtr="0">
            <a:noAutofit/>
          </a:bodyPr>
          <a:lstStyle/>
          <a:p>
            <a:r>
              <a:rPr lang="en"/>
              <a:t>CACAO Overview - Roles</a:t>
            </a:r>
            <a:endParaRPr/>
          </a:p>
        </p:txBody>
      </p:sp>
      <p:grpSp>
        <p:nvGrpSpPr>
          <p:cNvPr id="161" name="Google Shape;161;p26"/>
          <p:cNvGrpSpPr/>
          <p:nvPr/>
        </p:nvGrpSpPr>
        <p:grpSpPr>
          <a:xfrm>
            <a:off x="2318030" y="840212"/>
            <a:ext cx="6719635" cy="3803040"/>
            <a:chOff x="0" y="173898"/>
            <a:chExt cx="8723400" cy="5070720"/>
          </a:xfrm>
        </p:grpSpPr>
        <p:sp>
          <p:nvSpPr>
            <p:cNvPr id="162" name="Google Shape;162;p26"/>
            <p:cNvSpPr/>
            <p:nvPr/>
          </p:nvSpPr>
          <p:spPr>
            <a:xfrm>
              <a:off x="0" y="380538"/>
              <a:ext cx="8723400" cy="1631700"/>
            </a:xfrm>
            <a:prstGeom prst="rect">
              <a:avLst/>
            </a:prstGeom>
            <a:solidFill>
              <a:schemeClr val="lt1">
                <a:alpha val="89800"/>
              </a:schemeClr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endParaRPr sz="1000"/>
            </a:p>
          </p:txBody>
        </p:sp>
        <p:sp>
          <p:nvSpPr>
            <p:cNvPr id="163" name="Google Shape;163;p26"/>
            <p:cNvSpPr txBox="1"/>
            <p:nvPr/>
          </p:nvSpPr>
          <p:spPr>
            <a:xfrm>
              <a:off x="0" y="380538"/>
              <a:ext cx="8723400" cy="163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7750" tIns="218675" rIns="507750" bIns="74675" anchor="t" anchorCtr="0">
              <a:noAutofit/>
            </a:bodyPr>
            <a:lstStyle/>
            <a:p>
              <a:pPr marL="88898" lvl="1" indent="-88898">
                <a:lnSpc>
                  <a:spcPct val="90000"/>
                </a:lnSpc>
                <a:buClr>
                  <a:schemeClr val="dk1"/>
                </a:buClr>
                <a:buSzPts val="1000"/>
                <a:buFont typeface="Calibri"/>
                <a:buChar char="•"/>
              </a:pPr>
              <a:r>
                <a:rPr lang="en" sz="1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Senior role where the person performs analysis of all available threat intelligence; malware research; active threats that may be relevant to their environment to determine a set of recommended steps to both detect and respond to threats</a:t>
              </a:r>
              <a:endParaRPr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88898" lvl="1" indent="-88898">
                <a:lnSpc>
                  <a:spcPct val="90000"/>
                </a:lnSpc>
                <a:spcBef>
                  <a:spcPts val="200"/>
                </a:spcBef>
                <a:buClr>
                  <a:schemeClr val="dk1"/>
                </a:buClr>
                <a:buSzPts val="1000"/>
                <a:buFont typeface="Calibri"/>
                <a:buChar char="•"/>
              </a:pPr>
              <a:r>
                <a:rPr lang="en" sz="1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Aware of the capabilities of the organization to respond where they have knowledge of the security infrastructure deployed on both network; servers and endpoints as well as the services running on those systems</a:t>
              </a:r>
              <a:endParaRPr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26"/>
            <p:cNvSpPr/>
            <p:nvPr/>
          </p:nvSpPr>
          <p:spPr>
            <a:xfrm>
              <a:off x="436163" y="173898"/>
              <a:ext cx="6106200" cy="413400"/>
            </a:xfrm>
            <a:prstGeom prst="roundRect">
              <a:avLst>
                <a:gd name="adj" fmla="val 16667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endParaRPr sz="1000"/>
            </a:p>
          </p:txBody>
        </p:sp>
        <p:sp>
          <p:nvSpPr>
            <p:cNvPr id="165" name="Google Shape;165;p26"/>
            <p:cNvSpPr txBox="1"/>
            <p:nvPr/>
          </p:nvSpPr>
          <p:spPr>
            <a:xfrm>
              <a:off x="456338" y="194073"/>
              <a:ext cx="6066000" cy="37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3100" tIns="0" rIns="173100" bIns="0" anchor="ctr" anchorCtr="0">
              <a:noAutofit/>
            </a:bodyPr>
            <a:lstStyle/>
            <a:p>
              <a:pPr>
                <a:lnSpc>
                  <a:spcPct val="90000"/>
                </a:lnSpc>
                <a:buClr>
                  <a:schemeClr val="lt1"/>
                </a:buClr>
                <a:buSzPts val="1100"/>
              </a:pPr>
              <a:r>
                <a:rPr lang="en" sz="1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Security Analyst</a:t>
              </a:r>
              <a:endParaRPr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26"/>
            <p:cNvSpPr/>
            <p:nvPr/>
          </p:nvSpPr>
          <p:spPr>
            <a:xfrm>
              <a:off x="0" y="2294478"/>
              <a:ext cx="8723400" cy="1455300"/>
            </a:xfrm>
            <a:prstGeom prst="rect">
              <a:avLst/>
            </a:prstGeom>
            <a:solidFill>
              <a:schemeClr val="lt1">
                <a:alpha val="89800"/>
              </a:schemeClr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endParaRPr sz="1000"/>
            </a:p>
          </p:txBody>
        </p:sp>
        <p:sp>
          <p:nvSpPr>
            <p:cNvPr id="167" name="Google Shape;167;p26"/>
            <p:cNvSpPr txBox="1"/>
            <p:nvPr/>
          </p:nvSpPr>
          <p:spPr>
            <a:xfrm>
              <a:off x="0" y="2294478"/>
              <a:ext cx="8723400" cy="145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7750" tIns="218675" rIns="507750" bIns="74675" anchor="t" anchorCtr="0">
              <a:noAutofit/>
            </a:bodyPr>
            <a:lstStyle/>
            <a:p>
              <a:pPr marL="88898" lvl="1" indent="-88898">
                <a:lnSpc>
                  <a:spcPct val="90000"/>
                </a:lnSpc>
                <a:buClr>
                  <a:schemeClr val="dk1"/>
                </a:buClr>
                <a:buSzPts val="1000"/>
                <a:buFont typeface="Calibri"/>
                <a:buChar char="•"/>
              </a:pPr>
              <a:r>
                <a:rPr lang="en" sz="1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Senior role that oversees and manages the security operations of the network</a:t>
              </a:r>
              <a:endParaRPr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88898" lvl="1" indent="-88898">
                <a:lnSpc>
                  <a:spcPct val="90000"/>
                </a:lnSpc>
                <a:spcBef>
                  <a:spcPts val="200"/>
                </a:spcBef>
                <a:buClr>
                  <a:schemeClr val="dk1"/>
                </a:buClr>
                <a:buSzPts val="1000"/>
                <a:buFont typeface="Calibri"/>
                <a:buChar char="•"/>
              </a:pPr>
              <a:r>
                <a:rPr lang="en" sz="1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May work closely with the Security Analyst to determine response playbooks to proactively manage risk in the enterprise environment. </a:t>
              </a:r>
              <a:endParaRPr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88898" lvl="1" indent="-88898">
                <a:lnSpc>
                  <a:spcPct val="90000"/>
                </a:lnSpc>
                <a:spcBef>
                  <a:spcPts val="200"/>
                </a:spcBef>
                <a:buClr>
                  <a:schemeClr val="dk1"/>
                </a:buClr>
                <a:buSzPts val="1000"/>
                <a:buFont typeface="Calibri"/>
                <a:buChar char="•"/>
              </a:pPr>
              <a:r>
                <a:rPr lang="en" sz="1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May either define COA Projects themselves or review/refine COA Projects defined by the Security Analyst</a:t>
              </a:r>
              <a:endParaRPr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26"/>
            <p:cNvSpPr/>
            <p:nvPr/>
          </p:nvSpPr>
          <p:spPr>
            <a:xfrm>
              <a:off x="436163" y="2087838"/>
              <a:ext cx="6106200" cy="413400"/>
            </a:xfrm>
            <a:prstGeom prst="roundRect">
              <a:avLst>
                <a:gd name="adj" fmla="val 16667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endParaRPr sz="1000"/>
            </a:p>
          </p:txBody>
        </p:sp>
        <p:sp>
          <p:nvSpPr>
            <p:cNvPr id="169" name="Google Shape;169;p26"/>
            <p:cNvSpPr txBox="1"/>
            <p:nvPr/>
          </p:nvSpPr>
          <p:spPr>
            <a:xfrm>
              <a:off x="456338" y="2108013"/>
              <a:ext cx="6066000" cy="37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3100" tIns="0" rIns="173100" bIns="0" anchor="ctr" anchorCtr="0">
              <a:noAutofit/>
            </a:bodyPr>
            <a:lstStyle/>
            <a:p>
              <a:pPr>
                <a:lnSpc>
                  <a:spcPct val="90000"/>
                </a:lnSpc>
                <a:buClr>
                  <a:schemeClr val="lt1"/>
                </a:buClr>
                <a:buSzPts val="1100"/>
              </a:pPr>
              <a:r>
                <a:rPr lang="en" sz="1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SecOps Project Admin</a:t>
              </a:r>
              <a:endParaRPr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26"/>
            <p:cNvSpPr/>
            <p:nvPr/>
          </p:nvSpPr>
          <p:spPr>
            <a:xfrm>
              <a:off x="0" y="4032018"/>
              <a:ext cx="8723400" cy="1212600"/>
            </a:xfrm>
            <a:prstGeom prst="rect">
              <a:avLst/>
            </a:prstGeom>
            <a:solidFill>
              <a:schemeClr val="lt1">
                <a:alpha val="89800"/>
              </a:schemeClr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endParaRPr sz="1000"/>
            </a:p>
          </p:txBody>
        </p:sp>
        <p:sp>
          <p:nvSpPr>
            <p:cNvPr id="171" name="Google Shape;171;p26"/>
            <p:cNvSpPr txBox="1"/>
            <p:nvPr/>
          </p:nvSpPr>
          <p:spPr>
            <a:xfrm>
              <a:off x="0" y="4032018"/>
              <a:ext cx="8723400" cy="121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7750" tIns="218675" rIns="507750" bIns="74675" anchor="t" anchorCtr="0">
              <a:noAutofit/>
            </a:bodyPr>
            <a:lstStyle/>
            <a:p>
              <a:pPr marL="88898" lvl="1" indent="-88898">
                <a:lnSpc>
                  <a:spcPct val="90000"/>
                </a:lnSpc>
                <a:buClr>
                  <a:schemeClr val="dk1"/>
                </a:buClr>
                <a:buSzPts val="1000"/>
                <a:buFont typeface="Calibri"/>
                <a:buChar char="•"/>
              </a:pPr>
              <a:r>
                <a:rPr lang="en" sz="1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Focused on responding to an active threat to the enterprise where they have limited time to respond and most of their actions are focused on mitigation and remediation</a:t>
              </a:r>
              <a:endParaRPr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88898" lvl="1" indent="-88898">
                <a:lnSpc>
                  <a:spcPct val="90000"/>
                </a:lnSpc>
                <a:spcBef>
                  <a:spcPts val="200"/>
                </a:spcBef>
                <a:buClr>
                  <a:schemeClr val="dk1"/>
                </a:buClr>
                <a:buSzPts val="1000"/>
                <a:buFont typeface="Calibri"/>
                <a:buChar char="•"/>
              </a:pPr>
              <a:r>
                <a:rPr lang="en" sz="1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Any outcomes and results of the incident may be fed back into the other 2 teams involved to enable enhancement future responses that reduce the risk of threat incidents</a:t>
              </a:r>
              <a:endParaRPr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26"/>
            <p:cNvSpPr/>
            <p:nvPr/>
          </p:nvSpPr>
          <p:spPr>
            <a:xfrm>
              <a:off x="436163" y="3825378"/>
              <a:ext cx="6106200" cy="413400"/>
            </a:xfrm>
            <a:prstGeom prst="roundRect">
              <a:avLst>
                <a:gd name="adj" fmla="val 16667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endParaRPr sz="1000"/>
            </a:p>
          </p:txBody>
        </p:sp>
        <p:sp>
          <p:nvSpPr>
            <p:cNvPr id="173" name="Google Shape;173;p26"/>
            <p:cNvSpPr txBox="1"/>
            <p:nvPr/>
          </p:nvSpPr>
          <p:spPr>
            <a:xfrm>
              <a:off x="456338" y="3845553"/>
              <a:ext cx="6066000" cy="37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3100" tIns="0" rIns="173100" bIns="0" anchor="ctr" anchorCtr="0">
              <a:noAutofit/>
            </a:bodyPr>
            <a:lstStyle/>
            <a:p>
              <a:pPr>
                <a:lnSpc>
                  <a:spcPct val="90000"/>
                </a:lnSpc>
                <a:buClr>
                  <a:schemeClr val="lt1"/>
                </a:buClr>
                <a:buSzPts val="1100"/>
              </a:pPr>
              <a:r>
                <a:rPr lang="en" sz="1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Incident Responder</a:t>
              </a:r>
              <a:endParaRPr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74" name="Google Shape;174;p26" descr="https://lh5.googleusercontent.com/YfDvqxAG_GA0QnDjPcUWAf4z6gCHpgHzikzfOpKR1KlVNg9asLbCYdUDQB1wCwBG5QMYYf2PliVVumqHqIUcX5X_P8WW1xBEu6SPfHtwLjFsrSDjVxjnkbpqZLClwjcmjGpMYne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337" y="861939"/>
            <a:ext cx="2121965" cy="1371599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6"/>
          <p:cNvSpPr/>
          <p:nvPr/>
        </p:nvSpPr>
        <p:spPr>
          <a:xfrm>
            <a:off x="518650" y="740909"/>
            <a:ext cx="657000" cy="1194000"/>
          </a:xfrm>
          <a:prstGeom prst="donut">
            <a:avLst>
              <a:gd name="adj" fmla="val 6327"/>
            </a:avLst>
          </a:prstGeom>
          <a:solidFill>
            <a:srgbClr val="C00000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algn="ctr"/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5586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68575" tIns="68575" rIns="68575" bIns="68575" rtlCol="0" anchor="b" anchorCtr="0">
            <a:noAutofit/>
          </a:bodyPr>
          <a:lstStyle/>
          <a:p>
            <a:r>
              <a:rPr lang="en"/>
              <a:t>CACAO Overview - Interfaces</a:t>
            </a:r>
            <a:endParaRPr sz="1100"/>
          </a:p>
        </p:txBody>
      </p:sp>
      <p:pic>
        <p:nvPicPr>
          <p:cNvPr id="181" name="Google Shape;181;p27" descr="https://lh5.googleusercontent.com/YfDvqxAG_GA0QnDjPcUWAf4z6gCHpgHzikzfOpKR1KlVNg9asLbCYdUDQB1wCwBG5QMYYf2PliVVumqHqIUcX5X_P8WW1xBEu6SPfHtwLjFsrSDjVxjnkbpqZLClwjcmjGpMYne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69426" y="816026"/>
            <a:ext cx="5623501" cy="3900849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7"/>
          <p:cNvSpPr txBox="1"/>
          <p:nvPr/>
        </p:nvSpPr>
        <p:spPr>
          <a:xfrm>
            <a:off x="64750" y="753825"/>
            <a:ext cx="3036000" cy="42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ts val="200"/>
              </a:spcBef>
            </a:pPr>
            <a:r>
              <a:rPr lang="en" sz="1400" b="1" u="sng" dirty="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Architecture goals for </a:t>
            </a:r>
            <a:r>
              <a:rPr lang="en" sz="1400" b="1" u="sng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coordinated</a:t>
            </a:r>
            <a:r>
              <a:rPr lang="en" sz="1400" b="1" u="sng" dirty="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 threat response</a:t>
            </a:r>
            <a:endParaRPr sz="1400" b="1" u="sng" dirty="0">
              <a:solidFill>
                <a:srgbClr val="75707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3994">
              <a:spcBef>
                <a:spcPts val="200"/>
              </a:spcBef>
            </a:pPr>
            <a:endParaRPr sz="1400" dirty="0">
              <a:solidFill>
                <a:srgbClr val="75707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3994" indent="-253994">
              <a:spcBef>
                <a:spcPts val="200"/>
              </a:spcBef>
              <a:buClr>
                <a:srgbClr val="B7B7B7"/>
              </a:buClr>
              <a:buSzPts val="1400"/>
              <a:buChar char="•"/>
            </a:pPr>
            <a:r>
              <a:rPr lang="en" sz="1400" b="1" dirty="0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rPr>
              <a:t>System Level</a:t>
            </a:r>
            <a:br>
              <a:rPr lang="en" sz="1400" dirty="0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1400" dirty="0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rPr>
              <a:t>Identify roles and requirements of system architectural components</a:t>
            </a:r>
            <a:br>
              <a:rPr lang="en" sz="1400" dirty="0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400" dirty="0">
              <a:solidFill>
                <a:srgbClr val="B7B7B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3994" indent="-253994">
              <a:spcBef>
                <a:spcPts val="200"/>
              </a:spcBef>
              <a:buClr>
                <a:srgbClr val="434343"/>
              </a:buClr>
              <a:buSzPts val="1400"/>
              <a:buChar char="•"/>
            </a:pPr>
            <a:r>
              <a:rPr lang="en" sz="1400" b="1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Interface Level</a:t>
            </a:r>
            <a:br>
              <a:rPr lang="en" sz="1400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1400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Identify key requirements for interfaces across components</a:t>
            </a:r>
            <a:br>
              <a:rPr lang="en" sz="1400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400" dirty="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3994" indent="-253994">
              <a:spcBef>
                <a:spcPts val="200"/>
              </a:spcBef>
              <a:buClr>
                <a:srgbClr val="B7B7B7"/>
              </a:buClr>
              <a:buSzPts val="1400"/>
              <a:buChar char="•"/>
            </a:pPr>
            <a:r>
              <a:rPr lang="en" sz="1400" b="1" dirty="0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rPr>
              <a:t>Protocol Level</a:t>
            </a:r>
            <a:br>
              <a:rPr lang="en" sz="1400" dirty="0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1400" dirty="0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rPr>
              <a:t>Identify protocols that can/must transport CACAO content securely</a:t>
            </a:r>
            <a:br>
              <a:rPr lang="en" sz="1400" dirty="0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400" dirty="0">
              <a:solidFill>
                <a:srgbClr val="B7B7B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3994" indent="-253994">
              <a:spcBef>
                <a:spcPts val="200"/>
              </a:spcBef>
              <a:spcAft>
                <a:spcPts val="200"/>
              </a:spcAft>
              <a:buClr>
                <a:srgbClr val="B7B7B7"/>
              </a:buClr>
              <a:buSzPts val="1400"/>
              <a:buChar char="•"/>
            </a:pPr>
            <a:r>
              <a:rPr lang="en" sz="1400" b="1" dirty="0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rPr>
              <a:t>Schema Level</a:t>
            </a:r>
            <a:br>
              <a:rPr lang="en" sz="1400" dirty="0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1400" dirty="0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rPr>
              <a:t>A standard JSON structure for COAs / Playbooks</a:t>
            </a:r>
            <a:endParaRPr sz="1400" dirty="0">
              <a:solidFill>
                <a:srgbClr val="B7B7B7"/>
              </a:solidFill>
            </a:endParaRPr>
          </a:p>
        </p:txBody>
      </p:sp>
      <p:sp>
        <p:nvSpPr>
          <p:cNvPr id="183" name="Google Shape;183;p27"/>
          <p:cNvSpPr/>
          <p:nvPr/>
        </p:nvSpPr>
        <p:spPr>
          <a:xfrm>
            <a:off x="2467275" y="848926"/>
            <a:ext cx="1260900" cy="3867949"/>
          </a:xfrm>
          <a:prstGeom prst="leftBrace">
            <a:avLst>
              <a:gd name="adj1" fmla="val 18498"/>
              <a:gd name="adj2" fmla="val 43116"/>
            </a:avLst>
          </a:prstGeom>
          <a:noFill/>
          <a:ln w="28575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/>
          </a:p>
        </p:txBody>
      </p:sp>
      <p:sp>
        <p:nvSpPr>
          <p:cNvPr id="184" name="Google Shape;184;p27"/>
          <p:cNvSpPr/>
          <p:nvPr/>
        </p:nvSpPr>
        <p:spPr>
          <a:xfrm>
            <a:off x="6441325" y="3427825"/>
            <a:ext cx="612000" cy="282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/>
          </a:p>
        </p:txBody>
      </p:sp>
      <p:sp>
        <p:nvSpPr>
          <p:cNvPr id="185" name="Google Shape;185;p27"/>
          <p:cNvSpPr/>
          <p:nvPr/>
        </p:nvSpPr>
        <p:spPr>
          <a:xfrm>
            <a:off x="6819725" y="4314750"/>
            <a:ext cx="612000" cy="282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/>
          </a:p>
        </p:txBody>
      </p:sp>
    </p:spTree>
    <p:extLst>
      <p:ext uri="{BB962C8B-B14F-4D97-AF65-F5344CB8AC3E}">
        <p14:creationId xmlns:p14="http://schemas.microsoft.com/office/powerpoint/2010/main" val="897608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68575" tIns="68575" rIns="68575" bIns="68575" rtlCol="0" anchor="b" anchorCtr="0">
            <a:noAutofit/>
          </a:bodyPr>
          <a:lstStyle/>
          <a:p>
            <a:r>
              <a:rPr lang="en"/>
              <a:t>CACAO Overview - Protocols</a:t>
            </a:r>
            <a:endParaRPr sz="1100"/>
          </a:p>
        </p:txBody>
      </p:sp>
      <p:pic>
        <p:nvPicPr>
          <p:cNvPr id="191" name="Google Shape;191;p28" descr="https://lh5.googleusercontent.com/YfDvqxAG_GA0QnDjPcUWAf4z6gCHpgHzikzfOpKR1KlVNg9asLbCYdUDQB1wCwBG5QMYYf2PliVVumqHqIUcX5X_P8WW1xBEu6SPfHtwLjFsrSDjVxjnkbpqZLClwjcmjGpMYne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69426" y="816026"/>
            <a:ext cx="5623501" cy="3900849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28"/>
          <p:cNvSpPr txBox="1"/>
          <p:nvPr/>
        </p:nvSpPr>
        <p:spPr>
          <a:xfrm>
            <a:off x="64750" y="753825"/>
            <a:ext cx="3036000" cy="42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ts val="200"/>
              </a:spcBef>
            </a:pPr>
            <a:r>
              <a:rPr lang="en" sz="1400" b="1" u="sng" dirty="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Architecture goals for </a:t>
            </a:r>
            <a:r>
              <a:rPr lang="en" sz="1400" b="1" u="sng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coordinated</a:t>
            </a:r>
            <a:r>
              <a:rPr lang="en" sz="1400" b="1" u="sng" dirty="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 threat response</a:t>
            </a:r>
            <a:endParaRPr sz="1400" b="1" u="sng" dirty="0">
              <a:solidFill>
                <a:srgbClr val="75707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3994">
              <a:spcBef>
                <a:spcPts val="200"/>
              </a:spcBef>
            </a:pPr>
            <a:endParaRPr sz="1400" dirty="0">
              <a:solidFill>
                <a:srgbClr val="75707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3994" indent="-253994">
              <a:spcBef>
                <a:spcPts val="200"/>
              </a:spcBef>
              <a:buClr>
                <a:srgbClr val="B7B7B7"/>
              </a:buClr>
              <a:buSzPts val="1400"/>
              <a:buChar char="•"/>
            </a:pPr>
            <a:r>
              <a:rPr lang="en" sz="1400" b="1" dirty="0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rPr>
              <a:t>System Level</a:t>
            </a:r>
            <a:br>
              <a:rPr lang="en" sz="1400" dirty="0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1400" dirty="0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rPr>
              <a:t>Identify roles and requirements of system architectural components</a:t>
            </a:r>
            <a:br>
              <a:rPr lang="en" sz="1400" dirty="0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400" dirty="0">
              <a:solidFill>
                <a:srgbClr val="B7B7B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3994" indent="-253994">
              <a:spcBef>
                <a:spcPts val="200"/>
              </a:spcBef>
              <a:buClr>
                <a:srgbClr val="999999"/>
              </a:buClr>
              <a:buSzPts val="1400"/>
              <a:buChar char="•"/>
            </a:pPr>
            <a:r>
              <a:rPr lang="en" sz="1400" b="1" dirty="0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rPr>
              <a:t>Interface Level</a:t>
            </a:r>
            <a:br>
              <a:rPr lang="en" sz="1400" dirty="0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1400" dirty="0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rPr>
              <a:t>Identify key requirements for interfaces across components</a:t>
            </a:r>
            <a:br>
              <a:rPr lang="en" sz="1400" dirty="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400" dirty="0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3994" indent="-253994">
              <a:spcBef>
                <a:spcPts val="200"/>
              </a:spcBef>
              <a:buClr>
                <a:srgbClr val="B7B7B7"/>
              </a:buClr>
              <a:buSzPts val="1400"/>
              <a:buChar char="•"/>
            </a:pPr>
            <a:r>
              <a:rPr lang="en" sz="1400" b="1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Protocol Level</a:t>
            </a:r>
            <a:br>
              <a:rPr lang="en" sz="1400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1400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Identify protocols that can/must transport CACAO content securely</a:t>
            </a:r>
            <a:br>
              <a:rPr lang="en" sz="1400" dirty="0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400" dirty="0">
              <a:solidFill>
                <a:srgbClr val="B7B7B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3994" indent="-253994">
              <a:spcBef>
                <a:spcPts val="200"/>
              </a:spcBef>
              <a:spcAft>
                <a:spcPts val="200"/>
              </a:spcAft>
              <a:buClr>
                <a:srgbClr val="B7B7B7"/>
              </a:buClr>
              <a:buSzPts val="1400"/>
              <a:buChar char="•"/>
            </a:pPr>
            <a:r>
              <a:rPr lang="en" sz="1400" b="1" dirty="0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rPr>
              <a:t>Schema Level</a:t>
            </a:r>
            <a:br>
              <a:rPr lang="en" sz="1400" dirty="0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1400" dirty="0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rPr>
              <a:t>A standard JSON structure for COAs / Playbooks</a:t>
            </a:r>
            <a:endParaRPr sz="1400" dirty="0">
              <a:solidFill>
                <a:srgbClr val="B7B7B7"/>
              </a:solidFill>
            </a:endParaRPr>
          </a:p>
        </p:txBody>
      </p:sp>
      <p:sp>
        <p:nvSpPr>
          <p:cNvPr id="193" name="Google Shape;193;p28"/>
          <p:cNvSpPr/>
          <p:nvPr/>
        </p:nvSpPr>
        <p:spPr>
          <a:xfrm>
            <a:off x="2467275" y="848926"/>
            <a:ext cx="1260900" cy="3867949"/>
          </a:xfrm>
          <a:prstGeom prst="leftBrace">
            <a:avLst>
              <a:gd name="adj1" fmla="val 18498"/>
              <a:gd name="adj2" fmla="val 64931"/>
            </a:avLst>
          </a:prstGeom>
          <a:noFill/>
          <a:ln w="28575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/>
          </a:p>
        </p:txBody>
      </p:sp>
      <p:cxnSp>
        <p:nvCxnSpPr>
          <p:cNvPr id="194" name="Google Shape;194;p28"/>
          <p:cNvCxnSpPr/>
          <p:nvPr/>
        </p:nvCxnSpPr>
        <p:spPr>
          <a:xfrm rot="10800000">
            <a:off x="3663225" y="2749850"/>
            <a:ext cx="1083000" cy="1356000"/>
          </a:xfrm>
          <a:prstGeom prst="straightConnector1">
            <a:avLst/>
          </a:prstGeom>
          <a:noFill/>
          <a:ln w="28575" cap="flat" cmpd="sng">
            <a:solidFill>
              <a:srgbClr val="980000"/>
            </a:solidFill>
            <a:prstDash val="solid"/>
            <a:round/>
            <a:headEnd type="triangl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2989089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68575" tIns="68575" rIns="68575" bIns="68575" rtlCol="0" anchor="b" anchorCtr="0">
            <a:noAutofit/>
          </a:bodyPr>
          <a:lstStyle/>
          <a:p>
            <a:r>
              <a:rPr lang="en"/>
              <a:t>CACAO Overview - Schema(s)</a:t>
            </a:r>
            <a:endParaRPr sz="1100"/>
          </a:p>
        </p:txBody>
      </p:sp>
      <p:pic>
        <p:nvPicPr>
          <p:cNvPr id="200" name="Google Shape;200;p29" descr="https://lh5.googleusercontent.com/YfDvqxAG_GA0QnDjPcUWAf4z6gCHpgHzikzfOpKR1KlVNg9asLbCYdUDQB1wCwBG5QMYYf2PliVVumqHqIUcX5X_P8WW1xBEu6SPfHtwLjFsrSDjVxjnkbpqZLClwjcmjGpMYne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69426" y="816026"/>
            <a:ext cx="5623501" cy="3900849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9"/>
          <p:cNvSpPr txBox="1"/>
          <p:nvPr/>
        </p:nvSpPr>
        <p:spPr>
          <a:xfrm>
            <a:off x="64750" y="753825"/>
            <a:ext cx="3036000" cy="42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ts val="200"/>
              </a:spcBef>
            </a:pPr>
            <a:r>
              <a:rPr lang="en" sz="1400" b="1" u="sng" dirty="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Architecture goals for </a:t>
            </a:r>
            <a:r>
              <a:rPr lang="en" sz="1400" b="1" u="sng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coordinated</a:t>
            </a:r>
            <a:r>
              <a:rPr lang="en" sz="1400" b="1" u="sng" dirty="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 threat response</a:t>
            </a:r>
            <a:endParaRPr sz="1400" b="1" u="sng" dirty="0">
              <a:solidFill>
                <a:srgbClr val="75707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3994">
              <a:spcBef>
                <a:spcPts val="200"/>
              </a:spcBef>
            </a:pPr>
            <a:endParaRPr sz="1400" dirty="0">
              <a:solidFill>
                <a:srgbClr val="75707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3994" indent="-253994">
              <a:spcBef>
                <a:spcPts val="200"/>
              </a:spcBef>
              <a:buClr>
                <a:srgbClr val="B7B7B7"/>
              </a:buClr>
              <a:buSzPts val="1400"/>
              <a:buChar char="•"/>
            </a:pPr>
            <a:r>
              <a:rPr lang="en" sz="1400" b="1" dirty="0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rPr>
              <a:t>System Level</a:t>
            </a:r>
            <a:br>
              <a:rPr lang="en" sz="1400" dirty="0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1400" dirty="0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rPr>
              <a:t>Identify roles and requirements of system architectural components</a:t>
            </a:r>
            <a:br>
              <a:rPr lang="en" sz="1400" dirty="0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400" dirty="0">
              <a:solidFill>
                <a:srgbClr val="B7B7B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3994" indent="-253994">
              <a:spcBef>
                <a:spcPts val="200"/>
              </a:spcBef>
              <a:buClr>
                <a:srgbClr val="B7B7B7"/>
              </a:buClr>
              <a:buSzPts val="1400"/>
              <a:buChar char="•"/>
            </a:pPr>
            <a:r>
              <a:rPr lang="en" sz="1400" b="1" dirty="0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rPr>
              <a:t>Interface Level</a:t>
            </a:r>
            <a:br>
              <a:rPr lang="en" sz="1400" dirty="0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1400" dirty="0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rPr>
              <a:t>Identify key requirements for interfaces across components</a:t>
            </a:r>
            <a:br>
              <a:rPr lang="en" sz="1400" dirty="0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400" dirty="0">
              <a:solidFill>
                <a:srgbClr val="B7B7B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3994" indent="-253994">
              <a:spcBef>
                <a:spcPts val="200"/>
              </a:spcBef>
              <a:buClr>
                <a:srgbClr val="B7B7B7"/>
              </a:buClr>
              <a:buSzPts val="1400"/>
              <a:buChar char="•"/>
            </a:pPr>
            <a:r>
              <a:rPr lang="en" sz="1400" b="1" dirty="0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rPr>
              <a:t>Protocol Level</a:t>
            </a:r>
            <a:br>
              <a:rPr lang="en" sz="1400" dirty="0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1400" dirty="0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rPr>
              <a:t>Identify protocols that can/must transport CACAO content securely</a:t>
            </a:r>
            <a:br>
              <a:rPr lang="en" sz="1400" dirty="0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400" dirty="0">
              <a:solidFill>
                <a:srgbClr val="B7B7B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3994" indent="-253994">
              <a:spcBef>
                <a:spcPts val="200"/>
              </a:spcBef>
              <a:spcAft>
                <a:spcPts val="200"/>
              </a:spcAft>
              <a:buClr>
                <a:srgbClr val="434343"/>
              </a:buClr>
              <a:buSzPts val="1400"/>
              <a:buChar char="•"/>
            </a:pPr>
            <a:r>
              <a:rPr lang="en" sz="1400" b="1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Schema Level</a:t>
            </a:r>
            <a:br>
              <a:rPr lang="en" sz="1400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1400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A standard JSON structure for COAs / Playbooks</a:t>
            </a:r>
            <a:endParaRPr sz="1400" dirty="0">
              <a:solidFill>
                <a:srgbClr val="434343"/>
              </a:solidFill>
            </a:endParaRPr>
          </a:p>
        </p:txBody>
      </p:sp>
      <p:sp>
        <p:nvSpPr>
          <p:cNvPr id="202" name="Google Shape;202;p29"/>
          <p:cNvSpPr/>
          <p:nvPr/>
        </p:nvSpPr>
        <p:spPr>
          <a:xfrm>
            <a:off x="2467275" y="848926"/>
            <a:ext cx="1260900" cy="3867949"/>
          </a:xfrm>
          <a:prstGeom prst="leftBrace">
            <a:avLst>
              <a:gd name="adj1" fmla="val 18498"/>
              <a:gd name="adj2" fmla="val 86987"/>
            </a:avLst>
          </a:prstGeom>
          <a:noFill/>
          <a:ln w="28575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/>
          </a:p>
        </p:txBody>
      </p:sp>
      <p:sp>
        <p:nvSpPr>
          <p:cNvPr id="203" name="Google Shape;203;p29"/>
          <p:cNvSpPr/>
          <p:nvPr/>
        </p:nvSpPr>
        <p:spPr>
          <a:xfrm>
            <a:off x="6827400" y="2404950"/>
            <a:ext cx="433200" cy="2829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/>
          </a:p>
        </p:txBody>
      </p:sp>
      <p:sp>
        <p:nvSpPr>
          <p:cNvPr id="204" name="Google Shape;204;p29"/>
          <p:cNvSpPr/>
          <p:nvPr/>
        </p:nvSpPr>
        <p:spPr>
          <a:xfrm>
            <a:off x="6827400" y="2971700"/>
            <a:ext cx="433200" cy="2829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/>
          </a:p>
        </p:txBody>
      </p:sp>
      <p:sp>
        <p:nvSpPr>
          <p:cNvPr id="205" name="Google Shape;205;p29"/>
          <p:cNvSpPr/>
          <p:nvPr/>
        </p:nvSpPr>
        <p:spPr>
          <a:xfrm>
            <a:off x="3911550" y="3254600"/>
            <a:ext cx="853500" cy="4503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96258091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1192</Words>
  <Application>Microsoft Macintosh PowerPoint</Application>
  <PresentationFormat>On-screen Show (16:9)</PresentationFormat>
  <Paragraphs>171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Courier New</vt:lpstr>
      <vt:lpstr>Lato Hairline</vt:lpstr>
      <vt:lpstr>Noto Sans Symbols</vt:lpstr>
      <vt:lpstr>Questrial</vt:lpstr>
      <vt:lpstr>1_Office Theme</vt:lpstr>
      <vt:lpstr>Coordinated Security Response  A CACAO Introduction (https://www.ietf.org/mailman/listinfo/Cacao) </vt:lpstr>
      <vt:lpstr>Why CACAO - Threat Detection and Mitigation Today</vt:lpstr>
      <vt:lpstr>What is CACAO?</vt:lpstr>
      <vt:lpstr>Coordinated Security Response in 5 Steps</vt:lpstr>
      <vt:lpstr>CACAO Overview - System</vt:lpstr>
      <vt:lpstr>CACAO Overview - Roles</vt:lpstr>
      <vt:lpstr>CACAO Overview - Interfaces</vt:lpstr>
      <vt:lpstr>CACAO Overview - Protocols</vt:lpstr>
      <vt:lpstr>CACAO Overview - Schema(s)</vt:lpstr>
      <vt:lpstr>CACAO Overview - Verification </vt:lpstr>
      <vt:lpstr>CACAO Overview - Operational Goals</vt:lpstr>
      <vt:lpstr>CACAO Operational Requirements</vt:lpstr>
      <vt:lpstr>Examples</vt:lpstr>
      <vt:lpstr>Individual Enterprise Response - Fuzzy PandaX</vt:lpstr>
      <vt:lpstr>Collaboration Example - Industry Wide Response</vt:lpstr>
      <vt:lpstr>Getting Involved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Coordinated Security Response  A CACAO Introduction (https://www.ietf.org/mailman/listinfo/Cacao) </dc:title>
  <dc:subject/>
  <dc:creator>Allan Thomson</dc:creator>
  <cp:keywords/>
  <dc:description/>
  <cp:lastModifiedBy>Allan Thomson</cp:lastModifiedBy>
  <cp:revision>6</cp:revision>
  <dcterms:created xsi:type="dcterms:W3CDTF">2019-03-09T01:11:14Z</dcterms:created>
  <dcterms:modified xsi:type="dcterms:W3CDTF">2019-03-09T01:17:01Z</dcterms:modified>
  <cp:category/>
</cp:coreProperties>
</file>