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300" r:id="rId2"/>
    <p:sldId id="296" r:id="rId3"/>
    <p:sldId id="457" r:id="rId4"/>
    <p:sldId id="467" r:id="rId5"/>
    <p:sldId id="483" r:id="rId6"/>
    <p:sldId id="485" r:id="rId7"/>
    <p:sldId id="468" r:id="rId8"/>
    <p:sldId id="469" r:id="rId9"/>
    <p:sldId id="470" r:id="rId10"/>
    <p:sldId id="473" r:id="rId11"/>
    <p:sldId id="472" r:id="rId12"/>
    <p:sldId id="474" r:id="rId13"/>
    <p:sldId id="475" r:id="rId14"/>
    <p:sldId id="476" r:id="rId15"/>
    <p:sldId id="478" r:id="rId16"/>
    <p:sldId id="477" r:id="rId17"/>
    <p:sldId id="479" r:id="rId18"/>
    <p:sldId id="480" r:id="rId19"/>
    <p:sldId id="481" r:id="rId20"/>
    <p:sldId id="484" r:id="rId21"/>
    <p:sldId id="487" r:id="rId22"/>
    <p:sldId id="488" r:id="rId23"/>
    <p:sldId id="489" r:id="rId24"/>
    <p:sldId id="490" r:id="rId25"/>
    <p:sldId id="486" r:id="rId26"/>
    <p:sldId id="491" r:id="rId27"/>
    <p:sldId id="492" r:id="rId28"/>
    <p:sldId id="493" r:id="rId29"/>
    <p:sldId id="4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223"/>
    <a:srgbClr val="FB0096"/>
    <a:srgbClr val="F61EE2"/>
    <a:srgbClr val="7A81FF"/>
    <a:srgbClr val="FFFD78"/>
    <a:srgbClr val="76D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0"/>
    <p:restoredTop sz="91374"/>
  </p:normalViewPr>
  <p:slideViewPr>
    <p:cSldViewPr snapToGrid="0">
      <p:cViewPr>
        <p:scale>
          <a:sx n="100" d="100"/>
          <a:sy n="100" d="100"/>
        </p:scale>
        <p:origin x="-7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49B4C-EBF3-8A40-B8E6-0285CD532129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5F2C0-BD50-DD4D-98C5-3CCE954E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5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</a:t>
            </a:r>
            <a:r>
              <a:rPr lang="en-US" baseline="0" dirty="0"/>
              <a:t> discussion of threat landscape themes. There is no easy answer on what is currently on the threat landscape. The simple answer is “lots of evil”, but that’s not particularly interesting.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to mention</a:t>
            </a:r>
          </a:p>
          <a:p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dorking</a:t>
            </a:r>
            <a:endParaRPr lang="en-US" dirty="0"/>
          </a:p>
          <a:p>
            <a:r>
              <a:rPr lang="en-US" dirty="0" err="1"/>
              <a:t>Censys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6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8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to mention</a:t>
            </a:r>
          </a:p>
          <a:p>
            <a:endParaRPr lang="en-US" dirty="0"/>
          </a:p>
          <a:p>
            <a:r>
              <a:rPr lang="en-US" dirty="0" err="1"/>
              <a:t>VirusTotal</a:t>
            </a:r>
            <a:endParaRPr lang="en-US" dirty="0"/>
          </a:p>
          <a:p>
            <a:r>
              <a:rPr lang="en-US" dirty="0"/>
              <a:t>Hybrid</a:t>
            </a:r>
          </a:p>
          <a:p>
            <a:r>
              <a:rPr lang="en-US" dirty="0" err="1"/>
              <a:t>AutoFocus</a:t>
            </a:r>
            <a:endParaRPr lang="en-US" dirty="0"/>
          </a:p>
          <a:p>
            <a:r>
              <a:rPr lang="en-US" dirty="0"/>
              <a:t>Yara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8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make up these stupid names</a:t>
            </a:r>
          </a:p>
          <a:p>
            <a:r>
              <a:rPr lang="en-US" dirty="0"/>
              <a:t>How do we group activity</a:t>
            </a:r>
          </a:p>
          <a:p>
            <a:r>
              <a:rPr lang="en-US" dirty="0"/>
              <a:t>What is the secret sauce</a:t>
            </a:r>
          </a:p>
          <a:p>
            <a:r>
              <a:rPr lang="en-US" dirty="0"/>
              <a:t>Everyone seems to have their own sets of techniques</a:t>
            </a:r>
          </a:p>
          <a:p>
            <a:r>
              <a:rPr lang="en-US" dirty="0"/>
              <a:t>If you have a another awesome way please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9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YmVnaW4= is b64 for begin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6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2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Enumerating tactics, then attaching indicators</a:t>
            </a:r>
          </a:p>
          <a:p>
            <a:r>
              <a:rPr lang="en-US" dirty="0"/>
              <a:t>Should try to express this in standardized format like ATT&amp;CK</a:t>
            </a:r>
          </a:p>
          <a:p>
            <a:r>
              <a:rPr lang="en-US" dirty="0"/>
              <a:t>If trying to relate with other groups activities needs multiple data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9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1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0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9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9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 has a macro in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it somewhere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Tools to mention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Passivetotal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Farsight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Hyas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50.63.202.32 is a </a:t>
            </a: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godaddy</a:t>
            </a: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 parking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148.81.111.111 is a DNS sinkhole operated by CERT-PL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5F2C0-BD50-DD4D-98C5-3CCE954EA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0D49-E645-6D4A-9B9F-EE8B66316A2D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D375-6C3C-264D-A4C2-C1DA2843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3" y="5746496"/>
            <a:ext cx="2504339" cy="549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3914"/>
          <a:stretch/>
        </p:blipFill>
        <p:spPr>
          <a:xfrm>
            <a:off x="6432650" y="1640011"/>
            <a:ext cx="5759351" cy="52179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2663" y="562067"/>
            <a:ext cx="7027886" cy="2800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dirty="0">
                <a:solidFill>
                  <a:schemeClr val="bg1"/>
                </a:solidFill>
                <a:latin typeface="Young" pitchFamily="2" charset="0"/>
                <a:ea typeface="Young" pitchFamily="2" charset="0"/>
                <a:cs typeface="Arial" panose="020B0604020202020204" pitchFamily="34" charset="0"/>
              </a:rPr>
              <a:t>THE HITCHHIKER’S </a:t>
            </a:r>
          </a:p>
          <a:p>
            <a:r>
              <a:rPr lang="en-US" sz="5867" dirty="0">
                <a:solidFill>
                  <a:schemeClr val="bg1"/>
                </a:solidFill>
                <a:latin typeface="Young" pitchFamily="2" charset="0"/>
                <a:ea typeface="Young" pitchFamily="2" charset="0"/>
                <a:cs typeface="Arial" panose="020B0604020202020204" pitchFamily="34" charset="0"/>
              </a:rPr>
              <a:t>GUIDE TO THREAT </a:t>
            </a:r>
          </a:p>
          <a:p>
            <a:r>
              <a:rPr lang="en-US" sz="5867" dirty="0">
                <a:solidFill>
                  <a:schemeClr val="bg1"/>
                </a:solidFill>
                <a:latin typeface="Young" pitchFamily="2" charset="0"/>
                <a:ea typeface="Young" pitchFamily="2" charset="0"/>
                <a:cs typeface="Arial" panose="020B06040202020202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8753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10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14425"/>
              </p:ext>
            </p:extLst>
          </p:nvPr>
        </p:nvGraphicFramePr>
        <p:xfrm>
          <a:off x="660346" y="1043729"/>
          <a:ext cx="5486400" cy="3785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8643564"/>
                    </a:ext>
                  </a:extLst>
                </a:gridCol>
              </a:tblGrid>
              <a:tr h="457094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b="1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therealbad.com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172.20.4.3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thebadbad.com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192.168.2.1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ns1.therealapt.com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otherbad.net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oldbad.com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olbad2.com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7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11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425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B31C4A-BE17-2847-8567-CCCF3056FCD0}"/>
              </a:ext>
            </a:extLst>
          </p:cNvPr>
          <p:cNvSpPr txBox="1"/>
          <p:nvPr/>
        </p:nvSpPr>
        <p:spPr>
          <a:xfrm>
            <a:off x="216713" y="3198167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der's Crux" pitchFamily="2" charset="-79"/>
                <a:ea typeface="Roboto Thin" pitchFamily="2" charset="0"/>
                <a:cs typeface="Coder's Crux" pitchFamily="2" charset="-79"/>
              </a:rPr>
              <a:t>therealapt.com</a:t>
            </a:r>
            <a:endParaRPr lang="en-US" sz="2400" dirty="0">
              <a:solidFill>
                <a:srgbClr val="C00000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7456FA-E2D3-3D43-AB8B-2A047FD79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09" y="2457905"/>
            <a:ext cx="228600" cy="2286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5BB3C39-A6A5-ED4F-9C3C-B4685C809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37" y="4764367"/>
            <a:ext cx="228600" cy="2286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C1A56B3-F4A2-2440-9ED8-81B6D49D1A25}"/>
              </a:ext>
            </a:extLst>
          </p:cNvPr>
          <p:cNvSpPr txBox="1"/>
          <p:nvPr/>
        </p:nvSpPr>
        <p:spPr>
          <a:xfrm>
            <a:off x="3984767" y="466040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10.1.1.5</a:t>
            </a:r>
          </a:p>
        </p:txBody>
      </p: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id="{91FFFE87-33A1-B640-8D36-B60334879721}"/>
              </a:ext>
            </a:extLst>
          </p:cNvPr>
          <p:cNvCxnSpPr>
            <a:cxnSpLocks/>
            <a:stCxn id="119" idx="3"/>
            <a:endCxn id="82" idx="1"/>
          </p:cNvCxnSpPr>
          <p:nvPr/>
        </p:nvCxnSpPr>
        <p:spPr>
          <a:xfrm>
            <a:off x="4874754" y="4845068"/>
            <a:ext cx="968560" cy="1288660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9CE66E1A-B1C2-0741-A516-7DFD3B346DCA}"/>
              </a:ext>
            </a:extLst>
          </p:cNvPr>
          <p:cNvCxnSpPr>
            <a:cxnSpLocks/>
          </p:cNvCxnSpPr>
          <p:nvPr/>
        </p:nvCxnSpPr>
        <p:spPr>
          <a:xfrm flipH="1">
            <a:off x="5362241" y="5579069"/>
            <a:ext cx="484183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>
            <a:extLst>
              <a:ext uri="{FF2B5EF4-FFF2-40B4-BE49-F238E27FC236}">
                <a16:creationId xmlns:a16="http://schemas.microsoft.com/office/drawing/2014/main" id="{2FDC62C4-6E14-B442-B12A-B9CC0F73A4B0}"/>
              </a:ext>
            </a:extLst>
          </p:cNvPr>
          <p:cNvCxnSpPr>
            <a:cxnSpLocks/>
            <a:stCxn id="2" idx="3"/>
            <a:endCxn id="84" idx="1"/>
          </p:cNvCxnSpPr>
          <p:nvPr/>
        </p:nvCxnSpPr>
        <p:spPr>
          <a:xfrm flipV="1">
            <a:off x="2039648" y="1389108"/>
            <a:ext cx="1743805" cy="2039892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D287540C-3A45-1E44-A50B-DA632888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24" y="5461414"/>
            <a:ext cx="228600" cy="2286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0EEA083-8298-2E4B-BB1A-97275F2546AF}"/>
              </a:ext>
            </a:extLst>
          </p:cNvPr>
          <p:cNvSpPr txBox="1"/>
          <p:nvPr/>
        </p:nvSpPr>
        <p:spPr>
          <a:xfrm>
            <a:off x="6055954" y="535744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10.1.1.4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FF18AA3-A846-E340-950E-8A5D73A4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314" y="6019428"/>
            <a:ext cx="228600" cy="2286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BBBC5AE-5C0F-0449-ADA0-897FAA4E3B33}"/>
              </a:ext>
            </a:extLst>
          </p:cNvPr>
          <p:cNvSpPr txBox="1"/>
          <p:nvPr/>
        </p:nvSpPr>
        <p:spPr>
          <a:xfrm>
            <a:off x="6065544" y="591546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10.1.1.10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669E03C-1A2A-4840-B19A-572F2721D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453" y="1274808"/>
            <a:ext cx="228600" cy="2286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1F45899-28B4-854F-9A97-FB5478FA0CA1}"/>
              </a:ext>
            </a:extLst>
          </p:cNvPr>
          <p:cNvSpPr txBox="1"/>
          <p:nvPr/>
        </p:nvSpPr>
        <p:spPr>
          <a:xfrm>
            <a:off x="4003820" y="1177621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garbage@panda.com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69E80-B548-CD43-973A-2A1C6445E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703" y="1713334"/>
            <a:ext cx="228600" cy="2286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2C222E4-7F61-1840-B449-B3424C73F528}"/>
              </a:ext>
            </a:extLst>
          </p:cNvPr>
          <p:cNvSpPr txBox="1"/>
          <p:nvPr/>
        </p:nvSpPr>
        <p:spPr>
          <a:xfrm>
            <a:off x="4012053" y="164296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Leroy Jenkins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2FF32-8E6D-AB49-982E-F66F00831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537" y="3028020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C2778-F69F-E34E-8B0B-184A8C900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778" y="2590386"/>
            <a:ext cx="2286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0279A7-2E05-C042-9481-4E78CF3FA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5220" y="2151860"/>
            <a:ext cx="2286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DA66B-1281-BE46-9AFB-A9B702DD36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620" y="3473931"/>
            <a:ext cx="228600" cy="2286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E72CA70-D881-D149-B426-C5A358CB3344}"/>
              </a:ext>
            </a:extLst>
          </p:cNvPr>
          <p:cNvSpPr txBox="1"/>
          <p:nvPr/>
        </p:nvSpPr>
        <p:spPr>
          <a:xfrm>
            <a:off x="4018727" y="205466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555-555-5542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F120AC0-DA77-9543-B59B-7F8F83369382}"/>
              </a:ext>
            </a:extLst>
          </p:cNvPr>
          <p:cNvSpPr txBox="1"/>
          <p:nvPr/>
        </p:nvSpPr>
        <p:spPr>
          <a:xfrm>
            <a:off x="4018727" y="24997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Not Evil Ltd.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2DB6EAD-D6E9-3844-AAAF-C1436593F65A}"/>
              </a:ext>
            </a:extLst>
          </p:cNvPr>
          <p:cNvSpPr txBox="1"/>
          <p:nvPr/>
        </p:nvSpPr>
        <p:spPr>
          <a:xfrm>
            <a:off x="4012053" y="2941994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42 Not Evil Ln. USA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66FE14-9316-954D-B547-1A37ADA35C5F}"/>
              </a:ext>
            </a:extLst>
          </p:cNvPr>
          <p:cNvSpPr txBox="1"/>
          <p:nvPr/>
        </p:nvSpPr>
        <p:spPr>
          <a:xfrm>
            <a:off x="4012053" y="336913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ns1.baddns.com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9EF7A0-E156-5C41-8601-B9228B2865D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908092" y="1827634"/>
            <a:ext cx="857611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5180A98D-E5CD-D241-B576-079AEDA5FB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1829" y="562739"/>
            <a:ext cx="228600" cy="2286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89B15EB0-7859-A149-BC05-EC87D04F3668}"/>
              </a:ext>
            </a:extLst>
          </p:cNvPr>
          <p:cNvSpPr txBox="1"/>
          <p:nvPr/>
        </p:nvSpPr>
        <p:spPr>
          <a:xfrm>
            <a:off x="8813532" y="44840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oldbad2.com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4BB05860-26A1-F241-9B73-6E70801A2E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1213" y="965215"/>
            <a:ext cx="228600" cy="2286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1F8FD0B2-F002-B84E-B58B-AA5DD32DA090}"/>
              </a:ext>
            </a:extLst>
          </p:cNvPr>
          <p:cNvSpPr txBox="1"/>
          <p:nvPr/>
        </p:nvSpPr>
        <p:spPr>
          <a:xfrm>
            <a:off x="8812916" y="85087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notevilatall.net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A11257F-DCA9-3C4F-864F-0BD76A6A3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5220" y="3311167"/>
            <a:ext cx="228600" cy="22860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D0C7E037-4DA2-1E42-9A46-370509140170}"/>
              </a:ext>
            </a:extLst>
          </p:cNvPr>
          <p:cNvSpPr txBox="1"/>
          <p:nvPr/>
        </p:nvSpPr>
        <p:spPr>
          <a:xfrm>
            <a:off x="8816923" y="3196829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totallylegitimate.org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4434138F-DE03-E64C-B3E3-260516DD2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5220" y="2908691"/>
            <a:ext cx="228600" cy="228600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90C39D57-FAF8-E044-8286-05B9D0C3D7CA}"/>
              </a:ext>
            </a:extLst>
          </p:cNvPr>
          <p:cNvSpPr txBox="1"/>
          <p:nvPr/>
        </p:nvSpPr>
        <p:spPr>
          <a:xfrm>
            <a:off x="8816923" y="2794353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newevilstuff.io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417ED264-E324-F046-85B8-2149DC2461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5220" y="2502927"/>
            <a:ext cx="228600" cy="228600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036E3B61-3D7D-4845-9282-91D667E8C709}"/>
              </a:ext>
            </a:extLst>
          </p:cNvPr>
          <p:cNvSpPr txBox="1"/>
          <p:nvPr/>
        </p:nvSpPr>
        <p:spPr>
          <a:xfrm>
            <a:off x="8816923" y="238858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3D39664A-DFF4-994B-9DA7-5FBD9624B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5220" y="3686021"/>
            <a:ext cx="228600" cy="228600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E6F51FA7-BF88-E644-965D-32CE95FE4C3D}"/>
              </a:ext>
            </a:extLst>
          </p:cNvPr>
          <p:cNvSpPr txBox="1"/>
          <p:nvPr/>
        </p:nvSpPr>
        <p:spPr>
          <a:xfrm>
            <a:off x="8816923" y="35716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reallygoogle.com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1CE62D94-03C8-DD47-AA46-4BC1BE5CC7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335" y="4062907"/>
            <a:ext cx="228600" cy="228600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C8CCEDEF-D59C-3743-B5F1-565B18DEBC1B}"/>
              </a:ext>
            </a:extLst>
          </p:cNvPr>
          <p:cNvSpPr txBox="1"/>
          <p:nvPr/>
        </p:nvSpPr>
        <p:spPr>
          <a:xfrm>
            <a:off x="8822942" y="39717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B10E6235-D1AF-DF45-A4CB-26A3C5F85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2389" y="5847257"/>
            <a:ext cx="228600" cy="22860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578FF060-497D-B046-8C4D-2D542B791CF5}"/>
              </a:ext>
            </a:extLst>
          </p:cNvPr>
          <p:cNvSpPr txBox="1"/>
          <p:nvPr/>
        </p:nvSpPr>
        <p:spPr>
          <a:xfrm>
            <a:off x="8814092" y="573291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unicornpanda.net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D72A24A8-616D-944A-B7CD-103728214C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1213" y="5443459"/>
            <a:ext cx="228600" cy="228600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6320C4C0-C28D-A347-BF8B-0E8287E0BC37}"/>
              </a:ext>
            </a:extLst>
          </p:cNvPr>
          <p:cNvSpPr txBox="1"/>
          <p:nvPr/>
        </p:nvSpPr>
        <p:spPr>
          <a:xfrm>
            <a:off x="8812916" y="5329121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someoldevil.org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850D169-580A-4043-A72A-51CF788E7847}"/>
              </a:ext>
            </a:extLst>
          </p:cNvPr>
          <p:cNvCxnSpPr>
            <a:cxnSpLocks/>
          </p:cNvCxnSpPr>
          <p:nvPr/>
        </p:nvCxnSpPr>
        <p:spPr>
          <a:xfrm flipH="1">
            <a:off x="2917609" y="2253761"/>
            <a:ext cx="857611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2810CEE-5E35-124B-B382-EC609DD8DD89}"/>
              </a:ext>
            </a:extLst>
          </p:cNvPr>
          <p:cNvCxnSpPr>
            <a:cxnSpLocks/>
          </p:cNvCxnSpPr>
          <p:nvPr/>
        </p:nvCxnSpPr>
        <p:spPr>
          <a:xfrm flipH="1">
            <a:off x="2904926" y="2691394"/>
            <a:ext cx="857611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449A97D1-A9D9-0C46-906F-CA7540D4D480}"/>
              </a:ext>
            </a:extLst>
          </p:cNvPr>
          <p:cNvCxnSpPr>
            <a:cxnSpLocks/>
          </p:cNvCxnSpPr>
          <p:nvPr/>
        </p:nvCxnSpPr>
        <p:spPr>
          <a:xfrm flipH="1">
            <a:off x="2904926" y="3137933"/>
            <a:ext cx="857611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651AF063-E59F-3849-8C31-595607FDC1A7}"/>
              </a:ext>
            </a:extLst>
          </p:cNvPr>
          <p:cNvCxnSpPr>
            <a:cxnSpLocks/>
            <a:endCxn id="118" idx="1"/>
          </p:cNvCxnSpPr>
          <p:nvPr/>
        </p:nvCxnSpPr>
        <p:spPr>
          <a:xfrm rot="16200000" flipH="1">
            <a:off x="1593620" y="2709749"/>
            <a:ext cx="3489557" cy="848278"/>
          </a:xfrm>
          <a:prstGeom prst="bentConnector2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697FFB63-EDDC-2B49-AAED-DED7C45F5C9E}"/>
              </a:ext>
            </a:extLst>
          </p:cNvPr>
          <p:cNvCxnSpPr>
            <a:stCxn id="85" idx="3"/>
            <a:endCxn id="111" idx="1"/>
          </p:cNvCxnSpPr>
          <p:nvPr/>
        </p:nvCxnSpPr>
        <p:spPr>
          <a:xfrm flipV="1">
            <a:off x="5687294" y="677039"/>
            <a:ext cx="2864535" cy="685248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DD3A6314-3958-FE4D-96C2-621F075BE1E4}"/>
              </a:ext>
            </a:extLst>
          </p:cNvPr>
          <p:cNvCxnSpPr>
            <a:stCxn id="88" idx="3"/>
          </p:cNvCxnSpPr>
          <p:nvPr/>
        </p:nvCxnSpPr>
        <p:spPr>
          <a:xfrm flipV="1">
            <a:off x="5342867" y="1362287"/>
            <a:ext cx="1769133" cy="465347"/>
          </a:xfrm>
          <a:prstGeom prst="bentConnector3">
            <a:avLst>
              <a:gd name="adj1" fmla="val 100729"/>
            </a:avLst>
          </a:prstGeom>
          <a:ln w="15875">
            <a:solidFill>
              <a:srgbClr val="EF9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1B6601F-8729-4B43-909F-914199627718}"/>
              </a:ext>
            </a:extLst>
          </p:cNvPr>
          <p:cNvCxnSpPr>
            <a:cxnSpLocks/>
          </p:cNvCxnSpPr>
          <p:nvPr/>
        </p:nvCxnSpPr>
        <p:spPr>
          <a:xfrm flipH="1">
            <a:off x="7120758" y="1079515"/>
            <a:ext cx="1443155" cy="7382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04D216BF-2D1D-C944-B5EA-3DAB27B8873A}"/>
              </a:ext>
            </a:extLst>
          </p:cNvPr>
          <p:cNvCxnSpPr>
            <a:stCxn id="102" idx="3"/>
            <a:endCxn id="161" idx="1"/>
          </p:cNvCxnSpPr>
          <p:nvPr/>
        </p:nvCxnSpPr>
        <p:spPr>
          <a:xfrm flipV="1">
            <a:off x="5431031" y="2617227"/>
            <a:ext cx="3124189" cy="936573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F9A66D7-C099-B743-92A3-DD0E3CB70D41}"/>
              </a:ext>
            </a:extLst>
          </p:cNvPr>
          <p:cNvCxnSpPr>
            <a:cxnSpLocks/>
            <a:stCxn id="159" idx="1"/>
          </p:cNvCxnSpPr>
          <p:nvPr/>
        </p:nvCxnSpPr>
        <p:spPr>
          <a:xfrm flipH="1">
            <a:off x="7001126" y="3022991"/>
            <a:ext cx="1554094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5948A35-BD00-7F45-A373-8BB2956B2547}"/>
              </a:ext>
            </a:extLst>
          </p:cNvPr>
          <p:cNvCxnSpPr>
            <a:cxnSpLocks/>
          </p:cNvCxnSpPr>
          <p:nvPr/>
        </p:nvCxnSpPr>
        <p:spPr>
          <a:xfrm flipH="1">
            <a:off x="6996437" y="3429000"/>
            <a:ext cx="1554094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7C9E305-36E8-6B47-80AF-CCBA6A5E2EDC}"/>
              </a:ext>
            </a:extLst>
          </p:cNvPr>
          <p:cNvCxnSpPr>
            <a:cxnSpLocks/>
          </p:cNvCxnSpPr>
          <p:nvPr/>
        </p:nvCxnSpPr>
        <p:spPr>
          <a:xfrm flipH="1">
            <a:off x="6996437" y="3798333"/>
            <a:ext cx="1554094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4693843-4B76-9841-B218-B7452CE4F628}"/>
              </a:ext>
            </a:extLst>
          </p:cNvPr>
          <p:cNvCxnSpPr>
            <a:endCxn id="166" idx="1"/>
          </p:cNvCxnSpPr>
          <p:nvPr/>
        </p:nvCxnSpPr>
        <p:spPr>
          <a:xfrm>
            <a:off x="7001126" y="2628480"/>
            <a:ext cx="1561209" cy="1548727"/>
          </a:xfrm>
          <a:prstGeom prst="bentConnector3">
            <a:avLst>
              <a:gd name="adj1" fmla="val -435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B9130AA5-E849-464F-BDB7-F11C93EEC9A8}"/>
              </a:ext>
            </a:extLst>
          </p:cNvPr>
          <p:cNvCxnSpPr>
            <a:stCxn id="83" idx="3"/>
            <a:endCxn id="170" idx="1"/>
          </p:cNvCxnSpPr>
          <p:nvPr/>
        </p:nvCxnSpPr>
        <p:spPr>
          <a:xfrm flipV="1">
            <a:off x="7043697" y="5557759"/>
            <a:ext cx="1507516" cy="542370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3FDC344-F6CC-EE47-BB0D-FDA923C2C59C}"/>
              </a:ext>
            </a:extLst>
          </p:cNvPr>
          <p:cNvCxnSpPr>
            <a:cxnSpLocks/>
          </p:cNvCxnSpPr>
          <p:nvPr/>
        </p:nvCxnSpPr>
        <p:spPr>
          <a:xfrm flipH="1">
            <a:off x="7807712" y="5956350"/>
            <a:ext cx="743501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6EF39F2-2CD3-6B42-B384-E6BAC0FDCAD3}"/>
              </a:ext>
            </a:extLst>
          </p:cNvPr>
          <p:cNvSpPr/>
          <p:nvPr/>
        </p:nvSpPr>
        <p:spPr>
          <a:xfrm>
            <a:off x="4018727" y="1145076"/>
            <a:ext cx="1630494" cy="88095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C1594B4-986B-A44A-B034-144D4B575C9F}"/>
              </a:ext>
            </a:extLst>
          </p:cNvPr>
          <p:cNvSpPr/>
          <p:nvPr/>
        </p:nvSpPr>
        <p:spPr>
          <a:xfrm>
            <a:off x="3999322" y="3336722"/>
            <a:ext cx="1495546" cy="45311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BAA8D22-B1A5-8D41-8E14-B0A84185A274}"/>
              </a:ext>
            </a:extLst>
          </p:cNvPr>
          <p:cNvSpPr/>
          <p:nvPr/>
        </p:nvSpPr>
        <p:spPr>
          <a:xfrm>
            <a:off x="8816923" y="2787855"/>
            <a:ext cx="2036134" cy="118385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6ED369C-3CBF-324E-A9AF-DAC142D60D7D}"/>
              </a:ext>
            </a:extLst>
          </p:cNvPr>
          <p:cNvSpPr/>
          <p:nvPr/>
        </p:nvSpPr>
        <p:spPr>
          <a:xfrm>
            <a:off x="8812916" y="847666"/>
            <a:ext cx="1685751" cy="42714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0B821D0-2D4C-9F4F-9157-B9016C5764CB}"/>
              </a:ext>
            </a:extLst>
          </p:cNvPr>
          <p:cNvSpPr/>
          <p:nvPr/>
        </p:nvSpPr>
        <p:spPr>
          <a:xfrm>
            <a:off x="8820483" y="5348517"/>
            <a:ext cx="1685751" cy="81569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C5AE996-73A0-4C43-B621-0F697471C4C8}"/>
              </a:ext>
            </a:extLst>
          </p:cNvPr>
          <p:cNvSpPr/>
          <p:nvPr/>
        </p:nvSpPr>
        <p:spPr>
          <a:xfrm>
            <a:off x="6069383" y="5903536"/>
            <a:ext cx="981882" cy="39598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2EA7954-6C18-8F4C-81C0-F224289CCABA}"/>
              </a:ext>
            </a:extLst>
          </p:cNvPr>
          <p:cNvCxnSpPr>
            <a:stCxn id="13" idx="1"/>
          </p:cNvCxnSpPr>
          <p:nvPr/>
        </p:nvCxnSpPr>
        <p:spPr>
          <a:xfrm rot="10800000">
            <a:off x="2914260" y="3429001"/>
            <a:ext cx="854361" cy="159231"/>
          </a:xfrm>
          <a:prstGeom prst="bentConnector3">
            <a:avLst>
              <a:gd name="adj1" fmla="val 100541"/>
            </a:avLst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80" grpId="0"/>
      <p:bldP spid="83" grpId="2"/>
      <p:bldP spid="85" grpId="0"/>
      <p:bldP spid="88" grpId="0"/>
      <p:bldP spid="98" grpId="0"/>
      <p:bldP spid="99" grpId="0"/>
      <p:bldP spid="101" grpId="0"/>
      <p:bldP spid="102" grpId="0"/>
      <p:bldP spid="112" grpId="0"/>
      <p:bldP spid="114" grpId="0"/>
      <p:bldP spid="121" grpId="0"/>
      <p:bldP spid="160" grpId="0"/>
      <p:bldP spid="163" grpId="0"/>
      <p:bldP spid="165" grpId="0"/>
      <p:bldP spid="167" grpId="0"/>
      <p:bldP spid="169" grpId="0"/>
      <p:bldP spid="171" grpId="0"/>
      <p:bldP spid="194" grpId="0" animBg="1"/>
      <p:bldP spid="196" grpId="0" animBg="1"/>
      <p:bldP spid="197" grpId="0" animBg="1"/>
      <p:bldP spid="199" grpId="0" animBg="1"/>
      <p:bldP spid="200" grpId="0" animBg="1"/>
      <p:bldP spid="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12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20545"/>
              </p:ext>
            </p:extLst>
          </p:nvPr>
        </p:nvGraphicFramePr>
        <p:xfrm>
          <a:off x="660345" y="1043729"/>
          <a:ext cx="9418955" cy="557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755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9672777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614520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3915796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WHOIS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b="1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ns1.baddns.com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garbade@panda.com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therealbad.com</a:t>
                      </a: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172.20.4.3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Leroy Jenkins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thebadbad.com</a:t>
                      </a: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192.168.2.1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ns1.therealapt.com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otherbad.net</a:t>
                      </a: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oldbad.com</a:t>
                      </a:r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olbad2.com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unicornpanda.net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someoldevil.org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reallygoogle.com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14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totallylegitimate.org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95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newsevilstuff.io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91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notevilatall.net</a:t>
                      </a: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785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2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03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13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425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B31C4A-BE17-2847-8567-CCCF3056FCD0}"/>
              </a:ext>
            </a:extLst>
          </p:cNvPr>
          <p:cNvSpPr txBox="1"/>
          <p:nvPr/>
        </p:nvSpPr>
        <p:spPr>
          <a:xfrm>
            <a:off x="658657" y="3198167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10.1.1.5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7456FA-E2D3-3D43-AB8B-2A047FD79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09" y="2457905"/>
            <a:ext cx="228600" cy="2286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4FA796E-DE8C-164C-B5B3-4DF18B36F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66" y="4870610"/>
            <a:ext cx="228600" cy="2286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DE4C5B14-47D0-C945-89AE-F76C32087B4A}"/>
              </a:ext>
            </a:extLst>
          </p:cNvPr>
          <p:cNvSpPr txBox="1"/>
          <p:nvPr/>
        </p:nvSpPr>
        <p:spPr>
          <a:xfrm>
            <a:off x="5261069" y="475627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therealbad.com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030BAF2-84B4-F544-8FF3-F9C2E433C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66" y="5424110"/>
            <a:ext cx="228600" cy="2286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BB30999-A4D9-F44D-8D3E-C3942C25E553}"/>
              </a:ext>
            </a:extLst>
          </p:cNvPr>
          <p:cNvSpPr txBox="1"/>
          <p:nvPr/>
        </p:nvSpPr>
        <p:spPr>
          <a:xfrm>
            <a:off x="5261069" y="530977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thebadbad.org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5D816415-61A8-414C-BE88-C22BD7C61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366" y="3339832"/>
            <a:ext cx="2286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E4434-BB6F-CF4C-BA32-1745480DD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366" y="1395460"/>
            <a:ext cx="228600" cy="2286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D5222E5-A900-2542-AC93-924675CDC933}"/>
              </a:ext>
            </a:extLst>
          </p:cNvPr>
          <p:cNvSpPr txBox="1"/>
          <p:nvPr/>
        </p:nvSpPr>
        <p:spPr>
          <a:xfrm>
            <a:off x="5261069" y="320199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62e1045a...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C152C3-79CC-8A4F-91E2-263F10E46DF5}"/>
              </a:ext>
            </a:extLst>
          </p:cNvPr>
          <p:cNvSpPr txBox="1"/>
          <p:nvPr/>
        </p:nvSpPr>
        <p:spPr>
          <a:xfrm>
            <a:off x="5261068" y="132509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EvilClouds</a:t>
            </a: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 Co.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328DAF8-0B5D-1245-AF7A-851A76929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380" y="2790470"/>
            <a:ext cx="228600" cy="2286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929C11A9-7DA3-BD43-96CF-DF14B3AB89F3}"/>
              </a:ext>
            </a:extLst>
          </p:cNvPr>
          <p:cNvSpPr txBox="1"/>
          <p:nvPr/>
        </p:nvSpPr>
        <p:spPr>
          <a:xfrm>
            <a:off x="7901610" y="268650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192.168.10.2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003F9C66-D6A6-014F-9ABF-1A1BE82E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380" y="3268264"/>
            <a:ext cx="228600" cy="2286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8A316A8-F92F-A347-8516-7ADF0A167BCD}"/>
              </a:ext>
            </a:extLst>
          </p:cNvPr>
          <p:cNvSpPr txBox="1"/>
          <p:nvPr/>
        </p:nvSpPr>
        <p:spPr>
          <a:xfrm>
            <a:off x="7901610" y="316429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10.1.1.10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4FEBCEF-061C-5340-A8BC-31F39FF1F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380" y="3778376"/>
            <a:ext cx="228600" cy="2286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7240D6D-E30D-D34A-A0BF-C919C9341FDC}"/>
              </a:ext>
            </a:extLst>
          </p:cNvPr>
          <p:cNvSpPr txBox="1"/>
          <p:nvPr/>
        </p:nvSpPr>
        <p:spPr>
          <a:xfrm>
            <a:off x="7901610" y="367441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172.20.4.3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A9942C7-0FFF-5C49-8E0A-A2F492D42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9380" y="5154245"/>
            <a:ext cx="228600" cy="2286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39057FE-AAE2-D240-A7A1-0FE3E968BFC8}"/>
              </a:ext>
            </a:extLst>
          </p:cNvPr>
          <p:cNvSpPr txBox="1"/>
          <p:nvPr/>
        </p:nvSpPr>
        <p:spPr>
          <a:xfrm>
            <a:off x="7901610" y="508387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866-593-54352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06ED4A6-7D66-5E48-8C95-DEE3CC6DB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380" y="778362"/>
            <a:ext cx="228600" cy="2286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635D86A-1478-4F47-851B-4924926BF426}"/>
              </a:ext>
            </a:extLst>
          </p:cNvPr>
          <p:cNvSpPr txBox="1"/>
          <p:nvPr/>
        </p:nvSpPr>
        <p:spPr>
          <a:xfrm>
            <a:off x="7901610" y="67439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10.1.1.5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3AFA695E-CDDA-4845-9CED-F7E5A1BD7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380" y="1251659"/>
            <a:ext cx="228600" cy="2286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5B7F669F-6FDC-CE4B-9656-15BB336E8DA9}"/>
              </a:ext>
            </a:extLst>
          </p:cNvPr>
          <p:cNvSpPr txBox="1"/>
          <p:nvPr/>
        </p:nvSpPr>
        <p:spPr>
          <a:xfrm>
            <a:off x="7901610" y="114769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10.1.1.9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722E776-2C97-2546-9BB7-2C4C5ACF4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3416470"/>
            <a:ext cx="228600" cy="2286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25203C6-EAAC-D448-A273-A389C75E72D1}"/>
              </a:ext>
            </a:extLst>
          </p:cNvPr>
          <p:cNvSpPr txBox="1"/>
          <p:nvPr/>
        </p:nvSpPr>
        <p:spPr>
          <a:xfrm>
            <a:off x="10112323" y="330213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mayberelated.com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5A61C95C-1094-A44B-9A70-A1EA8A3D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419403"/>
            <a:ext cx="228600" cy="2286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3B884DDC-1E9E-2443-ABD2-5BC202E2FE6A}"/>
              </a:ext>
            </a:extLst>
          </p:cNvPr>
          <p:cNvSpPr txBox="1"/>
          <p:nvPr/>
        </p:nvSpPr>
        <p:spPr>
          <a:xfrm>
            <a:off x="10112323" y="30506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BE25811-EC4E-774E-9FC4-01B421AB1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880608"/>
            <a:ext cx="228600" cy="2286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21570EE0-2C8F-7D4E-B296-834E4435D567}"/>
              </a:ext>
            </a:extLst>
          </p:cNvPr>
          <p:cNvSpPr txBox="1"/>
          <p:nvPr/>
        </p:nvSpPr>
        <p:spPr>
          <a:xfrm>
            <a:off x="10112323" y="76627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cupsaregreat.net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732496D8-8CE0-914F-8CD1-999E39FCB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1341813"/>
            <a:ext cx="228600" cy="22860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AD8FCE5A-E81B-A14E-8E58-DC754292B9B4}"/>
              </a:ext>
            </a:extLst>
          </p:cNvPr>
          <p:cNvSpPr txBox="1"/>
          <p:nvPr/>
        </p:nvSpPr>
        <p:spPr>
          <a:xfrm>
            <a:off x="10112323" y="1227475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cutepuppies.com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69FA1AC-89A7-694E-8675-99511650E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66" y="1803243"/>
            <a:ext cx="228600" cy="2286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62AC2428-3F48-C246-BE85-A3029952BF97}"/>
              </a:ext>
            </a:extLst>
          </p:cNvPr>
          <p:cNvSpPr txBox="1"/>
          <p:nvPr/>
        </p:nvSpPr>
        <p:spPr>
          <a:xfrm>
            <a:off x="10122369" y="1688905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bluetrains.com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DA352723-2793-4744-BDF3-42780E49D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2238054"/>
            <a:ext cx="228600" cy="22860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BCF67319-0C09-A340-BBEB-3398D93F51A6}"/>
              </a:ext>
            </a:extLst>
          </p:cNvPr>
          <p:cNvSpPr txBox="1"/>
          <p:nvPr/>
        </p:nvSpPr>
        <p:spPr>
          <a:xfrm>
            <a:off x="10112323" y="212371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B07F9383-B7BC-7042-9194-FE306BEDE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6301637"/>
            <a:ext cx="228600" cy="22860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E6088E5C-82A9-D541-A5F9-ED27F52E4B39}"/>
              </a:ext>
            </a:extLst>
          </p:cNvPr>
          <p:cNvSpPr txBox="1"/>
          <p:nvPr/>
        </p:nvSpPr>
        <p:spPr>
          <a:xfrm>
            <a:off x="10112323" y="6187299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iswearitsfine.com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1475292-B8EF-7440-A435-9F3F8AFCD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5863092"/>
            <a:ext cx="228600" cy="22860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0C35A5E-D10A-A54F-91C6-062D960C38A6}"/>
              </a:ext>
            </a:extLst>
          </p:cNvPr>
          <p:cNvSpPr txBox="1"/>
          <p:nvPr/>
        </p:nvSpPr>
        <p:spPr>
          <a:xfrm>
            <a:off x="10112323" y="574875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looksrelated.org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695C39E3-E865-9440-9660-41CE0DEB1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620" y="5375493"/>
            <a:ext cx="228600" cy="228600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BC3CED5D-E188-E44E-8DC8-914371C5B30A}"/>
              </a:ext>
            </a:extLst>
          </p:cNvPr>
          <p:cNvSpPr txBox="1"/>
          <p:nvPr/>
        </p:nvSpPr>
        <p:spPr>
          <a:xfrm>
            <a:off x="10112323" y="5261155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evildomain.net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FCC58BC-4D1A-A14D-B76A-3BC20A8CE29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1779477" y="1509760"/>
            <a:ext cx="3219889" cy="1919240"/>
          </a:xfrm>
          <a:prstGeom prst="bentConnector3">
            <a:avLst>
              <a:gd name="adj1" fmla="val 51315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1AF3D6A-D0F0-B34E-9C48-7AF82207BF6E}"/>
              </a:ext>
            </a:extLst>
          </p:cNvPr>
          <p:cNvCxnSpPr>
            <a:cxnSpLocks/>
            <a:stCxn id="73" idx="1"/>
          </p:cNvCxnSpPr>
          <p:nvPr/>
        </p:nvCxnSpPr>
        <p:spPr>
          <a:xfrm rot="10800000">
            <a:off x="3433594" y="1517026"/>
            <a:ext cx="1565772" cy="4021384"/>
          </a:xfrm>
          <a:prstGeom prst="bentConnector2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D004F6-DDBC-3D4F-93FF-CEF67A5FF709}"/>
              </a:ext>
            </a:extLst>
          </p:cNvPr>
          <p:cNvCxnSpPr>
            <a:cxnSpLocks/>
            <a:stCxn id="71" idx="1"/>
          </p:cNvCxnSpPr>
          <p:nvPr/>
        </p:nvCxnSpPr>
        <p:spPr>
          <a:xfrm flipH="1">
            <a:off x="3433593" y="4984910"/>
            <a:ext cx="1565773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3D60307-72CF-5A46-91B9-AEE746A6A31A}"/>
              </a:ext>
            </a:extLst>
          </p:cNvPr>
          <p:cNvCxnSpPr>
            <a:cxnSpLocks/>
          </p:cNvCxnSpPr>
          <p:nvPr/>
        </p:nvCxnSpPr>
        <p:spPr>
          <a:xfrm flipH="1">
            <a:off x="3419946" y="3428999"/>
            <a:ext cx="1579420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953B1D60-79CF-1C44-87E4-71147A6D27AB}"/>
              </a:ext>
            </a:extLst>
          </p:cNvPr>
          <p:cNvCxnSpPr>
            <a:cxnSpLocks/>
            <a:stCxn id="72" idx="3"/>
            <a:endCxn id="94" idx="1"/>
          </p:cNvCxnSpPr>
          <p:nvPr/>
        </p:nvCxnSpPr>
        <p:spPr>
          <a:xfrm>
            <a:off x="6680047" y="4940938"/>
            <a:ext cx="999333" cy="327607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67B89C12-29C0-3C4B-8FA9-619F2C98EA83}"/>
              </a:ext>
            </a:extLst>
          </p:cNvPr>
          <p:cNvCxnSpPr>
            <a:cxnSpLocks/>
            <a:stCxn id="74" idx="3"/>
            <a:endCxn id="94" idx="1"/>
          </p:cNvCxnSpPr>
          <p:nvPr/>
        </p:nvCxnSpPr>
        <p:spPr>
          <a:xfrm flipV="1">
            <a:off x="6591883" y="5268545"/>
            <a:ext cx="1087497" cy="225893"/>
          </a:xfrm>
          <a:prstGeom prst="bentConnector3">
            <a:avLst>
              <a:gd name="adj1" fmla="val 54087"/>
            </a:avLst>
          </a:prstGeom>
          <a:ln w="15875">
            <a:solidFill>
              <a:srgbClr val="EF922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87C7220-196E-6A48-82D4-9E4493913E33}"/>
              </a:ext>
            </a:extLst>
          </p:cNvPr>
          <p:cNvCxnSpPr>
            <a:cxnSpLocks/>
            <a:stCxn id="95" idx="3"/>
            <a:endCxn id="130" idx="1"/>
          </p:cNvCxnSpPr>
          <p:nvPr/>
        </p:nvCxnSpPr>
        <p:spPr>
          <a:xfrm>
            <a:off x="9232424" y="5268545"/>
            <a:ext cx="618196" cy="114739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FFA504A-4C69-184C-BFD9-3BEAEAB6265A}"/>
              </a:ext>
            </a:extLst>
          </p:cNvPr>
          <p:cNvCxnSpPr>
            <a:stCxn id="134" idx="1"/>
          </p:cNvCxnSpPr>
          <p:nvPr/>
        </p:nvCxnSpPr>
        <p:spPr>
          <a:xfrm flipH="1">
            <a:off x="9546269" y="5489793"/>
            <a:ext cx="304351" cy="4645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09C537B-1C73-4841-A9C5-058EA61F38EE}"/>
              </a:ext>
            </a:extLst>
          </p:cNvPr>
          <p:cNvCxnSpPr/>
          <p:nvPr/>
        </p:nvCxnSpPr>
        <p:spPr>
          <a:xfrm flipH="1">
            <a:off x="9541522" y="5967218"/>
            <a:ext cx="304351" cy="4645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DB54FF95-F0ED-5247-948F-6814B1F5AB6B}"/>
              </a:ext>
            </a:extLst>
          </p:cNvPr>
          <p:cNvCxnSpPr>
            <a:stCxn id="81" idx="3"/>
            <a:endCxn id="87" idx="1"/>
          </p:cNvCxnSpPr>
          <p:nvPr/>
        </p:nvCxnSpPr>
        <p:spPr>
          <a:xfrm flipV="1">
            <a:off x="6415552" y="2904770"/>
            <a:ext cx="1263828" cy="481894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CC76B65-DCA4-E84B-99A7-331F54E78E20}"/>
              </a:ext>
            </a:extLst>
          </p:cNvPr>
          <p:cNvCxnSpPr>
            <a:stCxn id="81" idx="3"/>
            <a:endCxn id="92" idx="1"/>
          </p:cNvCxnSpPr>
          <p:nvPr/>
        </p:nvCxnSpPr>
        <p:spPr>
          <a:xfrm>
            <a:off x="6415552" y="3386664"/>
            <a:ext cx="1263828" cy="50601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A99A3A-A6AC-9546-9B3C-491A2B9618A1}"/>
              </a:ext>
            </a:extLst>
          </p:cNvPr>
          <p:cNvCxnSpPr>
            <a:cxnSpLocks/>
          </p:cNvCxnSpPr>
          <p:nvPr/>
        </p:nvCxnSpPr>
        <p:spPr>
          <a:xfrm flipH="1">
            <a:off x="7047466" y="3385054"/>
            <a:ext cx="631914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8DF0ABBA-7603-ED47-BE8A-0CCFEAE140CF}"/>
              </a:ext>
            </a:extLst>
          </p:cNvPr>
          <p:cNvCxnSpPr>
            <a:stCxn id="89" idx="3"/>
            <a:endCxn id="108" idx="1"/>
          </p:cNvCxnSpPr>
          <p:nvPr/>
        </p:nvCxnSpPr>
        <p:spPr>
          <a:xfrm>
            <a:off x="9144258" y="2871171"/>
            <a:ext cx="706362" cy="659599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7C8FD0FE-3F7A-494F-88AD-DDB2B5789098}"/>
              </a:ext>
            </a:extLst>
          </p:cNvPr>
          <p:cNvCxnSpPr>
            <a:stCxn id="86" idx="3"/>
            <a:endCxn id="96" idx="1"/>
          </p:cNvCxnSpPr>
          <p:nvPr/>
        </p:nvCxnSpPr>
        <p:spPr>
          <a:xfrm flipV="1">
            <a:off x="6680046" y="892662"/>
            <a:ext cx="999334" cy="617098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FA409DE-057D-1A49-A024-CC8D0E7D7E26}"/>
              </a:ext>
            </a:extLst>
          </p:cNvPr>
          <p:cNvCxnSpPr>
            <a:stCxn id="100" idx="1"/>
          </p:cNvCxnSpPr>
          <p:nvPr/>
        </p:nvCxnSpPr>
        <p:spPr>
          <a:xfrm flipH="1" flipV="1">
            <a:off x="7179713" y="1363562"/>
            <a:ext cx="499667" cy="2397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401D572D-0390-EC43-BA19-BBFE15DDAD56}"/>
              </a:ext>
            </a:extLst>
          </p:cNvPr>
          <p:cNvCxnSpPr>
            <a:stCxn id="103" idx="3"/>
            <a:endCxn id="110" idx="1"/>
          </p:cNvCxnSpPr>
          <p:nvPr/>
        </p:nvCxnSpPr>
        <p:spPr>
          <a:xfrm flipV="1">
            <a:off x="8791597" y="533703"/>
            <a:ext cx="1059023" cy="798657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>
            <a:extLst>
              <a:ext uri="{FF2B5EF4-FFF2-40B4-BE49-F238E27FC236}">
                <a16:creationId xmlns:a16="http://schemas.microsoft.com/office/drawing/2014/main" id="{725114B6-8418-2649-99DC-A1D3473994B4}"/>
              </a:ext>
            </a:extLst>
          </p:cNvPr>
          <p:cNvCxnSpPr>
            <a:endCxn id="126" idx="1"/>
          </p:cNvCxnSpPr>
          <p:nvPr/>
        </p:nvCxnSpPr>
        <p:spPr>
          <a:xfrm>
            <a:off x="8791597" y="1338952"/>
            <a:ext cx="1059023" cy="101340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201C878-A6A7-794B-88F2-AC70613E6D2C}"/>
              </a:ext>
            </a:extLst>
          </p:cNvPr>
          <p:cNvCxnSpPr>
            <a:stCxn id="117" idx="1"/>
          </p:cNvCxnSpPr>
          <p:nvPr/>
        </p:nvCxnSpPr>
        <p:spPr>
          <a:xfrm flipH="1">
            <a:off x="9321108" y="994908"/>
            <a:ext cx="5295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FF04A54D-456F-4C40-8CA5-CE3C2E64DB63}"/>
              </a:ext>
            </a:extLst>
          </p:cNvPr>
          <p:cNvCxnSpPr/>
          <p:nvPr/>
        </p:nvCxnSpPr>
        <p:spPr>
          <a:xfrm flipH="1">
            <a:off x="9321108" y="1456113"/>
            <a:ext cx="5295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15E3A9EB-F64C-284E-974E-420D2DBE8228}"/>
              </a:ext>
            </a:extLst>
          </p:cNvPr>
          <p:cNvCxnSpPr/>
          <p:nvPr/>
        </p:nvCxnSpPr>
        <p:spPr>
          <a:xfrm flipH="1">
            <a:off x="9321108" y="1917543"/>
            <a:ext cx="5295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8EDEC24-0407-3147-9496-19A0155F9C01}"/>
              </a:ext>
            </a:extLst>
          </p:cNvPr>
          <p:cNvSpPr/>
          <p:nvPr/>
        </p:nvSpPr>
        <p:spPr>
          <a:xfrm>
            <a:off x="5181459" y="3226611"/>
            <a:ext cx="1233399" cy="35759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9F2B591-2A51-A44B-B0F0-D0AABC2B2A8D}"/>
              </a:ext>
            </a:extLst>
          </p:cNvPr>
          <p:cNvSpPr/>
          <p:nvPr/>
        </p:nvSpPr>
        <p:spPr>
          <a:xfrm>
            <a:off x="7849070" y="2675779"/>
            <a:ext cx="1468600" cy="90842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9457694-8291-274B-8BE7-9B2213B340F3}"/>
              </a:ext>
            </a:extLst>
          </p:cNvPr>
          <p:cNvSpPr/>
          <p:nvPr/>
        </p:nvSpPr>
        <p:spPr>
          <a:xfrm>
            <a:off x="10034246" y="3290060"/>
            <a:ext cx="1810328" cy="330790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BA61E82-1A5E-1349-B5E2-374823BC0D84}"/>
              </a:ext>
            </a:extLst>
          </p:cNvPr>
          <p:cNvSpPr/>
          <p:nvPr/>
        </p:nvSpPr>
        <p:spPr>
          <a:xfrm>
            <a:off x="7849070" y="5099210"/>
            <a:ext cx="1383354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C1C72BA-58EC-B244-B1B9-6691133067F9}"/>
              </a:ext>
            </a:extLst>
          </p:cNvPr>
          <p:cNvSpPr/>
          <p:nvPr/>
        </p:nvSpPr>
        <p:spPr>
          <a:xfrm>
            <a:off x="5208391" y="4701658"/>
            <a:ext cx="1434262" cy="101985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81" grpId="0"/>
      <p:bldP spid="86" grpId="0"/>
      <p:bldP spid="89" grpId="0"/>
      <p:bldP spid="91" grpId="0"/>
      <p:bldP spid="93" grpId="0"/>
      <p:bldP spid="95" grpId="0"/>
      <p:bldP spid="97" grpId="0"/>
      <p:bldP spid="103" grpId="0"/>
      <p:bldP spid="109" grpId="0"/>
      <p:bldP spid="116" grpId="0"/>
      <p:bldP spid="120" grpId="0"/>
      <p:bldP spid="123" grpId="0"/>
      <p:bldP spid="125" grpId="0"/>
      <p:bldP spid="127" grpId="0"/>
      <p:bldP spid="131" grpId="0"/>
      <p:bldP spid="133" grpId="0"/>
      <p:bldP spid="135" grpId="0"/>
      <p:bldP spid="190" grpId="0" animBg="1"/>
      <p:bldP spid="191" grpId="0" animBg="1"/>
      <p:bldP spid="192" grpId="0" animBg="1"/>
      <p:bldP spid="193" grpId="0" animBg="1"/>
      <p:bldP spid="1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14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90676"/>
              </p:ext>
            </p:extLst>
          </p:nvPr>
        </p:nvGraphicFramePr>
        <p:xfrm>
          <a:off x="660345" y="1043729"/>
          <a:ext cx="10423463" cy="478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655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1041718">
                  <a:extLst>
                    <a:ext uri="{9D8B030D-6E8A-4147-A177-3AD203B41FA5}">
                      <a16:colId xmlns:a16="http://schemas.microsoft.com/office/drawing/2014/main" val="3361452047"/>
                    </a:ext>
                  </a:extLst>
                </a:gridCol>
                <a:gridCol w="1070293">
                  <a:extLst>
                    <a:ext uri="{9D8B030D-6E8A-4147-A177-3AD203B41FA5}">
                      <a16:colId xmlns:a16="http://schemas.microsoft.com/office/drawing/2014/main" val="1744592562"/>
                    </a:ext>
                  </a:extLst>
                </a:gridCol>
                <a:gridCol w="1206818">
                  <a:extLst>
                    <a:ext uri="{9D8B030D-6E8A-4147-A177-3AD203B41FA5}">
                      <a16:colId xmlns:a16="http://schemas.microsoft.com/office/drawing/2014/main" val="2239157963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149141503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val="469588085"/>
                    </a:ext>
                  </a:extLst>
                </a:gridCol>
                <a:gridCol w="1370901">
                  <a:extLst>
                    <a:ext uri="{9D8B030D-6E8A-4147-A177-3AD203B41FA5}">
                      <a16:colId xmlns:a16="http://schemas.microsoft.com/office/drawing/2014/main" val="2543144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WHOIS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SSL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Content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mayberelated.com</a:t>
                      </a:r>
                      <a:endParaRPr lang="en-US" sz="14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ns1.baddns.com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garbade@panda.com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62e1045a...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866-593-54352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therealbad.com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evildomain.net</a:t>
                      </a:r>
                      <a:endParaRPr lang="en-US" sz="14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172.20.4.3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Leroy Jenkins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thebadbad.com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looksrelated.org</a:t>
                      </a:r>
                      <a:endParaRPr lang="en-US" sz="14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192.168.2.1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ns1.therealapt.com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iswearitsfine.com</a:t>
                      </a:r>
                      <a:endParaRPr lang="en-US" sz="14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otherbad.net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192.168.10.2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oldbad.com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olbad2.com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unicornpanda.net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someoldevil.org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reallygoogle.com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14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totallylegitimate.org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95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newsevilstuff.io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91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notevilatall.net</a:t>
                      </a:r>
                      <a:endParaRPr lang="en-US" sz="14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785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2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19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15</a:t>
            </a:fld>
            <a:r>
              <a:rPr lang="en-US" altLang="en-US" dirty="0"/>
              <a:t>  |  © 2017, Palo Alto Networks.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38002-241B-3749-A30B-3A7D473D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43729"/>
            <a:ext cx="13716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0368F-3CD7-4143-B606-19A133C5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810" y="3768455"/>
            <a:ext cx="1371600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0EB4F-0E79-1146-BCED-76326F03F666}"/>
              </a:ext>
            </a:extLst>
          </p:cNvPr>
          <p:cNvSpPr txBox="1"/>
          <p:nvPr/>
        </p:nvSpPr>
        <p:spPr>
          <a:xfrm>
            <a:off x="5016217" y="2415329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05080-9C40-4C41-82CB-AC8AFADE4596}"/>
              </a:ext>
            </a:extLst>
          </p:cNvPr>
          <p:cNvSpPr txBox="1"/>
          <p:nvPr/>
        </p:nvSpPr>
        <p:spPr>
          <a:xfrm>
            <a:off x="2726995" y="524633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4C948D-A6F6-A840-9B0F-72F19F6CCE2C}"/>
              </a:ext>
            </a:extLst>
          </p:cNvPr>
          <p:cNvSpPr txBox="1"/>
          <p:nvPr/>
        </p:nvSpPr>
        <p:spPr>
          <a:xfrm>
            <a:off x="8319627" y="5246330"/>
            <a:ext cx="11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Tactics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DATA TYPES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0D3FFA0-1923-EB40-9550-09282ABB7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90" y="376845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16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BB6BA-7FC6-804C-88EB-795FCAC312FE}"/>
              </a:ext>
            </a:extLst>
          </p:cNvPr>
          <p:cNvSpPr/>
          <p:nvPr/>
        </p:nvSpPr>
        <p:spPr>
          <a:xfrm>
            <a:off x="691661" y="1754659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6E953D07-7A3C-794B-B95A-4B2DB9406734}"/>
              </a:ext>
            </a:extLst>
          </p:cNvPr>
          <p:cNvSpPr/>
          <p:nvPr/>
        </p:nvSpPr>
        <p:spPr>
          <a:xfrm flipH="1">
            <a:off x="4151643" y="1969865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6AA04-BDF0-A549-B4FF-B4D181587BF5}"/>
              </a:ext>
            </a:extLst>
          </p:cNvPr>
          <p:cNvSpPr/>
          <p:nvPr/>
        </p:nvSpPr>
        <p:spPr>
          <a:xfrm>
            <a:off x="691661" y="3361892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D6C98142-AB2D-6B4D-BAD3-116E2E2AD928}"/>
              </a:ext>
            </a:extLst>
          </p:cNvPr>
          <p:cNvSpPr/>
          <p:nvPr/>
        </p:nvSpPr>
        <p:spPr>
          <a:xfrm flipH="1">
            <a:off x="4151643" y="3577098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39BD5-1720-344A-A4E9-307F6F2812C6}"/>
              </a:ext>
            </a:extLst>
          </p:cNvPr>
          <p:cNvSpPr/>
          <p:nvPr/>
        </p:nvSpPr>
        <p:spPr>
          <a:xfrm>
            <a:off x="691661" y="4973104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C599121D-39CD-2F4D-A32C-8055220EFE69}"/>
              </a:ext>
            </a:extLst>
          </p:cNvPr>
          <p:cNvSpPr/>
          <p:nvPr/>
        </p:nvSpPr>
        <p:spPr>
          <a:xfrm flipH="1">
            <a:off x="4151643" y="5188310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2B8E27-34FB-6F48-A723-DD53E3DA8CE3}"/>
              </a:ext>
            </a:extLst>
          </p:cNvPr>
          <p:cNvSpPr/>
          <p:nvPr/>
        </p:nvSpPr>
        <p:spPr>
          <a:xfrm>
            <a:off x="6866334" y="1751761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EC5CB307-3312-7C49-8951-6B4588FC407A}"/>
              </a:ext>
            </a:extLst>
          </p:cNvPr>
          <p:cNvSpPr/>
          <p:nvPr/>
        </p:nvSpPr>
        <p:spPr>
          <a:xfrm>
            <a:off x="6409361" y="1969865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730206-DD69-854E-A838-D16C9F0B1FCE}"/>
              </a:ext>
            </a:extLst>
          </p:cNvPr>
          <p:cNvSpPr/>
          <p:nvPr/>
        </p:nvSpPr>
        <p:spPr>
          <a:xfrm>
            <a:off x="6866334" y="3358994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35E62ACD-81F9-5942-8BAA-F2958955A206}"/>
              </a:ext>
            </a:extLst>
          </p:cNvPr>
          <p:cNvSpPr/>
          <p:nvPr/>
        </p:nvSpPr>
        <p:spPr>
          <a:xfrm>
            <a:off x="6409361" y="3577098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100B73-290F-FA40-ACDE-474DF0C4DE77}"/>
              </a:ext>
            </a:extLst>
          </p:cNvPr>
          <p:cNvSpPr/>
          <p:nvPr/>
        </p:nvSpPr>
        <p:spPr>
          <a:xfrm>
            <a:off x="6866334" y="4970206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Rectangle 31">
            <a:extLst>
              <a:ext uri="{FF2B5EF4-FFF2-40B4-BE49-F238E27FC236}">
                <a16:creationId xmlns:a16="http://schemas.microsoft.com/office/drawing/2014/main" id="{879C4FBA-9AE3-EF48-AE1C-837EC84B1213}"/>
              </a:ext>
            </a:extLst>
          </p:cNvPr>
          <p:cNvSpPr/>
          <p:nvPr/>
        </p:nvSpPr>
        <p:spPr>
          <a:xfrm>
            <a:off x="6409361" y="5188310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174AEB-DDF8-DC49-AF63-D349413E3B38}"/>
              </a:ext>
            </a:extLst>
          </p:cNvPr>
          <p:cNvSpPr txBox="1"/>
          <p:nvPr/>
        </p:nvSpPr>
        <p:spPr>
          <a:xfrm>
            <a:off x="1765557" y="2023267"/>
            <a:ext cx="2265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Strings are often times reused between samples or variants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282CF8-F845-E944-853C-6A65D233A32B}"/>
              </a:ext>
            </a:extLst>
          </p:cNvPr>
          <p:cNvSpPr txBox="1"/>
          <p:nvPr/>
        </p:nvSpPr>
        <p:spPr>
          <a:xfrm>
            <a:off x="1765557" y="3630509"/>
            <a:ext cx="238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Samples from the same adversary may share similar file attributes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D0369E-78DF-5F47-89D6-ACCDC6ABDA48}"/>
              </a:ext>
            </a:extLst>
          </p:cNvPr>
          <p:cNvSpPr txBox="1"/>
          <p:nvPr/>
        </p:nvSpPr>
        <p:spPr>
          <a:xfrm>
            <a:off x="1771480" y="1756311"/>
            <a:ext cx="246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Words are great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760D66-7FA7-D145-8BE2-039F69C24586}"/>
              </a:ext>
            </a:extLst>
          </p:cNvPr>
          <p:cNvSpPr txBox="1"/>
          <p:nvPr/>
        </p:nvSpPr>
        <p:spPr>
          <a:xfrm>
            <a:off x="3871233" y="1925588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01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STRINGS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919F08-F789-354D-8E56-C89D894BF0E4}"/>
              </a:ext>
            </a:extLst>
          </p:cNvPr>
          <p:cNvSpPr txBox="1"/>
          <p:nvPr/>
        </p:nvSpPr>
        <p:spPr>
          <a:xfrm>
            <a:off x="1765557" y="3355828"/>
            <a:ext cx="302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You look the same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835E4A-BB11-9844-A6FC-15791B391E77}"/>
              </a:ext>
            </a:extLst>
          </p:cNvPr>
          <p:cNvSpPr txBox="1"/>
          <p:nvPr/>
        </p:nvSpPr>
        <p:spPr>
          <a:xfrm>
            <a:off x="3871233" y="3566811"/>
            <a:ext cx="16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02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ATTRIBUTES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D9445-DAD3-3348-A4F5-2CE131C9792B}"/>
              </a:ext>
            </a:extLst>
          </p:cNvPr>
          <p:cNvSpPr txBox="1"/>
          <p:nvPr/>
        </p:nvSpPr>
        <p:spPr>
          <a:xfrm>
            <a:off x="1765557" y="5249083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Code is literally copy and pasted over time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E301CF-5231-A545-BA04-573D52D63D50}"/>
              </a:ext>
            </a:extLst>
          </p:cNvPr>
          <p:cNvSpPr txBox="1"/>
          <p:nvPr/>
        </p:nvSpPr>
        <p:spPr>
          <a:xfrm>
            <a:off x="1765557" y="4974402"/>
            <a:ext cx="246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Copy paste FTW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4F1002-CCA8-9A43-9847-CE534C3A9950}"/>
              </a:ext>
            </a:extLst>
          </p:cNvPr>
          <p:cNvSpPr txBox="1"/>
          <p:nvPr/>
        </p:nvSpPr>
        <p:spPr>
          <a:xfrm>
            <a:off x="3871233" y="5194345"/>
            <a:ext cx="16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03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CODE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A056EA-5467-EE43-8237-6E8C0E382061}"/>
              </a:ext>
            </a:extLst>
          </p:cNvPr>
          <p:cNvSpPr txBox="1"/>
          <p:nvPr/>
        </p:nvSpPr>
        <p:spPr>
          <a:xfrm>
            <a:off x="6409361" y="1929667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04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SIGNER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F731A3-B999-EA4F-91F4-CE6B1B2253BD}"/>
              </a:ext>
            </a:extLst>
          </p:cNvPr>
          <p:cNvSpPr txBox="1"/>
          <p:nvPr/>
        </p:nvSpPr>
        <p:spPr>
          <a:xfrm>
            <a:off x="7817738" y="2028237"/>
            <a:ext cx="247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Digital signatures are abused for evasion, but reused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D8B59F-AD4D-8A44-BB38-1100274423BA}"/>
              </a:ext>
            </a:extLst>
          </p:cNvPr>
          <p:cNvSpPr txBox="1"/>
          <p:nvPr/>
        </p:nvSpPr>
        <p:spPr>
          <a:xfrm>
            <a:off x="7413685" y="1753222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Too legit to quit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05ADC0-B15F-0640-AA83-D0FC25440E9A}"/>
              </a:ext>
            </a:extLst>
          </p:cNvPr>
          <p:cNvSpPr txBox="1"/>
          <p:nvPr/>
        </p:nvSpPr>
        <p:spPr>
          <a:xfrm>
            <a:off x="6409361" y="3531205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05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BEHAVIOR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430D7-9527-6A42-96D4-9754119285C8}"/>
              </a:ext>
            </a:extLst>
          </p:cNvPr>
          <p:cNvSpPr txBox="1"/>
          <p:nvPr/>
        </p:nvSpPr>
        <p:spPr>
          <a:xfrm>
            <a:off x="7902043" y="3629775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Additional data points from dynamic analysis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6E02B3-1DC9-354C-B3B8-C75BB00F1069}"/>
              </a:ext>
            </a:extLst>
          </p:cNvPr>
          <p:cNvSpPr txBox="1"/>
          <p:nvPr/>
        </p:nvSpPr>
        <p:spPr>
          <a:xfrm>
            <a:off x="7413685" y="3354760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We’ll do it live!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09310B-13A1-8D43-9739-AB3A3AC30EFA}"/>
              </a:ext>
            </a:extLst>
          </p:cNvPr>
          <p:cNvSpPr txBox="1"/>
          <p:nvPr/>
        </p:nvSpPr>
        <p:spPr>
          <a:xfrm>
            <a:off x="6409361" y="5150513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06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NETWORK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E5A460-A13C-0E4F-939A-D7EFFDF87C5B}"/>
              </a:ext>
            </a:extLst>
          </p:cNvPr>
          <p:cNvSpPr txBox="1"/>
          <p:nvPr/>
        </p:nvSpPr>
        <p:spPr>
          <a:xfrm>
            <a:off x="7902043" y="5249083"/>
            <a:ext cx="238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Capturing network traffic allows correlation back to infrastructure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7B1CC-33D9-E241-88FD-2A4CD536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434" y="3547361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C250C-436F-4D4C-AC29-C5AC435A8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93" y="5150513"/>
            <a:ext cx="6858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6B6F1-96C9-2842-AFDE-B3F507F3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67" y="3547361"/>
            <a:ext cx="6858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E0830A-660E-3C4E-ABD4-0520E0793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67" y="1910660"/>
            <a:ext cx="685800" cy="6858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2AECCF0-E5C6-C748-AC7E-58AB35C5D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434" y="5136704"/>
            <a:ext cx="685800" cy="6858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EF78659-4C0B-CA4C-9B80-65F993A43596}"/>
              </a:ext>
            </a:extLst>
          </p:cNvPr>
          <p:cNvSpPr txBox="1"/>
          <p:nvPr/>
        </p:nvSpPr>
        <p:spPr>
          <a:xfrm>
            <a:off x="7413685" y="4954602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You </a:t>
            </a:r>
            <a:r>
              <a:rPr lang="en-US" sz="1600" b="1" dirty="0" err="1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talkin</a:t>
            </a:r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’ to me?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4F45898-7744-8544-8EEC-2DB0B880E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0520" y="191066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91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17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DA547-4551-1646-94B5-750DF2DA2B60}"/>
              </a:ext>
            </a:extLst>
          </p:cNvPr>
          <p:cNvSpPr txBox="1"/>
          <p:nvPr/>
        </p:nvSpPr>
        <p:spPr>
          <a:xfrm>
            <a:off x="3242854" y="2433764"/>
            <a:ext cx="12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82e183f13...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02C6EB-3B4D-9E4D-A6A1-5709EB1BA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11" y="2874808"/>
            <a:ext cx="228600" cy="22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90D8A9-DE18-1745-BABD-AC254B9D1652}"/>
              </a:ext>
            </a:extLst>
          </p:cNvPr>
          <p:cNvSpPr txBox="1"/>
          <p:nvPr/>
        </p:nvSpPr>
        <p:spPr>
          <a:xfrm>
            <a:off x="5754091" y="2804442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obj</a:t>
            </a: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\Release\</a:t>
            </a: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Inner.pdb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4BC0F-C1F1-BA4A-BFD2-DBA20A0C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808" y="4500780"/>
            <a:ext cx="2286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7555E1-26C5-014D-88DF-F8EC4D96C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808" y="4957027"/>
            <a:ext cx="228600" cy="22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C28E43-6BF2-2D47-92FB-FCF70CE7ADA6}"/>
              </a:ext>
            </a:extLst>
          </p:cNvPr>
          <p:cNvSpPr txBox="1"/>
          <p:nvPr/>
        </p:nvSpPr>
        <p:spPr>
          <a:xfrm>
            <a:off x="3305513" y="443041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Microsoft Word Doc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9C9C50-C2AB-7E43-B222-71E32892DAD9}"/>
              </a:ext>
            </a:extLst>
          </p:cNvPr>
          <p:cNvSpPr txBox="1"/>
          <p:nvPr/>
        </p:nvSpPr>
        <p:spPr>
          <a:xfrm>
            <a:off x="3304675" y="488666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Joohn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55B1FB-7DC0-2E47-89DE-9C21E63E0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512" y="5414826"/>
            <a:ext cx="228600" cy="228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8AFE43-2654-FC4F-A085-F96E44BD69EC}"/>
              </a:ext>
            </a:extLst>
          </p:cNvPr>
          <p:cNvSpPr txBox="1"/>
          <p:nvPr/>
        </p:nvSpPr>
        <p:spPr>
          <a:xfrm>
            <a:off x="3304675" y="5322967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2018-12-25 13:37:42Z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BB3AADC-8227-7448-A405-80CD7CB57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808" y="5869484"/>
            <a:ext cx="228600" cy="228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B64A26-22A4-644E-BEC5-42C2797D5700}"/>
              </a:ext>
            </a:extLst>
          </p:cNvPr>
          <p:cNvSpPr txBox="1"/>
          <p:nvPr/>
        </p:nvSpPr>
        <p:spPr>
          <a:xfrm>
            <a:off x="3304675" y="577921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zzz.dot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EC7C47-B01A-0649-871B-8B243A88D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512" y="4042981"/>
            <a:ext cx="228600" cy="228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533641-1433-C94D-9AB0-0790C9F006B4}"/>
              </a:ext>
            </a:extLst>
          </p:cNvPr>
          <p:cNvSpPr txBox="1"/>
          <p:nvPr/>
        </p:nvSpPr>
        <p:spPr>
          <a:xfrm>
            <a:off x="3305513" y="3952895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A Legitimate </a:t>
            </a:r>
            <a:r>
              <a:rPr lang="en-US" dirty="0" err="1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Doc.doc</a:t>
            </a:r>
            <a:endParaRPr lang="en-US" dirty="0">
              <a:solidFill>
                <a:srgbClr val="C00000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38D73D36-5A9A-D441-8CBB-A05228F8ACD2}"/>
              </a:ext>
            </a:extLst>
          </p:cNvPr>
          <p:cNvCxnSpPr>
            <a:cxnSpLocks/>
            <a:stCxn id="144" idx="3"/>
            <a:endCxn id="25" idx="1"/>
          </p:cNvCxnSpPr>
          <p:nvPr/>
        </p:nvCxnSpPr>
        <p:spPr>
          <a:xfrm>
            <a:off x="1734859" y="3429000"/>
            <a:ext cx="1306949" cy="2554784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A81744-319D-1C44-9827-49D07E04FD4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387700" y="5529126"/>
            <a:ext cx="6598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D6191A-B146-7849-939A-9FAC80D871CD}"/>
              </a:ext>
            </a:extLst>
          </p:cNvPr>
          <p:cNvCxnSpPr>
            <a:cxnSpLocks/>
            <a:stCxn id="144" idx="3"/>
          </p:cNvCxnSpPr>
          <p:nvPr/>
        </p:nvCxnSpPr>
        <p:spPr>
          <a:xfrm flipV="1">
            <a:off x="1734859" y="2647336"/>
            <a:ext cx="1301449" cy="781664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83B478A2-512B-864C-90CD-87EEBC127C8D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4487116" y="2618430"/>
            <a:ext cx="1019595" cy="370678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153639B1-BA01-B043-960F-1CA06CBB9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634" y="4496126"/>
            <a:ext cx="228600" cy="2286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7B642FC-76A9-2D42-924E-4CF62B738DD4}"/>
              </a:ext>
            </a:extLst>
          </p:cNvPr>
          <p:cNvSpPr txBox="1"/>
          <p:nvPr/>
        </p:nvSpPr>
        <p:spPr>
          <a:xfrm>
            <a:off x="6210234" y="442576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b9f3af84a...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8128896-3723-804B-80E3-09ABB90A2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570" y="4949124"/>
            <a:ext cx="228600" cy="2286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2B9B013-E83E-6B45-84B2-CDF4738891C0}"/>
              </a:ext>
            </a:extLst>
          </p:cNvPr>
          <p:cNvSpPr txBox="1"/>
          <p:nvPr/>
        </p:nvSpPr>
        <p:spPr>
          <a:xfrm>
            <a:off x="6204170" y="487875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77ff53211...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45F12EE-25A2-4D44-9D6E-637FAFC8F8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570" y="5435990"/>
            <a:ext cx="228600" cy="2286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FB5377B-6BF7-BD4D-9094-CFDA19D666C8}"/>
              </a:ext>
            </a:extLst>
          </p:cNvPr>
          <p:cNvSpPr txBox="1"/>
          <p:nvPr/>
        </p:nvSpPr>
        <p:spPr>
          <a:xfrm>
            <a:off x="6204170" y="535715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34bdb5b36...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95BA14-FD6F-4045-B08B-C6E1B24D0B45}"/>
              </a:ext>
            </a:extLst>
          </p:cNvPr>
          <p:cNvSpPr txBox="1"/>
          <p:nvPr/>
        </p:nvSpPr>
        <p:spPr>
          <a:xfrm>
            <a:off x="8983121" y="345547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eb723dbf9...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785987-548E-6242-B0B8-7DF99FF00901}"/>
              </a:ext>
            </a:extLst>
          </p:cNvPr>
          <p:cNvSpPr txBox="1"/>
          <p:nvPr/>
        </p:nvSpPr>
        <p:spPr>
          <a:xfrm>
            <a:off x="8983122" y="3895177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8cc5f1f87...</a:t>
            </a:r>
          </a:p>
        </p:txBody>
      </p: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DAE398CE-1351-5747-A743-0562145D850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790226" y="2989108"/>
            <a:ext cx="317834" cy="669081"/>
          </a:xfrm>
          <a:prstGeom prst="bentConnector2">
            <a:avLst/>
          </a:prstGeom>
          <a:ln w="15875">
            <a:solidFill>
              <a:srgbClr val="EF922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9F915FC-C211-5643-8B91-FF94484B513A}"/>
              </a:ext>
            </a:extLst>
          </p:cNvPr>
          <p:cNvCxnSpPr>
            <a:cxnSpLocks/>
            <a:stCxn id="24" idx="3"/>
            <a:endCxn id="58" idx="1"/>
          </p:cNvCxnSpPr>
          <p:nvPr/>
        </p:nvCxnSpPr>
        <p:spPr>
          <a:xfrm flipV="1">
            <a:off x="3930167" y="5063424"/>
            <a:ext cx="2045403" cy="7903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526F0094-54BD-E041-8BB5-AB2F14CF0DE3}"/>
              </a:ext>
            </a:extLst>
          </p:cNvPr>
          <p:cNvCxnSpPr>
            <a:stCxn id="23" idx="3"/>
            <a:endCxn id="61" idx="1"/>
          </p:cNvCxnSpPr>
          <p:nvPr/>
        </p:nvCxnSpPr>
        <p:spPr>
          <a:xfrm>
            <a:off x="5077152" y="4615080"/>
            <a:ext cx="898418" cy="935210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09D732F9-6B89-5B47-9FE0-D612A3F03670}"/>
              </a:ext>
            </a:extLst>
          </p:cNvPr>
          <p:cNvCxnSpPr>
            <a:stCxn id="30" idx="3"/>
            <a:endCxn id="56" idx="1"/>
          </p:cNvCxnSpPr>
          <p:nvPr/>
        </p:nvCxnSpPr>
        <p:spPr>
          <a:xfrm flipV="1">
            <a:off x="4106498" y="4610426"/>
            <a:ext cx="1875136" cy="1353454"/>
          </a:xfrm>
          <a:prstGeom prst="bentConnector3">
            <a:avLst>
              <a:gd name="adj1" fmla="val 75737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C410F5F-158D-F544-9C0F-8A1BCA7B1423}"/>
              </a:ext>
            </a:extLst>
          </p:cNvPr>
          <p:cNvSpPr/>
          <p:nvPr/>
        </p:nvSpPr>
        <p:spPr>
          <a:xfrm>
            <a:off x="3244674" y="2407081"/>
            <a:ext cx="1251893" cy="47697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0DBDA91-700B-1A4F-945A-B865383D8B3E}"/>
              </a:ext>
            </a:extLst>
          </p:cNvPr>
          <p:cNvSpPr/>
          <p:nvPr/>
        </p:nvSpPr>
        <p:spPr>
          <a:xfrm>
            <a:off x="3314729" y="4907933"/>
            <a:ext cx="682701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F6B6B05-AD11-334C-A2F9-E7ED8E0EEACB}"/>
              </a:ext>
            </a:extLst>
          </p:cNvPr>
          <p:cNvSpPr/>
          <p:nvPr/>
        </p:nvSpPr>
        <p:spPr>
          <a:xfrm>
            <a:off x="3305513" y="5814266"/>
            <a:ext cx="777264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107DB7-451E-5F4F-9821-0E22B9836351}"/>
              </a:ext>
            </a:extLst>
          </p:cNvPr>
          <p:cNvSpPr/>
          <p:nvPr/>
        </p:nvSpPr>
        <p:spPr>
          <a:xfrm>
            <a:off x="5776330" y="2818783"/>
            <a:ext cx="1984014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DBC791-DDF7-0141-BF8B-B44F5BEBEFC5}"/>
              </a:ext>
            </a:extLst>
          </p:cNvPr>
          <p:cNvSpPr/>
          <p:nvPr/>
        </p:nvSpPr>
        <p:spPr>
          <a:xfrm>
            <a:off x="8949536" y="678391"/>
            <a:ext cx="1276233" cy="80869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100C39F-C0F9-F44F-96CC-7F450EFDED24}"/>
              </a:ext>
            </a:extLst>
          </p:cNvPr>
          <p:cNvSpPr/>
          <p:nvPr/>
        </p:nvSpPr>
        <p:spPr>
          <a:xfrm>
            <a:off x="6164521" y="4399701"/>
            <a:ext cx="1276233" cy="139339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60AE5C3-1FE4-924F-B417-7572E0F63F50}"/>
              </a:ext>
            </a:extLst>
          </p:cNvPr>
          <p:cNvSpPr txBox="1"/>
          <p:nvPr/>
        </p:nvSpPr>
        <p:spPr>
          <a:xfrm>
            <a:off x="5721432" y="920722"/>
            <a:ext cx="12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089e99648...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1026E2F-B58E-594F-9AE3-3E35E3A9C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244" y="1010427"/>
            <a:ext cx="228600" cy="2286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4F90E3FB-35F6-574B-BD15-353963B70D10}"/>
              </a:ext>
            </a:extLst>
          </p:cNvPr>
          <p:cNvSpPr txBox="1"/>
          <p:nvPr/>
        </p:nvSpPr>
        <p:spPr>
          <a:xfrm>
            <a:off x="8992707" y="67805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56afe0371...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6282C99-BFD2-E54D-82AE-504DAE75C395}"/>
              </a:ext>
            </a:extLst>
          </p:cNvPr>
          <p:cNvSpPr txBox="1"/>
          <p:nvPr/>
        </p:nvSpPr>
        <p:spPr>
          <a:xfrm>
            <a:off x="8992707" y="111775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bb5e81ac9...</a:t>
            </a:r>
          </a:p>
        </p:txBody>
      </p: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D2293148-7E6D-B940-B74A-E8F40EE78C34}"/>
              </a:ext>
            </a:extLst>
          </p:cNvPr>
          <p:cNvCxnSpPr>
            <a:cxnSpLocks/>
            <a:stCxn id="11" idx="3"/>
            <a:endCxn id="115" idx="1"/>
          </p:cNvCxnSpPr>
          <p:nvPr/>
        </p:nvCxnSpPr>
        <p:spPr>
          <a:xfrm flipV="1">
            <a:off x="4487116" y="1124727"/>
            <a:ext cx="1016128" cy="1493703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5ECFFB-03AB-7C43-B00D-1E2C2B03172D}"/>
              </a:ext>
            </a:extLst>
          </p:cNvPr>
          <p:cNvSpPr/>
          <p:nvPr/>
        </p:nvSpPr>
        <p:spPr>
          <a:xfrm>
            <a:off x="5763980" y="910254"/>
            <a:ext cx="1152630" cy="39368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F4D8C01-D3D7-8D44-941C-6145516643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8370" y="2528031"/>
            <a:ext cx="228600" cy="22860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411713FF-61E6-FE4C-B838-BBA14A559FF3}"/>
              </a:ext>
            </a:extLst>
          </p:cNvPr>
          <p:cNvSpPr txBox="1"/>
          <p:nvPr/>
        </p:nvSpPr>
        <p:spPr>
          <a:xfrm>
            <a:off x="145962" y="319816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d7130e426...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93959954-2D79-6A46-9DA8-ADE4C7EC0ACE}"/>
              </a:ext>
            </a:extLst>
          </p:cNvPr>
          <p:cNvCxnSpPr>
            <a:cxnSpLocks/>
          </p:cNvCxnSpPr>
          <p:nvPr/>
        </p:nvCxnSpPr>
        <p:spPr>
          <a:xfrm flipH="1">
            <a:off x="2387700" y="5072982"/>
            <a:ext cx="6598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51CC9D88-4DCB-2347-B303-D73F589C1C89}"/>
              </a:ext>
            </a:extLst>
          </p:cNvPr>
          <p:cNvCxnSpPr>
            <a:cxnSpLocks/>
          </p:cNvCxnSpPr>
          <p:nvPr/>
        </p:nvCxnSpPr>
        <p:spPr>
          <a:xfrm flipH="1">
            <a:off x="2387700" y="4633462"/>
            <a:ext cx="6598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9171B7E-FE23-9247-9AE6-31E51BD79AC0}"/>
              </a:ext>
            </a:extLst>
          </p:cNvPr>
          <p:cNvCxnSpPr>
            <a:cxnSpLocks/>
          </p:cNvCxnSpPr>
          <p:nvPr/>
        </p:nvCxnSpPr>
        <p:spPr>
          <a:xfrm flipH="1">
            <a:off x="2387700" y="4175515"/>
            <a:ext cx="65981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>
            <a:extLst>
              <a:ext uri="{FF2B5EF4-FFF2-40B4-BE49-F238E27FC236}">
                <a16:creationId xmlns:a16="http://schemas.microsoft.com/office/drawing/2014/main" id="{596A9EBA-CD9B-F844-9195-A28902D882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0863" y="3543890"/>
            <a:ext cx="228600" cy="2286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52F60973-38B6-5C40-BF36-9BF08774BB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0863" y="4001837"/>
            <a:ext cx="228600" cy="228600"/>
          </a:xfrm>
          <a:prstGeom prst="rect">
            <a:avLst/>
          </a:prstGeom>
        </p:spPr>
      </p:pic>
      <p:cxnSp>
        <p:nvCxnSpPr>
          <p:cNvPr id="178" name="Elbow Connector 177">
            <a:extLst>
              <a:ext uri="{FF2B5EF4-FFF2-40B4-BE49-F238E27FC236}">
                <a16:creationId xmlns:a16="http://schemas.microsoft.com/office/drawing/2014/main" id="{F02EA6EF-D77B-7442-B5C6-C6A4DF65D6FE}"/>
              </a:ext>
            </a:extLst>
          </p:cNvPr>
          <p:cNvCxnSpPr>
            <a:cxnSpLocks/>
            <a:stCxn id="57" idx="3"/>
            <a:endCxn id="175" idx="1"/>
          </p:cNvCxnSpPr>
          <p:nvPr/>
        </p:nvCxnSpPr>
        <p:spPr>
          <a:xfrm flipV="1">
            <a:off x="7452882" y="3658190"/>
            <a:ext cx="1307981" cy="952236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>
            <a:extLst>
              <a:ext uri="{FF2B5EF4-FFF2-40B4-BE49-F238E27FC236}">
                <a16:creationId xmlns:a16="http://schemas.microsoft.com/office/drawing/2014/main" id="{AFD1FF80-B753-764B-BC33-7D53106BA997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7446818" y="4610426"/>
            <a:ext cx="661242" cy="452998"/>
          </a:xfrm>
          <a:prstGeom prst="bentConnector3">
            <a:avLst>
              <a:gd name="adj1" fmla="val 99936"/>
            </a:avLst>
          </a:prstGeom>
          <a:ln w="15875">
            <a:solidFill>
              <a:srgbClr val="EF922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>
            <a:extLst>
              <a:ext uri="{FF2B5EF4-FFF2-40B4-BE49-F238E27FC236}">
                <a16:creationId xmlns:a16="http://schemas.microsoft.com/office/drawing/2014/main" id="{9A9B3343-06E8-0746-AE4C-911953EDC029}"/>
              </a:ext>
            </a:extLst>
          </p:cNvPr>
          <p:cNvCxnSpPr>
            <a:cxnSpLocks/>
            <a:stCxn id="62" idx="3"/>
            <a:endCxn id="176" idx="1"/>
          </p:cNvCxnSpPr>
          <p:nvPr/>
        </p:nvCxnSpPr>
        <p:spPr>
          <a:xfrm flipV="1">
            <a:off x="7446818" y="4116137"/>
            <a:ext cx="1314045" cy="1425686"/>
          </a:xfrm>
          <a:prstGeom prst="bentConnector3">
            <a:avLst>
              <a:gd name="adj1" fmla="val 62887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946E026-0A0C-9D48-AD5F-7FA1F2D3BD1A}"/>
              </a:ext>
            </a:extLst>
          </p:cNvPr>
          <p:cNvSpPr/>
          <p:nvPr/>
        </p:nvSpPr>
        <p:spPr>
          <a:xfrm>
            <a:off x="10886992" y="1514859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oldbad.com</a:t>
            </a:r>
            <a:endParaRPr lang="en-US" dirty="0">
              <a:solidFill>
                <a:srgbClr val="C00000"/>
              </a:solidFill>
              <a:latin typeface="Coder's Crux" pitchFamily="2" charset="-79"/>
              <a:cs typeface="Coder's Crux" pitchFamily="2" charset="-79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A2712E5-D78A-254B-A384-95E988818A63}"/>
              </a:ext>
            </a:extLst>
          </p:cNvPr>
          <p:cNvSpPr/>
          <p:nvPr/>
        </p:nvSpPr>
        <p:spPr>
          <a:xfrm>
            <a:off x="10793198" y="5744278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thebadbad.com</a:t>
            </a:r>
            <a:endParaRPr lang="en-US" dirty="0">
              <a:solidFill>
                <a:srgbClr val="C00000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590845A6-1CB4-A343-AEA0-2887CE0B5AE7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10225769" y="1742120"/>
            <a:ext cx="416364" cy="1898025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>
            <a:extLst>
              <a:ext uri="{FF2B5EF4-FFF2-40B4-BE49-F238E27FC236}">
                <a16:creationId xmlns:a16="http://schemas.microsoft.com/office/drawing/2014/main" id="{AA3E2F03-18A1-0941-9B05-77E471758BC6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10225769" y="4079843"/>
            <a:ext cx="326105" cy="1877755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21">
            <a:extLst>
              <a:ext uri="{FF2B5EF4-FFF2-40B4-BE49-F238E27FC236}">
                <a16:creationId xmlns:a16="http://schemas.microsoft.com/office/drawing/2014/main" id="{49542A18-ECB1-2849-91F4-623A6F1007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4107" y="756182"/>
            <a:ext cx="228600" cy="228600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70FD204D-74B6-2549-9C34-9B1087530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4107" y="1214120"/>
            <a:ext cx="228600" cy="228600"/>
          </a:xfrm>
          <a:prstGeom prst="rect">
            <a:avLst/>
          </a:prstGeom>
        </p:spPr>
      </p:pic>
      <p:cxnSp>
        <p:nvCxnSpPr>
          <p:cNvPr id="225" name="Elbow Connector 224">
            <a:extLst>
              <a:ext uri="{FF2B5EF4-FFF2-40B4-BE49-F238E27FC236}">
                <a16:creationId xmlns:a16="http://schemas.microsoft.com/office/drawing/2014/main" id="{F32C3B20-00C0-4A4C-8A4B-D7480A8425D2}"/>
              </a:ext>
            </a:extLst>
          </p:cNvPr>
          <p:cNvCxnSpPr>
            <a:stCxn id="114" idx="3"/>
            <a:endCxn id="222" idx="1"/>
          </p:cNvCxnSpPr>
          <p:nvPr/>
        </p:nvCxnSpPr>
        <p:spPr>
          <a:xfrm flipV="1">
            <a:off x="6965694" y="870482"/>
            <a:ext cx="1798413" cy="234906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>
            <a:extLst>
              <a:ext uri="{FF2B5EF4-FFF2-40B4-BE49-F238E27FC236}">
                <a16:creationId xmlns:a16="http://schemas.microsoft.com/office/drawing/2014/main" id="{F983C0DD-831E-734F-86E9-CA758145A9B0}"/>
              </a:ext>
            </a:extLst>
          </p:cNvPr>
          <p:cNvCxnSpPr>
            <a:cxnSpLocks/>
            <a:stCxn id="114" idx="3"/>
            <a:endCxn id="223" idx="1"/>
          </p:cNvCxnSpPr>
          <p:nvPr/>
        </p:nvCxnSpPr>
        <p:spPr>
          <a:xfrm>
            <a:off x="6965694" y="1105388"/>
            <a:ext cx="1798413" cy="22303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D146247-F564-184B-BCBE-A168D3DF9A08}"/>
              </a:ext>
            </a:extLst>
          </p:cNvPr>
          <p:cNvSpPr/>
          <p:nvPr/>
        </p:nvSpPr>
        <p:spPr>
          <a:xfrm>
            <a:off x="8949536" y="3462884"/>
            <a:ext cx="1276233" cy="80869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876B938E-0363-5B49-8F85-8B704189FE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2133" y="1627820"/>
            <a:ext cx="228600" cy="22860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BF19B5E3-5013-324A-8661-C2978EBBE5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1874" y="584329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3" grpId="0"/>
      <p:bldP spid="24" grpId="0"/>
      <p:bldP spid="29" grpId="0"/>
      <p:bldP spid="30" grpId="0"/>
      <p:bldP spid="32" grpId="0"/>
      <p:bldP spid="57" grpId="0"/>
      <p:bldP spid="60" grpId="0"/>
      <p:bldP spid="62" grpId="0"/>
      <p:bldP spid="77" grpId="0"/>
      <p:bldP spid="79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9" grpId="0"/>
      <p:bldP spid="121" grpId="0"/>
      <p:bldP spid="130" grpId="0" animBg="1"/>
      <p:bldP spid="198" grpId="0"/>
      <p:bldP spid="199" grpId="0"/>
      <p:bldP spid="2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18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16384"/>
              </p:ext>
            </p:extLst>
          </p:nvPr>
        </p:nvGraphicFramePr>
        <p:xfrm>
          <a:off x="660343" y="1043729"/>
          <a:ext cx="10855996" cy="4368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630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3361452047"/>
                    </a:ext>
                  </a:extLst>
                </a:gridCol>
                <a:gridCol w="822643">
                  <a:extLst>
                    <a:ext uri="{9D8B030D-6E8A-4147-A177-3AD203B41FA5}">
                      <a16:colId xmlns:a16="http://schemas.microsoft.com/office/drawing/2014/main" val="312030513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23915796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1491415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469588085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5431447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60657426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4047403974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1105911132"/>
                    </a:ext>
                  </a:extLst>
                </a:gridCol>
                <a:gridCol w="762353">
                  <a:extLst>
                    <a:ext uri="{9D8B030D-6E8A-4147-A177-3AD203B41FA5}">
                      <a16:colId xmlns:a16="http://schemas.microsoft.com/office/drawing/2014/main" val="2999980997"/>
                    </a:ext>
                  </a:extLst>
                </a:gridCol>
              </a:tblGrid>
              <a:tr h="451313">
                <a:tc>
                  <a:txBody>
                    <a:bodyPr/>
                    <a:lstStyle/>
                    <a:p>
                      <a:r>
                        <a:rPr lang="en-US" sz="13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WHOIS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SSL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Content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Strings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Filenames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Author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Digital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b="1" u="none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sz="1000" b="1" u="none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mayberelated.com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ns1.baddns.com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garbade@panda.com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62e1045a...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866-593-54352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obj</a:t>
                      </a: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\Release\</a:t>
                      </a:r>
                      <a:r>
                        <a:rPr lang="en-US" sz="10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Inner.pdb</a:t>
                      </a:r>
                      <a:endParaRPr lang="en-US" sz="10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zzz.dot</a:t>
                      </a:r>
                      <a:endParaRPr lang="en-US" sz="10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Joohn</a:t>
                      </a:r>
                      <a:endParaRPr lang="en-US" sz="10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089e99648...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therealbad.com</a:t>
                      </a:r>
                      <a:endParaRPr lang="en-US" sz="10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evildomain.net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172.20.4.3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eb723dbf9...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Leroy Jenkins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thebadbad.com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looksrelated.org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192.168.2.1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b9f3af84a...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ns1.therealapt.com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iswearitsfine.com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77ff53211...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otherbad.net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192.168.10.2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34bdb5b36...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oldbad.com</a:t>
                      </a:r>
                      <a:endParaRPr lang="en-US" sz="10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56afe0371...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olbad2.com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bb5e81ac9...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unicornpanda.net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8cc5f1f87...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someoldevil.org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reallygoogle.com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1477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totallylegitimate.org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9595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newsevilstuff.io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9114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notevilatall.net</a:t>
                      </a:r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78548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2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4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19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A0EC28-DB3B-5A4B-8143-DE2ACBE5535E}"/>
              </a:ext>
            </a:extLst>
          </p:cNvPr>
          <p:cNvSpPr txBox="1"/>
          <p:nvPr/>
        </p:nvSpPr>
        <p:spPr>
          <a:xfrm>
            <a:off x="216713" y="319816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d7130e426...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FD4B8C-06EF-CA40-ACB5-E7B62DD5C4EC}"/>
              </a:ext>
            </a:extLst>
          </p:cNvPr>
          <p:cNvSpPr txBox="1"/>
          <p:nvPr/>
        </p:nvSpPr>
        <p:spPr>
          <a:xfrm>
            <a:off x="3118246" y="2172517"/>
            <a:ext cx="2430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powershell</a:t>
            </a:r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, created</a:t>
            </a:r>
          </a:p>
          <a:p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C:\Windows\system32\</a:t>
            </a:r>
            <a:r>
              <a:rPr lang="en-US" sz="1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findstr.exe</a:t>
            </a:r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” Office365DCOMCheck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BCA770-0541-7545-A7D9-ADD61E753641}"/>
              </a:ext>
            </a:extLst>
          </p:cNvPr>
          <p:cNvSpPr txBox="1"/>
          <p:nvPr/>
        </p:nvSpPr>
        <p:spPr>
          <a:xfrm>
            <a:off x="3113392" y="3970782"/>
            <a:ext cx="1780389" cy="73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powershell</a:t>
            </a:r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, Write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AppData</a:t>
            </a:r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\Local\Temp\</a:t>
            </a:r>
          </a:p>
          <a:p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Office365DCOMCheck.vbs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86801B4-2AA4-E148-96B3-E588F83E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6" y="3020967"/>
            <a:ext cx="228600" cy="2286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0D78B72-CB6C-2D44-A9D1-94E1B706B310}"/>
              </a:ext>
            </a:extLst>
          </p:cNvPr>
          <p:cNvSpPr txBox="1"/>
          <p:nvPr/>
        </p:nvSpPr>
        <p:spPr>
          <a:xfrm>
            <a:off x="6523386" y="295060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77ff53211...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41E8F7E-D8D7-FF44-927A-87D5042CF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6" y="3499366"/>
            <a:ext cx="228600" cy="2286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F6E6967-5221-2F44-BFB1-12323B525E5A}"/>
              </a:ext>
            </a:extLst>
          </p:cNvPr>
          <p:cNvSpPr txBox="1"/>
          <p:nvPr/>
        </p:nvSpPr>
        <p:spPr>
          <a:xfrm>
            <a:off x="6523386" y="34290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34bdb5b36...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D33A965-2819-124F-BA04-6B64A659F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810" y="1128956"/>
            <a:ext cx="228600" cy="2286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5715444-ECAB-D34E-90E5-C4E0C876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646" y="2427549"/>
            <a:ext cx="22860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74794-BA2A-7E46-BAE4-7C557DA2E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792" y="4225813"/>
            <a:ext cx="228600" cy="228600"/>
          </a:xfrm>
          <a:prstGeom prst="rect">
            <a:avLst/>
          </a:prstGeom>
        </p:spPr>
      </p:pic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D838C8D6-92CF-F14E-A099-14DA275D4EEB}"/>
              </a:ext>
            </a:extLst>
          </p:cNvPr>
          <p:cNvCxnSpPr>
            <a:cxnSpLocks/>
            <a:stCxn id="9" idx="3"/>
            <a:endCxn id="75" idx="1"/>
          </p:cNvCxnSpPr>
          <p:nvPr/>
        </p:nvCxnSpPr>
        <p:spPr>
          <a:xfrm flipV="1">
            <a:off x="1805610" y="2541849"/>
            <a:ext cx="1084036" cy="887151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ABCD3670-1449-E14C-A2D5-5B4134C5A235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1805610" y="3429000"/>
            <a:ext cx="1079182" cy="911113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57718E9-6AD9-3B48-AA4B-A55F84ADEAA6}"/>
              </a:ext>
            </a:extLst>
          </p:cNvPr>
          <p:cNvCxnSpPr>
            <a:cxnSpLocks/>
          </p:cNvCxnSpPr>
          <p:nvPr/>
        </p:nvCxnSpPr>
        <p:spPr>
          <a:xfrm>
            <a:off x="5536400" y="2541849"/>
            <a:ext cx="745686" cy="593418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293545FA-1FD1-694D-A6CC-2B942C3A4C1E}"/>
              </a:ext>
            </a:extLst>
          </p:cNvPr>
          <p:cNvCxnSpPr>
            <a:cxnSpLocks/>
            <a:stCxn id="63" idx="3"/>
            <a:endCxn id="67" idx="1"/>
          </p:cNvCxnSpPr>
          <p:nvPr/>
        </p:nvCxnSpPr>
        <p:spPr>
          <a:xfrm flipV="1">
            <a:off x="4893781" y="3135267"/>
            <a:ext cx="1401005" cy="1204847"/>
          </a:xfrm>
          <a:prstGeom prst="bentConnector3">
            <a:avLst>
              <a:gd name="adj1" fmla="val 72964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3F706C9-A29D-B64A-8B34-87FA1E6756D0}"/>
              </a:ext>
            </a:extLst>
          </p:cNvPr>
          <p:cNvSpPr/>
          <p:nvPr/>
        </p:nvSpPr>
        <p:spPr>
          <a:xfrm>
            <a:off x="3143486" y="2197274"/>
            <a:ext cx="2305857" cy="71546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FBC843-0C4C-D242-9CA2-D89F331F1E15}"/>
              </a:ext>
            </a:extLst>
          </p:cNvPr>
          <p:cNvSpPr/>
          <p:nvPr/>
        </p:nvSpPr>
        <p:spPr>
          <a:xfrm>
            <a:off x="3148519" y="3999973"/>
            <a:ext cx="1693914" cy="71546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2F99F9-325B-B440-85C6-2289FA2F92E5}"/>
              </a:ext>
            </a:extLst>
          </p:cNvPr>
          <p:cNvSpPr/>
          <p:nvPr/>
        </p:nvSpPr>
        <p:spPr>
          <a:xfrm>
            <a:off x="6517036" y="3868697"/>
            <a:ext cx="1217697" cy="43969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4C5EE7E-A53B-564D-9C16-A5A9307F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76" y="3958167"/>
            <a:ext cx="228600" cy="2286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1FDD9764-67FC-FE4C-AD44-FBCC14C3E763}"/>
              </a:ext>
            </a:extLst>
          </p:cNvPr>
          <p:cNvSpPr txBox="1"/>
          <p:nvPr/>
        </p:nvSpPr>
        <p:spPr>
          <a:xfrm>
            <a:off x="6520876" y="386869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70284fa1e...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561208D-6E1A-FF43-8E14-59CDB45B5DC3}"/>
              </a:ext>
            </a:extLst>
          </p:cNvPr>
          <p:cNvCxnSpPr>
            <a:cxnSpLocks/>
          </p:cNvCxnSpPr>
          <p:nvPr/>
        </p:nvCxnSpPr>
        <p:spPr>
          <a:xfrm>
            <a:off x="5920167" y="4072467"/>
            <a:ext cx="378459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22D9F69-2E38-D449-B5D5-5A3102BC5EBA}"/>
              </a:ext>
            </a:extLst>
          </p:cNvPr>
          <p:cNvCxnSpPr>
            <a:cxnSpLocks/>
          </p:cNvCxnSpPr>
          <p:nvPr/>
        </p:nvCxnSpPr>
        <p:spPr>
          <a:xfrm>
            <a:off x="5920167" y="3613666"/>
            <a:ext cx="378459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BE5985B-0F59-794C-B41F-084D8036A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453" y="3367805"/>
            <a:ext cx="228600" cy="2286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6C3CE42-8FD6-DE40-B755-95D71639B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453" y="3824052"/>
            <a:ext cx="228600" cy="22860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84024789-3A75-954B-9895-314BCBC06DB5}"/>
              </a:ext>
            </a:extLst>
          </p:cNvPr>
          <p:cNvSpPr txBox="1"/>
          <p:nvPr/>
        </p:nvSpPr>
        <p:spPr>
          <a:xfrm>
            <a:off x="8677158" y="3297439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Microsoft Word Doc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757A735-5C02-F64A-9E3F-469816BAAB6C}"/>
              </a:ext>
            </a:extLst>
          </p:cNvPr>
          <p:cNvSpPr txBox="1"/>
          <p:nvPr/>
        </p:nvSpPr>
        <p:spPr>
          <a:xfrm>
            <a:off x="8676320" y="375368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Jiim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F6884D-CCC1-0348-8C53-D0EA65F4B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9157" y="4281851"/>
            <a:ext cx="228600" cy="228600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39ADA223-B584-B94C-8870-14B4D3124592}"/>
              </a:ext>
            </a:extLst>
          </p:cNvPr>
          <p:cNvSpPr txBox="1"/>
          <p:nvPr/>
        </p:nvSpPr>
        <p:spPr>
          <a:xfrm>
            <a:off x="8676320" y="418999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2018-12-28 08:00:08Z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481F48C9-3D5D-D940-81D6-167673926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53" y="4736509"/>
            <a:ext cx="228600" cy="22860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7F6A698-8F11-704F-A3B4-E9BF9B5E8D99}"/>
              </a:ext>
            </a:extLst>
          </p:cNvPr>
          <p:cNvSpPr txBox="1"/>
          <p:nvPr/>
        </p:nvSpPr>
        <p:spPr>
          <a:xfrm>
            <a:off x="8676320" y="464623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temp.dot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96A90FDE-C280-5D46-9D73-A05B6C7B3B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9157" y="2910006"/>
            <a:ext cx="228600" cy="228600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AC39EDB1-CDF6-014B-92E8-FC7EC18792A4}"/>
              </a:ext>
            </a:extLst>
          </p:cNvPr>
          <p:cNvSpPr txBox="1"/>
          <p:nvPr/>
        </p:nvSpPr>
        <p:spPr>
          <a:xfrm>
            <a:off x="8677158" y="281992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Important.doc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2B00E56-A99F-2A4C-B595-783EEE07141C}"/>
              </a:ext>
            </a:extLst>
          </p:cNvPr>
          <p:cNvSpPr txBox="1"/>
          <p:nvPr/>
        </p:nvSpPr>
        <p:spPr>
          <a:xfrm>
            <a:off x="8662135" y="2307762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5f001f338...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FCAA7697-584F-6848-85EB-FD1B242103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1006" y="2414527"/>
            <a:ext cx="228600" cy="228600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0EBE4D7A-B662-4743-AF07-78CF97AFAF2E}"/>
              </a:ext>
            </a:extLst>
          </p:cNvPr>
          <p:cNvSpPr/>
          <p:nvPr/>
        </p:nvSpPr>
        <p:spPr>
          <a:xfrm>
            <a:off x="10509410" y="104373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looksrelated.org</a:t>
            </a:r>
            <a:endParaRPr lang="en-US" dirty="0">
              <a:solidFill>
                <a:srgbClr val="C00000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FE4F3434-C92A-DE42-8BE3-84FC270F2C3A}"/>
              </a:ext>
            </a:extLst>
          </p:cNvPr>
          <p:cNvCxnSpPr>
            <a:cxnSpLocks/>
            <a:stCxn id="142" idx="3"/>
            <a:endCxn id="71" idx="1"/>
          </p:cNvCxnSpPr>
          <p:nvPr/>
        </p:nvCxnSpPr>
        <p:spPr>
          <a:xfrm flipV="1">
            <a:off x="9904782" y="1243256"/>
            <a:ext cx="376028" cy="124917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>
            <a:extLst>
              <a:ext uri="{FF2B5EF4-FFF2-40B4-BE49-F238E27FC236}">
                <a16:creationId xmlns:a16="http://schemas.microsoft.com/office/drawing/2014/main" id="{BCAC7CA1-5836-AF4C-B19F-823DAFE3A784}"/>
              </a:ext>
            </a:extLst>
          </p:cNvPr>
          <p:cNvCxnSpPr>
            <a:stCxn id="106" idx="3"/>
            <a:endCxn id="138" idx="1"/>
          </p:cNvCxnSpPr>
          <p:nvPr/>
        </p:nvCxnSpPr>
        <p:spPr>
          <a:xfrm>
            <a:off x="7763524" y="4053364"/>
            <a:ext cx="649929" cy="797445"/>
          </a:xfrm>
          <a:prstGeom prst="bentConnector3">
            <a:avLst>
              <a:gd name="adj1" fmla="val 48046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D0F099B-49A0-DC46-ACB9-1381C983DB92}"/>
              </a:ext>
            </a:extLst>
          </p:cNvPr>
          <p:cNvCxnSpPr>
            <a:cxnSpLocks/>
            <a:endCxn id="136" idx="1"/>
          </p:cNvCxnSpPr>
          <p:nvPr/>
        </p:nvCxnSpPr>
        <p:spPr>
          <a:xfrm flipV="1">
            <a:off x="8074899" y="4396151"/>
            <a:ext cx="344258" cy="516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575AA19-EFC5-514F-B2E1-68B9A250D944}"/>
              </a:ext>
            </a:extLst>
          </p:cNvPr>
          <p:cNvCxnSpPr>
            <a:cxnSpLocks/>
          </p:cNvCxnSpPr>
          <p:nvPr/>
        </p:nvCxnSpPr>
        <p:spPr>
          <a:xfrm flipV="1">
            <a:off x="8074540" y="3932829"/>
            <a:ext cx="344258" cy="516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473AEA3-FE87-8949-9BB1-7B7A000DD30C}"/>
              </a:ext>
            </a:extLst>
          </p:cNvPr>
          <p:cNvCxnSpPr>
            <a:cxnSpLocks/>
          </p:cNvCxnSpPr>
          <p:nvPr/>
        </p:nvCxnSpPr>
        <p:spPr>
          <a:xfrm flipV="1">
            <a:off x="8086748" y="3467223"/>
            <a:ext cx="344258" cy="516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D9BBB79-4011-1A44-9302-D27DC6E70BCF}"/>
              </a:ext>
            </a:extLst>
          </p:cNvPr>
          <p:cNvCxnSpPr>
            <a:cxnSpLocks/>
          </p:cNvCxnSpPr>
          <p:nvPr/>
        </p:nvCxnSpPr>
        <p:spPr>
          <a:xfrm flipV="1">
            <a:off x="8074540" y="3024353"/>
            <a:ext cx="344258" cy="516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>
            <a:extLst>
              <a:ext uri="{FF2B5EF4-FFF2-40B4-BE49-F238E27FC236}">
                <a16:creationId xmlns:a16="http://schemas.microsoft.com/office/drawing/2014/main" id="{112CB5C7-4560-D94E-AB59-A14C374F4B6C}"/>
              </a:ext>
            </a:extLst>
          </p:cNvPr>
          <p:cNvCxnSpPr>
            <a:stCxn id="106" idx="3"/>
            <a:endCxn id="143" idx="1"/>
          </p:cNvCxnSpPr>
          <p:nvPr/>
        </p:nvCxnSpPr>
        <p:spPr>
          <a:xfrm flipV="1">
            <a:off x="7763524" y="2528827"/>
            <a:ext cx="667482" cy="1524537"/>
          </a:xfrm>
          <a:prstGeom prst="bentConnector3">
            <a:avLst>
              <a:gd name="adj1" fmla="val 46195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65376CA-6B7E-8F49-B7DE-DB93EBA789B4}"/>
              </a:ext>
            </a:extLst>
          </p:cNvPr>
          <p:cNvSpPr/>
          <p:nvPr/>
        </p:nvSpPr>
        <p:spPr>
          <a:xfrm>
            <a:off x="8692476" y="3753686"/>
            <a:ext cx="638070" cy="43308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F7E5C1F-99E0-614A-9AD5-3289D1C092D2}"/>
              </a:ext>
            </a:extLst>
          </p:cNvPr>
          <p:cNvSpPr/>
          <p:nvPr/>
        </p:nvSpPr>
        <p:spPr>
          <a:xfrm>
            <a:off x="8692475" y="4649463"/>
            <a:ext cx="889987" cy="43308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5EE4212-0457-A844-AEF3-BE2411C47B20}"/>
              </a:ext>
            </a:extLst>
          </p:cNvPr>
          <p:cNvSpPr/>
          <p:nvPr/>
        </p:nvSpPr>
        <p:spPr>
          <a:xfrm>
            <a:off x="8676319" y="2296699"/>
            <a:ext cx="1153220" cy="43308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  <p:bldP spid="68" grpId="0"/>
      <p:bldP spid="70" grpId="0"/>
      <p:bldP spid="90" grpId="0" animBg="1"/>
      <p:bldP spid="91" grpId="0" animBg="1"/>
      <p:bldP spid="92" grpId="0" animBg="1"/>
      <p:bldP spid="106" grpId="0"/>
      <p:bldP spid="134" grpId="0"/>
      <p:bldP spid="135" grpId="0"/>
      <p:bldP spid="137" grpId="0"/>
      <p:bldP spid="139" grpId="0"/>
      <p:bldP spid="141" grpId="0"/>
      <p:bldP spid="142" grpId="0"/>
      <p:bldP spid="144" grpId="0"/>
      <p:bldP spid="166" grpId="0" animBg="1"/>
      <p:bldP spid="167" grpId="0" animBg="1"/>
      <p:bldP spid="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6410" y="1347673"/>
            <a:ext cx="1899837" cy="3733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247" y="1347673"/>
            <a:ext cx="7168896" cy="3733823"/>
          </a:xfrm>
          <a:prstGeom prst="rect">
            <a:avLst/>
          </a:prstGeom>
          <a:solidFill>
            <a:srgbClr val="EF9223"/>
          </a:solidFill>
        </p:spPr>
        <p:txBody>
          <a:bodyPr wrap="square" lIns="274320" rIns="274320" rtlCol="0">
            <a:noAutofit/>
          </a:bodyPr>
          <a:lstStyle/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 Thin" charset="0"/>
              <a:ea typeface="Roboto Thin" charset="0"/>
              <a:cs typeface="Young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Young" charset="0"/>
                <a:ea typeface="Young" charset="0"/>
                <a:cs typeface="Young" charset="0"/>
              </a:rPr>
              <a:t>BRYAN LEE | @</a:t>
            </a:r>
            <a:r>
              <a:rPr lang="en-US" sz="2800" dirty="0" err="1">
                <a:solidFill>
                  <a:schemeClr val="bg1"/>
                </a:solidFill>
                <a:latin typeface="Young" charset="0"/>
                <a:ea typeface="Young" charset="0"/>
                <a:cs typeface="Young" charset="0"/>
              </a:rPr>
              <a:t>obiwanblee</a:t>
            </a:r>
            <a:endParaRPr lang="en-US" sz="2800" dirty="0">
              <a:solidFill>
                <a:schemeClr val="bg1"/>
              </a:solidFill>
              <a:latin typeface="Young" charset="0"/>
              <a:ea typeface="Young" charset="0"/>
              <a:cs typeface="Young" charset="0"/>
            </a:endParaRPr>
          </a:p>
          <a:p>
            <a:endParaRPr lang="en-US" sz="2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der's Crux" pitchFamily="2" charset="-79"/>
                <a:ea typeface="Coder's Crux 2" charset="0"/>
                <a:cs typeface="Coder's Crux" pitchFamily="2" charset="-79"/>
              </a:rPr>
              <a:t>Principal researcher with Unit 42</a:t>
            </a:r>
          </a:p>
          <a:p>
            <a:endParaRPr lang="en-US" sz="2800" dirty="0">
              <a:solidFill>
                <a:schemeClr val="bg1"/>
              </a:solidFill>
              <a:latin typeface="Coder's Crux" pitchFamily="2" charset="-79"/>
              <a:ea typeface="Coder's Crux 2" charset="0"/>
              <a:cs typeface="Coder's Crux" pitchFamily="2" charset="-79"/>
            </a:endParaRPr>
          </a:p>
          <a:p>
            <a:r>
              <a:rPr lang="en-US" sz="2800" dirty="0">
                <a:solidFill>
                  <a:schemeClr val="bg1"/>
                </a:solidFill>
                <a:latin typeface="Coder's Crux" pitchFamily="2" charset="-79"/>
                <a:ea typeface="Coder's Crux 2" charset="0"/>
                <a:cs typeface="Coder's Crux" pitchFamily="2" charset="-79"/>
              </a:rPr>
              <a:t>Focus on hunting of espionage motivated adversaries. Terrible </a:t>
            </a:r>
            <a:r>
              <a:rPr lang="en-US" sz="2800" dirty="0" err="1">
                <a:solidFill>
                  <a:schemeClr val="bg1"/>
                </a:solidFill>
                <a:latin typeface="Coder's Crux" pitchFamily="2" charset="-79"/>
                <a:ea typeface="Coder's Crux 2" charset="0"/>
                <a:cs typeface="Coder's Crux" pitchFamily="2" charset="-79"/>
              </a:rPr>
              <a:t>namer</a:t>
            </a:r>
            <a:r>
              <a:rPr lang="en-US" sz="2800" dirty="0">
                <a:solidFill>
                  <a:schemeClr val="bg1"/>
                </a:solidFill>
                <a:latin typeface="Coder's Crux" pitchFamily="2" charset="-79"/>
                <a:ea typeface="Coder's Crux 2" charset="0"/>
                <a:cs typeface="Coder's Crux" pitchFamily="2" charset="-79"/>
              </a:rPr>
              <a:t> of things. Professional </a:t>
            </a:r>
            <a:r>
              <a:rPr lang="en-US" sz="2800" dirty="0" err="1">
                <a:solidFill>
                  <a:schemeClr val="bg1"/>
                </a:solidFill>
                <a:latin typeface="Coder's Crux" pitchFamily="2" charset="-79"/>
                <a:ea typeface="Coder's Crux 2" charset="0"/>
                <a:cs typeface="Coder's Crux" pitchFamily="2" charset="-79"/>
              </a:rPr>
              <a:t>Powerpoint</a:t>
            </a:r>
            <a:r>
              <a:rPr lang="en-US" sz="2800" dirty="0">
                <a:solidFill>
                  <a:schemeClr val="bg1"/>
                </a:solidFill>
                <a:latin typeface="Coder's Crux" pitchFamily="2" charset="-79"/>
                <a:ea typeface="Coder's Crux 2" charset="0"/>
                <a:cs typeface="Coder's Crux" pitchFamily="2" charset="-79"/>
              </a:rPr>
              <a:t> athlete. </a:t>
            </a:r>
          </a:p>
        </p:txBody>
      </p:sp>
      <p:pic>
        <p:nvPicPr>
          <p:cNvPr id="16" name="Picture 15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21"/>
          <a:stretch/>
        </p:blipFill>
        <p:spPr>
          <a:xfrm>
            <a:off x="1782492" y="2453071"/>
            <a:ext cx="1487672" cy="15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20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27531"/>
              </p:ext>
            </p:extLst>
          </p:nvPr>
        </p:nvGraphicFramePr>
        <p:xfrm>
          <a:off x="660343" y="1043729"/>
          <a:ext cx="9906056" cy="4338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344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943800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714600">
                  <a:extLst>
                    <a:ext uri="{9D8B030D-6E8A-4147-A177-3AD203B41FA5}">
                      <a16:colId xmlns:a16="http://schemas.microsoft.com/office/drawing/2014/main" val="3361452047"/>
                    </a:ext>
                  </a:extLst>
                </a:gridCol>
                <a:gridCol w="731869">
                  <a:extLst>
                    <a:ext uri="{9D8B030D-6E8A-4147-A177-3AD203B41FA5}">
                      <a16:colId xmlns:a16="http://schemas.microsoft.com/office/drawing/2014/main" val="312030513"/>
                    </a:ext>
                  </a:extLst>
                </a:gridCol>
                <a:gridCol w="816641">
                  <a:extLst>
                    <a:ext uri="{9D8B030D-6E8A-4147-A177-3AD203B41FA5}">
                      <a16:colId xmlns:a16="http://schemas.microsoft.com/office/drawing/2014/main" val="2239157963"/>
                    </a:ext>
                  </a:extLst>
                </a:gridCol>
                <a:gridCol w="943800">
                  <a:extLst>
                    <a:ext uri="{9D8B030D-6E8A-4147-A177-3AD203B41FA5}">
                      <a16:colId xmlns:a16="http://schemas.microsoft.com/office/drawing/2014/main" val="149141503"/>
                    </a:ext>
                  </a:extLst>
                </a:gridCol>
                <a:gridCol w="703612">
                  <a:extLst>
                    <a:ext uri="{9D8B030D-6E8A-4147-A177-3AD203B41FA5}">
                      <a16:colId xmlns:a16="http://schemas.microsoft.com/office/drawing/2014/main" val="469588085"/>
                    </a:ext>
                  </a:extLst>
                </a:gridCol>
                <a:gridCol w="774254">
                  <a:extLst>
                    <a:ext uri="{9D8B030D-6E8A-4147-A177-3AD203B41FA5}">
                      <a16:colId xmlns:a16="http://schemas.microsoft.com/office/drawing/2014/main" val="254314470"/>
                    </a:ext>
                  </a:extLst>
                </a:gridCol>
                <a:gridCol w="1113344">
                  <a:extLst>
                    <a:ext uri="{9D8B030D-6E8A-4147-A177-3AD203B41FA5}">
                      <a16:colId xmlns:a16="http://schemas.microsoft.com/office/drawing/2014/main" val="260657426"/>
                    </a:ext>
                  </a:extLst>
                </a:gridCol>
                <a:gridCol w="761696">
                  <a:extLst>
                    <a:ext uri="{9D8B030D-6E8A-4147-A177-3AD203B41FA5}">
                      <a16:colId xmlns:a16="http://schemas.microsoft.com/office/drawing/2014/main" val="4047403974"/>
                    </a:ext>
                  </a:extLst>
                </a:gridCol>
                <a:gridCol w="587442">
                  <a:extLst>
                    <a:ext uri="{9D8B030D-6E8A-4147-A177-3AD203B41FA5}">
                      <a16:colId xmlns:a16="http://schemas.microsoft.com/office/drawing/2014/main" val="1105911132"/>
                    </a:ext>
                  </a:extLst>
                </a:gridCol>
                <a:gridCol w="701654">
                  <a:extLst>
                    <a:ext uri="{9D8B030D-6E8A-4147-A177-3AD203B41FA5}">
                      <a16:colId xmlns:a16="http://schemas.microsoft.com/office/drawing/2014/main" val="2999980997"/>
                    </a:ext>
                  </a:extLst>
                </a:gridCol>
              </a:tblGrid>
              <a:tr h="451313">
                <a:tc>
                  <a:txBody>
                    <a:bodyPr/>
                    <a:lstStyle/>
                    <a:p>
                      <a:r>
                        <a:rPr lang="en-US" sz="12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WHOIS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SSL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Content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Strings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Filenames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Author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Digital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b="1" u="none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sz="900" b="1" u="none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mayberelated.com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ns1.baddns.com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garbade@panda.com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62e1045a...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866-593-54352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obj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\Release\</a:t>
                      </a: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Inner.pdb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zzz.dot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Joohn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089e99648...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therealbad.com</a:t>
                      </a:r>
                      <a:endParaRPr lang="en-US" sz="9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evildomain.net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172.20.4.3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eb723dbf9...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Leroy Jenkins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temp.dot</a:t>
                      </a:r>
                      <a:endParaRPr lang="en-US" sz="9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Jiim</a:t>
                      </a:r>
                      <a:endParaRPr lang="en-US" sz="9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thebadbad.com</a:t>
                      </a:r>
                      <a:endParaRPr lang="en-US" sz="9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looksrelated.org</a:t>
                      </a:r>
                      <a:endParaRPr lang="en-US" sz="9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192.168.2.1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b9f3af84a...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ns1.therealapt.com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iswearitsfine.com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77ff53211...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otherbad.net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192.168.10.2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34bdb5b36...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oldbad.com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56afe0371...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olbad2.com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bb5e81ac9...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unicornpanda.net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8cc5f1f87...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someoldevil.org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70284fa1e...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reallygoogle.com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5f001f338...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1477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totallylegitimate.org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9595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newsevilstuff.io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9114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notevilatall.net</a:t>
                      </a: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78548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2219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01E4E-0605-2248-ABE7-36C4F75D0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77790"/>
              </p:ext>
            </p:extLst>
          </p:nvPr>
        </p:nvGraphicFramePr>
        <p:xfrm>
          <a:off x="10566399" y="1043729"/>
          <a:ext cx="1143000" cy="5208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776976847"/>
                    </a:ext>
                  </a:extLst>
                </a:gridCol>
              </a:tblGrid>
              <a:tr h="45131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Host Behaviors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3644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powershell</a:t>
                      </a:r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, created</a:t>
                      </a:r>
                    </a:p>
                    <a:p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C:\Windows\system32\</a:t>
                      </a:r>
                      <a:r>
                        <a:rPr lang="en-US" sz="9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findstr.exe</a:t>
                      </a:r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” Office365DCOMCheck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3615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powershell</a:t>
                      </a:r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, Write</a:t>
                      </a:r>
                    </a:p>
                    <a:p>
                      <a:r>
                        <a:rPr lang="en-US" sz="9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AppData</a:t>
                      </a:r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\Local\Temp\</a:t>
                      </a:r>
                    </a:p>
                    <a:p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Office365DCOMCheck.vbs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62083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518548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49886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97805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2977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8347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631433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31945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63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993251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77266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4724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74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79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21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A0EC28-DB3B-5A4B-8143-DE2ACBE5535E}"/>
              </a:ext>
            </a:extLst>
          </p:cNvPr>
          <p:cNvSpPr txBox="1"/>
          <p:nvPr/>
        </p:nvSpPr>
        <p:spPr>
          <a:xfrm>
            <a:off x="564447" y="319816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5f001f338...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1045A29-3B42-C14B-B6F3-17D210A66FE8}"/>
              </a:ext>
            </a:extLst>
          </p:cNvPr>
          <p:cNvSpPr/>
          <p:nvPr/>
        </p:nvSpPr>
        <p:spPr>
          <a:xfrm>
            <a:off x="3279061" y="2680056"/>
            <a:ext cx="212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GET /beacon/to/</a:t>
            </a: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badguys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7E32A7-AA65-E44F-A331-C985E65E8A81}"/>
              </a:ext>
            </a:extLst>
          </p:cNvPr>
          <p:cNvSpPr/>
          <p:nvPr/>
        </p:nvSpPr>
        <p:spPr>
          <a:xfrm>
            <a:off x="3285403" y="3494921"/>
            <a:ext cx="250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User Agent: Chrome Mozilla Internet Explorer 42.0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F99A19-9937-3C4C-88F5-DA0297F93EA5}"/>
              </a:ext>
            </a:extLst>
          </p:cNvPr>
          <p:cNvSpPr/>
          <p:nvPr/>
        </p:nvSpPr>
        <p:spPr>
          <a:xfrm>
            <a:off x="3285403" y="4532566"/>
            <a:ext cx="88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YmVnaW4=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FB8BC5F-95A4-904F-A97C-4CD84C31B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03" y="2037445"/>
            <a:ext cx="228600" cy="2286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DDFE8FD-3195-C945-A61F-D512756B6A84}"/>
              </a:ext>
            </a:extLst>
          </p:cNvPr>
          <p:cNvSpPr/>
          <p:nvPr/>
        </p:nvSpPr>
        <p:spPr>
          <a:xfrm>
            <a:off x="3285403" y="1952219"/>
            <a:ext cx="1595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looksrelated.org</a:t>
            </a:r>
            <a:endParaRPr lang="en-US" dirty="0">
              <a:solidFill>
                <a:srgbClr val="C00000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E5194-E1CE-374D-AF6E-FFC77A53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803" y="4634861"/>
            <a:ext cx="228600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B7F3B-B2C8-5B4E-9B09-40FFCDEEF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803" y="3584344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E0846-71FE-8749-A4A3-D0D7153F8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803" y="2756731"/>
            <a:ext cx="228600" cy="2286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EEC9694-39F6-3F4C-8448-DCEE234705B4}"/>
              </a:ext>
            </a:extLst>
          </p:cNvPr>
          <p:cNvSpPr txBox="1"/>
          <p:nvPr/>
        </p:nvSpPr>
        <p:spPr>
          <a:xfrm>
            <a:off x="7653539" y="277718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eb723dbf9...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DC330C-4D1E-5049-B768-215DE953506A}"/>
              </a:ext>
            </a:extLst>
          </p:cNvPr>
          <p:cNvSpPr txBox="1"/>
          <p:nvPr/>
        </p:nvSpPr>
        <p:spPr>
          <a:xfrm>
            <a:off x="7650368" y="3799242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8cc5f1f87...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8ED604-AC1B-4341-8BBF-5C8579035972}"/>
              </a:ext>
            </a:extLst>
          </p:cNvPr>
          <p:cNvSpPr txBox="1"/>
          <p:nvPr/>
        </p:nvSpPr>
        <p:spPr>
          <a:xfrm>
            <a:off x="7653539" y="52489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56afe0371...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0FDF21-0F31-8D4C-87C4-BC9BD5A56880}"/>
              </a:ext>
            </a:extLst>
          </p:cNvPr>
          <p:cNvSpPr txBox="1"/>
          <p:nvPr/>
        </p:nvSpPr>
        <p:spPr>
          <a:xfrm>
            <a:off x="7650367" y="159614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bb5e81ac9...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86B6ABF-40D0-554C-B1A4-26A8FF996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281" y="2865596"/>
            <a:ext cx="228600" cy="2286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029B83A-1825-DC40-AFC7-7F419589A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109" y="3905902"/>
            <a:ext cx="228600" cy="2286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2F01967-B4FB-EF40-BA3B-7E06D9918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939" y="603015"/>
            <a:ext cx="228600" cy="2286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F5AA524-53DC-A847-8CF2-A09BB8570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767" y="1692511"/>
            <a:ext cx="228600" cy="2286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B55B111-C26E-754D-AE04-0FADF584397F}"/>
              </a:ext>
            </a:extLst>
          </p:cNvPr>
          <p:cNvSpPr txBox="1"/>
          <p:nvPr/>
        </p:nvSpPr>
        <p:spPr>
          <a:xfrm>
            <a:off x="7644026" y="4717228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c7563f228...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BE87914-8D08-DE4B-B956-BE3F7B27E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767" y="4823888"/>
            <a:ext cx="228600" cy="2286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95EF46-D540-AF47-A635-BDC072D7C116}"/>
              </a:ext>
            </a:extLst>
          </p:cNvPr>
          <p:cNvSpPr txBox="1"/>
          <p:nvPr/>
        </p:nvSpPr>
        <p:spPr>
          <a:xfrm>
            <a:off x="7656709" y="5814266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1196933bc...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5616477-E3CC-0146-8357-CF36BDA63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450" y="5920926"/>
            <a:ext cx="228600" cy="2286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80FD66E-D32B-964A-BE74-288447DE8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56" y="4784874"/>
            <a:ext cx="228600" cy="2286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C8B0F262-4ED9-9F42-9F0B-75FA186A50E5}"/>
              </a:ext>
            </a:extLst>
          </p:cNvPr>
          <p:cNvSpPr/>
          <p:nvPr/>
        </p:nvSpPr>
        <p:spPr>
          <a:xfrm>
            <a:off x="10185456" y="4678795"/>
            <a:ext cx="1595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superevil.com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904193D-C542-0840-8BE9-C1C0DFE9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56" y="5901429"/>
            <a:ext cx="228600" cy="2286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54D53477-A70A-7B4E-B295-A7A18FCD1384}"/>
              </a:ext>
            </a:extLst>
          </p:cNvPr>
          <p:cNvSpPr/>
          <p:nvPr/>
        </p:nvSpPr>
        <p:spPr>
          <a:xfrm>
            <a:off x="10185456" y="5816203"/>
            <a:ext cx="1595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badstuff.net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18E9A19-2B33-0944-B310-EBCC6D615435}"/>
              </a:ext>
            </a:extLst>
          </p:cNvPr>
          <p:cNvCxnSpPr>
            <a:stCxn id="9" idx="3"/>
            <a:endCxn id="56" idx="1"/>
          </p:cNvCxnSpPr>
          <p:nvPr/>
        </p:nvCxnSpPr>
        <p:spPr>
          <a:xfrm flipV="1">
            <a:off x="2153344" y="2151745"/>
            <a:ext cx="903459" cy="1277255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83421D17-6FBC-634F-B29F-1C3DF4D0A911}"/>
              </a:ext>
            </a:extLst>
          </p:cNvPr>
          <p:cNvCxnSpPr>
            <a:stCxn id="9" idx="3"/>
            <a:endCxn id="3" idx="1"/>
          </p:cNvCxnSpPr>
          <p:nvPr/>
        </p:nvCxnSpPr>
        <p:spPr>
          <a:xfrm>
            <a:off x="2153344" y="3429000"/>
            <a:ext cx="903459" cy="1320161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FD39ED-5CF7-6449-BE94-406C6A94F187}"/>
              </a:ext>
            </a:extLst>
          </p:cNvPr>
          <p:cNvCxnSpPr>
            <a:cxnSpLocks/>
          </p:cNvCxnSpPr>
          <p:nvPr/>
        </p:nvCxnSpPr>
        <p:spPr>
          <a:xfrm>
            <a:off x="2606075" y="2865596"/>
            <a:ext cx="450728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0081D00-9272-8A4B-AAFE-DE32EF2C1FA1}"/>
              </a:ext>
            </a:extLst>
          </p:cNvPr>
          <p:cNvCxnSpPr>
            <a:cxnSpLocks/>
          </p:cNvCxnSpPr>
          <p:nvPr/>
        </p:nvCxnSpPr>
        <p:spPr>
          <a:xfrm>
            <a:off x="2605073" y="3698644"/>
            <a:ext cx="450728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C6ECB9F-59BE-4A45-B221-828A95A42390}"/>
              </a:ext>
            </a:extLst>
          </p:cNvPr>
          <p:cNvCxnSpPr>
            <a:cxnSpLocks/>
            <a:stCxn id="53" idx="3"/>
            <a:endCxn id="82" idx="1"/>
          </p:cNvCxnSpPr>
          <p:nvPr/>
        </p:nvCxnSpPr>
        <p:spPr>
          <a:xfrm flipV="1">
            <a:off x="5794131" y="717315"/>
            <a:ext cx="1630808" cy="3100772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9182FB31-5694-D940-912A-5FC1D52A7AD9}"/>
              </a:ext>
            </a:extLst>
          </p:cNvPr>
          <p:cNvCxnSpPr>
            <a:cxnSpLocks/>
            <a:stCxn id="53" idx="3"/>
            <a:endCxn id="87" idx="1"/>
          </p:cNvCxnSpPr>
          <p:nvPr/>
        </p:nvCxnSpPr>
        <p:spPr>
          <a:xfrm>
            <a:off x="5794131" y="3818087"/>
            <a:ext cx="1640319" cy="2217139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1B8F4ED-92CA-1840-AD5C-6298DA3E340D}"/>
              </a:ext>
            </a:extLst>
          </p:cNvPr>
          <p:cNvCxnSpPr>
            <a:cxnSpLocks/>
          </p:cNvCxnSpPr>
          <p:nvPr/>
        </p:nvCxnSpPr>
        <p:spPr>
          <a:xfrm>
            <a:off x="6609506" y="1804657"/>
            <a:ext cx="812261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67C6749-55A3-9146-B728-8D30C1E014C6}"/>
              </a:ext>
            </a:extLst>
          </p:cNvPr>
          <p:cNvCxnSpPr>
            <a:cxnSpLocks/>
          </p:cNvCxnSpPr>
          <p:nvPr/>
        </p:nvCxnSpPr>
        <p:spPr>
          <a:xfrm>
            <a:off x="6608784" y="2985331"/>
            <a:ext cx="812983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1DAE79E-DCD8-D343-B767-7DFF31C8B9E1}"/>
              </a:ext>
            </a:extLst>
          </p:cNvPr>
          <p:cNvCxnSpPr>
            <a:cxnSpLocks/>
          </p:cNvCxnSpPr>
          <p:nvPr/>
        </p:nvCxnSpPr>
        <p:spPr>
          <a:xfrm>
            <a:off x="6608784" y="4016962"/>
            <a:ext cx="812983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D2AC58A-ABA9-324E-9FCD-4E942413F60F}"/>
              </a:ext>
            </a:extLst>
          </p:cNvPr>
          <p:cNvCxnSpPr>
            <a:cxnSpLocks/>
          </p:cNvCxnSpPr>
          <p:nvPr/>
        </p:nvCxnSpPr>
        <p:spPr>
          <a:xfrm>
            <a:off x="6608784" y="4937066"/>
            <a:ext cx="812983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0B9DBEF-9623-084F-BAA7-5C775D183130}"/>
              </a:ext>
            </a:extLst>
          </p:cNvPr>
          <p:cNvCxnSpPr>
            <a:cxnSpLocks/>
            <a:stCxn id="84" idx="3"/>
            <a:endCxn id="88" idx="1"/>
          </p:cNvCxnSpPr>
          <p:nvPr/>
        </p:nvCxnSpPr>
        <p:spPr>
          <a:xfrm flipV="1">
            <a:off x="8886673" y="4899174"/>
            <a:ext cx="1070183" cy="272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10655C-5A08-7C49-8069-A6FB5231211C}"/>
              </a:ext>
            </a:extLst>
          </p:cNvPr>
          <p:cNvCxnSpPr>
            <a:cxnSpLocks/>
          </p:cNvCxnSpPr>
          <p:nvPr/>
        </p:nvCxnSpPr>
        <p:spPr>
          <a:xfrm flipV="1">
            <a:off x="8886673" y="6032506"/>
            <a:ext cx="1070183" cy="272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3A19740-4A6A-7442-9182-751FDAF0C593}"/>
              </a:ext>
            </a:extLst>
          </p:cNvPr>
          <p:cNvSpPr/>
          <p:nvPr/>
        </p:nvSpPr>
        <p:spPr>
          <a:xfrm>
            <a:off x="3282510" y="2592464"/>
            <a:ext cx="2454896" cy="24149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99B16B2C-AC84-4947-87F4-4CC86DA69657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4175390" y="3827242"/>
            <a:ext cx="1635969" cy="889990"/>
          </a:xfrm>
          <a:prstGeom prst="bentConnector3">
            <a:avLst>
              <a:gd name="adj1" fmla="val 99445"/>
            </a:avLst>
          </a:prstGeom>
          <a:ln w="15875">
            <a:solidFill>
              <a:srgbClr val="EF922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0AE1F28-E383-AA45-A8B6-367C0A02E6F3}"/>
              </a:ext>
            </a:extLst>
          </p:cNvPr>
          <p:cNvSpPr/>
          <p:nvPr/>
        </p:nvSpPr>
        <p:spPr>
          <a:xfrm>
            <a:off x="7614323" y="4717227"/>
            <a:ext cx="1322144" cy="153869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CD5F6B1-EE51-7F4F-9C29-AB943551D271}"/>
              </a:ext>
            </a:extLst>
          </p:cNvPr>
          <p:cNvSpPr/>
          <p:nvPr/>
        </p:nvSpPr>
        <p:spPr>
          <a:xfrm>
            <a:off x="10186327" y="4717227"/>
            <a:ext cx="1322144" cy="153869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7" grpId="0"/>
      <p:bldP spid="76" grpId="0"/>
      <p:bldP spid="77" grpId="0"/>
      <p:bldP spid="78" grpId="0"/>
      <p:bldP spid="79" grpId="0"/>
      <p:bldP spid="84" grpId="0"/>
      <p:bldP spid="86" grpId="0"/>
      <p:bldP spid="89" grpId="0"/>
      <p:bldP spid="94" grpId="0"/>
      <p:bldP spid="123" grpId="0" animBg="1"/>
      <p:bldP spid="145" grpId="0" animBg="1"/>
      <p:bldP spid="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22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63345"/>
              </p:ext>
            </p:extLst>
          </p:nvPr>
        </p:nvGraphicFramePr>
        <p:xfrm>
          <a:off x="352101" y="1041173"/>
          <a:ext cx="9244309" cy="4332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662305">
                  <a:extLst>
                    <a:ext uri="{9D8B030D-6E8A-4147-A177-3AD203B41FA5}">
                      <a16:colId xmlns:a16="http://schemas.microsoft.com/office/drawing/2014/main" val="3361452047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31203051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23915796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49141503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469588085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5431447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60657426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4047403974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1105911132"/>
                    </a:ext>
                  </a:extLst>
                </a:gridCol>
                <a:gridCol w="701654">
                  <a:extLst>
                    <a:ext uri="{9D8B030D-6E8A-4147-A177-3AD203B41FA5}">
                      <a16:colId xmlns:a16="http://schemas.microsoft.com/office/drawing/2014/main" val="2999980997"/>
                    </a:ext>
                  </a:extLst>
                </a:gridCol>
              </a:tblGrid>
              <a:tr h="451313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WHOIS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SSL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Content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Strings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Filenames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Author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Digital Cert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b="1" u="none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sz="800" b="1" u="none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mayberelated.com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ns1.baddns.com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garbade@panda.com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62e1045a...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866-593-54352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obj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\Release\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Inner.pdb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zzz.dot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Joohn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089e99648...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therealbad.com</a:t>
                      </a:r>
                      <a:endParaRPr lang="en-US" sz="8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evildomain.net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172.20.4.3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eb723dbf9...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Leroy Jenkins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temp.dot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Jiim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thebadbad.com</a:t>
                      </a:r>
                      <a:endParaRPr lang="en-US" sz="8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looksrelated.org</a:t>
                      </a:r>
                      <a:endParaRPr lang="en-US" sz="800" dirty="0">
                        <a:solidFill>
                          <a:srgbClr val="C00000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192.168.2.1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b9f3af84a...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ns1.therealapt.com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iswearitsfine.com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77ff53211...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otherbad.net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superevil.com</a:t>
                      </a:r>
                      <a:endParaRPr lang="en-US" sz="8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192.168.10.2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34bdb5b36...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oldbad.com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badstuff.net</a:t>
                      </a:r>
                      <a:endParaRPr lang="en-US" sz="8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56afe0371...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olbad2.com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bb5e81ac9...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unicornpanda.net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C00000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8cc5f1f87...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someoldevil.org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70284fa1e...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reallygoogle.com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5f001f338...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1477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totallylegitimate.org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c7563f228...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95950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newsevilstuff.io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1196933bc...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9114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notevilatall.net</a:t>
                      </a: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78548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2219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01E4E-0605-2248-ABE7-36C4F75D0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49913"/>
              </p:ext>
            </p:extLst>
          </p:nvPr>
        </p:nvGraphicFramePr>
        <p:xfrm>
          <a:off x="9596410" y="1041173"/>
          <a:ext cx="1143000" cy="5071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776976847"/>
                    </a:ext>
                  </a:extLst>
                </a:gridCol>
              </a:tblGrid>
              <a:tr h="451313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Host Behaviors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3644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powershell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, created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C:\Windows\system32\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findstr.exe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” Office365DCOMCheck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3615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powershell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, Write</a:t>
                      </a:r>
                    </a:p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AppData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\Local\Temp\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Office365DCOMCheck.vbs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62083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518548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49886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97805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2977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8347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631433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31945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63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993251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77266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4724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7409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DE1C8F-1BE1-B04B-BD2D-4CAE6B242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45311"/>
              </p:ext>
            </p:extLst>
          </p:nvPr>
        </p:nvGraphicFramePr>
        <p:xfrm>
          <a:off x="10739410" y="1049993"/>
          <a:ext cx="1143000" cy="4705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776976847"/>
                    </a:ext>
                  </a:extLst>
                </a:gridCol>
              </a:tblGrid>
              <a:tr h="451313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Network Behaviors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3644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sz="8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GET /beacon/to/</a:t>
                      </a:r>
                      <a:r>
                        <a:rPr lang="en-US" sz="80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badguys</a:t>
                      </a:r>
                      <a:endParaRPr lang="en-US" sz="8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3615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sz="8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User Agent: Chrome Mozilla Internet Explorer 42.0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62083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YmVnaW4=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518548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49886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97805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29772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83474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631433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319459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635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993251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772666"/>
                  </a:ext>
                </a:extLst>
              </a:tr>
              <a:tr h="27078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4724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74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5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23</a:t>
            </a:fld>
            <a:r>
              <a:rPr lang="en-US" altLang="en-US" dirty="0"/>
              <a:t>  |  © 2017, Palo Alto Networks.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38002-241B-3749-A30B-3A7D473D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43729"/>
            <a:ext cx="137160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07CFD-B53B-8640-B3BC-66286D39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90" y="3768455"/>
            <a:ext cx="1371600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0EB4F-0E79-1146-BCED-76326F03F666}"/>
              </a:ext>
            </a:extLst>
          </p:cNvPr>
          <p:cNvSpPr txBox="1"/>
          <p:nvPr/>
        </p:nvSpPr>
        <p:spPr>
          <a:xfrm>
            <a:off x="5016217" y="2415329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05080-9C40-4C41-82CB-AC8AFADE4596}"/>
              </a:ext>
            </a:extLst>
          </p:cNvPr>
          <p:cNvSpPr txBox="1"/>
          <p:nvPr/>
        </p:nvSpPr>
        <p:spPr>
          <a:xfrm>
            <a:off x="2726995" y="524633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4C948D-A6F6-A840-9B0F-72F19F6CCE2C}"/>
              </a:ext>
            </a:extLst>
          </p:cNvPr>
          <p:cNvSpPr txBox="1"/>
          <p:nvPr/>
        </p:nvSpPr>
        <p:spPr>
          <a:xfrm>
            <a:off x="8319627" y="5246330"/>
            <a:ext cx="11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Tactics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DATA TYPES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B3B20D-CA51-9848-A683-63739A8F4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810" y="376845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1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24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41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TACTICAL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BB6BA-7FC6-804C-88EB-795FCAC312FE}"/>
              </a:ext>
            </a:extLst>
          </p:cNvPr>
          <p:cNvSpPr/>
          <p:nvPr/>
        </p:nvSpPr>
        <p:spPr>
          <a:xfrm>
            <a:off x="660346" y="2549138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6E953D07-7A3C-794B-B95A-4B2DB9406734}"/>
              </a:ext>
            </a:extLst>
          </p:cNvPr>
          <p:cNvSpPr/>
          <p:nvPr/>
        </p:nvSpPr>
        <p:spPr>
          <a:xfrm flipH="1">
            <a:off x="4120328" y="2764344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6AA04-BDF0-A549-B4FF-B4D181587BF5}"/>
              </a:ext>
            </a:extLst>
          </p:cNvPr>
          <p:cNvSpPr/>
          <p:nvPr/>
        </p:nvSpPr>
        <p:spPr>
          <a:xfrm>
            <a:off x="660346" y="4156371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D6C98142-AB2D-6B4D-BAD3-116E2E2AD928}"/>
              </a:ext>
            </a:extLst>
          </p:cNvPr>
          <p:cNvSpPr/>
          <p:nvPr/>
        </p:nvSpPr>
        <p:spPr>
          <a:xfrm flipH="1">
            <a:off x="4120328" y="4371577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2B8E27-34FB-6F48-A723-DD53E3DA8CE3}"/>
              </a:ext>
            </a:extLst>
          </p:cNvPr>
          <p:cNvSpPr/>
          <p:nvPr/>
        </p:nvSpPr>
        <p:spPr>
          <a:xfrm>
            <a:off x="6835019" y="2546240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EC5CB307-3312-7C49-8951-6B4588FC407A}"/>
              </a:ext>
            </a:extLst>
          </p:cNvPr>
          <p:cNvSpPr/>
          <p:nvPr/>
        </p:nvSpPr>
        <p:spPr>
          <a:xfrm>
            <a:off x="6378046" y="2764344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730206-DD69-854E-A838-D16C9F0B1FCE}"/>
              </a:ext>
            </a:extLst>
          </p:cNvPr>
          <p:cNvSpPr/>
          <p:nvPr/>
        </p:nvSpPr>
        <p:spPr>
          <a:xfrm>
            <a:off x="6835019" y="4153473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35E62ACD-81F9-5942-8BAA-F2958955A206}"/>
              </a:ext>
            </a:extLst>
          </p:cNvPr>
          <p:cNvSpPr/>
          <p:nvPr/>
        </p:nvSpPr>
        <p:spPr>
          <a:xfrm>
            <a:off x="6378046" y="4371577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174AEB-DDF8-DC49-AF63-D349413E3B38}"/>
              </a:ext>
            </a:extLst>
          </p:cNvPr>
          <p:cNvSpPr txBox="1"/>
          <p:nvPr/>
        </p:nvSpPr>
        <p:spPr>
          <a:xfrm>
            <a:off x="1734242" y="2928904"/>
            <a:ext cx="226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Identify the initial attack or infection vector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282CF8-F845-E944-853C-6A65D233A32B}"/>
              </a:ext>
            </a:extLst>
          </p:cNvPr>
          <p:cNvSpPr txBox="1"/>
          <p:nvPr/>
        </p:nvSpPr>
        <p:spPr>
          <a:xfrm>
            <a:off x="1734242" y="4531976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Collate indicators together to understand attack flow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D0369E-78DF-5F47-89D6-ACCDC6ABDA48}"/>
              </a:ext>
            </a:extLst>
          </p:cNvPr>
          <p:cNvSpPr txBox="1"/>
          <p:nvPr/>
        </p:nvSpPr>
        <p:spPr>
          <a:xfrm>
            <a:off x="1739821" y="2547701"/>
            <a:ext cx="246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It isn’t magic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760D66-7FA7-D145-8BE2-039F69C24586}"/>
              </a:ext>
            </a:extLst>
          </p:cNvPr>
          <p:cNvSpPr txBox="1"/>
          <p:nvPr/>
        </p:nvSpPr>
        <p:spPr>
          <a:xfrm>
            <a:off x="3839918" y="2720067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01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INGRESS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919F08-F789-354D-8E56-C89D894BF0E4}"/>
              </a:ext>
            </a:extLst>
          </p:cNvPr>
          <p:cNvSpPr txBox="1"/>
          <p:nvPr/>
        </p:nvSpPr>
        <p:spPr>
          <a:xfrm>
            <a:off x="1734242" y="4159471"/>
            <a:ext cx="302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Feel the flow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835E4A-BB11-9844-A6FC-15791B391E77}"/>
              </a:ext>
            </a:extLst>
          </p:cNvPr>
          <p:cNvSpPr txBox="1"/>
          <p:nvPr/>
        </p:nvSpPr>
        <p:spPr>
          <a:xfrm>
            <a:off x="3839918" y="4361290"/>
            <a:ext cx="16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02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EXECUTION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A056EA-5467-EE43-8237-6E8C0E382061}"/>
              </a:ext>
            </a:extLst>
          </p:cNvPr>
          <p:cNvSpPr txBox="1"/>
          <p:nvPr/>
        </p:nvSpPr>
        <p:spPr>
          <a:xfrm>
            <a:off x="6378046" y="2724146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03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MOTIVATION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F731A3-B999-EA4F-91F4-CE6B1B2253BD}"/>
              </a:ext>
            </a:extLst>
          </p:cNvPr>
          <p:cNvSpPr txBox="1"/>
          <p:nvPr/>
        </p:nvSpPr>
        <p:spPr>
          <a:xfrm>
            <a:off x="7786423" y="2822716"/>
            <a:ext cx="2470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Recognize the difference between targeted and non-targeted attacks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D8B59F-AD4D-8A44-BB38-1100274423BA}"/>
              </a:ext>
            </a:extLst>
          </p:cNvPr>
          <p:cNvSpPr txBox="1"/>
          <p:nvPr/>
        </p:nvSpPr>
        <p:spPr>
          <a:xfrm>
            <a:off x="7382370" y="2547701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Why are you doing this to 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05ADC0-B15F-0640-AA83-D0FC25440E9A}"/>
              </a:ext>
            </a:extLst>
          </p:cNvPr>
          <p:cNvSpPr txBox="1"/>
          <p:nvPr/>
        </p:nvSpPr>
        <p:spPr>
          <a:xfrm>
            <a:off x="6378046" y="4362862"/>
            <a:ext cx="16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04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SUPPORT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430D7-9527-6A42-96D4-9754119285C8}"/>
              </a:ext>
            </a:extLst>
          </p:cNvPr>
          <p:cNvSpPr txBox="1"/>
          <p:nvPr/>
        </p:nvSpPr>
        <p:spPr>
          <a:xfrm>
            <a:off x="7870728" y="4424254"/>
            <a:ext cx="238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Adversaries commonly use unsanctioned third party services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6E02B3-1DC9-354C-B3B8-C75BB00F1069}"/>
              </a:ext>
            </a:extLst>
          </p:cNvPr>
          <p:cNvSpPr txBox="1"/>
          <p:nvPr/>
        </p:nvSpPr>
        <p:spPr>
          <a:xfrm>
            <a:off x="7382370" y="4149239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So cloudy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09F5-CC7F-E24A-94E5-E953770E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927" y="4331029"/>
            <a:ext cx="6858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F12B9-73D8-F644-8FF2-C186C6165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153" y="2725966"/>
            <a:ext cx="6858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D9D043-F92C-E647-811F-87B36A85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10" y="4318516"/>
            <a:ext cx="685800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D55336-26E0-EE48-8419-D137A232B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67" y="272596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25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41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TACTICAL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A0EC28-DB3B-5A4B-8143-DE2ACBE5535E}"/>
              </a:ext>
            </a:extLst>
          </p:cNvPr>
          <p:cNvSpPr txBox="1"/>
          <p:nvPr/>
        </p:nvSpPr>
        <p:spPr>
          <a:xfrm>
            <a:off x="1559407" y="328338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NewEvil.TEMP</a:t>
            </a:r>
            <a:endParaRPr lang="en-US" sz="2400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F7DC09-A0FC-7749-9B15-EB82462536FA}"/>
              </a:ext>
            </a:extLst>
          </p:cNvPr>
          <p:cNvSpPr txBox="1"/>
          <p:nvPr/>
        </p:nvSpPr>
        <p:spPr>
          <a:xfrm>
            <a:off x="4526703" y="627485"/>
            <a:ext cx="12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Phishing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1FEC86-C188-3C47-BFDE-E23DBD830A2D}"/>
              </a:ext>
            </a:extLst>
          </p:cNvPr>
          <p:cNvSpPr txBox="1"/>
          <p:nvPr/>
        </p:nvSpPr>
        <p:spPr>
          <a:xfrm>
            <a:off x="4531671" y="1545118"/>
            <a:ext cx="1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Macro Word Doc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C90A8A-19BE-9B42-A082-74307C3C9C05}"/>
              </a:ext>
            </a:extLst>
          </p:cNvPr>
          <p:cNvSpPr txBox="1"/>
          <p:nvPr/>
        </p:nvSpPr>
        <p:spPr>
          <a:xfrm>
            <a:off x="4537214" y="2462751"/>
            <a:ext cx="127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C2 Over HTTP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985323-23DF-DC49-9D30-8E30F37490B9}"/>
              </a:ext>
            </a:extLst>
          </p:cNvPr>
          <p:cNvSpPr txBox="1"/>
          <p:nvPr/>
        </p:nvSpPr>
        <p:spPr>
          <a:xfrm>
            <a:off x="4536852" y="5202558"/>
            <a:ext cx="14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Use of VBScript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C318FD-D853-A940-BF36-267571E4DCEC}"/>
              </a:ext>
            </a:extLst>
          </p:cNvPr>
          <p:cNvSpPr txBox="1"/>
          <p:nvPr/>
        </p:nvSpPr>
        <p:spPr>
          <a:xfrm>
            <a:off x="4526703" y="3376020"/>
            <a:ext cx="174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Signed Executable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E227FB-5297-F24C-8006-5942C38A0FCD}"/>
              </a:ext>
            </a:extLst>
          </p:cNvPr>
          <p:cNvSpPr txBox="1"/>
          <p:nvPr/>
        </p:nvSpPr>
        <p:spPr>
          <a:xfrm>
            <a:off x="4526703" y="6065653"/>
            <a:ext cx="240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Encrypted Network Traffic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8B3714-F686-DD41-A7C7-8E859A48C508}"/>
              </a:ext>
            </a:extLst>
          </p:cNvPr>
          <p:cNvSpPr txBox="1"/>
          <p:nvPr/>
        </p:nvSpPr>
        <p:spPr>
          <a:xfrm>
            <a:off x="4518510" y="4289289"/>
            <a:ext cx="253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Third Party Hosting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54CFA52-8018-5A4B-9993-781329A4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878" y="857117"/>
            <a:ext cx="228600" cy="2286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EE78969-BDC0-C24C-9345-E27F487763C8}"/>
              </a:ext>
            </a:extLst>
          </p:cNvPr>
          <p:cNvSpPr txBox="1"/>
          <p:nvPr/>
        </p:nvSpPr>
        <p:spPr>
          <a:xfrm>
            <a:off x="7812478" y="78675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b9f3af84a...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C1E5986-191B-924F-A614-5715DCA1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53" y="1308377"/>
            <a:ext cx="228600" cy="2286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32ED299-63A7-2743-828E-5129011F0339}"/>
              </a:ext>
            </a:extLst>
          </p:cNvPr>
          <p:cNvSpPr txBox="1"/>
          <p:nvPr/>
        </p:nvSpPr>
        <p:spPr>
          <a:xfrm>
            <a:off x="7806414" y="123974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77ff53211...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5FA9614-FFFC-3548-84F5-234A572A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814" y="1796981"/>
            <a:ext cx="228600" cy="2286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A7F3D15-5323-664F-B5EA-B52E27A7B315}"/>
              </a:ext>
            </a:extLst>
          </p:cNvPr>
          <p:cNvSpPr txBox="1"/>
          <p:nvPr/>
        </p:nvSpPr>
        <p:spPr>
          <a:xfrm>
            <a:off x="7806414" y="17181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34bdb5b36...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9A6A575-F909-C742-A54B-139D82C1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21" y="2240153"/>
            <a:ext cx="228600" cy="2286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D2694EB-0745-0E4D-9338-1F7A9EC09DFE}"/>
              </a:ext>
            </a:extLst>
          </p:cNvPr>
          <p:cNvSpPr txBox="1"/>
          <p:nvPr/>
        </p:nvSpPr>
        <p:spPr>
          <a:xfrm>
            <a:off x="7818021" y="216978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CC6F43E-533C-624A-9BE8-027A6458C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421" y="2726792"/>
            <a:ext cx="228600" cy="2286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6672BD4-7D62-D64F-98AD-F01F8A6EC44E}"/>
              </a:ext>
            </a:extLst>
          </p:cNvPr>
          <p:cNvSpPr txBox="1"/>
          <p:nvPr/>
        </p:nvSpPr>
        <p:spPr>
          <a:xfrm>
            <a:off x="7851124" y="261245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therealbad.com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EF5D60C-5D23-6049-862D-D50A3925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421" y="3280292"/>
            <a:ext cx="228600" cy="2286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D180C52-6362-E046-BE58-090459C32F92}"/>
              </a:ext>
            </a:extLst>
          </p:cNvPr>
          <p:cNvSpPr txBox="1"/>
          <p:nvPr/>
        </p:nvSpPr>
        <p:spPr>
          <a:xfrm>
            <a:off x="7851124" y="316595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thebadbad.org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3702DA4-7C61-4749-B861-843A92160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36" y="3813729"/>
            <a:ext cx="228600" cy="2286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04C2217-663F-7941-8753-FED2ACA37DA7}"/>
              </a:ext>
            </a:extLst>
          </p:cNvPr>
          <p:cNvSpPr txBox="1"/>
          <p:nvPr/>
        </p:nvSpPr>
        <p:spPr>
          <a:xfrm>
            <a:off x="7851124" y="369329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otherbad.net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D6E4D9B-6EA4-CE43-94E4-56A33A03B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421" y="6275781"/>
            <a:ext cx="228600" cy="2286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54BCCCD2-D22E-1B43-B17C-3E916637417E}"/>
              </a:ext>
            </a:extLst>
          </p:cNvPr>
          <p:cNvSpPr txBox="1"/>
          <p:nvPr/>
        </p:nvSpPr>
        <p:spPr>
          <a:xfrm>
            <a:off x="7851124" y="613794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62e1045a...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8A8C9B7-8A65-A946-A6C2-2B94D4F3251B}"/>
              </a:ext>
            </a:extLst>
          </p:cNvPr>
          <p:cNvSpPr txBox="1"/>
          <p:nvPr/>
        </p:nvSpPr>
        <p:spPr>
          <a:xfrm>
            <a:off x="7840712" y="4738106"/>
            <a:ext cx="12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089e99648...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AC8E97C4-E84D-D447-9E5C-4EC4D50C5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524" y="4827811"/>
            <a:ext cx="228600" cy="2286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DFD3886-D392-674D-897E-8D6786AC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36" y="4318575"/>
            <a:ext cx="228600" cy="2286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1B2D033-AA8C-1D4D-8426-A0D8EE3967DE}"/>
              </a:ext>
            </a:extLst>
          </p:cNvPr>
          <p:cNvSpPr txBox="1"/>
          <p:nvPr/>
        </p:nvSpPr>
        <p:spPr>
          <a:xfrm>
            <a:off x="7851124" y="419813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E7B5B9-5048-5D42-998C-1F307477D002}"/>
              </a:ext>
            </a:extLst>
          </p:cNvPr>
          <p:cNvSpPr txBox="1"/>
          <p:nvPr/>
        </p:nvSpPr>
        <p:spPr>
          <a:xfrm>
            <a:off x="7818021" y="5263769"/>
            <a:ext cx="1780389" cy="73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powershell</a:t>
            </a:r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, Write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AppData</a:t>
            </a:r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\Local\Temp\</a:t>
            </a:r>
          </a:p>
          <a:p>
            <a:r>
              <a:rPr lang="en-US" sz="1400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Office365DCOMCheck.vbs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EE91EEE-D478-C545-8762-10C42E563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9421" y="5518800"/>
            <a:ext cx="228600" cy="228600"/>
          </a:xfrm>
          <a:prstGeom prst="rect">
            <a:avLst/>
          </a:prstGeom>
        </p:spPr>
      </p:pic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872A0666-9B03-0443-A8A2-3060FD2A8149}"/>
              </a:ext>
            </a:extLst>
          </p:cNvPr>
          <p:cNvCxnSpPr>
            <a:stCxn id="52" idx="3"/>
            <a:endCxn id="64" idx="1"/>
          </p:cNvCxnSpPr>
          <p:nvPr/>
        </p:nvCxnSpPr>
        <p:spPr>
          <a:xfrm flipV="1">
            <a:off x="6025742" y="971417"/>
            <a:ext cx="1558136" cy="758367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68321DA-5559-354C-82D0-3191C4EFFB3E}"/>
              </a:ext>
            </a:extLst>
          </p:cNvPr>
          <p:cNvCxnSpPr>
            <a:stCxn id="52" idx="3"/>
            <a:endCxn id="76" idx="1"/>
          </p:cNvCxnSpPr>
          <p:nvPr/>
        </p:nvCxnSpPr>
        <p:spPr>
          <a:xfrm>
            <a:off x="6025742" y="1729784"/>
            <a:ext cx="1563679" cy="624669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6D26510-CE9C-894B-B229-E131A6838ACD}"/>
              </a:ext>
            </a:extLst>
          </p:cNvPr>
          <p:cNvCxnSpPr>
            <a:cxnSpLocks/>
            <a:stCxn id="53" idx="3"/>
            <a:endCxn id="93" idx="1"/>
          </p:cNvCxnSpPr>
          <p:nvPr/>
        </p:nvCxnSpPr>
        <p:spPr>
          <a:xfrm>
            <a:off x="5808749" y="2647417"/>
            <a:ext cx="1795387" cy="1785458"/>
          </a:xfrm>
          <a:prstGeom prst="bentConnector3">
            <a:avLst>
              <a:gd name="adj1" fmla="val 73795"/>
            </a:avLst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B2486929-DDBA-0D44-BD81-F3B16BC3DE05}"/>
              </a:ext>
            </a:extLst>
          </p:cNvPr>
          <p:cNvCxnSpPr>
            <a:stCxn id="56" idx="3"/>
            <a:endCxn id="89" idx="1"/>
          </p:cNvCxnSpPr>
          <p:nvPr/>
        </p:nvCxnSpPr>
        <p:spPr>
          <a:xfrm>
            <a:off x="6273888" y="3560686"/>
            <a:ext cx="1348636" cy="1381425"/>
          </a:xfrm>
          <a:prstGeom prst="bentConnector3">
            <a:avLst>
              <a:gd name="adj1" fmla="val 51111"/>
            </a:avLst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CD61C94-0814-A94C-B036-816AB9916AE3}"/>
              </a:ext>
            </a:extLst>
          </p:cNvPr>
          <p:cNvCxnSpPr>
            <a:stCxn id="54" idx="3"/>
            <a:endCxn id="96" idx="1"/>
          </p:cNvCxnSpPr>
          <p:nvPr/>
        </p:nvCxnSpPr>
        <p:spPr>
          <a:xfrm>
            <a:off x="6035891" y="5387224"/>
            <a:ext cx="1553530" cy="245876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40DA08D7-D8B0-B742-A0E1-FD46D976E3F5}"/>
              </a:ext>
            </a:extLst>
          </p:cNvPr>
          <p:cNvCxnSpPr>
            <a:stCxn id="57" idx="3"/>
            <a:endCxn id="86" idx="1"/>
          </p:cNvCxnSpPr>
          <p:nvPr/>
        </p:nvCxnSpPr>
        <p:spPr>
          <a:xfrm>
            <a:off x="6936127" y="6250319"/>
            <a:ext cx="653294" cy="139762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23D183-D439-424D-A4DD-424042879999}"/>
              </a:ext>
            </a:extLst>
          </p:cNvPr>
          <p:cNvCxnSpPr>
            <a:cxnSpLocks/>
          </p:cNvCxnSpPr>
          <p:nvPr/>
        </p:nvCxnSpPr>
        <p:spPr>
          <a:xfrm flipV="1">
            <a:off x="6806224" y="1424415"/>
            <a:ext cx="771590" cy="2856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B881349-0AB8-5247-A1DB-2365EE8083FF}"/>
              </a:ext>
            </a:extLst>
          </p:cNvPr>
          <p:cNvCxnSpPr>
            <a:cxnSpLocks/>
          </p:cNvCxnSpPr>
          <p:nvPr/>
        </p:nvCxnSpPr>
        <p:spPr>
          <a:xfrm flipV="1">
            <a:off x="6815564" y="1899529"/>
            <a:ext cx="771590" cy="2856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7A7FD7F-12DC-494F-ACA6-5F57B56FE51D}"/>
              </a:ext>
            </a:extLst>
          </p:cNvPr>
          <p:cNvCxnSpPr>
            <a:cxnSpLocks/>
          </p:cNvCxnSpPr>
          <p:nvPr/>
        </p:nvCxnSpPr>
        <p:spPr>
          <a:xfrm>
            <a:off x="7132861" y="2838985"/>
            <a:ext cx="449065" cy="210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6B06A80-6B43-DF4E-AF02-6F0ACBE59D32}"/>
              </a:ext>
            </a:extLst>
          </p:cNvPr>
          <p:cNvCxnSpPr>
            <a:cxnSpLocks/>
          </p:cNvCxnSpPr>
          <p:nvPr/>
        </p:nvCxnSpPr>
        <p:spPr>
          <a:xfrm>
            <a:off x="7132861" y="3380968"/>
            <a:ext cx="449065" cy="210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6C54F87-54F8-174F-82CF-8C20CB35E458}"/>
              </a:ext>
            </a:extLst>
          </p:cNvPr>
          <p:cNvCxnSpPr>
            <a:cxnSpLocks/>
          </p:cNvCxnSpPr>
          <p:nvPr/>
        </p:nvCxnSpPr>
        <p:spPr>
          <a:xfrm>
            <a:off x="7136683" y="3925922"/>
            <a:ext cx="449065" cy="210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B7D10A2C-5340-2C4C-9A71-1CD3F44E01F0}"/>
              </a:ext>
            </a:extLst>
          </p:cNvPr>
          <p:cNvCxnSpPr>
            <a:stCxn id="9" idx="3"/>
            <a:endCxn id="51" idx="1"/>
          </p:cNvCxnSpPr>
          <p:nvPr/>
        </p:nvCxnSpPr>
        <p:spPr>
          <a:xfrm flipV="1">
            <a:off x="3148304" y="812151"/>
            <a:ext cx="1378399" cy="2702064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275EA62-AB77-3F43-92E6-543C7B46152C}"/>
              </a:ext>
            </a:extLst>
          </p:cNvPr>
          <p:cNvCxnSpPr>
            <a:stCxn id="9" idx="3"/>
            <a:endCxn id="57" idx="1"/>
          </p:cNvCxnSpPr>
          <p:nvPr/>
        </p:nvCxnSpPr>
        <p:spPr>
          <a:xfrm>
            <a:off x="3148304" y="3514215"/>
            <a:ext cx="1378399" cy="2736104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1D911B0-56B1-C946-87EB-5D6DE6B8171C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3837721" y="1729509"/>
            <a:ext cx="693950" cy="275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338643E-C618-CD4B-8AF9-33DC8B4026E7}"/>
              </a:ext>
            </a:extLst>
          </p:cNvPr>
          <p:cNvCxnSpPr>
            <a:cxnSpLocks/>
          </p:cNvCxnSpPr>
          <p:nvPr/>
        </p:nvCxnSpPr>
        <p:spPr>
          <a:xfrm>
            <a:off x="3839530" y="2643053"/>
            <a:ext cx="693950" cy="275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C065FA9-D449-194C-8616-996DC5B62C65}"/>
              </a:ext>
            </a:extLst>
          </p:cNvPr>
          <p:cNvCxnSpPr>
            <a:cxnSpLocks/>
          </p:cNvCxnSpPr>
          <p:nvPr/>
        </p:nvCxnSpPr>
        <p:spPr>
          <a:xfrm>
            <a:off x="3839530" y="3564463"/>
            <a:ext cx="693950" cy="275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5EA7035-7116-2C45-9BC9-321C0C8FE255}"/>
              </a:ext>
            </a:extLst>
          </p:cNvPr>
          <p:cNvCxnSpPr>
            <a:cxnSpLocks/>
          </p:cNvCxnSpPr>
          <p:nvPr/>
        </p:nvCxnSpPr>
        <p:spPr>
          <a:xfrm>
            <a:off x="3839530" y="4474968"/>
            <a:ext cx="693950" cy="275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B84B8D4-0462-514C-9F6D-F284998B0E84}"/>
              </a:ext>
            </a:extLst>
          </p:cNvPr>
          <p:cNvCxnSpPr>
            <a:cxnSpLocks/>
          </p:cNvCxnSpPr>
          <p:nvPr/>
        </p:nvCxnSpPr>
        <p:spPr>
          <a:xfrm>
            <a:off x="3839530" y="5385517"/>
            <a:ext cx="693950" cy="275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6DF6AE2D-9DF6-4444-A375-3BDF7C49CB75}"/>
              </a:ext>
            </a:extLst>
          </p:cNvPr>
          <p:cNvSpPr txBox="1"/>
          <p:nvPr/>
        </p:nvSpPr>
        <p:spPr>
          <a:xfrm rot="21540000">
            <a:off x="440681" y="3247281"/>
            <a:ext cx="260757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dist="50800" dir="2700000" algn="l" rotWithShape="0">
                    <a:srgbClr val="EF9223"/>
                  </a:outerShdw>
                </a:effectLst>
                <a:latin typeface="Road Rage" pitchFamily="2" charset="0"/>
                <a:cs typeface="Coder's Crux" pitchFamily="2" charset="-79"/>
              </a:rPr>
              <a:t>dEVilDonKeY</a:t>
            </a:r>
            <a:endParaRPr lang="en-US" sz="2800" dirty="0">
              <a:solidFill>
                <a:srgbClr val="C00000"/>
              </a:solidFill>
              <a:effectLst>
                <a:outerShdw dist="50800" dir="2700000" algn="l" rotWithShape="0">
                  <a:srgbClr val="EF9223"/>
                </a:outerShdw>
              </a:effectLst>
              <a:latin typeface="Road Rage" pitchFamily="2" charset="0"/>
              <a:cs typeface="Coder's Crux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07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  <p:bldP spid="57" grpId="0"/>
      <p:bldP spid="58" grpId="0"/>
      <p:bldP spid="65" grpId="0"/>
      <p:bldP spid="72" grpId="0"/>
      <p:bldP spid="74" grpId="0"/>
      <p:bldP spid="77" grpId="0"/>
      <p:bldP spid="81" grpId="0"/>
      <p:bldP spid="83" grpId="0"/>
      <p:bldP spid="85" grpId="0"/>
      <p:bldP spid="87" grpId="0"/>
      <p:bldP spid="88" grpId="0"/>
      <p:bldP spid="94" grpId="0"/>
      <p:bldP spid="95" grpId="0"/>
      <p:bldP spid="1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26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WHAT’S NEXT?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6D3C2C-E8C9-AC48-A242-D26413F6F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27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WHAT’S NEXT?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F13584-6231-DF49-A5C4-BD55568DCA5B}"/>
              </a:ext>
            </a:extLst>
          </p:cNvPr>
          <p:cNvSpPr txBox="1"/>
          <p:nvPr/>
        </p:nvSpPr>
        <p:spPr>
          <a:xfrm>
            <a:off x="660346" y="1346200"/>
            <a:ext cx="1071885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922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Wild </a:t>
            </a:r>
            <a:r>
              <a:rPr lang="en-US" sz="2800" dirty="0" err="1">
                <a:solidFill>
                  <a:srgbClr val="EF922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DevilDonkey</a:t>
            </a:r>
            <a:r>
              <a:rPr lang="en-US" sz="2800" dirty="0">
                <a:solidFill>
                  <a:srgbClr val="EF922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Appears!</a:t>
            </a:r>
          </a:p>
          <a:p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Bryan Lee</a:t>
            </a:r>
          </a:p>
          <a:p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March 19 2019, I discovered this really evil clustering of activity which I named </a:t>
            </a:r>
            <a:r>
              <a:rPr lang="en-US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DevilDonkey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They have been found heavily targeting the basket-weaving industry in Antarctica. In the course of my investigation I was able to uncover their extensive infrastructure as well as a much larger extended campaign impacting other basket-weaving organizations around the world.</a:t>
            </a:r>
          </a:p>
          <a:p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...</a:t>
            </a:r>
          </a:p>
          <a:p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IOCs</a:t>
            </a:r>
          </a:p>
          <a:p>
            <a:endPara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threalapt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[.]com</a:t>
            </a:r>
          </a:p>
          <a:p>
            <a:r>
              <a:rPr lang="en-US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therealbad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[.]com</a:t>
            </a:r>
          </a:p>
          <a:p>
            <a:r>
              <a:rPr lang="en-US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thebadbad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[.]com</a:t>
            </a:r>
          </a:p>
          <a:p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  <a:p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88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28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508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REPORT WRITING TIPS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D27C5AF-D238-C948-A03E-C3888E70C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41" y="2115387"/>
            <a:ext cx="1371600" cy="1371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E1D5387-4163-6F49-A21E-038C83C72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111664"/>
            <a:ext cx="1371600" cy="1371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8C0A52F-7D7C-564A-BC6B-8E0235052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559" y="2111664"/>
            <a:ext cx="1371600" cy="1371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6E946ED-B88A-734A-9A67-59F8D101D497}"/>
              </a:ext>
            </a:extLst>
          </p:cNvPr>
          <p:cNvSpPr txBox="1"/>
          <p:nvPr/>
        </p:nvSpPr>
        <p:spPr>
          <a:xfrm>
            <a:off x="1513370" y="4045773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TELL A STORY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84D9E1-4C63-C64F-B272-9E939F7ECEC7}"/>
              </a:ext>
            </a:extLst>
          </p:cNvPr>
          <p:cNvSpPr txBox="1"/>
          <p:nvPr/>
        </p:nvSpPr>
        <p:spPr>
          <a:xfrm>
            <a:off x="5190944" y="4045773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USE VISUALS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F48F86-A8F2-0A45-931B-0C4B818EE5C1}"/>
              </a:ext>
            </a:extLst>
          </p:cNvPr>
          <p:cNvSpPr txBox="1"/>
          <p:nvPr/>
        </p:nvSpPr>
        <p:spPr>
          <a:xfrm>
            <a:off x="8797596" y="4045773"/>
            <a:ext cx="196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BE ACCURATE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B92FDA-F5D1-EE43-9402-E662EE7925F3}"/>
              </a:ext>
            </a:extLst>
          </p:cNvPr>
          <p:cNvSpPr txBox="1"/>
          <p:nvPr/>
        </p:nvSpPr>
        <p:spPr>
          <a:xfrm>
            <a:off x="810440" y="4714291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No one enjoys reading overly technical documents. Why is this research interesting? Why is it relevant? What is the impact?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D51B71-E622-E646-BD34-AE8E81CBCEBE}"/>
              </a:ext>
            </a:extLst>
          </p:cNvPr>
          <p:cNvSpPr txBox="1"/>
          <p:nvPr/>
        </p:nvSpPr>
        <p:spPr>
          <a:xfrm>
            <a:off x="4495800" y="4714291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Huge word counts mostly just feed our own egos. Visuals are an excellent way to communicate concepts quickly and effectively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7C030C-7DBC-0E4B-B169-65D5CE5313EB}"/>
              </a:ext>
            </a:extLst>
          </p:cNvPr>
          <p:cNvSpPr txBox="1"/>
          <p:nvPr/>
        </p:nvSpPr>
        <p:spPr>
          <a:xfrm>
            <a:off x="8181160" y="471429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All research must be evidence backed. Be careful in making broad statements or assumptions</a:t>
            </a:r>
          </a:p>
        </p:txBody>
      </p:sp>
    </p:spTree>
    <p:extLst>
      <p:ext uri="{BB962C8B-B14F-4D97-AF65-F5344CB8AC3E}">
        <p14:creationId xmlns:p14="http://schemas.microsoft.com/office/powerpoint/2010/main" val="211064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C587CD7-9846-074F-807C-A16FFDDA1C7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92F216-4E69-C643-9EF3-65C282FC9369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29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532" y="4803668"/>
            <a:ext cx="716093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dirty="0">
                <a:solidFill>
                  <a:schemeClr val="bg1"/>
                </a:solidFill>
                <a:latin typeface="Young" charset="0"/>
                <a:ea typeface="Young" charset="0"/>
                <a:cs typeface="Young" charset="0"/>
              </a:rPr>
              <a:t>QUESTIONS? COMMENTS?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1F691-6A41-3042-B2A7-027C996764CE}"/>
              </a:ext>
            </a:extLst>
          </p:cNvPr>
          <p:cNvSpPr txBox="1"/>
          <p:nvPr/>
        </p:nvSpPr>
        <p:spPr>
          <a:xfrm>
            <a:off x="5234539" y="5552656"/>
            <a:ext cx="238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oung" pitchFamily="2" charset="0"/>
                <a:ea typeface="Young" pitchFamily="2" charset="0"/>
                <a:cs typeface="Helvetica Neue" panose="02000503000000020004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Young" pitchFamily="2" charset="0"/>
                <a:ea typeface="Young" pitchFamily="2" charset="0"/>
                <a:cs typeface="Helvetica Neue" panose="02000503000000020004" pitchFamily="2" charset="0"/>
              </a:rPr>
              <a:t>obiwanblee</a:t>
            </a:r>
            <a:endParaRPr lang="en-US" sz="2800" dirty="0">
              <a:solidFill>
                <a:schemeClr val="bg1"/>
              </a:solidFill>
              <a:latin typeface="Young" pitchFamily="2" charset="0"/>
              <a:ea typeface="Young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78B3C-6EFE-6445-AAE5-A529E174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164" y="5589164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BB35D-8691-6241-8DEC-675F24C8E3D8}"/>
              </a:ext>
            </a:extLst>
          </p:cNvPr>
          <p:cNvSpPr txBox="1"/>
          <p:nvPr/>
        </p:nvSpPr>
        <p:spPr>
          <a:xfrm>
            <a:off x="3006340" y="1982450"/>
            <a:ext cx="6179320" cy="1446550"/>
          </a:xfrm>
          <a:prstGeom prst="rect">
            <a:avLst/>
          </a:prstGeom>
          <a:noFill/>
          <a:effectLst>
            <a:outerShdw dist="88900" dir="2700000" algn="tl" rotWithShape="0">
              <a:srgbClr val="EF9223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Road Rage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79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512EC-C2A0-ED4A-A346-39601836C585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5B939-E602-E043-AC21-3E16F24E8DD7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3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65D2E-AFC0-BF4C-A526-E16E7B0870F3}"/>
              </a:ext>
            </a:extLst>
          </p:cNvPr>
          <p:cNvSpPr txBox="1"/>
          <p:nvPr/>
        </p:nvSpPr>
        <p:spPr>
          <a:xfrm>
            <a:off x="4337128" y="2765811"/>
            <a:ext cx="542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LEIXO DEMO" charset="0"/>
                <a:ea typeface="LEIXO DEMO" charset="0"/>
                <a:cs typeface="LEIXO DEMO" charset="0"/>
              </a:rPr>
              <a:t>O LRIG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FB3D6E-E9C0-4840-B526-CA4DC644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56" y="2799621"/>
            <a:ext cx="493366" cy="9347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820F90-91C8-324E-8904-9816F04F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43" y="1388791"/>
            <a:ext cx="3237714" cy="305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67E18-0F18-B04B-A446-2756AD631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8" y="-511672"/>
            <a:ext cx="6858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CB2447-F17D-974E-AC33-13D52AA05F09}"/>
              </a:ext>
            </a:extLst>
          </p:cNvPr>
          <p:cNvSpPr txBox="1"/>
          <p:nvPr/>
        </p:nvSpPr>
        <p:spPr>
          <a:xfrm>
            <a:off x="3719386" y="4719646"/>
            <a:ext cx="4753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EF9223"/>
                </a:solidFill>
                <a:latin typeface="Aliens Among Us" panose="02000500000000020000" pitchFamily="2" charset="0"/>
                <a:ea typeface="Young" pitchFamily="2" charset="0"/>
              </a:rPr>
              <a:t>MECHA</a:t>
            </a:r>
            <a:r>
              <a:rPr lang="en-US" sz="4400" dirty="0">
                <a:solidFill>
                  <a:schemeClr val="bg1"/>
                </a:solidFill>
                <a:latin typeface="Aliens Among Us" panose="02000500000000020000" pitchFamily="2" charset="0"/>
                <a:ea typeface="Young" pitchFamily="2" charset="0"/>
              </a:rPr>
              <a:t>FLOUNDER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DB5C77-7B7B-014C-83B5-AEED60EA4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008" y="1948168"/>
            <a:ext cx="5021981" cy="26769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E251E8-FD7B-8D45-89D0-9B0CB371122C}"/>
              </a:ext>
            </a:extLst>
          </p:cNvPr>
          <p:cNvSpPr txBox="1"/>
          <p:nvPr/>
        </p:nvSpPr>
        <p:spPr>
          <a:xfrm>
            <a:off x="4533713" y="4564940"/>
            <a:ext cx="3124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Go</a:t>
            </a:r>
            <a:r>
              <a:rPr lang="en-US" sz="4400" dirty="0" err="1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Zebrocy</a:t>
            </a:r>
            <a:endParaRPr lang="en-US" sz="4400" dirty="0">
              <a:solidFill>
                <a:srgbClr val="EF9223"/>
              </a:solidFill>
              <a:latin typeface="Young" pitchFamily="2" charset="0"/>
              <a:ea typeface="Young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A218F-DE95-8F43-8353-21E7001F64FE}"/>
              </a:ext>
            </a:extLst>
          </p:cNvPr>
          <p:cNvSpPr txBox="1"/>
          <p:nvPr/>
        </p:nvSpPr>
        <p:spPr>
          <a:xfrm>
            <a:off x="4337128" y="4638212"/>
            <a:ext cx="3607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19050">
                  <a:noFill/>
                </a:ln>
                <a:solidFill>
                  <a:schemeClr val="bg1"/>
                </a:solidFill>
                <a:effectLst>
                  <a:glow rad="101600">
                    <a:srgbClr val="FB0096">
                      <a:alpha val="40000"/>
                    </a:srgbClr>
                  </a:glow>
                </a:effectLst>
                <a:latin typeface="I.F.C. LOS BANDITOS" panose="02000800000000000000" pitchFamily="2" charset="77"/>
              </a:rPr>
              <a:t>DealersChoice</a:t>
            </a:r>
            <a:endParaRPr lang="en-US" sz="4800" dirty="0">
              <a:ln w="19050">
                <a:noFill/>
              </a:ln>
              <a:solidFill>
                <a:schemeClr val="bg1"/>
              </a:solidFill>
              <a:effectLst>
                <a:glow rad="101600">
                  <a:srgbClr val="FB0096">
                    <a:alpha val="40000"/>
                  </a:srgbClr>
                </a:glow>
              </a:effectLst>
              <a:latin typeface="I.F.C. LOS BANDITOS" panose="02000800000000000000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455211-7CEB-EB4A-96F2-372907AAC99E}"/>
              </a:ext>
            </a:extLst>
          </p:cNvPr>
          <p:cNvSpPr txBox="1"/>
          <p:nvPr/>
        </p:nvSpPr>
        <p:spPr>
          <a:xfrm>
            <a:off x="564447" y="246044"/>
            <a:ext cx="304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SILLY NAMES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95CB0B-8781-7B48-B73D-D354D1F216F3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1" grpId="1"/>
      <p:bldP spid="31" grpId="2"/>
      <p:bldP spid="24" grpId="0"/>
      <p:bldP spid="24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4</a:t>
            </a:fld>
            <a:r>
              <a:rPr lang="en-US" altLang="en-US" dirty="0"/>
              <a:t>  |  © 2017, Palo Alto Networks.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38002-241B-3749-A30B-3A7D473D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43729"/>
            <a:ext cx="137160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07CFD-B53B-8640-B3BC-66286D39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90" y="3768455"/>
            <a:ext cx="13716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0368F-3CD7-4143-B606-19A133C5F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810" y="3768455"/>
            <a:ext cx="1371600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0EB4F-0E79-1146-BCED-76326F03F666}"/>
              </a:ext>
            </a:extLst>
          </p:cNvPr>
          <p:cNvSpPr txBox="1"/>
          <p:nvPr/>
        </p:nvSpPr>
        <p:spPr>
          <a:xfrm>
            <a:off x="5016217" y="2415329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05080-9C40-4C41-82CB-AC8AFADE4596}"/>
              </a:ext>
            </a:extLst>
          </p:cNvPr>
          <p:cNvSpPr txBox="1"/>
          <p:nvPr/>
        </p:nvSpPr>
        <p:spPr>
          <a:xfrm>
            <a:off x="2726995" y="524633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4C948D-A6F6-A840-9B0F-72F19F6CCE2C}"/>
              </a:ext>
            </a:extLst>
          </p:cNvPr>
          <p:cNvSpPr txBox="1"/>
          <p:nvPr/>
        </p:nvSpPr>
        <p:spPr>
          <a:xfrm>
            <a:off x="8319627" y="5246330"/>
            <a:ext cx="11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Tactics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DATA TYPES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7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5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5252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WE’RE UNDER ATTACK!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FCA8B96-C0A0-4444-BD46-A3AD7899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91" y="2711210"/>
            <a:ext cx="1143000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B96BDE-75A9-9745-83C5-E659CBA21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33" y="2711210"/>
            <a:ext cx="1143000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CE56DE-ADF9-6140-88B5-035411C62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809" y="2711210"/>
            <a:ext cx="1143000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56EDC4-AB75-274B-9B03-C4DF1078F032}"/>
              </a:ext>
            </a:extLst>
          </p:cNvPr>
          <p:cNvSpPr txBox="1"/>
          <p:nvPr/>
        </p:nvSpPr>
        <p:spPr>
          <a:xfrm>
            <a:off x="646192" y="4425710"/>
            <a:ext cx="3016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From: </a:t>
            </a:r>
            <a:r>
              <a:rPr lang="en-US" dirty="0" err="1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realperson@fakecompany.com</a:t>
            </a:r>
            <a:endParaRPr lang="en-US" dirty="0">
              <a:solidFill>
                <a:srgbClr val="EF9223"/>
              </a:solidFill>
              <a:latin typeface="Coder's Crux" pitchFamily="2" charset="-79"/>
              <a:cs typeface="Coder's Crux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To: </a:t>
            </a:r>
            <a:r>
              <a:rPr lang="en-US" dirty="0" err="1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victim@target.net</a:t>
            </a:r>
            <a:endParaRPr lang="en-US" dirty="0">
              <a:solidFill>
                <a:srgbClr val="EF9223"/>
              </a:solidFill>
              <a:latin typeface="Coder's Crux" pitchFamily="2" charset="-79"/>
              <a:cs typeface="Coder's Crux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Subject: </a:t>
            </a:r>
            <a:r>
              <a:rPr lang="en-US" dirty="0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Important Email</a:t>
            </a:r>
          </a:p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Attachment: </a:t>
            </a:r>
            <a:r>
              <a:rPr lang="en-US" dirty="0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A Legitimate </a:t>
            </a:r>
            <a:r>
              <a:rPr lang="en-US" dirty="0" err="1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Doc.doc</a:t>
            </a:r>
            <a:endParaRPr lang="en-US" dirty="0">
              <a:solidFill>
                <a:srgbClr val="EF9223"/>
              </a:solidFill>
              <a:latin typeface="Coder's Crux" pitchFamily="2" charset="-79"/>
              <a:cs typeface="Coder's Crux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EE093B-B2AB-E24F-A228-49DA6656CA06}"/>
              </a:ext>
            </a:extLst>
          </p:cNvPr>
          <p:cNvSpPr txBox="1"/>
          <p:nvPr/>
        </p:nvSpPr>
        <p:spPr>
          <a:xfrm>
            <a:off x="4634789" y="4429276"/>
            <a:ext cx="280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Filetype: </a:t>
            </a:r>
            <a:r>
              <a:rPr lang="en-US" dirty="0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Macro MS Word Document </a:t>
            </a:r>
          </a:p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Filename: </a:t>
            </a:r>
            <a:r>
              <a:rPr lang="en-US" dirty="0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A Legitimate </a:t>
            </a:r>
            <a:r>
              <a:rPr lang="en-US" dirty="0" err="1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Doc.doc</a:t>
            </a:r>
            <a:endParaRPr lang="en-US" dirty="0">
              <a:solidFill>
                <a:srgbClr val="EF9223"/>
              </a:solidFill>
              <a:latin typeface="Coder's Crux" pitchFamily="2" charset="-79"/>
              <a:cs typeface="Coder's Crux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Hash: </a:t>
            </a:r>
            <a:r>
              <a:rPr lang="en-US" dirty="0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d7130e426...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B3B22-ABD6-934A-A6A8-7105C72DAC1B}"/>
              </a:ext>
            </a:extLst>
          </p:cNvPr>
          <p:cNvSpPr txBox="1"/>
          <p:nvPr/>
        </p:nvSpPr>
        <p:spPr>
          <a:xfrm>
            <a:off x="8811087" y="4425710"/>
            <a:ext cx="245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C2 Domain: </a:t>
            </a:r>
            <a:r>
              <a:rPr lang="en-US" dirty="0" err="1">
                <a:solidFill>
                  <a:srgbClr val="EF9223"/>
                </a:solidFill>
                <a:latin typeface="Coder's Crux" pitchFamily="2" charset="-79"/>
                <a:ea typeface="Roboto Thin" pitchFamily="2" charset="0"/>
                <a:cs typeface="Coder's Crux" pitchFamily="2" charset="-79"/>
              </a:rPr>
              <a:t>therealapt.com</a:t>
            </a:r>
            <a:endParaRPr lang="en-US" dirty="0">
              <a:solidFill>
                <a:srgbClr val="EF9223"/>
              </a:solidFill>
              <a:latin typeface="Coder's Crux" pitchFamily="2" charset="-79"/>
              <a:cs typeface="Coder's Crux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IP Resolution: </a:t>
            </a:r>
            <a:r>
              <a:rPr lang="en-US" dirty="0">
                <a:solidFill>
                  <a:srgbClr val="EF9223"/>
                </a:solidFill>
                <a:latin typeface="Coder's Crux" pitchFamily="2" charset="-79"/>
                <a:cs typeface="Coder's Crux" pitchFamily="2" charset="-79"/>
              </a:rPr>
              <a:t>10.1.1.5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4C188-2CC5-4F41-819A-E75A95DCAF40}"/>
              </a:ext>
            </a:extLst>
          </p:cNvPr>
          <p:cNvCxnSpPr>
            <a:cxnSpLocks/>
          </p:cNvCxnSpPr>
          <p:nvPr/>
        </p:nvCxnSpPr>
        <p:spPr>
          <a:xfrm>
            <a:off x="2827791" y="3282710"/>
            <a:ext cx="2739042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84C5DC-895D-8741-ACAD-63F12C47B181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>
            <a:off x="6608233" y="3282710"/>
            <a:ext cx="2857576" cy="0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6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INDICATORS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5D0183C-CE2F-5843-908B-EFBB39AC38C0}"/>
              </a:ext>
            </a:extLst>
          </p:cNvPr>
          <p:cNvSpPr txBox="1"/>
          <p:nvPr/>
        </p:nvSpPr>
        <p:spPr>
          <a:xfrm>
            <a:off x="9732313" y="9803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endParaRPr lang="en-US" dirty="0">
              <a:solidFill>
                <a:srgbClr val="EF9223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FE40A-4C2C-8A40-9730-0B35C1E9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76019"/>
              </p:ext>
            </p:extLst>
          </p:nvPr>
        </p:nvGraphicFramePr>
        <p:xfrm>
          <a:off x="660346" y="1043729"/>
          <a:ext cx="5486400" cy="3785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127584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357738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8643564"/>
                    </a:ext>
                  </a:extLst>
                </a:gridCol>
              </a:tblGrid>
              <a:tr h="457094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Domains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Hashes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52709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threalapt.com</a:t>
                      </a:r>
                      <a:endParaRPr lang="en-US" b="0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10.1.1.5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EF9223"/>
                          </a:solidFill>
                          <a:latin typeface="Coder's Crux" pitchFamily="2" charset="-79"/>
                          <a:cs typeface="Coder's Crux" pitchFamily="2" charset="-79"/>
                        </a:rPr>
                        <a:t>d7130e426...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2700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13865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65265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62810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88291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48248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EF9223"/>
                        </a:solidFill>
                        <a:latin typeface="Coder's Crux" pitchFamily="2" charset="-79"/>
                        <a:cs typeface="Coder's Crux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94854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134129"/>
                  </a:ext>
                </a:extLst>
              </a:tr>
              <a:tr h="3703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95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6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7</a:t>
            </a:fld>
            <a:r>
              <a:rPr lang="en-US" altLang="en-US" dirty="0"/>
              <a:t>  |  © 2017, Palo Alto Networks.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307CFD-B53B-8640-B3BC-66286D39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90" y="3768455"/>
            <a:ext cx="13716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0368F-3CD7-4143-B606-19A133C5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810" y="3768455"/>
            <a:ext cx="1371600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0EB4F-0E79-1146-BCED-76326F03F666}"/>
              </a:ext>
            </a:extLst>
          </p:cNvPr>
          <p:cNvSpPr txBox="1"/>
          <p:nvPr/>
        </p:nvSpPr>
        <p:spPr>
          <a:xfrm>
            <a:off x="5016217" y="2415329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05080-9C40-4C41-82CB-AC8AFADE4596}"/>
              </a:ext>
            </a:extLst>
          </p:cNvPr>
          <p:cNvSpPr txBox="1"/>
          <p:nvPr/>
        </p:nvSpPr>
        <p:spPr>
          <a:xfrm>
            <a:off x="2726995" y="524633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Binary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4C948D-A6F6-A840-9B0F-72F19F6CCE2C}"/>
              </a:ext>
            </a:extLst>
          </p:cNvPr>
          <p:cNvSpPr txBox="1"/>
          <p:nvPr/>
        </p:nvSpPr>
        <p:spPr>
          <a:xfrm>
            <a:off x="8319627" y="5246330"/>
            <a:ext cx="11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Tactics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DATA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81E0B-4ED6-8149-BC5C-1FC61B806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043729"/>
            <a:ext cx="1371600" cy="13716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3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8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425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BB6BA-7FC6-804C-88EB-795FCAC312FE}"/>
              </a:ext>
            </a:extLst>
          </p:cNvPr>
          <p:cNvSpPr/>
          <p:nvPr/>
        </p:nvSpPr>
        <p:spPr>
          <a:xfrm>
            <a:off x="691661" y="1754659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6E953D07-7A3C-794B-B95A-4B2DB9406734}"/>
              </a:ext>
            </a:extLst>
          </p:cNvPr>
          <p:cNvSpPr/>
          <p:nvPr/>
        </p:nvSpPr>
        <p:spPr>
          <a:xfrm flipH="1">
            <a:off x="4151643" y="1969865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6AA04-BDF0-A549-B4FF-B4D181587BF5}"/>
              </a:ext>
            </a:extLst>
          </p:cNvPr>
          <p:cNvSpPr/>
          <p:nvPr/>
        </p:nvSpPr>
        <p:spPr>
          <a:xfrm>
            <a:off x="691661" y="3361892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D6C98142-AB2D-6B4D-BAD3-116E2E2AD928}"/>
              </a:ext>
            </a:extLst>
          </p:cNvPr>
          <p:cNvSpPr/>
          <p:nvPr/>
        </p:nvSpPr>
        <p:spPr>
          <a:xfrm flipH="1">
            <a:off x="4151643" y="3577098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39BD5-1720-344A-A4E9-307F6F2812C6}"/>
              </a:ext>
            </a:extLst>
          </p:cNvPr>
          <p:cNvSpPr/>
          <p:nvPr/>
        </p:nvSpPr>
        <p:spPr>
          <a:xfrm>
            <a:off x="691661" y="4973104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C599121D-39CD-2F4D-A32C-8055220EFE69}"/>
              </a:ext>
            </a:extLst>
          </p:cNvPr>
          <p:cNvSpPr/>
          <p:nvPr/>
        </p:nvSpPr>
        <p:spPr>
          <a:xfrm flipH="1">
            <a:off x="4151643" y="5188310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2B8E27-34FB-6F48-A723-DD53E3DA8CE3}"/>
              </a:ext>
            </a:extLst>
          </p:cNvPr>
          <p:cNvSpPr/>
          <p:nvPr/>
        </p:nvSpPr>
        <p:spPr>
          <a:xfrm>
            <a:off x="6866334" y="1751761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EC5CB307-3312-7C49-8951-6B4588FC407A}"/>
              </a:ext>
            </a:extLst>
          </p:cNvPr>
          <p:cNvSpPr/>
          <p:nvPr/>
        </p:nvSpPr>
        <p:spPr>
          <a:xfrm>
            <a:off x="6409361" y="1969865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730206-DD69-854E-A838-D16C9F0B1FCE}"/>
              </a:ext>
            </a:extLst>
          </p:cNvPr>
          <p:cNvSpPr/>
          <p:nvPr/>
        </p:nvSpPr>
        <p:spPr>
          <a:xfrm>
            <a:off x="6866334" y="3358994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35E62ACD-81F9-5942-8BAA-F2958955A206}"/>
              </a:ext>
            </a:extLst>
          </p:cNvPr>
          <p:cNvSpPr/>
          <p:nvPr/>
        </p:nvSpPr>
        <p:spPr>
          <a:xfrm>
            <a:off x="6409361" y="3577098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100B73-290F-FA40-ACDE-474DF0C4DE77}"/>
              </a:ext>
            </a:extLst>
          </p:cNvPr>
          <p:cNvSpPr/>
          <p:nvPr/>
        </p:nvSpPr>
        <p:spPr>
          <a:xfrm>
            <a:off x="6866334" y="4970206"/>
            <a:ext cx="4374609" cy="1013255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Rectangle 31">
            <a:extLst>
              <a:ext uri="{FF2B5EF4-FFF2-40B4-BE49-F238E27FC236}">
                <a16:creationId xmlns:a16="http://schemas.microsoft.com/office/drawing/2014/main" id="{879C4FBA-9AE3-EF48-AE1C-837EC84B1213}"/>
              </a:ext>
            </a:extLst>
          </p:cNvPr>
          <p:cNvSpPr/>
          <p:nvPr/>
        </p:nvSpPr>
        <p:spPr>
          <a:xfrm>
            <a:off x="6409361" y="5188310"/>
            <a:ext cx="1371600" cy="914400"/>
          </a:xfrm>
          <a:prstGeom prst="snip1Rect">
            <a:avLst>
              <a:gd name="adj" fmla="val 50000"/>
            </a:avLst>
          </a:prstGeom>
          <a:solidFill>
            <a:srgbClr val="E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174AEB-DDF8-DC49-AF63-D349413E3B38}"/>
              </a:ext>
            </a:extLst>
          </p:cNvPr>
          <p:cNvSpPr txBox="1"/>
          <p:nvPr/>
        </p:nvSpPr>
        <p:spPr>
          <a:xfrm>
            <a:off x="1765557" y="2023267"/>
            <a:ext cx="226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One of two most basic indicators commonly used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282CF8-F845-E944-853C-6A65D233A32B}"/>
              </a:ext>
            </a:extLst>
          </p:cNvPr>
          <p:cNvSpPr txBox="1"/>
          <p:nvPr/>
        </p:nvSpPr>
        <p:spPr>
          <a:xfrm>
            <a:off x="1765557" y="3630509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The other most basic indicator commonly used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D0369E-78DF-5F47-89D6-ACCDC6ABDA48}"/>
              </a:ext>
            </a:extLst>
          </p:cNvPr>
          <p:cNvSpPr txBox="1"/>
          <p:nvPr/>
        </p:nvSpPr>
        <p:spPr>
          <a:xfrm>
            <a:off x="1771480" y="1756311"/>
            <a:ext cx="246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The Basics Part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760D66-7FA7-D145-8BE2-039F69C24586}"/>
              </a:ext>
            </a:extLst>
          </p:cNvPr>
          <p:cNvSpPr txBox="1"/>
          <p:nvPr/>
        </p:nvSpPr>
        <p:spPr>
          <a:xfrm>
            <a:off x="3871233" y="1925588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01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DOMAINS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919F08-F789-354D-8E56-C89D894BF0E4}"/>
              </a:ext>
            </a:extLst>
          </p:cNvPr>
          <p:cNvSpPr txBox="1"/>
          <p:nvPr/>
        </p:nvSpPr>
        <p:spPr>
          <a:xfrm>
            <a:off x="1765557" y="3355828"/>
            <a:ext cx="302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The Basics Part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835E4A-BB11-9844-A6FC-15791B391E77}"/>
              </a:ext>
            </a:extLst>
          </p:cNvPr>
          <p:cNvSpPr txBox="1"/>
          <p:nvPr/>
        </p:nvSpPr>
        <p:spPr>
          <a:xfrm>
            <a:off x="3871233" y="3566811"/>
            <a:ext cx="16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02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IP ADDRESS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D9445-DAD3-3348-A4F5-2CE131C9792B}"/>
              </a:ext>
            </a:extLst>
          </p:cNvPr>
          <p:cNvSpPr txBox="1"/>
          <p:nvPr/>
        </p:nvSpPr>
        <p:spPr>
          <a:xfrm>
            <a:off x="1765557" y="5249083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Can be incredibly valuable data to extend investigations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E301CF-5231-A545-BA04-573D52D63D50}"/>
              </a:ext>
            </a:extLst>
          </p:cNvPr>
          <p:cNvSpPr txBox="1"/>
          <p:nvPr/>
        </p:nvSpPr>
        <p:spPr>
          <a:xfrm>
            <a:off x="1765557" y="4974402"/>
            <a:ext cx="246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Who are you?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4F1002-CCA8-9A43-9847-CE534C3A9950}"/>
              </a:ext>
            </a:extLst>
          </p:cNvPr>
          <p:cNvSpPr txBox="1"/>
          <p:nvPr/>
        </p:nvSpPr>
        <p:spPr>
          <a:xfrm>
            <a:off x="3871233" y="5194345"/>
            <a:ext cx="16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03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WHOIS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A056EA-5467-EE43-8237-6E8C0E382061}"/>
              </a:ext>
            </a:extLst>
          </p:cNvPr>
          <p:cNvSpPr txBox="1"/>
          <p:nvPr/>
        </p:nvSpPr>
        <p:spPr>
          <a:xfrm>
            <a:off x="6409361" y="1929667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04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SSL CERT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F731A3-B999-EA4F-91F4-CE6B1B2253BD}"/>
              </a:ext>
            </a:extLst>
          </p:cNvPr>
          <p:cNvSpPr txBox="1"/>
          <p:nvPr/>
        </p:nvSpPr>
        <p:spPr>
          <a:xfrm>
            <a:off x="7902043" y="2028237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Adversaries also like to use encryption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D8B59F-AD4D-8A44-BB38-1100274423BA}"/>
              </a:ext>
            </a:extLst>
          </p:cNvPr>
          <p:cNvSpPr txBox="1"/>
          <p:nvPr/>
        </p:nvSpPr>
        <p:spPr>
          <a:xfrm>
            <a:off x="7413685" y="1753222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Reusing certificates is 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05ADC0-B15F-0640-AA83-D0FC25440E9A}"/>
              </a:ext>
            </a:extLst>
          </p:cNvPr>
          <p:cNvSpPr txBox="1"/>
          <p:nvPr/>
        </p:nvSpPr>
        <p:spPr>
          <a:xfrm>
            <a:off x="6409361" y="3531205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05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SERVICES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430D7-9527-6A42-96D4-9754119285C8}"/>
              </a:ext>
            </a:extLst>
          </p:cNvPr>
          <p:cNvSpPr txBox="1"/>
          <p:nvPr/>
        </p:nvSpPr>
        <p:spPr>
          <a:xfrm>
            <a:off x="7902043" y="3629775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Infrastructure is rarely ever self hosted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6E02B3-1DC9-354C-B3B8-C75BB00F1069}"/>
              </a:ext>
            </a:extLst>
          </p:cNvPr>
          <p:cNvSpPr txBox="1"/>
          <p:nvPr/>
        </p:nvSpPr>
        <p:spPr>
          <a:xfrm>
            <a:off x="7413685" y="3354760"/>
            <a:ext cx="28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I’m in the cloud!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09310B-13A1-8D43-9739-AB3A3AC30EFA}"/>
              </a:ext>
            </a:extLst>
          </p:cNvPr>
          <p:cNvSpPr txBox="1"/>
          <p:nvPr/>
        </p:nvSpPr>
        <p:spPr>
          <a:xfrm>
            <a:off x="6409361" y="5150513"/>
            <a:ext cx="16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arth Orbiter" pitchFamily="2" charset="0"/>
                <a:ea typeface="Young" pitchFamily="2" charset="0"/>
                <a:cs typeface="Ace Futurism" pitchFamily="2" charset="-79"/>
              </a:rPr>
              <a:t>06</a:t>
            </a:r>
          </a:p>
          <a:p>
            <a:r>
              <a:rPr lang="en-US" sz="1400" b="1" dirty="0">
                <a:solidFill>
                  <a:schemeClr val="bg1"/>
                </a:solidFill>
                <a:latin typeface="Young" pitchFamily="2" charset="0"/>
                <a:ea typeface="Young" pitchFamily="2" charset="0"/>
              </a:rPr>
              <a:t>CONTENT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E5A460-A13C-0E4F-939A-D7EFFDF87C5B}"/>
              </a:ext>
            </a:extLst>
          </p:cNvPr>
          <p:cNvSpPr txBox="1"/>
          <p:nvPr/>
        </p:nvSpPr>
        <p:spPr>
          <a:xfrm>
            <a:off x="7902043" y="5249083"/>
            <a:ext cx="238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Coder's Crux 2" charset="0"/>
              </a:rPr>
              <a:t>Seriously, what’s the worst that could happen?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DB4F57-C09A-6649-BC67-C154CE4F4FEB}"/>
              </a:ext>
            </a:extLst>
          </p:cNvPr>
          <p:cNvSpPr txBox="1"/>
          <p:nvPr/>
        </p:nvSpPr>
        <p:spPr>
          <a:xfrm>
            <a:off x="7413685" y="5019189"/>
            <a:ext cx="2874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What’s the worst that could happen?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FAEE-FA69-D842-81D9-4731B59C2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434" y="5165192"/>
            <a:ext cx="6858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D9231-2779-E04E-A56F-43CBE3BDD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733" y="3531205"/>
            <a:ext cx="6858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CE1B5-6C4F-9F47-BED3-7117712EB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434" y="1915488"/>
            <a:ext cx="685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9D083-66A4-8441-9E0E-024C5FB66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08" y="5165192"/>
            <a:ext cx="685800" cy="6858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BB7EFB1-9A12-AF40-AF0F-42FFA3B1A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508" y="3531205"/>
            <a:ext cx="685800" cy="6858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60A2E5-B0E6-B040-8D45-0F9086BCA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508" y="19154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AD4A6B2-1566-424A-9B2A-8B5247570ECC}"/>
              </a:ext>
            </a:extLst>
          </p:cNvPr>
          <p:cNvSpPr txBox="1"/>
          <p:nvPr/>
        </p:nvSpPr>
        <p:spPr>
          <a:xfrm>
            <a:off x="3619449" y="1043734"/>
            <a:ext cx="4198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	                              &amp;%/(#//&amp;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%%%%%%%%%%%%#&amp;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%(%##%%%%%%%%%%%%%%%%%%%%%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##%%%%%%%%%%%%%%%%%(*,#%%%%%%%@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%%%%%%%%%%%%%%%%%%%%#        #%%%%%&amp;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%%%%%%%%%%%%%%%%%%%%%%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(%%%%%%%%%%%%%%%%%%%%%%%%        #%%%%%.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#%%%%%%%%%%%%%%%%%%%%%%%%%%%&amp;    %%%%%%%#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%%%%%%%%%%%%%%%%%%%%%%%%%%%%%%%%%%%%%%%%#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#%%%%%%%%%%%%%%%%%%#(@   @%%%%%%%%%%%%%#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%%%%%%%%%%%%%%%%#             *##%%##/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%%%%%%%%%%%%%%%%*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&amp;%%%%%%%%%%%%%%%%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#%%%%%%%%%%%%%%%%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#%%%%%%%%%%%%%%%#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#%%%%%%%%%%%%%%%,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&amp;#%%%%%%%%%%%%%%%                           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%%%%%%%%%%%%%%%%                          &amp;&amp;     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%%%%%%%%%%%%%%%%@                     &amp;#%%%%%%%%##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%%%%%%%%%%%%%%%%#                     #%%%%%%%%%%%%%%#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#%%%%%%%%%%%%%%%/                     %%%%%%%####%%%%%%%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#%%%%%%%%%%%%%%%#                     %%%%%%*      .%%%%%#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%%%%%%%%%%%%%%%%,                     (%%%%%          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                       .%%%%%#        &amp;%%%%%(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        #%#####%         #%%%%%#      %%%%%%#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%%%%%%%%%%%%%%%%#     #%%%%%%%%%%%%%#  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%%%%%%%%%%%%%%%%#     (%%%%%%%%%%%%%%%%&amp;      @#%%%%%%%%%%%%%.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%%%%%%%%%%%%%%%%%     #%%%%%%@    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#%%%%%%%%%%%%%%%      #%%%%%#        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#%%%%%%%%%%%%%%%.      %%%%%%         (%%%%#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%%%%%%%%%%%%%%%%,       #%%%%%#       %#%%%%#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          *%%%%%%%&amp;&amp;&amp;##%%%%%%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#%%%%%%%%%%%%%%%            .%%%%%%%%%%%%%%%#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#%%%%%%%%%%%%%%#               *%%%%%%%%%%%#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%%%%%%%%%%%%%%%#                 %%%%%%%%%%%%           #%%%%%%%%%%#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#%%%%%%%%%%%%%#                  %%%%%%%%%%%%           #%%%%%%%%%%% 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%%%%%%%%%%%%%%#                   %%%%%%%%%%%%&amp;         %%%%%%%%%%%%%#  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%%%%%%%%%%%%%%&amp;     #%%%%%%%%%%%%%%%%#        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/%%%%%%%%%%%%%%                            #%%%%%%%%%%%%%%%/      ,%%%%%%%%%%%%%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@%%%%%%%%%%%%%%&amp;                             %%%%%%%%%%%%%          #%%%%%%%%%%%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#%%%%%%%%%%%%%% 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%%%%%%%%%%%%%%#  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%%%%%%%%%%%%%%%#% 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%%%%%%%%%%%%%%%%&amp; 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%%%%%%%%%%%%%%%%&amp; 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#%%%%%%%%%%%%%%%# 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,%%%%%%%%%%%%%%%% 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@%%%%%%%%%%%%%%%%                     (%%%%%%%%%%%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@%%%%%%%%%%%%%%%#                    (%%%%%%%%%%%&amp;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%%%%%%%%%%%%%%%#                 %#%%%%%%%%%%%%%%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%%%%%%%%%%%%%%%%%              #%%%%%%%%#%%%%%%%%%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#%%%%%%%%%%%%%%%&amp;            #%%%%%%       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#%%%%%%%%%%%%%%%%           #%%%%#         #%%%%#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#%%%%%%%%%%%%%%%#          &amp;%%%%%         #%%%%(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@%%%%%%%%%%%%%%%#          %%%%%%%     &amp;%%%%%%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@%%%%%%%%%%%%%%%#         *%%%%%%%##%%%%%%%%@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%%%%%%%%%%%%%%%#         .%%%%%%%%%%%%%%#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#%%%%%%%%%%%%%%%#          *%%%%%%%%#.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#%%%%%%%%%%%%%%%# 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%%%%%%%%%%%%%%%%&amp; 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/%%%%%%%%%%%%%%%# 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#%%%%%%%%%%%%%%%# 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@%%%%%%%%%%%%%%%%  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%%%%%%%%%%%%%%%%&amp;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%%%%%%%%%%%%%%%%  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#%%%%%%%%%%%%%%%#   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%%%%%%%%%%%%%%%%%#@                     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*%%%%%%%%%%%%%%%%%%%##&amp;@@@@@@@@@@@@@@@&amp;%%%%%%%%%%%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(%%%%%%%%%%%%%%%%%%%%%%%%%%%%%%%%%%%%%%%%%%%%%%%%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/%%%%%%%%%%%%%%%%%%%%%%%%%%%%%%%%%%%%%%%%%%%%%%%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*%%%%%%%%%%%%%%%%%%%%%%%%%%%%%%%%%%%%%%%%%%%%%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.%%%%%%%%%%%%%%%%%%%%%%%%%%%%%%%%%%%%%%%%%%%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#%%%%%%%%%%%%%%%%%%%%%%%%%%%%%%%%%%%%%%%%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%%%%%%%%%%%%%%%%%%%%%%%%%%%%%%%%%%%%%</a:t>
            </a:r>
          </a:p>
          <a:p>
            <a:r>
              <a:rPr lang="en-US" sz="400" dirty="0">
                <a:solidFill>
                  <a:schemeClr val="bg1">
                    <a:alpha val="40000"/>
                  </a:scheme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,(%#############################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124A-2E49-7948-96FA-FF3DD650C2B5}"/>
              </a:ext>
            </a:extLst>
          </p:cNvPr>
          <p:cNvSpPr txBox="1"/>
          <p:nvPr/>
        </p:nvSpPr>
        <p:spPr>
          <a:xfrm>
            <a:off x="6037066" y="1043733"/>
            <a:ext cx="35613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//////////////////////////////*//%   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/////////////////////////////////////(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/////////////////////////////////////////%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///////////////////////////////////////////(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/////////////////////////////////////////////*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///////////////////////////////////////////////(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(*////////////////////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/////////////////%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////////////////#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/////////////////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*///////////////(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////////////////*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.////////////////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               ////////////////&amp;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     %&amp;              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&amp;//////////*&amp;         *////////////////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#////////////////         /////////////////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(////////*/////////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       //////#         ////////////////(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         (/////          .////////////////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//////%        /////*            ////////////////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//////%     &amp;//////(             ////////////////%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/////////////////(               ////////////////%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./////////////*                  ////////////////%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/////////////////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////////////////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////////////////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.////////////////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 ////////////           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           %////////////           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          /////////////%                             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/////////////*&amp;    %/////////////////%        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(////////////////       //////////////                   (////////////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,////////////.          ////////////                  %/////////////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 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 (///////////                 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  #////////////*              %////////////////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%////////////////(           %////////////////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%//////.     ///////         #////////////////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//////(       /////////////////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*/////         /////(      ////////////////.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(/////#       ///////     ////////////////(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///////////*        ///////%&amp;%%////////     ////////////////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///////////////(       ////////////////,     ////////////////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       (////////////*     %////////////////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*/////.      .//////          (.**,         #////////////////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///////                      %///////////////*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//////%        %/////                      /////////////////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                     /////////////////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////////*/////////                     ////////////////(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///////////////*                     ////////////////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/////////*                      (////////////////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 #////////////////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 #///////////////*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 ////////////////*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 *////////////////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  ////////////////(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&amp;////////////////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  ////////////////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                       (////////////////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   (*//////*(          @(/////////////////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(///////////////##(/////////////////////,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/////////////////////////////////////////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///////      ///////////////////////////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///////         ///////////////////////,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//////         %/////////////////////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//////%      %////////////////////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///////*((///////////////////                                         </a:t>
            </a:r>
          </a:p>
          <a:p>
            <a:r>
              <a:rPr lang="en-US" sz="400" dirty="0">
                <a:solidFill>
                  <a:srgbClr val="EF9223">
                    <a:alpha val="40000"/>
                  </a:srgbClr>
                </a:solidFill>
                <a:latin typeface="Lucida Console" panose="020B0609040504020204" pitchFamily="49" charset="0"/>
                <a:cs typeface="Consolas" panose="020B0609020204030204" pitchFamily="49" charset="0"/>
              </a:rPr>
              <a:t>         ///////////////////*/*.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64447" y="8721075"/>
            <a:ext cx="6110005" cy="389009"/>
          </a:xfrm>
          <a:prstGeom prst="rect">
            <a:avLst/>
          </a:prstGeo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9</a:t>
            </a:fld>
            <a:r>
              <a:rPr lang="en-US" altLang="en-US" dirty="0"/>
              <a:t>  |  © 2017, Palo Alto Networks. All Rights Reserved.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932447-5DC1-2040-901A-7836645DB63C}"/>
              </a:ext>
            </a:extLst>
          </p:cNvPr>
          <p:cNvSpPr txBox="1"/>
          <p:nvPr/>
        </p:nvSpPr>
        <p:spPr>
          <a:xfrm>
            <a:off x="564447" y="246044"/>
            <a:ext cx="425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F9223"/>
                </a:solidFill>
                <a:latin typeface="Young" pitchFamily="2" charset="0"/>
                <a:ea typeface="Young" pitchFamily="2" charset="0"/>
              </a:rPr>
              <a:t>INFRASTRUCTURE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CEDE9A-DE6F-F04F-93A5-B17F6D710B14}"/>
              </a:ext>
            </a:extLst>
          </p:cNvPr>
          <p:cNvCxnSpPr>
            <a:cxnSpLocks/>
          </p:cNvCxnSpPr>
          <p:nvPr/>
        </p:nvCxnSpPr>
        <p:spPr>
          <a:xfrm>
            <a:off x="660346" y="886201"/>
            <a:ext cx="5587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B31C4A-BE17-2847-8567-CCCF3056FCD0}"/>
              </a:ext>
            </a:extLst>
          </p:cNvPr>
          <p:cNvSpPr txBox="1"/>
          <p:nvPr/>
        </p:nvSpPr>
        <p:spPr>
          <a:xfrm>
            <a:off x="216713" y="3198167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der's Crux" pitchFamily="2" charset="-79"/>
                <a:ea typeface="Roboto Thin" pitchFamily="2" charset="0"/>
                <a:cs typeface="Coder's Crux" pitchFamily="2" charset="-79"/>
              </a:rPr>
              <a:t>therealapt.com</a:t>
            </a:r>
            <a:endParaRPr lang="en-US" sz="2400" dirty="0">
              <a:solidFill>
                <a:srgbClr val="C00000"/>
              </a:solidFill>
              <a:latin typeface="Coder's Crux" pitchFamily="2" charset="-79"/>
              <a:ea typeface="Roboto Thin" pitchFamily="2" charset="0"/>
              <a:cs typeface="Coder's Crux" pitchFamily="2" charset="-79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7456FA-E2D3-3D43-AB8B-2A047FD79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09" y="2457905"/>
            <a:ext cx="228600" cy="2286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3772A40-FD6D-FE43-B9B0-122D43212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995" y="2469231"/>
            <a:ext cx="228600" cy="2286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95F615A9-5A66-9543-AB61-940299995DF5}"/>
              </a:ext>
            </a:extLst>
          </p:cNvPr>
          <p:cNvSpPr txBox="1"/>
          <p:nvPr/>
        </p:nvSpPr>
        <p:spPr>
          <a:xfrm>
            <a:off x="2915225" y="236526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50.63.202.32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45BB3C39-A6A5-ED4F-9C3C-B4685C809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306" y="4193986"/>
            <a:ext cx="228600" cy="22860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C1A56B3-F4A2-2440-9ED8-81B6D49D1A25}"/>
              </a:ext>
            </a:extLst>
          </p:cNvPr>
          <p:cNvSpPr txBox="1"/>
          <p:nvPr/>
        </p:nvSpPr>
        <p:spPr>
          <a:xfrm>
            <a:off x="2912536" y="409002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10.1.1.5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67DAECC-CEEF-2C44-AB1B-40CC75DF7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1167892"/>
            <a:ext cx="228600" cy="2286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FC2EC7A4-A87F-824E-8D8A-4AD27CD200B8}"/>
              </a:ext>
            </a:extLst>
          </p:cNvPr>
          <p:cNvSpPr txBox="1"/>
          <p:nvPr/>
        </p:nvSpPr>
        <p:spPr>
          <a:xfrm>
            <a:off x="5182850" y="105355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flowersforsale.com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D39B2A1F-9644-964D-ADCF-3837435F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1721392"/>
            <a:ext cx="228600" cy="2286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0E0AADB1-C40A-4C4A-A720-DBB2CAD8F977}"/>
              </a:ext>
            </a:extLst>
          </p:cNvPr>
          <p:cNvSpPr txBox="1"/>
          <p:nvPr/>
        </p:nvSpPr>
        <p:spPr>
          <a:xfrm>
            <a:off x="5182850" y="160705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purplecars.net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5E4BD605-2DA8-814F-A9F3-090C88DB1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2269517"/>
            <a:ext cx="228600" cy="22860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74387E52-631A-1C4C-BBAB-A68B81A1BEF3}"/>
              </a:ext>
            </a:extLst>
          </p:cNvPr>
          <p:cNvSpPr txBox="1"/>
          <p:nvPr/>
        </p:nvSpPr>
        <p:spPr>
          <a:xfrm>
            <a:off x="5182850" y="2155179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piratesandninjas.io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05E0539-D480-4040-9206-D6A091066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2817752"/>
            <a:ext cx="228600" cy="228600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1284AED-BC18-A64A-85A2-112165C21F37}"/>
              </a:ext>
            </a:extLst>
          </p:cNvPr>
          <p:cNvSpPr txBox="1"/>
          <p:nvPr/>
        </p:nvSpPr>
        <p:spPr>
          <a:xfrm>
            <a:off x="5182850" y="2703414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ghostandgoblins.org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53F0ADE3-CAC1-AF47-8D7E-2F7E3029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37" y="3375766"/>
            <a:ext cx="228600" cy="2286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AB9F2333-7D28-EC43-A015-2B87BFDAAE45}"/>
              </a:ext>
            </a:extLst>
          </p:cNvPr>
          <p:cNvSpPr txBox="1"/>
          <p:nvPr/>
        </p:nvSpPr>
        <p:spPr>
          <a:xfrm>
            <a:off x="5192440" y="326142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44000CA3-D1EC-AB49-BE9F-EA809B644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4903774"/>
            <a:ext cx="228600" cy="2286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AE9ACF2-BF75-7747-8146-5245E2B26838}"/>
              </a:ext>
            </a:extLst>
          </p:cNvPr>
          <p:cNvSpPr txBox="1"/>
          <p:nvPr/>
        </p:nvSpPr>
        <p:spPr>
          <a:xfrm>
            <a:off x="5182850" y="478943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therealbad.com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743B923-9309-6747-B5DB-B4B2353E9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5457274"/>
            <a:ext cx="228600" cy="22860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CC925461-D51B-0B47-946E-7B5EA8D2BB71}"/>
              </a:ext>
            </a:extLst>
          </p:cNvPr>
          <p:cNvSpPr txBox="1"/>
          <p:nvPr/>
        </p:nvSpPr>
        <p:spPr>
          <a:xfrm>
            <a:off x="5182850" y="534293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thebadbad.org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4ECB8D7F-9049-E640-A432-41901116D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147" y="6005399"/>
            <a:ext cx="228600" cy="22860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179C5040-5FB4-274C-BA45-0FC91FD1DCB8}"/>
              </a:ext>
            </a:extLst>
          </p:cNvPr>
          <p:cNvSpPr txBox="1"/>
          <p:nvPr/>
        </p:nvSpPr>
        <p:spPr>
          <a:xfrm>
            <a:off x="5182850" y="5891061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ns1.therealapt.com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0B47BA8D-31A5-DD4A-BE09-087B5AD4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28" y="4145617"/>
            <a:ext cx="228600" cy="2286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518B1855-DA46-2149-9B08-4D1DE850E712}"/>
              </a:ext>
            </a:extLst>
          </p:cNvPr>
          <p:cNvSpPr txBox="1"/>
          <p:nvPr/>
        </p:nvSpPr>
        <p:spPr>
          <a:xfrm>
            <a:off x="8126358" y="404165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172.20.4.3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2934041-6D21-3F45-8988-4E5CE80D6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58" y="5416078"/>
            <a:ext cx="228600" cy="2286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2FC019F5-8306-E04A-A4EE-7064889C9A8B}"/>
              </a:ext>
            </a:extLst>
          </p:cNvPr>
          <p:cNvSpPr txBox="1"/>
          <p:nvPr/>
        </p:nvSpPr>
        <p:spPr>
          <a:xfrm>
            <a:off x="8119988" y="531211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192.168.2.1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DDC7CDF0-8BD8-D945-B351-7828FD7A1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498" y="5954799"/>
            <a:ext cx="228600" cy="2286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E78A6CE1-955A-F24B-89E1-D25CF106D786}"/>
              </a:ext>
            </a:extLst>
          </p:cNvPr>
          <p:cNvSpPr txBox="1"/>
          <p:nvPr/>
        </p:nvSpPr>
        <p:spPr>
          <a:xfrm>
            <a:off x="8132728" y="583490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der's Crux" pitchFamily="2" charset="-79"/>
                <a:cs typeface="Coder's Crux" pitchFamily="2" charset="-79"/>
              </a:rPr>
              <a:t>10.1.1.5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81AA5-2F65-704B-A9C8-30B5AC76F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603" y="3635756"/>
            <a:ext cx="228600" cy="22860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8958767A-3F7B-E546-AC98-979D1A04B915}"/>
              </a:ext>
            </a:extLst>
          </p:cNvPr>
          <p:cNvSpPr txBox="1"/>
          <p:nvPr/>
        </p:nvSpPr>
        <p:spPr>
          <a:xfrm>
            <a:off x="8108833" y="3531791"/>
            <a:ext cx="141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148.81.111.111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DEF387E0-929E-974E-A09A-73ED5C584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652" y="1167892"/>
            <a:ext cx="228600" cy="228600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36240FDA-B897-A44D-9555-308C75AB7B3E}"/>
              </a:ext>
            </a:extLst>
          </p:cNvPr>
          <p:cNvSpPr txBox="1"/>
          <p:nvPr/>
        </p:nvSpPr>
        <p:spPr>
          <a:xfrm>
            <a:off x="10235355" y="105355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apt42.net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5F0D5F45-DD8B-7644-BFB9-C1ACD934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652" y="1721392"/>
            <a:ext cx="228600" cy="2286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0D97973D-371F-7D44-AB6E-A1CF07D12F5D}"/>
              </a:ext>
            </a:extLst>
          </p:cNvPr>
          <p:cNvSpPr txBox="1"/>
          <p:nvPr/>
        </p:nvSpPr>
        <p:spPr>
          <a:xfrm>
            <a:off x="10224429" y="160705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pandac2.org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7A9EE1E8-E2EC-7B40-BFDA-1EE101E63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652" y="614392"/>
            <a:ext cx="228600" cy="22860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CE9D2A32-FB2D-B349-AADC-DC71CEF3B09F}"/>
              </a:ext>
            </a:extLst>
          </p:cNvPr>
          <p:cNvSpPr txBox="1"/>
          <p:nvPr/>
        </p:nvSpPr>
        <p:spPr>
          <a:xfrm>
            <a:off x="10235355" y="50005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apt55.com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29439A08-6D5A-A44E-B61E-E488628A0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51" y="2269517"/>
            <a:ext cx="228600" cy="22860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62287785-9B44-654C-B56E-2C6121EB7A29}"/>
              </a:ext>
            </a:extLst>
          </p:cNvPr>
          <p:cNvSpPr txBox="1"/>
          <p:nvPr/>
        </p:nvSpPr>
        <p:spPr>
          <a:xfrm>
            <a:off x="10243954" y="2155179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cuddlybears.co.uk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3BC869D5-984C-4F43-B6C5-0FFE56263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827" y="2790447"/>
            <a:ext cx="228600" cy="228600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1E7329AE-216C-AF42-B22C-8DEBF7DAB399}"/>
              </a:ext>
            </a:extLst>
          </p:cNvPr>
          <p:cNvSpPr txBox="1"/>
          <p:nvPr/>
        </p:nvSpPr>
        <p:spPr>
          <a:xfrm>
            <a:off x="10254835" y="267702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...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2B03BD78-D021-7C4F-9069-E161E0D46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367" y="4112018"/>
            <a:ext cx="228600" cy="228600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1CD303F7-6F81-1643-9F0F-CD4A2117FDD2}"/>
              </a:ext>
            </a:extLst>
          </p:cNvPr>
          <p:cNvSpPr txBox="1"/>
          <p:nvPr/>
        </p:nvSpPr>
        <p:spPr>
          <a:xfrm>
            <a:off x="10235355" y="399158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otherbad.net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9F90327D-DB46-1349-8279-63AB490AD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18" y="5382479"/>
            <a:ext cx="228600" cy="228600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03F8D2EB-2CD3-4640-B2B6-CB18D89D79F2}"/>
              </a:ext>
            </a:extLst>
          </p:cNvPr>
          <p:cNvSpPr txBox="1"/>
          <p:nvPr/>
        </p:nvSpPr>
        <p:spPr>
          <a:xfrm>
            <a:off x="10235355" y="527260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oldbad.com</a:t>
            </a:r>
            <a:endParaRPr lang="en-US" dirty="0">
              <a:solidFill>
                <a:schemeClr val="bg1"/>
              </a:solidFill>
              <a:latin typeface="Coder's Crux" pitchFamily="2" charset="-79"/>
              <a:cs typeface="Coder's Crux" pitchFamily="2" charset="-79"/>
            </a:endParaRPr>
          </a:p>
        </p:txBody>
      </p:sp>
      <p:cxnSp>
        <p:nvCxnSpPr>
          <p:cNvPr id="162" name="Elbow Connector 161">
            <a:extLst>
              <a:ext uri="{FF2B5EF4-FFF2-40B4-BE49-F238E27FC236}">
                <a16:creationId xmlns:a16="http://schemas.microsoft.com/office/drawing/2014/main" id="{94719861-88C0-E74E-9514-77234432A414}"/>
              </a:ext>
            </a:extLst>
          </p:cNvPr>
          <p:cNvCxnSpPr>
            <a:stCxn id="117" idx="3"/>
            <a:endCxn id="120" idx="1"/>
          </p:cNvCxnSpPr>
          <p:nvPr/>
        </p:nvCxnSpPr>
        <p:spPr>
          <a:xfrm flipV="1">
            <a:off x="4157873" y="1282192"/>
            <a:ext cx="763274" cy="1267740"/>
          </a:xfrm>
          <a:prstGeom prst="bentConnector3">
            <a:avLst>
              <a:gd name="adj1" fmla="val 44108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>
            <a:extLst>
              <a:ext uri="{FF2B5EF4-FFF2-40B4-BE49-F238E27FC236}">
                <a16:creationId xmlns:a16="http://schemas.microsoft.com/office/drawing/2014/main" id="{FFFC0284-95C4-B245-BD49-EB3998F0AD95}"/>
              </a:ext>
            </a:extLst>
          </p:cNvPr>
          <p:cNvCxnSpPr>
            <a:endCxn id="129" idx="1"/>
          </p:cNvCxnSpPr>
          <p:nvPr/>
        </p:nvCxnSpPr>
        <p:spPr>
          <a:xfrm rot="16200000" flipH="1">
            <a:off x="4242608" y="2801937"/>
            <a:ext cx="939596" cy="436662"/>
          </a:xfrm>
          <a:prstGeom prst="bentConnector2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0E1A7016-9489-254A-B4E1-8CD4E9BF7AEA}"/>
              </a:ext>
            </a:extLst>
          </p:cNvPr>
          <p:cNvCxnSpPr>
            <a:cxnSpLocks/>
            <a:stCxn id="123" idx="1"/>
          </p:cNvCxnSpPr>
          <p:nvPr/>
        </p:nvCxnSpPr>
        <p:spPr>
          <a:xfrm flipH="1">
            <a:off x="4494075" y="1835692"/>
            <a:ext cx="42707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544EA70-A5C1-C546-84F2-91FD0D2523E1}"/>
              </a:ext>
            </a:extLst>
          </p:cNvPr>
          <p:cNvCxnSpPr>
            <a:cxnSpLocks/>
          </p:cNvCxnSpPr>
          <p:nvPr/>
        </p:nvCxnSpPr>
        <p:spPr>
          <a:xfrm flipH="1">
            <a:off x="4494075" y="2365266"/>
            <a:ext cx="42707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1F5F318-1D08-9240-A05D-4D76C7F3A5B8}"/>
              </a:ext>
            </a:extLst>
          </p:cNvPr>
          <p:cNvCxnSpPr>
            <a:cxnSpLocks/>
          </p:cNvCxnSpPr>
          <p:nvPr/>
        </p:nvCxnSpPr>
        <p:spPr>
          <a:xfrm flipH="1">
            <a:off x="4494075" y="2937933"/>
            <a:ext cx="427072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id="{91FFFE87-33A1-B640-8D36-B60334879721}"/>
              </a:ext>
            </a:extLst>
          </p:cNvPr>
          <p:cNvCxnSpPr>
            <a:stCxn id="119" idx="3"/>
            <a:endCxn id="135" idx="1"/>
          </p:cNvCxnSpPr>
          <p:nvPr/>
        </p:nvCxnSpPr>
        <p:spPr>
          <a:xfrm>
            <a:off x="3802523" y="4274687"/>
            <a:ext cx="1118624" cy="184501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9CE66E1A-B1C2-0741-A516-7DFD3B346DCA}"/>
              </a:ext>
            </a:extLst>
          </p:cNvPr>
          <p:cNvCxnSpPr>
            <a:cxnSpLocks/>
            <a:stCxn id="133" idx="1"/>
          </p:cNvCxnSpPr>
          <p:nvPr/>
        </p:nvCxnSpPr>
        <p:spPr>
          <a:xfrm flipH="1">
            <a:off x="4359349" y="5571574"/>
            <a:ext cx="561798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D316E37-ADCB-DD4B-B969-8B80CAAF0800}"/>
              </a:ext>
            </a:extLst>
          </p:cNvPr>
          <p:cNvCxnSpPr>
            <a:cxnSpLocks/>
          </p:cNvCxnSpPr>
          <p:nvPr/>
        </p:nvCxnSpPr>
        <p:spPr>
          <a:xfrm flipH="1">
            <a:off x="4359349" y="5008048"/>
            <a:ext cx="561798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6D7381B4-B572-0342-8DE5-D76F9F16DCC5}"/>
              </a:ext>
            </a:extLst>
          </p:cNvPr>
          <p:cNvCxnSpPr>
            <a:stCxn id="132" idx="3"/>
            <a:endCxn id="143" idx="1"/>
          </p:cNvCxnSpPr>
          <p:nvPr/>
        </p:nvCxnSpPr>
        <p:spPr>
          <a:xfrm flipV="1">
            <a:off x="6601828" y="3750056"/>
            <a:ext cx="1284775" cy="1224046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4C6E9133-3460-AF47-BDC7-D9F3D114C7A9}"/>
              </a:ext>
            </a:extLst>
          </p:cNvPr>
          <p:cNvCxnSpPr>
            <a:cxnSpLocks/>
            <a:stCxn id="137" idx="1"/>
          </p:cNvCxnSpPr>
          <p:nvPr/>
        </p:nvCxnSpPr>
        <p:spPr>
          <a:xfrm flipH="1">
            <a:off x="7238929" y="4259917"/>
            <a:ext cx="665199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4F325627-1860-D841-8E5C-160F88863863}"/>
              </a:ext>
            </a:extLst>
          </p:cNvPr>
          <p:cNvCxnSpPr>
            <a:stCxn id="134" idx="3"/>
            <a:endCxn id="139" idx="1"/>
          </p:cNvCxnSpPr>
          <p:nvPr/>
        </p:nvCxnSpPr>
        <p:spPr>
          <a:xfrm>
            <a:off x="6513664" y="5527602"/>
            <a:ext cx="1384094" cy="2776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FF793C96-F059-B745-A0CF-949A131ECE7E}"/>
              </a:ext>
            </a:extLst>
          </p:cNvPr>
          <p:cNvCxnSpPr>
            <a:cxnSpLocks/>
            <a:stCxn id="136" idx="3"/>
            <a:endCxn id="141" idx="1"/>
          </p:cNvCxnSpPr>
          <p:nvPr/>
        </p:nvCxnSpPr>
        <p:spPr>
          <a:xfrm flipV="1">
            <a:off x="6954489" y="6069099"/>
            <a:ext cx="956009" cy="6628"/>
          </a:xfrm>
          <a:prstGeom prst="straightConnector1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0C9419EA-87A5-8043-8272-8EBCAF3BB884}"/>
              </a:ext>
            </a:extLst>
          </p:cNvPr>
          <p:cNvCxnSpPr>
            <a:stCxn id="155" idx="1"/>
            <a:endCxn id="138" idx="3"/>
          </p:cNvCxnSpPr>
          <p:nvPr/>
        </p:nvCxnSpPr>
        <p:spPr>
          <a:xfrm flipH="1">
            <a:off x="9192676" y="4226318"/>
            <a:ext cx="795691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7EB80C4-2E27-B541-B174-BA4EFAD0008F}"/>
              </a:ext>
            </a:extLst>
          </p:cNvPr>
          <p:cNvCxnSpPr>
            <a:cxnSpLocks/>
            <a:stCxn id="157" idx="1"/>
            <a:endCxn id="140" idx="3"/>
          </p:cNvCxnSpPr>
          <p:nvPr/>
        </p:nvCxnSpPr>
        <p:spPr>
          <a:xfrm flipH="1">
            <a:off x="9274471" y="5496779"/>
            <a:ext cx="706147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19">
            <a:extLst>
              <a:ext uri="{FF2B5EF4-FFF2-40B4-BE49-F238E27FC236}">
                <a16:creationId xmlns:a16="http://schemas.microsoft.com/office/drawing/2014/main" id="{9B86DDC9-7FAC-A44B-9658-CACE3DA6255F}"/>
              </a:ext>
            </a:extLst>
          </p:cNvPr>
          <p:cNvCxnSpPr>
            <a:cxnSpLocks/>
            <a:stCxn id="144" idx="3"/>
            <a:endCxn id="149" idx="1"/>
          </p:cNvCxnSpPr>
          <p:nvPr/>
        </p:nvCxnSpPr>
        <p:spPr>
          <a:xfrm flipV="1">
            <a:off x="9526249" y="728692"/>
            <a:ext cx="447403" cy="2987765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B3B6388D-6022-0F44-BAED-DED7706233C6}"/>
              </a:ext>
            </a:extLst>
          </p:cNvPr>
          <p:cNvCxnSpPr>
            <a:cxnSpLocks/>
            <a:stCxn id="145" idx="1"/>
          </p:cNvCxnSpPr>
          <p:nvPr/>
        </p:nvCxnSpPr>
        <p:spPr>
          <a:xfrm flipH="1">
            <a:off x="9743607" y="1282192"/>
            <a:ext cx="230045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59C8A12D-0E8D-8B40-8835-797249EFCAD7}"/>
              </a:ext>
            </a:extLst>
          </p:cNvPr>
          <p:cNvCxnSpPr>
            <a:cxnSpLocks/>
          </p:cNvCxnSpPr>
          <p:nvPr/>
        </p:nvCxnSpPr>
        <p:spPr>
          <a:xfrm flipH="1">
            <a:off x="9743607" y="1841534"/>
            <a:ext cx="227086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9C286E36-E445-D54C-AC6F-093579F508B7}"/>
              </a:ext>
            </a:extLst>
          </p:cNvPr>
          <p:cNvCxnSpPr>
            <a:cxnSpLocks/>
          </p:cNvCxnSpPr>
          <p:nvPr/>
        </p:nvCxnSpPr>
        <p:spPr>
          <a:xfrm flipH="1">
            <a:off x="9751102" y="2386293"/>
            <a:ext cx="219590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3329DEFB-4EDA-A444-99A5-2C2237BF06C6}"/>
              </a:ext>
            </a:extLst>
          </p:cNvPr>
          <p:cNvCxnSpPr>
            <a:cxnSpLocks/>
          </p:cNvCxnSpPr>
          <p:nvPr/>
        </p:nvCxnSpPr>
        <p:spPr>
          <a:xfrm flipH="1">
            <a:off x="9743607" y="2905658"/>
            <a:ext cx="227084" cy="0"/>
          </a:xfrm>
          <a:prstGeom prst="straightConnector1">
            <a:avLst/>
          </a:prstGeom>
          <a:ln w="15875">
            <a:solidFill>
              <a:srgbClr val="EF92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>
            <a:extLst>
              <a:ext uri="{FF2B5EF4-FFF2-40B4-BE49-F238E27FC236}">
                <a16:creationId xmlns:a16="http://schemas.microsoft.com/office/drawing/2014/main" id="{2FDC62C4-6E14-B442-B12A-B9CC0F73A4B0}"/>
              </a:ext>
            </a:extLst>
          </p:cNvPr>
          <p:cNvCxnSpPr>
            <a:cxnSpLocks/>
            <a:stCxn id="2" idx="3"/>
            <a:endCxn id="116" idx="1"/>
          </p:cNvCxnSpPr>
          <p:nvPr/>
        </p:nvCxnSpPr>
        <p:spPr>
          <a:xfrm flipV="1">
            <a:off x="2039648" y="2583531"/>
            <a:ext cx="653347" cy="845469"/>
          </a:xfrm>
          <a:prstGeom prst="bentConnector3">
            <a:avLst>
              <a:gd name="adj1" fmla="val 50000"/>
            </a:avLst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>
            <a:extLst>
              <a:ext uri="{FF2B5EF4-FFF2-40B4-BE49-F238E27FC236}">
                <a16:creationId xmlns:a16="http://schemas.microsoft.com/office/drawing/2014/main" id="{46803725-5122-8548-B26F-595918321346}"/>
              </a:ext>
            </a:extLst>
          </p:cNvPr>
          <p:cNvCxnSpPr>
            <a:cxnSpLocks/>
            <a:endCxn id="118" idx="1"/>
          </p:cNvCxnSpPr>
          <p:nvPr/>
        </p:nvCxnSpPr>
        <p:spPr>
          <a:xfrm rot="16200000" flipH="1">
            <a:off x="1665938" y="3283917"/>
            <a:ext cx="1724753" cy="323983"/>
          </a:xfrm>
          <a:prstGeom prst="bentConnector2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FAC9BA7-38BB-2F4B-B207-5E1589946811}"/>
              </a:ext>
            </a:extLst>
          </p:cNvPr>
          <p:cNvSpPr/>
          <p:nvPr/>
        </p:nvSpPr>
        <p:spPr>
          <a:xfrm>
            <a:off x="5104221" y="4821752"/>
            <a:ext cx="1893071" cy="148893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C4ED403-6EAC-BA42-9A18-65785DB65C91}"/>
              </a:ext>
            </a:extLst>
          </p:cNvPr>
          <p:cNvSpPr/>
          <p:nvPr/>
        </p:nvSpPr>
        <p:spPr>
          <a:xfrm>
            <a:off x="8074487" y="4075250"/>
            <a:ext cx="1240485" cy="163701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E95966A-4721-DA40-A92E-56EC137DAB5F}"/>
              </a:ext>
            </a:extLst>
          </p:cNvPr>
          <p:cNvSpPr/>
          <p:nvPr/>
        </p:nvSpPr>
        <p:spPr>
          <a:xfrm>
            <a:off x="10168775" y="4041651"/>
            <a:ext cx="1563965" cy="216258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2587CB30-C559-B446-BC58-D53A2EDFA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098" y="5924141"/>
            <a:ext cx="228600" cy="228600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14A436AA-84D7-C749-B02E-B5F5C7AE489C}"/>
              </a:ext>
            </a:extLst>
          </p:cNvPr>
          <p:cNvSpPr txBox="1"/>
          <p:nvPr/>
        </p:nvSpPr>
        <p:spPr>
          <a:xfrm>
            <a:off x="10254835" y="581427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der's Crux" pitchFamily="2" charset="-79"/>
                <a:cs typeface="Coder's Crux" pitchFamily="2" charset="-79"/>
              </a:rPr>
              <a:t>oldbad2.com</a:t>
            </a:r>
          </a:p>
        </p:txBody>
      </p:sp>
      <p:cxnSp>
        <p:nvCxnSpPr>
          <p:cNvPr id="266" name="Elbow Connector 265">
            <a:extLst>
              <a:ext uri="{FF2B5EF4-FFF2-40B4-BE49-F238E27FC236}">
                <a16:creationId xmlns:a16="http://schemas.microsoft.com/office/drawing/2014/main" id="{C8CAD980-9685-554D-89E7-736303FA8266}"/>
              </a:ext>
            </a:extLst>
          </p:cNvPr>
          <p:cNvCxnSpPr>
            <a:endCxn id="263" idx="1"/>
          </p:cNvCxnSpPr>
          <p:nvPr/>
        </p:nvCxnSpPr>
        <p:spPr>
          <a:xfrm>
            <a:off x="9279464" y="5496779"/>
            <a:ext cx="720634" cy="541662"/>
          </a:xfrm>
          <a:prstGeom prst="bentConnector3">
            <a:avLst/>
          </a:prstGeom>
          <a:ln w="15875">
            <a:solidFill>
              <a:srgbClr val="EF9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9" grpId="0"/>
      <p:bldP spid="122" grpId="0"/>
      <p:bldP spid="124" grpId="0"/>
      <p:bldP spid="126" grpId="0"/>
      <p:bldP spid="128" grpId="0"/>
      <p:bldP spid="130" grpId="0"/>
      <p:bldP spid="132" grpId="0"/>
      <p:bldP spid="134" grpId="0"/>
      <p:bldP spid="136" grpId="0"/>
      <p:bldP spid="138" grpId="0"/>
      <p:bldP spid="140" grpId="0"/>
      <p:bldP spid="142" grpId="0"/>
      <p:bldP spid="144" grpId="0"/>
      <p:bldP spid="146" grpId="0"/>
      <p:bldP spid="148" grpId="0"/>
      <p:bldP spid="150" grpId="0"/>
      <p:bldP spid="152" grpId="0"/>
      <p:bldP spid="154" grpId="0"/>
      <p:bldP spid="156" grpId="0"/>
      <p:bldP spid="158" grpId="0"/>
      <p:bldP spid="260" grpId="0" animBg="1"/>
      <p:bldP spid="261" grpId="0" animBg="1"/>
      <p:bldP spid="262" grpId="0" animBg="1"/>
      <p:bldP spid="2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255259</TotalTime>
  <Words>7652</Words>
  <Application>Microsoft Macintosh PowerPoint</Application>
  <PresentationFormat>Widescreen</PresentationFormat>
  <Paragraphs>4730</Paragraphs>
  <Slides>29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Aliens Among Us</vt:lpstr>
      <vt:lpstr>Arial</vt:lpstr>
      <vt:lpstr>Calibri</vt:lpstr>
      <vt:lpstr>Calibri Light</vt:lpstr>
      <vt:lpstr>Coder's Crux</vt:lpstr>
      <vt:lpstr>Earth Orbiter</vt:lpstr>
      <vt:lpstr>Helvetica Neue</vt:lpstr>
      <vt:lpstr>I.F.C. LOS BANDITOS</vt:lpstr>
      <vt:lpstr>LEIXO DEMO</vt:lpstr>
      <vt:lpstr>Lucida Console</vt:lpstr>
      <vt:lpstr>Road Rage</vt:lpstr>
      <vt:lpstr>Roboto Thin</vt:lpstr>
      <vt:lpstr>Young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Bryan Lee</cp:lastModifiedBy>
  <cp:revision>264</cp:revision>
  <dcterms:modified xsi:type="dcterms:W3CDTF">2019-03-21T12:39:51Z</dcterms:modified>
</cp:coreProperties>
</file>