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5134" r:id="rId1"/>
  </p:sldMasterIdLst>
  <p:sldIdLst>
    <p:sldId id="256" r:id="rId2"/>
    <p:sldId id="289" r:id="rId3"/>
    <p:sldId id="258" r:id="rId4"/>
    <p:sldId id="290" r:id="rId5"/>
    <p:sldId id="260" r:id="rId6"/>
    <p:sldId id="264" r:id="rId7"/>
    <p:sldId id="263" r:id="rId8"/>
    <p:sldId id="267" r:id="rId9"/>
    <p:sldId id="300" r:id="rId10"/>
    <p:sldId id="269" r:id="rId11"/>
    <p:sldId id="291" r:id="rId12"/>
    <p:sldId id="265" r:id="rId13"/>
    <p:sldId id="301" r:id="rId14"/>
    <p:sldId id="273" r:id="rId15"/>
    <p:sldId id="274" r:id="rId16"/>
    <p:sldId id="276" r:id="rId17"/>
    <p:sldId id="275" r:id="rId18"/>
    <p:sldId id="272" r:id="rId19"/>
    <p:sldId id="271" r:id="rId20"/>
    <p:sldId id="302" r:id="rId21"/>
    <p:sldId id="304" r:id="rId22"/>
    <p:sldId id="303" r:id="rId23"/>
    <p:sldId id="292" r:id="rId24"/>
    <p:sldId id="278" r:id="rId25"/>
    <p:sldId id="279" r:id="rId26"/>
    <p:sldId id="293" r:id="rId27"/>
    <p:sldId id="280" r:id="rId28"/>
    <p:sldId id="281" r:id="rId29"/>
    <p:sldId id="282" r:id="rId30"/>
    <p:sldId id="283" r:id="rId31"/>
    <p:sldId id="286" r:id="rId32"/>
    <p:sldId id="287" r:id="rId33"/>
    <p:sldId id="294" r:id="rId34"/>
    <p:sldId id="297" r:id="rId35"/>
    <p:sldId id="295" r:id="rId36"/>
    <p:sldId id="296" r:id="rId37"/>
    <p:sldId id="298" r:id="rId38"/>
    <p:sldId id="299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86401"/>
  </p:normalViewPr>
  <p:slideViewPr>
    <p:cSldViewPr snapToGrid="0" snapToObjects="1">
      <p:cViewPr>
        <p:scale>
          <a:sx n="117" d="100"/>
          <a:sy n="117" d="100"/>
        </p:scale>
        <p:origin x="360" y="392"/>
      </p:cViewPr>
      <p:guideLst/>
    </p:cSldViewPr>
  </p:slideViewPr>
  <p:outlineViewPr>
    <p:cViewPr>
      <p:scale>
        <a:sx n="33" d="100"/>
        <a:sy n="33" d="100"/>
      </p:scale>
      <p:origin x="0" y="-48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88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11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54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80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33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87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908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83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6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163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3/2/19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85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37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5" r:id="rId1"/>
    <p:sldLayoutId id="2147485136" r:id="rId2"/>
    <p:sldLayoutId id="2147485137" r:id="rId3"/>
    <p:sldLayoutId id="2147485138" r:id="rId4"/>
    <p:sldLayoutId id="2147485139" r:id="rId5"/>
    <p:sldLayoutId id="2147485140" r:id="rId6"/>
    <p:sldLayoutId id="2147485141" r:id="rId7"/>
    <p:sldLayoutId id="2147485142" r:id="rId8"/>
    <p:sldLayoutId id="2147485143" r:id="rId9"/>
    <p:sldLayoutId id="2147485144" r:id="rId10"/>
    <p:sldLayoutId id="21474851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mersonElectricCo/fsf" TargetMode="External"/><Relationship Id="rId7" Type="http://schemas.openxmlformats.org/officeDocument/2006/relationships/hyperlink" Target="https://github.com/target/strelka" TargetMode="External"/><Relationship Id="rId2" Type="http://schemas.openxmlformats.org/officeDocument/2006/relationships/hyperlink" Target="https://github.com/lmco/laikabos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tbucket.org/cse-assemblyline/" TargetMode="External"/><Relationship Id="rId5" Type="http://schemas.openxmlformats.org/officeDocument/2006/relationships/hyperlink" Target="https://github.com/PUNCH-Cyber/stoq" TargetMode="External"/><Relationship Id="rId4" Type="http://schemas.openxmlformats.org/officeDocument/2006/relationships/hyperlink" Target="https://github.com/mitre/multiscanner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rocknsm.io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mersonElectricCo/fsf" TargetMode="External"/><Relationship Id="rId7" Type="http://schemas.openxmlformats.org/officeDocument/2006/relationships/hyperlink" Target="https://github.com/target/strelka" TargetMode="External"/><Relationship Id="rId2" Type="http://schemas.openxmlformats.org/officeDocument/2006/relationships/hyperlink" Target="https://github.com/lmco/laikabos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tbucket.org/cse-assemblyline/" TargetMode="External"/><Relationship Id="rId5" Type="http://schemas.openxmlformats.org/officeDocument/2006/relationships/hyperlink" Target="https://github.com/PUNCH-Cyber/stoq" TargetMode="External"/><Relationship Id="rId4" Type="http://schemas.openxmlformats.org/officeDocument/2006/relationships/hyperlink" Target="https://github.com/mitre/multiscanne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6EF1E-8E52-A147-9287-EA04FDA91F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File-Centric Analysis through the Use of Recursive Scanning Frameworks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F58F2-9669-5E4A-A262-B85CEBDCB9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47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E5356-EA0F-EB45-AB2C-DF95B48D8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00E6E-3A2B-254A-9E2F-AC2F60F1D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Numerous tools to extract, parse, etc. with varying outputs</a:t>
            </a:r>
          </a:p>
          <a:p>
            <a:r>
              <a:rPr lang="en-US" dirty="0"/>
              <a:t>Analysis isolated from origination of finding</a:t>
            </a:r>
          </a:p>
          <a:p>
            <a:r>
              <a:rPr lang="en-US" dirty="0"/>
              <a:t>Difficulty with incorporating into existing capabilities</a:t>
            </a:r>
          </a:p>
        </p:txBody>
      </p:sp>
    </p:spTree>
    <p:extLst>
      <p:ext uri="{BB962C8B-B14F-4D97-AF65-F5344CB8AC3E}">
        <p14:creationId xmlns:p14="http://schemas.microsoft.com/office/powerpoint/2010/main" val="2205080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85752-D014-8040-B49F-F6D0B4EC1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File-Centric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46428-6E85-5F4C-9D7F-8D59397E7A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68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97FF7-B237-E54A-A5D7-A81683890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6B01A-1259-E34D-A295-0DBF68FBF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 needs for file analysis from collection</a:t>
            </a:r>
          </a:p>
          <a:p>
            <a:r>
              <a:rPr lang="en-US" dirty="0"/>
              <a:t>Client/server model for structuring workflows</a:t>
            </a:r>
          </a:p>
          <a:p>
            <a:r>
              <a:rPr lang="en-US" dirty="0"/>
              <a:t>Normalize the data to provide consistent logging and outputs</a:t>
            </a:r>
          </a:p>
          <a:p>
            <a:r>
              <a:rPr lang="en-US" dirty="0"/>
              <a:t>Simplify the process for identification leading to action and outcomes</a:t>
            </a:r>
          </a:p>
          <a:p>
            <a:r>
              <a:rPr lang="en-US" dirty="0"/>
              <a:t>Scale to the needs of the environment with additional workers</a:t>
            </a:r>
          </a:p>
        </p:txBody>
      </p:sp>
    </p:spTree>
    <p:extLst>
      <p:ext uri="{BB962C8B-B14F-4D97-AF65-F5344CB8AC3E}">
        <p14:creationId xmlns:p14="http://schemas.microsoft.com/office/powerpoint/2010/main" val="70802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5BA4C-BC09-BE46-A86F-0A6D225C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Scanning of Objects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F97E639-DE7E-B84C-8298-6EE52A2BD3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7829957" y="838200"/>
            <a:ext cx="3382330" cy="440871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C0089-A99E-B24C-9E42-46774EFF8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0329" y="3145991"/>
            <a:ext cx="5524404" cy="248192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Pass root objects for file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Dynamic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child/sub objects by file format/type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Lather, rinse, repeat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Retain findings throughout the process to properly classify original root object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78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243C6-7A05-654E-A2CF-C2AF3A830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Dispatch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FC0AD-41FD-D04E-8EA0-E88FBB98F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files via properties found in the object</a:t>
            </a:r>
          </a:p>
          <a:p>
            <a:r>
              <a:rPr lang="en-US" dirty="0"/>
              <a:t>Support for varying file formats through the use of modules</a:t>
            </a:r>
          </a:p>
          <a:p>
            <a:r>
              <a:rPr lang="en-US" dirty="0"/>
              <a:t>Load appropriate module as new objects are found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67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C122-D3B4-DC43-9C61-A6F3CE03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C6FBD-0DCB-0643-AA98-D13CE4E36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Metadata</a:t>
            </a:r>
          </a:p>
          <a:p>
            <a:pPr lvl="1"/>
            <a:r>
              <a:rPr lang="en-US" dirty="0"/>
              <a:t>Collect/identify properties found in objects</a:t>
            </a:r>
          </a:p>
          <a:p>
            <a:r>
              <a:rPr lang="en-US" dirty="0"/>
              <a:t>Explode/Extract</a:t>
            </a:r>
          </a:p>
          <a:p>
            <a:pPr lvl="1"/>
            <a:r>
              <a:rPr lang="en-US" dirty="0"/>
              <a:t>Expand objects contained inside found object</a:t>
            </a:r>
          </a:p>
          <a:p>
            <a:r>
              <a:rPr lang="en-US" dirty="0"/>
              <a:t>Scan</a:t>
            </a:r>
          </a:p>
          <a:p>
            <a:pPr lvl="1"/>
            <a:r>
              <a:rPr lang="en-US" dirty="0"/>
              <a:t>Apply/implement/run additional detection capabilities against found object</a:t>
            </a:r>
          </a:p>
          <a:p>
            <a:r>
              <a:rPr lang="en-US" dirty="0"/>
              <a:t>Log</a:t>
            </a:r>
          </a:p>
          <a:p>
            <a:pPr lvl="1"/>
            <a:r>
              <a:rPr lang="en-US" dirty="0"/>
              <a:t>Export findings and observables to support analysis and other use cases </a:t>
            </a:r>
          </a:p>
        </p:txBody>
      </p:sp>
    </p:spTree>
    <p:extLst>
      <p:ext uri="{BB962C8B-B14F-4D97-AF65-F5344CB8AC3E}">
        <p14:creationId xmlns:p14="http://schemas.microsoft.com/office/powerpoint/2010/main" val="1144606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C05B9-D9D7-6746-ACDD-D3600831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Dispatch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E78AC-541F-8044-A9EC-D47A57FC8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Highly customizable to fit current needs</a:t>
            </a:r>
          </a:p>
          <a:p>
            <a:pPr lvl="1"/>
            <a:r>
              <a:rPr lang="en-US" dirty="0"/>
              <a:t>Flexible for common to specific needs and workflows</a:t>
            </a:r>
          </a:p>
          <a:p>
            <a:pPr lvl="1"/>
            <a:r>
              <a:rPr lang="en-US" dirty="0"/>
              <a:t>Swap manual, mundane tasks into consistent, repeatable modules</a:t>
            </a:r>
          </a:p>
          <a:p>
            <a:r>
              <a:rPr lang="en-US" dirty="0"/>
              <a:t>Empower analysts</a:t>
            </a:r>
          </a:p>
          <a:p>
            <a:pPr lvl="1"/>
            <a:r>
              <a:rPr lang="en-US" dirty="0"/>
              <a:t>Improve efficiencies to existing operations</a:t>
            </a:r>
          </a:p>
          <a:p>
            <a:pPr lvl="1"/>
            <a:r>
              <a:rPr lang="en-US" dirty="0"/>
              <a:t>Discover new approaches with uncovering commonalities found in their datasets</a:t>
            </a:r>
          </a:p>
          <a:p>
            <a:pPr lvl="1"/>
            <a:r>
              <a:rPr lang="en-US" dirty="0"/>
              <a:t>Democratize analysis seamlessly across members and teams</a:t>
            </a:r>
          </a:p>
          <a:p>
            <a:r>
              <a:rPr lang="en-US" dirty="0"/>
              <a:t>Other potential use cases (depends on needs and imagination)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31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1DBFA-7659-1C40-92C3-120982C4C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Dispositioner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13847-4B24-8440-8E56-F0B0EB012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“Brains” supporting the overall recursive scan operation</a:t>
            </a:r>
          </a:p>
          <a:p>
            <a:r>
              <a:rPr lang="en-US" dirty="0"/>
              <a:t>Determines which modules to dispatch</a:t>
            </a:r>
          </a:p>
          <a:p>
            <a:r>
              <a:rPr lang="en-US" dirty="0"/>
              <a:t>Tracks observables throughout the recursion</a:t>
            </a:r>
          </a:p>
          <a:p>
            <a:r>
              <a:rPr lang="en-US" dirty="0"/>
              <a:t>Unifies methodology for determining actions and outcomes based on findings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55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4C251-0BAE-D145-8350-65DDEC264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Dispositioning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72265-62F5-6248-AE1A-2E0B0ACCB6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Passive</a:t>
            </a:r>
          </a:p>
          <a:p>
            <a:pPr lvl="1"/>
            <a:r>
              <a:rPr lang="en-US" dirty="0"/>
              <a:t>Alert</a:t>
            </a:r>
          </a:p>
          <a:p>
            <a:pPr lvl="1"/>
            <a:r>
              <a:rPr lang="en-US" dirty="0"/>
              <a:t>Retrospective analysis</a:t>
            </a:r>
          </a:p>
          <a:p>
            <a:pPr lvl="1"/>
            <a:r>
              <a:rPr lang="en-US" dirty="0"/>
              <a:t>Manual submission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002C4-79AB-674E-A6EA-87214164E0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Inline</a:t>
            </a:r>
          </a:p>
          <a:p>
            <a:pPr lvl="1"/>
            <a:r>
              <a:rPr lang="en-US" dirty="0"/>
              <a:t>Block</a:t>
            </a:r>
          </a:p>
          <a:p>
            <a:pPr lvl="1"/>
            <a:r>
              <a:rPr lang="en-US" dirty="0"/>
              <a:t>Intercept via monitored protocol</a:t>
            </a:r>
          </a:p>
          <a:p>
            <a:pPr lvl="1"/>
            <a:r>
              <a:rPr lang="en-US" dirty="0"/>
              <a:t>Full integration with existing capabilities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8C714D-98FC-5947-9FE3-3A1AF2DF9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259" y="3704786"/>
            <a:ext cx="3378942" cy="1901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F46D09-A820-064B-95F1-6CF095F1B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057" y="3670427"/>
            <a:ext cx="2106795" cy="193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91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D95C6-1B21-1441-81DF-82B925054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E-Mail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D428F2-2CB7-B249-B6D5-36B2B04EB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2085" y="798513"/>
            <a:ext cx="3996256" cy="465931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B679C-F716-4946-A9C9-51B9988C7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Recursively scan root object (e-mail message) to identify and scan child objects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82D33B-84C0-6941-B28E-38A59B8EFE0F}"/>
              </a:ext>
            </a:extLst>
          </p:cNvPr>
          <p:cNvSpPr txBox="1"/>
          <p:nvPr/>
        </p:nvSpPr>
        <p:spPr>
          <a:xfrm>
            <a:off x="7696200" y="5453672"/>
            <a:ext cx="23521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Credit: Lockheed Martin Corporation</a:t>
            </a:r>
          </a:p>
        </p:txBody>
      </p:sp>
    </p:spTree>
    <p:extLst>
      <p:ext uri="{BB962C8B-B14F-4D97-AF65-F5344CB8AC3E}">
        <p14:creationId xmlns:p14="http://schemas.microsoft.com/office/powerpoint/2010/main" val="151741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D4839-2816-4645-AB90-91CAFA37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9C9DB-01C4-9949-95E1-E8B33F4E97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$ id</a:t>
            </a:r>
          </a:p>
        </p:txBody>
      </p:sp>
    </p:spTree>
    <p:extLst>
      <p:ext uri="{BB962C8B-B14F-4D97-AF65-F5344CB8AC3E}">
        <p14:creationId xmlns:p14="http://schemas.microsoft.com/office/powerpoint/2010/main" val="4077246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0A7BC-2B9F-0546-B514-AED39643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Zip File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4CD8DA-913D-E646-AC65-7A7045AD5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1763" y="1648619"/>
            <a:ext cx="5676900" cy="29591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D39365-6B36-C442-B1BB-AA50EA8A1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Recursively scan root object (zip file) to identify and scan child objects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7C867E-3AFB-7D47-9048-67AA579E2375}"/>
              </a:ext>
            </a:extLst>
          </p:cNvPr>
          <p:cNvSpPr txBox="1"/>
          <p:nvPr/>
        </p:nvSpPr>
        <p:spPr>
          <a:xfrm>
            <a:off x="8730343" y="4607719"/>
            <a:ext cx="2158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Credit: Emerson Electric Company</a:t>
            </a:r>
          </a:p>
        </p:txBody>
      </p:sp>
    </p:spTree>
    <p:extLst>
      <p:ext uri="{BB962C8B-B14F-4D97-AF65-F5344CB8AC3E}">
        <p14:creationId xmlns:p14="http://schemas.microsoft.com/office/powerpoint/2010/main" val="3851213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2B2A8-EC6E-8843-993E-1B40BE09A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Log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B8762-9B0B-8B49-A4BE-5206317FE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Glimpse of log output after recursively scanning objects</a:t>
            </a:r>
          </a:p>
          <a:p>
            <a:pPr lvl="1"/>
            <a:r>
              <a:rPr lang="en-US" dirty="0"/>
              <a:t>Truncated to show first passed object for demonstration</a:t>
            </a:r>
          </a:p>
          <a:p>
            <a:pPr lvl="1"/>
            <a:r>
              <a:rPr lang="en-US" dirty="0"/>
              <a:t>Complete output would take numerous slides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55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EF158D-F7CC-9F41-9A01-5CD57DA418C3}"/>
              </a:ext>
            </a:extLst>
          </p:cNvPr>
          <p:cNvSpPr txBox="1"/>
          <p:nvPr/>
        </p:nvSpPr>
        <p:spPr>
          <a:xfrm>
            <a:off x="925286" y="544285"/>
            <a:ext cx="94270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{</a:t>
            </a:r>
          </a:p>
          <a:p>
            <a:r>
              <a:rPr lang="en-US" sz="1000" dirty="0"/>
              <a:t>    "Scan Time": "2016-02-10 20:14:41.229920", </a:t>
            </a:r>
          </a:p>
          <a:p>
            <a:r>
              <a:rPr lang="en-US" sz="1000" dirty="0"/>
              <a:t>    "Filename": "</a:t>
            </a:r>
            <a:r>
              <a:rPr lang="en-US" sz="1000" dirty="0" err="1"/>
              <a:t>test.zip</a:t>
            </a:r>
            <a:r>
              <a:rPr lang="en-US" sz="1000" dirty="0"/>
              <a:t>", </a:t>
            </a:r>
          </a:p>
          <a:p>
            <a:r>
              <a:rPr lang="en-US" sz="1000" dirty="0"/>
              <a:t>    "Source": "Analyst", </a:t>
            </a:r>
          </a:p>
          <a:p>
            <a:r>
              <a:rPr lang="en-US" sz="1000" dirty="0"/>
              <a:t>    "Object": {</a:t>
            </a:r>
          </a:p>
          <a:p>
            <a:r>
              <a:rPr lang="en-US" sz="1000" dirty="0"/>
              <a:t>        "META_BASIC_INFO": {</a:t>
            </a:r>
          </a:p>
          <a:p>
            <a:r>
              <a:rPr lang="en-US" sz="1000" dirty="0"/>
              <a:t>            "MD5": "f77489b604a106a0e0cd715d84a975a4", </a:t>
            </a:r>
          </a:p>
          <a:p>
            <a:r>
              <a:rPr lang="en-US" sz="1000" dirty="0"/>
              <a:t>            "SHA1": "872f221d3a893afb3895f3eae82b7877ba38b655", </a:t>
            </a:r>
          </a:p>
          <a:p>
            <a:r>
              <a:rPr lang="en-US" sz="1000" dirty="0"/>
              <a:t>            "SHA256": "1e97ee119b350f12ffb366aebab625a46c24d44f22416f289412e5de5053794d", </a:t>
            </a:r>
          </a:p>
          <a:p>
            <a:r>
              <a:rPr lang="en-US" sz="1000" dirty="0"/>
              <a:t>            "SHA512": "cd10a807da10ed796f1b9a8fa10e378efec9b12e16acbb0a983c3e2579f622dc6e96f65e69e19e056934ab1999777492638bb75dd04ed2b35a1e9944418af3a3", </a:t>
            </a:r>
          </a:p>
          <a:p>
            <a:r>
              <a:rPr lang="en-US" sz="1000" dirty="0"/>
              <a:t>            "</a:t>
            </a:r>
            <a:r>
              <a:rPr lang="en-US" sz="1000" dirty="0" err="1"/>
              <a:t>ssdeep</a:t>
            </a:r>
            <a:r>
              <a:rPr lang="en-US" sz="1000" dirty="0"/>
              <a:t>": "6144:Cl5QCGRIcQ5lunKBVOEfvWRmG7t1u9VhcLjs0ZAIdB084E5fnKESn4zbhxJfmeH1:CvQ1uf5l4KBIEfvW3wT6jjafLWK1nibV", </a:t>
            </a:r>
          </a:p>
          <a:p>
            <a:r>
              <a:rPr lang="en-US" sz="1000" dirty="0"/>
              <a:t>            "Size": "351521 bytes"</a:t>
            </a:r>
          </a:p>
          <a:p>
            <a:r>
              <a:rPr lang="en-US" sz="1000" dirty="0"/>
              <a:t>        }, </a:t>
            </a:r>
          </a:p>
          <a:p>
            <a:r>
              <a:rPr lang="en-US" sz="1000" dirty="0"/>
              <a:t>        "SCAN_YARA": {</a:t>
            </a:r>
          </a:p>
          <a:p>
            <a:r>
              <a:rPr lang="en-US" sz="1000" dirty="0"/>
              <a:t>            "</a:t>
            </a:r>
            <a:r>
              <a:rPr lang="en-US" sz="1000" dirty="0" err="1"/>
              <a:t>misc_compressed_exe</a:t>
            </a:r>
            <a:r>
              <a:rPr lang="en-US" sz="1000" dirty="0"/>
              <a:t>": "No Meta Provided", </a:t>
            </a:r>
          </a:p>
          <a:p>
            <a:r>
              <a:rPr lang="en-US" sz="1000" dirty="0"/>
              <a:t>            "</a:t>
            </a:r>
            <a:r>
              <a:rPr lang="en-US" sz="1000" dirty="0" err="1"/>
              <a:t>ft_zip</a:t>
            </a:r>
            <a:r>
              <a:rPr lang="en-US" sz="1000" dirty="0"/>
              <a:t>": {</a:t>
            </a:r>
          </a:p>
          <a:p>
            <a:r>
              <a:rPr lang="en-US" sz="1000" dirty="0"/>
              <a:t>                "company": "Emerson", </a:t>
            </a:r>
          </a:p>
          <a:p>
            <a:r>
              <a:rPr lang="en-US" sz="1000" dirty="0"/>
              <a:t>                "</a:t>
            </a:r>
            <a:r>
              <a:rPr lang="en-US" sz="1000" dirty="0" err="1"/>
              <a:t>lastmod</a:t>
            </a:r>
            <a:r>
              <a:rPr lang="en-US" sz="1000" dirty="0"/>
              <a:t>": "20141217", </a:t>
            </a:r>
          </a:p>
          <a:p>
            <a:r>
              <a:rPr lang="en-US" sz="1000" dirty="0"/>
              <a:t>                "</a:t>
            </a:r>
            <a:r>
              <a:rPr lang="en-US" sz="1000" dirty="0" err="1"/>
              <a:t>desc</a:t>
            </a:r>
            <a:r>
              <a:rPr lang="en-US" sz="1000" dirty="0"/>
              <a:t>": "File type signature for basic ZIP files.", </a:t>
            </a:r>
          </a:p>
          <a:p>
            <a:r>
              <a:rPr lang="en-US" sz="1000" dirty="0"/>
              <a:t>                "author": "Jason </a:t>
            </a:r>
            <a:r>
              <a:rPr lang="en-US" sz="1000" dirty="0" err="1"/>
              <a:t>Batchelor</a:t>
            </a:r>
            <a:r>
              <a:rPr lang="en-US" sz="1000" dirty="0"/>
              <a:t>"</a:t>
            </a:r>
          </a:p>
          <a:p>
            <a:r>
              <a:rPr lang="en-US" sz="1000" dirty="0"/>
              <a:t>            }, </a:t>
            </a:r>
          </a:p>
          <a:p>
            <a:r>
              <a:rPr lang="en-US" sz="1000" dirty="0"/>
              <a:t>            "</a:t>
            </a:r>
            <a:r>
              <a:rPr lang="en-US" sz="1000" dirty="0" err="1"/>
              <a:t>compressed_exe_in_zip</a:t>
            </a:r>
            <a:r>
              <a:rPr lang="en-US" sz="1000" dirty="0"/>
              <a:t>": {</a:t>
            </a:r>
          </a:p>
          <a:p>
            <a:r>
              <a:rPr lang="en-US" sz="1000" dirty="0"/>
              <a:t>                "company": "Emerson", </a:t>
            </a:r>
          </a:p>
          <a:p>
            <a:r>
              <a:rPr lang="en-US" sz="1000" dirty="0"/>
              <a:t>                "</a:t>
            </a:r>
            <a:r>
              <a:rPr lang="en-US" sz="1000" dirty="0" err="1"/>
              <a:t>lastmod</a:t>
            </a:r>
            <a:r>
              <a:rPr lang="en-US" sz="1000" dirty="0"/>
              <a:t>": "20150813", </a:t>
            </a:r>
          </a:p>
          <a:p>
            <a:r>
              <a:rPr lang="en-US" sz="1000" dirty="0"/>
              <a:t>                "</a:t>
            </a:r>
            <a:r>
              <a:rPr lang="en-US" sz="1000" dirty="0" err="1"/>
              <a:t>desc</a:t>
            </a:r>
            <a:r>
              <a:rPr lang="en-US" sz="1000" dirty="0"/>
              <a:t>": "Detect on evidence of a compressed executable within a ZIP", </a:t>
            </a:r>
          </a:p>
          <a:p>
            <a:r>
              <a:rPr lang="en-US" sz="1000" dirty="0"/>
              <a:t>                "author": "Jason </a:t>
            </a:r>
            <a:r>
              <a:rPr lang="en-US" sz="1000" dirty="0" err="1"/>
              <a:t>Batchelor</a:t>
            </a:r>
            <a:r>
              <a:rPr lang="en-US" sz="1000" dirty="0"/>
              <a:t>"</a:t>
            </a:r>
          </a:p>
          <a:p>
            <a:r>
              <a:rPr lang="en-US" sz="1000" dirty="0"/>
              <a:t>            }</a:t>
            </a:r>
          </a:p>
          <a:p>
            <a:r>
              <a:rPr lang="en-US" sz="1000" dirty="0"/>
              <a:t>        }, </a:t>
            </a:r>
          </a:p>
          <a:p>
            <a:r>
              <a:rPr lang="en-US" sz="1000" dirty="0"/>
              <a:t>        "EXTRACT_ZIP": {</a:t>
            </a:r>
          </a:p>
          <a:p>
            <a:r>
              <a:rPr lang="en-US" sz="1000" dirty="0"/>
              <a:t>            "Object_0": {</a:t>
            </a:r>
          </a:p>
          <a:p>
            <a:r>
              <a:rPr lang="en-US" sz="1000" dirty="0"/>
              <a:t>                "Name": "</a:t>
            </a:r>
            <a:r>
              <a:rPr lang="en-US" sz="1000" dirty="0" err="1"/>
              <a:t>mypdf.pdf</a:t>
            </a:r>
            <a:r>
              <a:rPr lang="en-US" sz="1000" dirty="0"/>
              <a:t>", </a:t>
            </a:r>
          </a:p>
          <a:p>
            <a:r>
              <a:rPr lang="en-US" sz="1000" dirty="0"/>
              <a:t>                "Last modified": "2015-06-29 13:52:08", </a:t>
            </a:r>
          </a:p>
          <a:p>
            <a:r>
              <a:rPr lang="en-US" sz="1000" dirty="0"/>
              <a:t>	   &lt;truncated&gt;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71D582-8541-5E43-9DD8-D4C9A9173E75}"/>
              </a:ext>
            </a:extLst>
          </p:cNvPr>
          <p:cNvSpPr txBox="1"/>
          <p:nvPr/>
        </p:nvSpPr>
        <p:spPr>
          <a:xfrm>
            <a:off x="8193994" y="5468710"/>
            <a:ext cx="2158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Credit: Emerson Electric Company</a:t>
            </a:r>
          </a:p>
        </p:txBody>
      </p:sp>
    </p:spTree>
    <p:extLst>
      <p:ext uri="{BB962C8B-B14F-4D97-AF65-F5344CB8AC3E}">
        <p14:creationId xmlns:p14="http://schemas.microsoft.com/office/powerpoint/2010/main" val="876762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A0F0-1D83-D64F-8F34-ADF6D462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12FAF-6DFC-674E-B3A8-BB3FCF005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015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4FEF9-C4F3-F94B-B7EF-4D0319CED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C5539-7562-2843-ACBA-13CB9E491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Laika BOSS (Apache 2.0) - </a:t>
            </a:r>
            <a:r>
              <a:rPr lang="en-US" dirty="0">
                <a:hlinkClick r:id="rId2"/>
              </a:rPr>
              <a:t>https://github.com/lmco/laikaboss</a:t>
            </a:r>
            <a:endParaRPr lang="en-US" dirty="0"/>
          </a:p>
          <a:p>
            <a:r>
              <a:rPr lang="en-US" dirty="0"/>
              <a:t>File Scanning Framework/FSF (Apache 2.0) - </a:t>
            </a:r>
            <a:r>
              <a:rPr lang="en-US" dirty="0">
                <a:hlinkClick r:id="rId3"/>
              </a:rPr>
              <a:t>https://github.com/EmersonElectricCo/fsf</a:t>
            </a:r>
            <a:endParaRPr lang="en-US" dirty="0"/>
          </a:p>
          <a:p>
            <a:r>
              <a:rPr lang="en-US" dirty="0" err="1"/>
              <a:t>MultiScanner</a:t>
            </a:r>
            <a:r>
              <a:rPr lang="en-US" dirty="0"/>
              <a:t> (Mozilla Public License 2.0) - </a:t>
            </a:r>
            <a:r>
              <a:rPr lang="en-US" dirty="0">
                <a:hlinkClick r:id="rId4"/>
              </a:rPr>
              <a:t>https://github.com/mitre/multiscanner</a:t>
            </a:r>
            <a:endParaRPr lang="en-US" dirty="0"/>
          </a:p>
          <a:p>
            <a:r>
              <a:rPr lang="en-US" dirty="0" err="1"/>
              <a:t>StoQ</a:t>
            </a:r>
            <a:r>
              <a:rPr lang="en-US" dirty="0"/>
              <a:t> (Apache 2.0) - </a:t>
            </a:r>
            <a:r>
              <a:rPr lang="en-US" dirty="0">
                <a:hlinkClick r:id="rId5"/>
              </a:rPr>
              <a:t>https://github.com/PUNCH-Cyber/stoq</a:t>
            </a:r>
            <a:endParaRPr lang="en-US" dirty="0"/>
          </a:p>
          <a:p>
            <a:r>
              <a:rPr lang="en-US" dirty="0" err="1"/>
              <a:t>Assemblyline</a:t>
            </a:r>
            <a:r>
              <a:rPr lang="en-US" dirty="0"/>
              <a:t> (MIT License) - </a:t>
            </a:r>
            <a:r>
              <a:rPr lang="en-US" dirty="0">
                <a:hlinkClick r:id="rId6"/>
              </a:rPr>
              <a:t>https://bitbucket.org/cse-assemblyline/</a:t>
            </a:r>
            <a:endParaRPr lang="en-US" dirty="0"/>
          </a:p>
          <a:p>
            <a:r>
              <a:rPr lang="en-US" dirty="0" err="1"/>
              <a:t>Strelka</a:t>
            </a:r>
            <a:r>
              <a:rPr lang="en-US" dirty="0"/>
              <a:t> (Apache 2.0) - </a:t>
            </a:r>
            <a:r>
              <a:rPr lang="en-US" dirty="0">
                <a:hlinkClick r:id="rId7"/>
              </a:rPr>
              <a:t>https://github.com/target/strelka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591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063C6-C6B6-954C-A63B-361B3D591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Core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DFEC6-C0CB-2546-A05E-92951C607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Projects share the following common approaches:</a:t>
            </a:r>
          </a:p>
          <a:p>
            <a:pPr lvl="1"/>
            <a:r>
              <a:rPr lang="en-US" dirty="0"/>
              <a:t>Client/Server model</a:t>
            </a:r>
          </a:p>
          <a:p>
            <a:pPr lvl="1"/>
            <a:r>
              <a:rPr lang="en-US" dirty="0"/>
              <a:t>Use of modules to break out functions</a:t>
            </a:r>
          </a:p>
          <a:p>
            <a:pPr lvl="1"/>
            <a:r>
              <a:rPr lang="en-US" dirty="0"/>
              <a:t>Offer a means to dispatch processing of objects</a:t>
            </a:r>
          </a:p>
          <a:p>
            <a:pPr lvl="1"/>
            <a:r>
              <a:rPr lang="en-US" dirty="0"/>
              <a:t>Provide the ability to alert or disposition on findings</a:t>
            </a:r>
          </a:p>
          <a:p>
            <a:pPr lvl="1"/>
            <a:r>
              <a:rPr lang="en-US" dirty="0"/>
              <a:t>Extensible to meet a variety of needs and requirements</a:t>
            </a:r>
          </a:p>
          <a:p>
            <a:pPr lvl="1"/>
            <a:r>
              <a:rPr lang="en-US" dirty="0"/>
              <a:t>Provide rich metadata and observables found from File-centric analysis</a:t>
            </a:r>
          </a:p>
        </p:txBody>
      </p:sp>
    </p:spTree>
    <p:extLst>
      <p:ext uri="{BB962C8B-B14F-4D97-AF65-F5344CB8AC3E}">
        <p14:creationId xmlns:p14="http://schemas.microsoft.com/office/powerpoint/2010/main" val="40594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2B6A-56A7-1D4C-AF0D-A6F0210E8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of Projects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A61AB-071D-E54A-B127-6C2C7A2AEB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72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61071-964E-B142-B08D-ECAFA541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Laika BOSS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AAA91-C3D2-C149-B0FE-38FA52490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for a general list of filetypes as well as logging to </a:t>
            </a:r>
            <a:r>
              <a:rPr lang="en-US" dirty="0" err="1"/>
              <a:t>Fluentd</a:t>
            </a:r>
            <a:r>
              <a:rPr lang="en-US" dirty="0"/>
              <a:t> and Tactical modules</a:t>
            </a:r>
          </a:p>
          <a:p>
            <a:r>
              <a:rPr lang="en-US" dirty="0"/>
              <a:t>Milter (e-mail filter) component</a:t>
            </a:r>
          </a:p>
          <a:p>
            <a:pPr lvl="1"/>
            <a:r>
              <a:rPr lang="en-US" dirty="0"/>
              <a:t>Allows for tight integration with mail transfer agents (MTAs) including blocking e-mails</a:t>
            </a:r>
          </a:p>
          <a:p>
            <a:r>
              <a:rPr lang="en-US" dirty="0" err="1"/>
              <a:t>Suricata</a:t>
            </a:r>
            <a:r>
              <a:rPr lang="en-US" dirty="0"/>
              <a:t> integration prototype</a:t>
            </a:r>
          </a:p>
          <a:p>
            <a:pPr lvl="1"/>
            <a:r>
              <a:rPr lang="en-US" dirty="0"/>
              <a:t>Uses </a:t>
            </a:r>
            <a:r>
              <a:rPr lang="en-US" dirty="0" err="1"/>
              <a:t>Redis</a:t>
            </a:r>
            <a:r>
              <a:rPr lang="en-US" dirty="0"/>
              <a:t> client to send to </a:t>
            </a:r>
            <a:r>
              <a:rPr lang="en-US" dirty="0" err="1"/>
              <a:t>Redis</a:t>
            </a:r>
            <a:r>
              <a:rPr lang="en-US" dirty="0"/>
              <a:t> Database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CD610-081E-A446-A865-7E39A743A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600" y="149730"/>
            <a:ext cx="1682254" cy="168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51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E1C33-B826-4141-8FF6-777EE9954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Scanning Framework/FSF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87430-3135-784A-8998-ACACA6C52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for a variety of filetypes including Mach-O metadata</a:t>
            </a:r>
          </a:p>
          <a:p>
            <a:r>
              <a:rPr lang="en-US" dirty="0"/>
              <a:t>Detailed documentation and explanation on use cases</a:t>
            </a:r>
          </a:p>
          <a:p>
            <a:r>
              <a:rPr lang="en-US" dirty="0"/>
              <a:t>Existing integrations with open source Network Security Monitoring (NSM) platform:</a:t>
            </a:r>
          </a:p>
          <a:p>
            <a:pPr lvl="1"/>
            <a:r>
              <a:rPr lang="en-US" dirty="0"/>
              <a:t>Rock NSM - </a:t>
            </a:r>
            <a:r>
              <a:rPr lang="en-US" dirty="0">
                <a:hlinkClick r:id="rId2"/>
              </a:rPr>
              <a:t>https://rocknsm.io</a:t>
            </a:r>
            <a:r>
              <a:rPr lang="en-US" dirty="0">
                <a:hlinkClick r:id="rId2"/>
              </a:rPr>
              <a:t>/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AA5D70-FC14-A14B-966F-193F1598D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714" y="138842"/>
            <a:ext cx="1693140" cy="169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97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3F06-3994-6543-8B2D-69950D65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MultiScanner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38922-ED3C-404B-BFE2-83BABED40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Support for a number of general use cases</a:t>
            </a:r>
          </a:p>
          <a:p>
            <a:pPr lvl="1"/>
            <a:r>
              <a:rPr lang="en-US" dirty="0"/>
              <a:t>Metadata collection of several filetypes</a:t>
            </a:r>
          </a:p>
          <a:p>
            <a:pPr lvl="1"/>
            <a:r>
              <a:rPr lang="en-US" dirty="0"/>
              <a:t>AV scans, detonation, Machine Learning, Yara</a:t>
            </a:r>
          </a:p>
          <a:p>
            <a:pPr lvl="1"/>
            <a:r>
              <a:rPr lang="en-US" dirty="0"/>
              <a:t>Compare hashes against National Software Reference Library (NSRL)</a:t>
            </a:r>
          </a:p>
          <a:p>
            <a:pPr lvl="1"/>
            <a:r>
              <a:rPr lang="en-US" dirty="0"/>
              <a:t>Prototype for distributing tasks using Celery workers</a:t>
            </a:r>
          </a:p>
          <a:p>
            <a:r>
              <a:rPr lang="en-US" dirty="0"/>
              <a:t>Comprehensive documentation including Application Programming Interfaces</a:t>
            </a:r>
          </a:p>
          <a:p>
            <a:pPr lvl="1"/>
            <a:r>
              <a:rPr lang="en-US" dirty="0"/>
              <a:t>Web</a:t>
            </a:r>
          </a:p>
          <a:p>
            <a:pPr lvl="1"/>
            <a:r>
              <a:rPr lang="en-US" dirty="0"/>
              <a:t>Python</a:t>
            </a:r>
          </a:p>
          <a:p>
            <a:pPr lvl="1"/>
            <a:r>
              <a:rPr lang="en-US" dirty="0"/>
              <a:t>RESTful</a:t>
            </a:r>
          </a:p>
          <a:p>
            <a:pPr lvl="2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2524CF-07CD-EC48-A8E1-68ABD38B9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857" y="40871"/>
            <a:ext cx="1801997" cy="180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74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3712D-A792-4745-9D50-0B1FFE649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Defender at Heart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C90FCCC-A18B-4542-9934-0D28F6778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7163" y="854869"/>
            <a:ext cx="5626100" cy="45466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F0CAD4-1C62-E944-BF0D-98728DF40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71C924-1069-D04E-97B3-FC6186A07F2C}"/>
              </a:ext>
            </a:extLst>
          </p:cNvPr>
          <p:cNvSpPr txBox="1"/>
          <p:nvPr/>
        </p:nvSpPr>
        <p:spPr>
          <a:xfrm>
            <a:off x="9364717" y="5453672"/>
            <a:ext cx="1418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Credit: Marvel Comics</a:t>
            </a:r>
          </a:p>
        </p:txBody>
      </p:sp>
    </p:spTree>
    <p:extLst>
      <p:ext uri="{BB962C8B-B14F-4D97-AF65-F5344CB8AC3E}">
        <p14:creationId xmlns:p14="http://schemas.microsoft.com/office/powerpoint/2010/main" val="1409434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B652A-2EE1-BE42-8118-1F6C27169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53ADA-F64D-4147-9089-CE1485C2C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 for a considerable amount of filetypes</a:t>
            </a:r>
          </a:p>
          <a:p>
            <a:pPr lvl="1"/>
            <a:r>
              <a:rPr lang="en-US" dirty="0"/>
              <a:t>Including decompression, extraction, metadata collection</a:t>
            </a:r>
          </a:p>
          <a:p>
            <a:r>
              <a:rPr lang="en-US" dirty="0"/>
              <a:t>Additional modules for specific needs and use cases</a:t>
            </a:r>
          </a:p>
          <a:p>
            <a:pPr lvl="1"/>
            <a:r>
              <a:rPr lang="en-US" dirty="0"/>
              <a:t>Monitoring directories for new files</a:t>
            </a:r>
          </a:p>
          <a:p>
            <a:pPr lvl="1"/>
            <a:r>
              <a:rPr lang="en-US" dirty="0"/>
              <a:t>Connectors for a variety of logging needs such as </a:t>
            </a:r>
            <a:r>
              <a:rPr lang="en-US" dirty="0" err="1"/>
              <a:t>ElasticSearch</a:t>
            </a:r>
            <a:r>
              <a:rPr lang="en-US" dirty="0"/>
              <a:t>, Kafka, MongoDB, STDOUT</a:t>
            </a:r>
          </a:p>
          <a:p>
            <a:r>
              <a:rPr lang="en-US" dirty="0"/>
              <a:t>Plugins for other open source tools for built-in integration</a:t>
            </a:r>
          </a:p>
          <a:p>
            <a:r>
              <a:rPr lang="en-US" dirty="0"/>
              <a:t>In-depth documentation including explanations to further extend existing capabilities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F2CA33-CDA0-AF4B-A772-00B383EF8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5514" y="444466"/>
            <a:ext cx="1769340" cy="176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61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6A790-BA47-7047-9FDB-9D021D3B4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Assemblyline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55A87-85AA-AE4C-BEC5-90EB41C15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 for a diverse set of filetypes and use cases</a:t>
            </a:r>
          </a:p>
          <a:p>
            <a:pPr lvl="1"/>
            <a:r>
              <a:rPr lang="en-US" dirty="0"/>
              <a:t>AV scans, detonation, static analysis, configuration decode/extraction</a:t>
            </a:r>
          </a:p>
          <a:p>
            <a:pPr lvl="1"/>
            <a:r>
              <a:rPr lang="en-US" dirty="0"/>
              <a:t>Integration with a variety of services and open source tools</a:t>
            </a:r>
          </a:p>
          <a:p>
            <a:r>
              <a:rPr lang="en-US" dirty="0"/>
              <a:t>Additional capabilities for processing of files</a:t>
            </a:r>
          </a:p>
          <a:p>
            <a:pPr lvl="1"/>
            <a:r>
              <a:rPr lang="en-US" dirty="0"/>
              <a:t>Compressed and RC4 Transport (</a:t>
            </a:r>
            <a:r>
              <a:rPr lang="en-US" dirty="0" err="1"/>
              <a:t>CaRT</a:t>
            </a:r>
            <a:r>
              <a:rPr lang="en-US" dirty="0"/>
              <a:t>) for encrypted transmission of files and objects</a:t>
            </a:r>
          </a:p>
          <a:p>
            <a:pPr lvl="1"/>
            <a:r>
              <a:rPr lang="en-US" dirty="0"/>
              <a:t>Sync service to ensure availability for processing of files and objects</a:t>
            </a:r>
          </a:p>
          <a:p>
            <a:r>
              <a:rPr lang="en-US" dirty="0"/>
              <a:t>Ample documentation covering components, deployments and troubleshooting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EB31F6-F7E3-FF47-8237-82667BAC6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50645"/>
            <a:ext cx="5035054" cy="149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81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0F1DC-BD76-9F49-B490-BB7D6D9A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Strelka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E6768-6EB5-1448-82C1-80BB0D405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 for wide-range of filetypes and use cases via “scan” modules</a:t>
            </a:r>
          </a:p>
          <a:p>
            <a:pPr lvl="1"/>
            <a:r>
              <a:rPr lang="en-US" dirty="0"/>
              <a:t>Metadata/observable collection, detonation, decompression, extraction</a:t>
            </a:r>
          </a:p>
          <a:p>
            <a:pPr lvl="1"/>
            <a:r>
              <a:rPr lang="en-US" dirty="0"/>
              <a:t>Inclusion of various libraries for static analysis of objects</a:t>
            </a:r>
          </a:p>
          <a:p>
            <a:pPr lvl="1"/>
            <a:r>
              <a:rPr lang="en-US" dirty="0"/>
              <a:t>Direct and remote file requests including configurable authentication and encryption options</a:t>
            </a:r>
          </a:p>
          <a:p>
            <a:r>
              <a:rPr lang="en-US" dirty="0"/>
              <a:t>Integration with common logging needs such as </a:t>
            </a:r>
            <a:r>
              <a:rPr lang="en-US" dirty="0" err="1"/>
              <a:t>ElasticSearch</a:t>
            </a:r>
            <a:r>
              <a:rPr lang="en-US" dirty="0"/>
              <a:t> and Splunk</a:t>
            </a:r>
          </a:p>
          <a:p>
            <a:r>
              <a:rPr lang="en-US" dirty="0"/>
              <a:t>Extensive documentation including configuration, management and use cases</a:t>
            </a:r>
          </a:p>
          <a:p>
            <a:r>
              <a:rPr lang="en-US" dirty="0"/>
              <a:t>Slack channel for additional support and participation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BFBF72-0D45-BA48-8068-75777AA1D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1" y="96030"/>
            <a:ext cx="1736683" cy="173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954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5D77F-30C1-5642-BC86-0A5630398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46537-2959-E942-8209-681134034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33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663D-AD1F-BF4D-AAEC-46D17DD01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Apply/Test in your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B906-88DB-324C-B1AA-C5665B99F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of the projects provide ways to test drive:</a:t>
            </a:r>
          </a:p>
          <a:p>
            <a:pPr lvl="1"/>
            <a:r>
              <a:rPr lang="en-US" dirty="0"/>
              <a:t>Docker</a:t>
            </a:r>
          </a:p>
          <a:p>
            <a:pPr lvl="1"/>
            <a:r>
              <a:rPr lang="en-US" dirty="0"/>
              <a:t>Vagrant</a:t>
            </a:r>
          </a:p>
          <a:p>
            <a:pPr lvl="1"/>
            <a:r>
              <a:rPr lang="en-US" dirty="0"/>
              <a:t>Virtual machine images</a:t>
            </a:r>
          </a:p>
        </p:txBody>
      </p:sp>
    </p:spTree>
    <p:extLst>
      <p:ext uri="{BB962C8B-B14F-4D97-AF65-F5344CB8AC3E}">
        <p14:creationId xmlns:p14="http://schemas.microsoft.com/office/powerpoint/2010/main" val="20375747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DD8EF-99C8-B84C-8A13-30B4A9D4E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30D59-83DF-0E4A-A2ED-E51983C23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for additional filetypes and objects</a:t>
            </a:r>
          </a:p>
          <a:p>
            <a:r>
              <a:rPr lang="en-US" dirty="0"/>
              <a:t>Integration to other platforms, software and tools</a:t>
            </a:r>
          </a:p>
          <a:p>
            <a:r>
              <a:rPr lang="en-US" dirty="0"/>
              <a:t>Tie into common workflows</a:t>
            </a:r>
          </a:p>
          <a:p>
            <a:pPr lvl="1"/>
            <a:r>
              <a:rPr lang="en-US" dirty="0"/>
              <a:t>NSM</a:t>
            </a:r>
          </a:p>
          <a:p>
            <a:pPr lvl="1"/>
            <a:r>
              <a:rPr lang="en-US" dirty="0"/>
              <a:t>Dynamic/static analysis</a:t>
            </a:r>
          </a:p>
          <a:p>
            <a:pPr lvl="1"/>
            <a:r>
              <a:rPr lang="en-US" dirty="0"/>
              <a:t>Digital Forensics/Incident Response (DFIR)</a:t>
            </a:r>
          </a:p>
          <a:p>
            <a:pPr lvl="1"/>
            <a:r>
              <a:rPr lang="en-US" dirty="0"/>
              <a:t>Threat Intelligence</a:t>
            </a:r>
          </a:p>
        </p:txBody>
      </p:sp>
    </p:spTree>
    <p:extLst>
      <p:ext uri="{BB962C8B-B14F-4D97-AF65-F5344CB8AC3E}">
        <p14:creationId xmlns:p14="http://schemas.microsoft.com/office/powerpoint/2010/main" val="273062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F93D0-013F-EE41-9FF7-80B7BA229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D1FD-9150-B649-B7FD-587F187F6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Pull requests are welcome</a:t>
            </a:r>
          </a:p>
          <a:p>
            <a:pPr lvl="1"/>
            <a:r>
              <a:rPr lang="en-US" dirty="0"/>
              <a:t>Code</a:t>
            </a:r>
          </a:p>
          <a:p>
            <a:pPr lvl="1"/>
            <a:r>
              <a:rPr lang="en-US" dirty="0"/>
              <a:t>Documentation</a:t>
            </a:r>
          </a:p>
          <a:p>
            <a:pPr lvl="1"/>
            <a:r>
              <a:rPr lang="en-US" dirty="0"/>
              <a:t>Ideas</a:t>
            </a:r>
          </a:p>
          <a:p>
            <a:pPr lvl="1"/>
            <a:r>
              <a:rPr lang="en-US" dirty="0"/>
              <a:t>Issues</a:t>
            </a:r>
          </a:p>
        </p:txBody>
      </p:sp>
    </p:spTree>
    <p:extLst>
      <p:ext uri="{BB962C8B-B14F-4D97-AF65-F5344CB8AC3E}">
        <p14:creationId xmlns:p14="http://schemas.microsoft.com/office/powerpoint/2010/main" val="1272701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0D565-FAA3-4041-B425-062BA0924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894E6-D5DA-974E-954E-807F19471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564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4E0-628D-564E-B11F-C30D41701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(ICYMI)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EE5E8-1394-1D4D-8C3F-AB8BAAADC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Laika BOSS (Apache 2.0) - </a:t>
            </a:r>
            <a:r>
              <a:rPr lang="en-US" dirty="0">
                <a:hlinkClick r:id="rId2"/>
              </a:rPr>
              <a:t>https://github.com/lmco/laikaboss</a:t>
            </a:r>
            <a:endParaRPr lang="en-US" dirty="0"/>
          </a:p>
          <a:p>
            <a:r>
              <a:rPr lang="en-US" dirty="0"/>
              <a:t>File Scanning Framework/FSF (Apache 2.0) - </a:t>
            </a:r>
            <a:r>
              <a:rPr lang="en-US" dirty="0">
                <a:hlinkClick r:id="rId3"/>
              </a:rPr>
              <a:t>https://github.com/EmersonElectricCo/fsf</a:t>
            </a:r>
            <a:endParaRPr lang="en-US" dirty="0"/>
          </a:p>
          <a:p>
            <a:r>
              <a:rPr lang="en-US" dirty="0" err="1"/>
              <a:t>MultiScanner</a:t>
            </a:r>
            <a:r>
              <a:rPr lang="en-US" dirty="0"/>
              <a:t> (Mozilla Public License 2.0) - </a:t>
            </a:r>
            <a:r>
              <a:rPr lang="en-US" dirty="0">
                <a:hlinkClick r:id="rId4"/>
              </a:rPr>
              <a:t>https://github.com/mitre/multiscanner</a:t>
            </a:r>
            <a:endParaRPr lang="en-US" dirty="0"/>
          </a:p>
          <a:p>
            <a:r>
              <a:rPr lang="en-US" dirty="0" err="1"/>
              <a:t>StoQ</a:t>
            </a:r>
            <a:r>
              <a:rPr lang="en-US" dirty="0"/>
              <a:t> (Apache 2.0) - </a:t>
            </a:r>
            <a:r>
              <a:rPr lang="en-US" dirty="0">
                <a:hlinkClick r:id="rId5"/>
              </a:rPr>
              <a:t>https://github.com/PUNCH-Cyber/stoq</a:t>
            </a:r>
            <a:endParaRPr lang="en-US" dirty="0"/>
          </a:p>
          <a:p>
            <a:r>
              <a:rPr lang="en-US" dirty="0" err="1"/>
              <a:t>Assemblyline</a:t>
            </a:r>
            <a:r>
              <a:rPr lang="en-US" dirty="0"/>
              <a:t> (MIT License) - </a:t>
            </a:r>
            <a:r>
              <a:rPr lang="en-US" dirty="0">
                <a:hlinkClick r:id="rId6"/>
              </a:rPr>
              <a:t>https://bitbucket.org/cse-assemblyline/</a:t>
            </a:r>
            <a:endParaRPr lang="en-US" dirty="0"/>
          </a:p>
          <a:p>
            <a:r>
              <a:rPr lang="en-US" dirty="0" err="1"/>
              <a:t>Strelka</a:t>
            </a:r>
            <a:r>
              <a:rPr lang="en-US" dirty="0"/>
              <a:t> (Apache 2.0) - </a:t>
            </a:r>
            <a:r>
              <a:rPr lang="en-US" dirty="0">
                <a:hlinkClick r:id="rId7"/>
              </a:rPr>
              <a:t>https://github.com/target/strelka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084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6CD8-C87C-FE4A-83C2-ED702B878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DBB91-1B76-8348-9A72-F722DA76EF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37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F545B-ED0C-6F42-94C0-AEBB4E9CE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Faces Numerous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45CD3-BE4A-B44F-AE32-45DC478FB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Actors with varying Tactics, Techniques and Procedures (TTPs) to achieve objectives</a:t>
            </a:r>
          </a:p>
          <a:p>
            <a:r>
              <a:rPr lang="en-US" dirty="0"/>
              <a:t>Securing a vast terrain using an assortment of methods, technologies and tools</a:t>
            </a:r>
          </a:p>
          <a:p>
            <a:r>
              <a:rPr lang="en-US" dirty="0"/>
              <a:t>Managing the above while working in an asynchronous setting with evolving dynamics</a:t>
            </a:r>
          </a:p>
        </p:txBody>
      </p:sp>
    </p:spTree>
    <p:extLst>
      <p:ext uri="{BB962C8B-B14F-4D97-AF65-F5344CB8AC3E}">
        <p14:creationId xmlns:p14="http://schemas.microsoft.com/office/powerpoint/2010/main" val="1710421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AB462-37EA-DE4B-B285-D34CB1CC9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Defense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8D8F6-DBA6-6F4F-A3D7-DFFD9946D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includes:</a:t>
            </a:r>
          </a:p>
          <a:p>
            <a:pPr marL="285750" indent="-285750"/>
            <a:r>
              <a:rPr lang="en-US" dirty="0"/>
              <a:t>Variety of disjointed appliances, approaches and tools</a:t>
            </a:r>
          </a:p>
          <a:p>
            <a:pPr marL="285750" indent="-285750"/>
            <a:r>
              <a:rPr lang="en-US" dirty="0"/>
              <a:t>Limited visibility into common protocols </a:t>
            </a:r>
          </a:p>
          <a:p>
            <a:pPr marL="742950" lvl="1" indent="-285750"/>
            <a:r>
              <a:rPr lang="en-US" dirty="0"/>
              <a:t>Host/Network IDS</a:t>
            </a:r>
          </a:p>
          <a:p>
            <a:pPr marL="742950" lvl="1" indent="-285750"/>
            <a:r>
              <a:rPr lang="en-US" dirty="0"/>
              <a:t>Firewalls</a:t>
            </a:r>
          </a:p>
          <a:p>
            <a:pPr marL="742950" lvl="1" indent="-285750"/>
            <a:r>
              <a:rPr lang="en-US" dirty="0"/>
              <a:t>AV</a:t>
            </a:r>
          </a:p>
          <a:p>
            <a:pPr marL="742950" lvl="1" indent="-285750"/>
            <a:r>
              <a:rPr lang="en-US" dirty="0"/>
              <a:t>etc.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75F35-6A58-BB43-ACEB-064C20134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137" y="2575552"/>
            <a:ext cx="3700717" cy="23309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B0E591-E494-2D4D-A77A-B374D65BFEAA}"/>
              </a:ext>
            </a:extLst>
          </p:cNvPr>
          <p:cNvSpPr txBox="1"/>
          <p:nvPr/>
        </p:nvSpPr>
        <p:spPr>
          <a:xfrm>
            <a:off x="9306765" y="4906523"/>
            <a:ext cx="17480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Credit Rube Goldberg Inc,</a:t>
            </a:r>
          </a:p>
        </p:txBody>
      </p:sp>
    </p:spTree>
    <p:extLst>
      <p:ext uri="{BB962C8B-B14F-4D97-AF65-F5344CB8AC3E}">
        <p14:creationId xmlns:p14="http://schemas.microsoft.com/office/powerpoint/2010/main" val="287291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05DAB-D6B3-0C49-B92D-FAD51634E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Incomplete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27BA6-CBED-AF40-8D8D-7C81512600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Network (NIDS, Firewall, etc.)</a:t>
            </a:r>
          </a:p>
          <a:p>
            <a:pPr lvl="1"/>
            <a:r>
              <a:rPr lang="en-US" dirty="0"/>
              <a:t>Partial visibility into payloads via streams</a:t>
            </a:r>
          </a:p>
          <a:p>
            <a:pPr lvl="1"/>
            <a:r>
              <a:rPr lang="en-US" dirty="0"/>
              <a:t>Focus more on transmission protocol</a:t>
            </a:r>
          </a:p>
          <a:p>
            <a:pPr lvl="1"/>
            <a:r>
              <a:rPr lang="en-US" dirty="0"/>
              <a:t>Easily bypassed via a variety of measures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C0F22-2C96-8C49-9055-A597CD04A9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Host (HIDS, AV, etc.)</a:t>
            </a:r>
          </a:p>
          <a:p>
            <a:pPr lvl="1"/>
            <a:r>
              <a:rPr lang="en-US" dirty="0"/>
              <a:t>Limited visibility into network data</a:t>
            </a:r>
          </a:p>
          <a:p>
            <a:pPr lvl="1"/>
            <a:r>
              <a:rPr lang="en-US" dirty="0"/>
              <a:t>Focus more on the endpoint events</a:t>
            </a:r>
          </a:p>
          <a:p>
            <a:pPr lvl="1"/>
            <a:r>
              <a:rPr lang="en-US" dirty="0"/>
              <a:t>Few artifacts prior to exploitation phase</a:t>
            </a:r>
          </a:p>
        </p:txBody>
      </p:sp>
    </p:spTree>
    <p:extLst>
      <p:ext uri="{BB962C8B-B14F-4D97-AF65-F5344CB8AC3E}">
        <p14:creationId xmlns:p14="http://schemas.microsoft.com/office/powerpoint/2010/main" val="173144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77F33-3DFD-5346-B87F-375924884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C67C9-671E-A746-8F71-B08D4742A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E-mails</a:t>
            </a:r>
          </a:p>
          <a:p>
            <a:r>
              <a:rPr lang="en-US" dirty="0"/>
              <a:t>Web traffic</a:t>
            </a:r>
          </a:p>
          <a:p>
            <a:r>
              <a:rPr lang="en-US" dirty="0"/>
              <a:t>&lt;ENTER MONITORED PROTOCOL HERE&gt;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share opportunities for extending our visibility and defense.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0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AE35E-A49E-4D4B-9C57-2C73FF21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as Objects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10C7C1F-7B7A-DD4A-B9F9-1FE509B4DD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7826828" y="802186"/>
            <a:ext cx="3429001" cy="447738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E9CB4-7BDB-0C4C-AB22-51B963726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Data structures</a:t>
            </a:r>
          </a:p>
          <a:p>
            <a:r>
              <a:rPr lang="en-US" dirty="0"/>
              <a:t>Metadata</a:t>
            </a:r>
          </a:p>
          <a:p>
            <a:r>
              <a:rPr lang="en-US" dirty="0"/>
              <a:t>Objects contained in objects</a:t>
            </a:r>
          </a:p>
          <a:p>
            <a:r>
              <a:rPr lang="en-US" dirty="0"/>
              <a:t>Various formats</a:t>
            </a:r>
          </a:p>
        </p:txBody>
      </p:sp>
    </p:spTree>
    <p:extLst>
      <p:ext uri="{BB962C8B-B14F-4D97-AF65-F5344CB8AC3E}">
        <p14:creationId xmlns:p14="http://schemas.microsoft.com/office/powerpoint/2010/main" val="380378945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{BA71EAB6-F252-1B4C-874F-A53C7CE3462F}tf10001119</Template>
  <TotalTime>12026</TotalTime>
  <Words>1457</Words>
  <Application>Microsoft Macintosh PowerPoint</Application>
  <PresentationFormat>Widescreen</PresentationFormat>
  <Paragraphs>229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Gill Sans MT</vt:lpstr>
      <vt:lpstr>Wingdings</vt:lpstr>
      <vt:lpstr>Gallery</vt:lpstr>
      <vt:lpstr>File-Centric Analysis through the Use of Recursive Scanning Frameworks</vt:lpstr>
      <vt:lpstr>About</vt:lpstr>
      <vt:lpstr>Defender at Heart</vt:lpstr>
      <vt:lpstr>Background</vt:lpstr>
      <vt:lpstr>Defense Faces Numerous Challenges</vt:lpstr>
      <vt:lpstr>Traditional Defense</vt:lpstr>
      <vt:lpstr>Incomplete Picture</vt:lpstr>
      <vt:lpstr>Files</vt:lpstr>
      <vt:lpstr>Files as Objects</vt:lpstr>
      <vt:lpstr>Integration Issues</vt:lpstr>
      <vt:lpstr>File-Centric Analysis</vt:lpstr>
      <vt:lpstr>Concept</vt:lpstr>
      <vt:lpstr>Scanning of Objects</vt:lpstr>
      <vt:lpstr>Modular Dispatch</vt:lpstr>
      <vt:lpstr>Typical Modules</vt:lpstr>
      <vt:lpstr>Conditional Dispatch</vt:lpstr>
      <vt:lpstr>Dispositioner</vt:lpstr>
      <vt:lpstr>Dispositioning</vt:lpstr>
      <vt:lpstr>Example: E-Mail</vt:lpstr>
      <vt:lpstr>Example: Zip File</vt:lpstr>
      <vt:lpstr>Example: Log Output</vt:lpstr>
      <vt:lpstr>PowerPoint Presentation</vt:lpstr>
      <vt:lpstr>Projects</vt:lpstr>
      <vt:lpstr>Current Projects</vt:lpstr>
      <vt:lpstr>Similar Core Capabilities</vt:lpstr>
      <vt:lpstr>Current State of Projects</vt:lpstr>
      <vt:lpstr>Laika BOSS</vt:lpstr>
      <vt:lpstr>File Scanning Framework/FSF</vt:lpstr>
      <vt:lpstr>MultiScanner</vt:lpstr>
      <vt:lpstr>STOQ</vt:lpstr>
      <vt:lpstr>Assemblyline</vt:lpstr>
      <vt:lpstr>Strelka</vt:lpstr>
      <vt:lpstr>Opportunities</vt:lpstr>
      <vt:lpstr>Apply/Test in your Environment</vt:lpstr>
      <vt:lpstr>Extend Capabilities</vt:lpstr>
      <vt:lpstr>Participate!</vt:lpstr>
      <vt:lpstr>Questions?</vt:lpstr>
      <vt:lpstr>References (ICYMI)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File-Centric Analysis through the Use of Recursive Scanning Frameworks</dc:title>
  <dc:creator>Microsoft Office User</dc:creator>
  <cp:lastModifiedBy>Microsoft Office User</cp:lastModifiedBy>
  <cp:revision>68</cp:revision>
  <dcterms:created xsi:type="dcterms:W3CDTF">2019-03-02T20:36:54Z</dcterms:created>
  <dcterms:modified xsi:type="dcterms:W3CDTF">2019-03-11T05:02:59Z</dcterms:modified>
</cp:coreProperties>
</file>