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9" r:id="rId4"/>
    <p:sldId id="264" r:id="rId5"/>
    <p:sldId id="261" r:id="rId6"/>
    <p:sldId id="262" r:id="rId7"/>
    <p:sldId id="263" r:id="rId8"/>
    <p:sldId id="301" r:id="rId9"/>
    <p:sldId id="302" r:id="rId10"/>
    <p:sldId id="265" r:id="rId11"/>
    <p:sldId id="269" r:id="rId12"/>
    <p:sldId id="270" r:id="rId13"/>
    <p:sldId id="272" r:id="rId14"/>
    <p:sldId id="276" r:id="rId15"/>
    <p:sldId id="278" r:id="rId16"/>
    <p:sldId id="271" r:id="rId17"/>
    <p:sldId id="280" r:id="rId18"/>
    <p:sldId id="279" r:id="rId19"/>
    <p:sldId id="281" r:id="rId20"/>
    <p:sldId id="290" r:id="rId21"/>
    <p:sldId id="283" r:id="rId22"/>
    <p:sldId id="284" r:id="rId23"/>
    <p:sldId id="285" r:id="rId24"/>
    <p:sldId id="291" r:id="rId25"/>
    <p:sldId id="293" r:id="rId26"/>
    <p:sldId id="294" r:id="rId27"/>
    <p:sldId id="292" r:id="rId28"/>
    <p:sldId id="296" r:id="rId29"/>
    <p:sldId id="298" r:id="rId30"/>
    <p:sldId id="297" r:id="rId31"/>
    <p:sldId id="300" r:id="rId32"/>
  </p:sldIdLst>
  <p:sldSz cx="9144000" cy="5143500" type="screen16x9"/>
  <p:notesSz cx="9866313" cy="6735763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47" userDrawn="1">
          <p15:clr>
            <a:srgbClr val="A4A3A4"/>
          </p15:clr>
        </p15:guide>
        <p15:guide id="2" orient="horz" pos="441">
          <p15:clr>
            <a:srgbClr val="A4A3A4"/>
          </p15:clr>
        </p15:guide>
        <p15:guide id="3" orient="horz" pos="78">
          <p15:clr>
            <a:srgbClr val="A4A3A4"/>
          </p15:clr>
        </p15:guide>
        <p15:guide id="4" orient="horz" pos="305">
          <p15:clr>
            <a:srgbClr val="A4A3A4"/>
          </p15:clr>
        </p15:guide>
        <p15:guide id="5" orient="horz" pos="2981">
          <p15:clr>
            <a:srgbClr val="A4A3A4"/>
          </p15:clr>
        </p15:guide>
        <p15:guide id="6" orient="horz" pos="531">
          <p15:clr>
            <a:srgbClr val="A4A3A4"/>
          </p15:clr>
        </p15:guide>
        <p15:guide id="7" orient="horz" pos="2527" userDrawn="1">
          <p15:clr>
            <a:srgbClr val="A4A3A4"/>
          </p15:clr>
        </p15:guide>
        <p15:guide id="8" orient="horz" pos="1620" userDrawn="1">
          <p15:clr>
            <a:srgbClr val="A4A3A4"/>
          </p15:clr>
        </p15:guide>
        <p15:guide id="11" pos="2880">
          <p15:clr>
            <a:srgbClr val="A4A3A4"/>
          </p15:clr>
        </p15:guide>
        <p15:guide id="12" userDrawn="1">
          <p15:clr>
            <a:srgbClr val="A4A3A4"/>
          </p15:clr>
        </p15:guide>
        <p15:guide id="13" orient="horz" pos="2845">
          <p15:clr>
            <a:srgbClr val="A4A3A4"/>
          </p15:clr>
        </p15:guide>
        <p15:guide id="14" pos="4740">
          <p15:clr>
            <a:srgbClr val="A4A3A4"/>
          </p15:clr>
        </p15:guide>
        <p15:guide id="15" pos="23">
          <p15:clr>
            <a:srgbClr val="A4A3A4"/>
          </p15:clr>
        </p15:guide>
        <p15:guide id="16" pos="159">
          <p15:clr>
            <a:srgbClr val="A4A3A4"/>
          </p15:clr>
        </p15:guide>
        <p15:guide id="17" pos="5601">
          <p15:clr>
            <a:srgbClr val="A4A3A4"/>
          </p15:clr>
        </p15:guide>
        <p15:guide id="18" pos="16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ssandro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BFF"/>
    <a:srgbClr val="00B0EE"/>
    <a:srgbClr val="33CCFF"/>
    <a:srgbClr val="66CCFF"/>
    <a:srgbClr val="000000"/>
    <a:srgbClr val="001F38"/>
    <a:srgbClr val="003A67"/>
    <a:srgbClr val="888888"/>
    <a:srgbClr val="45827A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81" autoAdjust="0"/>
    <p:restoredTop sz="88644" autoAdjust="0"/>
  </p:normalViewPr>
  <p:slideViewPr>
    <p:cSldViewPr showGuides="1">
      <p:cViewPr varScale="1">
        <p:scale>
          <a:sx n="145" d="100"/>
          <a:sy n="145" d="100"/>
        </p:scale>
        <p:origin x="-90" y="-708"/>
      </p:cViewPr>
      <p:guideLst>
        <p:guide orient="horz" pos="1847"/>
        <p:guide orient="horz" pos="441"/>
        <p:guide orient="horz" pos="78"/>
        <p:guide orient="horz" pos="305"/>
        <p:guide orient="horz" pos="2981"/>
        <p:guide orient="horz" pos="531"/>
        <p:guide orient="horz" pos="2527"/>
        <p:guide orient="horz" pos="1620"/>
        <p:guide orient="horz" pos="2845"/>
        <p:guide pos="2880"/>
        <p:guide/>
        <p:guide pos="4740"/>
        <p:guide pos="23"/>
        <p:guide pos="159"/>
        <p:guide pos="5601"/>
        <p:guide pos="1610"/>
      </p:guideLst>
    </p:cSldViewPr>
  </p:slideViewPr>
  <p:outlineViewPr>
    <p:cViewPr>
      <p:scale>
        <a:sx n="33" d="100"/>
        <a:sy n="33" d="100"/>
      </p:scale>
      <p:origin x="0" y="-4421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46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466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AA816C56-723E-4E51-B67C-201763B0F086}" type="datetimeFigureOut">
              <a:rPr lang="en-ZA" smtClean="0"/>
              <a:t>2019/02/22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8223"/>
            <a:ext cx="4275402" cy="33646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28" y="6398223"/>
            <a:ext cx="4275402" cy="336466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74C76BD5-E334-42B8-BFF9-8B4E8D16A2D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7890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CB3455E4-3722-43A3-BFF6-01DB23EAB9B8}" type="datetimeFigureOut">
              <a:rPr lang="en-ZA" smtClean="0"/>
              <a:t>2019/02/22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0334" tIns="45167" rIns="90334" bIns="4516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82BCD085-C27B-416C-83DA-3795728DB19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64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95989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49090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9475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789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3298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22602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45426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6885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46945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4605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26134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97568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6430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0559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6041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722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CD085-C27B-416C-83DA-3795728DB19A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5393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8811" y="195486"/>
            <a:ext cx="935564" cy="3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Public\Pictures\ろご\sid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85" y="267750"/>
            <a:ext cx="1170999" cy="41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タイトル 1"/>
          <p:cNvSpPr>
            <a:spLocks noGrp="1"/>
          </p:cNvSpPr>
          <p:nvPr>
            <p:ph type="ctrTitle"/>
          </p:nvPr>
        </p:nvSpPr>
        <p:spPr>
          <a:xfrm>
            <a:off x="1109849" y="2067750"/>
            <a:ext cx="7734525" cy="504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23" name="Picture 2" descr="C:\Users\Public\Pictures\ろご\R&amp;D_FInal\A_Type\Logos_RD_Atype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00" y="1455750"/>
            <a:ext cx="724913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サブタイトル 2"/>
          <p:cNvSpPr>
            <a:spLocks noGrp="1"/>
          </p:cNvSpPr>
          <p:nvPr>
            <p:ph type="subTitle" idx="1"/>
          </p:nvPr>
        </p:nvSpPr>
        <p:spPr>
          <a:xfrm>
            <a:off x="1116000" y="3003550"/>
            <a:ext cx="6826450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en-US" altLang="ja-JP" dirty="0" smtClean="0"/>
          </a:p>
        </p:txBody>
      </p:sp>
      <p:sp>
        <p:nvSpPr>
          <p:cNvPr id="29" name="正方形/長方形 28"/>
          <p:cNvSpPr/>
          <p:nvPr userDrawn="1"/>
        </p:nvSpPr>
        <p:spPr>
          <a:xfrm>
            <a:off x="6397871" y="4860918"/>
            <a:ext cx="250581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/>
              <a:t>Copyright©2019  NTT Corp. All Rights Reserved.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381392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/>
          <p:cNvGrpSpPr/>
          <p:nvPr userDrawn="1"/>
        </p:nvGrpSpPr>
        <p:grpSpPr>
          <a:xfrm>
            <a:off x="133518" y="51750"/>
            <a:ext cx="8878346" cy="792000"/>
            <a:chOff x="108001" y="3651750"/>
            <a:chExt cx="8878346" cy="792000"/>
          </a:xfrm>
        </p:grpSpPr>
        <p:pic>
          <p:nvPicPr>
            <p:cNvPr id="11" name="Picture 2" descr="C:\Users\demo\Desktop\140130_NTTRD_parts\header.png"/>
            <p:cNvPicPr>
              <a:picLocks noChangeAspect="1" noChangeArrowheads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601"/>
            <a:stretch/>
          </p:blipFill>
          <p:spPr bwMode="auto">
            <a:xfrm>
              <a:off x="6177562" y="3651750"/>
              <a:ext cx="2808785" cy="79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demo\Desktop\140130_NTTRD_parts\header.png"/>
            <p:cNvPicPr>
              <a:picLocks noChangeArrowheads="1"/>
            </p:cNvPicPr>
            <p:nvPr userDrawn="1"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625"/>
            <a:stretch/>
          </p:blipFill>
          <p:spPr bwMode="auto">
            <a:xfrm>
              <a:off x="108001" y="3651750"/>
              <a:ext cx="6069562" cy="79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349008" y="199008"/>
            <a:ext cx="6937351" cy="471482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5" y="1002380"/>
            <a:ext cx="8445600" cy="367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ー 4"/>
          <p:cNvSpPr>
            <a:spLocks/>
          </p:cNvSpPr>
          <p:nvPr userDrawn="1"/>
        </p:nvSpPr>
        <p:spPr bwMode="auto">
          <a:xfrm>
            <a:off x="8646087" y="4789100"/>
            <a:ext cx="4619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7" tIns="45709" rIns="91417" bIns="45709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/>
              <a:pPr algn="ctr">
                <a:defRPr/>
              </a:pPr>
              <a:t>‹#›</a:t>
            </a:fld>
            <a:endParaRPr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6177562" y="4860632"/>
            <a:ext cx="250581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900" dirty="0" smtClean="0"/>
              <a:t>Copyright©2019  NTT Corp. All Rights Reserved.</a:t>
            </a:r>
            <a:endParaRPr lang="ja-JP" altLang="en-US" sz="900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18" y="4830705"/>
            <a:ext cx="727661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176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411" y="129192"/>
            <a:ext cx="7343589" cy="570896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Z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52000" y="842962"/>
            <a:ext cx="4176000" cy="388937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ZA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715588" y="842962"/>
            <a:ext cx="4176000" cy="3889375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87564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760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52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81" r:id="rId3"/>
    <p:sldLayoutId id="2147483701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kumimoji="1" sz="1800" b="1" kern="1200">
          <a:solidFill>
            <a:schemeClr val="accent1"/>
          </a:solidFill>
          <a:latin typeface="Franklin Gothic Medium"/>
          <a:ea typeface="+mj-ea"/>
          <a:cs typeface="Franklin Gothic Medium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200"/>
        </a:spcBef>
        <a:buFontTx/>
        <a:buNone/>
        <a:defRPr kumimoji="1" sz="1600" b="0" kern="1200">
          <a:solidFill>
            <a:schemeClr val="tx1"/>
          </a:solidFill>
          <a:latin typeface="Franklin Gothic Book"/>
          <a:ea typeface="+mn-ea"/>
          <a:cs typeface="Franklin Gothic Book"/>
        </a:defRPr>
      </a:lvl1pPr>
      <a:lvl2pPr marL="269875" indent="-180975" algn="l" defTabSz="914400" rtl="0" eaLnBrk="1" latinLnBrk="0" hangingPunct="1">
        <a:lnSpc>
          <a:spcPct val="110000"/>
        </a:lnSpc>
        <a:spcBef>
          <a:spcPts val="200"/>
        </a:spcBef>
        <a:spcAft>
          <a:spcPts val="200"/>
        </a:spcAft>
        <a:buClr>
          <a:schemeClr val="accent2"/>
        </a:buClr>
        <a:buSzPct val="100000"/>
        <a:buFont typeface="Minion Pro"/>
        <a:buChar char="■"/>
        <a:defRPr kumimoji="1" sz="1600" kern="1200">
          <a:solidFill>
            <a:schemeClr val="tx1"/>
          </a:solidFill>
          <a:latin typeface="Franklin Gothic Book"/>
          <a:ea typeface="+mn-ea"/>
          <a:cs typeface="Franklin Gothic Book"/>
        </a:defRPr>
      </a:lvl2pPr>
      <a:lvl3pPr marL="450850" indent="-90488" algn="l" defTabSz="914400" rtl="0" eaLnBrk="1" latinLnBrk="0" hangingPunct="1">
        <a:lnSpc>
          <a:spcPct val="110000"/>
        </a:lnSpc>
        <a:spcBef>
          <a:spcPts val="200"/>
        </a:spcBef>
        <a:spcAft>
          <a:spcPts val="200"/>
        </a:spcAft>
        <a:buClr>
          <a:schemeClr val="accent2"/>
        </a:buClr>
        <a:buFont typeface="Consolas"/>
        <a:buChar char="▴"/>
        <a:defRPr kumimoji="1" sz="1600" i="1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720725" indent="-84138" algn="l" defTabSz="914400" rtl="0" eaLnBrk="1" latinLnBrk="0" hangingPunct="1">
        <a:lnSpc>
          <a:spcPct val="110000"/>
        </a:lnSpc>
        <a:spcBef>
          <a:spcPts val="200"/>
        </a:spcBef>
        <a:spcAft>
          <a:spcPts val="200"/>
        </a:spcAft>
        <a:buClr>
          <a:schemeClr val="accent2"/>
        </a:buClr>
        <a:buSzPct val="100000"/>
        <a:buFont typeface="Arial"/>
        <a:buChar char="•"/>
        <a:defRPr kumimoji="1" sz="1400" kern="1200">
          <a:solidFill>
            <a:schemeClr val="tx1"/>
          </a:solidFill>
          <a:latin typeface="Franklin Gothic Book"/>
          <a:ea typeface="+mn-ea"/>
          <a:cs typeface="Franklin Gothic Book"/>
        </a:defRPr>
      </a:lvl4pPr>
      <a:lvl5pPr marL="984250" indent="-90488" algn="l" defTabSz="914400" rtl="0" eaLnBrk="1" latinLnBrk="0" hangingPunct="1">
        <a:lnSpc>
          <a:spcPct val="110000"/>
        </a:lnSpc>
        <a:spcBef>
          <a:spcPct val="20000"/>
        </a:spcBef>
        <a:buClr>
          <a:schemeClr val="accent2"/>
        </a:buClr>
        <a:buFont typeface="Lucida Grande"/>
        <a:buChar char="-"/>
        <a:defRPr kumimoji="1" sz="1200" kern="1200">
          <a:solidFill>
            <a:schemeClr val="tx1"/>
          </a:solidFill>
          <a:latin typeface="Franklin Gothic Book"/>
          <a:ea typeface="+mn-ea"/>
          <a:cs typeface="Franklin Gothic Book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59" userDrawn="1">
          <p15:clr>
            <a:srgbClr val="F26B43"/>
          </p15:clr>
        </p15:guide>
        <p15:guide id="2" orient="horz" pos="531" userDrawn="1">
          <p15:clr>
            <a:srgbClr val="F26B43"/>
          </p15:clr>
        </p15:guide>
        <p15:guide id="3" orient="horz" pos="2981" userDrawn="1">
          <p15:clr>
            <a:srgbClr val="F26B43"/>
          </p15:clr>
        </p15:guide>
        <p15:guide id="4" pos="4921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4241" userDrawn="1">
          <p15:clr>
            <a:srgbClr val="F26B43"/>
          </p15:clr>
        </p15:guide>
        <p15:guide id="7" pos="2200" userDrawn="1">
          <p15:clr>
            <a:srgbClr val="F26B43"/>
          </p15:clr>
        </p15:guide>
        <p15:guide id="8" pos="56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09849" y="2067750"/>
            <a:ext cx="7734525" cy="1008056"/>
          </a:xfrm>
        </p:spPr>
        <p:txBody>
          <a:bodyPr/>
          <a:lstStyle/>
          <a:p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Lightweight Markup Language</a:t>
            </a:r>
            <a:b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Graph-Structured Threat Sharing</a:t>
            </a:r>
            <a:endParaRPr kumimoji="1" lang="ja-JP" alt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16000" y="3579862"/>
            <a:ext cx="6826450" cy="122388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Mayo </a:t>
            </a: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YAMASAKI</a:t>
            </a:r>
            <a:endParaRPr lang="en-US" altLang="ja-JP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NTT-CERT, NTT Secure Platform </a:t>
            </a: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Labs</a:t>
            </a:r>
            <a:endParaRPr lang="en-US" altLang="ja-JP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5292080" y="824995"/>
            <a:ext cx="3598859" cy="48945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 anchor="ctr"/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+mn-cs"/>
              </a:defRPr>
            </a:lvl9pPr>
          </a:lstStyle>
          <a:p>
            <a:pPr marL="446088" indent="-446088" eaLnBrk="1" hangingPunct="1">
              <a:lnSpc>
                <a:spcPct val="112000"/>
              </a:lnSpc>
              <a:defRPr/>
            </a:pP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Disclosure to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 FIRST </a:t>
            </a: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CTI Symposium London</a:t>
            </a:r>
            <a:endParaRPr lang="ja-JP" altLang="en-US" sz="9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>
              <a:lnSpc>
                <a:spcPct val="112000"/>
              </a:lnSpc>
              <a:defRPr/>
            </a:pPr>
            <a:r>
              <a:rPr lang="en-US" altLang="ja-JP" sz="9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Copyright(c)2019 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 Corp. All Rights Reserved.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1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Proposed</a:t>
            </a:r>
            <a:r>
              <a:rPr lang="ja-JP" altLang="en-US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b="1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9221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Consists of pre-shared graph schema &amp; graph data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Schema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domain specific definition of edges between node types</a:t>
            </a:r>
          </a:p>
          <a:p>
            <a:pPr marL="1006475" lvl="3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Rarely updated like RDB-schema</a:t>
            </a:r>
            <a:endParaRPr lang="en-US" altLang="ja-JP" sz="1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Data(Report)</a:t>
            </a: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: plane-text </a:t>
            </a: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with nodes as </a:t>
            </a:r>
            <a:r>
              <a:rPr lang="en-US" altLang="ja-JP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"[NAME]{TYPE}"</a:t>
            </a:r>
          </a:p>
          <a:p>
            <a:pPr marL="1006475" lvl="3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Edges </a:t>
            </a:r>
            <a:r>
              <a:rPr kumimoji="1" lang="en-US" altLang="ja-JP" sz="20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automatically</a:t>
            </a: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extracted according to the schema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556743" y="3522841"/>
            <a:ext cx="3583209" cy="1281157"/>
            <a:chOff x="556743" y="3363838"/>
            <a:chExt cx="3583209" cy="1281157"/>
          </a:xfrm>
        </p:grpSpPr>
        <p:sp>
          <p:nvSpPr>
            <p:cNvPr id="32" name="正方形/長方形 31"/>
            <p:cNvSpPr/>
            <p:nvPr/>
          </p:nvSpPr>
          <p:spPr>
            <a:xfrm>
              <a:off x="556743" y="3363838"/>
              <a:ext cx="3583209" cy="12811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2051" name="Picture 3" descr="C:\Users\koshing\Downloads\ファイルのアイコン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9339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C:\Users\koshing\Downloads\無料の設定歯車アイコン(1)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78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3" name="Picture 5" descr="C:\Users\koshing\Downloads\シナプスアイコン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360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683568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Schema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904730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Report</a:t>
              </a: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3059832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STIX</a:t>
              </a:r>
            </a:p>
          </p:txBody>
        </p:sp>
        <p:sp>
          <p:nvSpPr>
            <p:cNvPr id="16" name="加算記号 15"/>
            <p:cNvSpPr/>
            <p:nvPr/>
          </p:nvSpPr>
          <p:spPr>
            <a:xfrm>
              <a:off x="1568636" y="3959054"/>
              <a:ext cx="361136" cy="361136"/>
            </a:xfrm>
            <a:prstGeom prst="mathPlus">
              <a:avLst/>
            </a:prstGeom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  <p:sp>
          <p:nvSpPr>
            <p:cNvPr id="17" name="右矢印 16"/>
            <p:cNvSpPr/>
            <p:nvPr/>
          </p:nvSpPr>
          <p:spPr>
            <a:xfrm>
              <a:off x="2908333" y="3983569"/>
              <a:ext cx="260528" cy="312105"/>
            </a:xfrm>
            <a:prstGeom prst="rightArrow">
              <a:avLst/>
            </a:prstGeom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4644008" y="3522841"/>
            <a:ext cx="3583209" cy="1281157"/>
            <a:chOff x="556743" y="3363838"/>
            <a:chExt cx="3583209" cy="1281157"/>
          </a:xfrm>
        </p:grpSpPr>
        <p:sp>
          <p:nvSpPr>
            <p:cNvPr id="35" name="正方形/長方形 34"/>
            <p:cNvSpPr/>
            <p:nvPr/>
          </p:nvSpPr>
          <p:spPr>
            <a:xfrm>
              <a:off x="556743" y="3363838"/>
              <a:ext cx="3583209" cy="12811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36" name="Picture 3" descr="C:\Users\koshing\Downloads\ファイルのアイコン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9339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4" descr="C:\Users\koshing\Downloads\無料の設定歯車アイコン(1)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8178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5" descr="C:\Users\koshing\Downloads\シナプスアイコン1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0360" y="3924190"/>
              <a:ext cx="396000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テキスト ボックス 38"/>
            <p:cNvSpPr txBox="1"/>
            <p:nvPr/>
          </p:nvSpPr>
          <p:spPr>
            <a:xfrm>
              <a:off x="683568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Schema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1904730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Report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59832" y="3549611"/>
              <a:ext cx="885219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STIX</a:t>
              </a:r>
            </a:p>
          </p:txBody>
        </p:sp>
        <p:sp>
          <p:nvSpPr>
            <p:cNvPr id="42" name="加算記号 41"/>
            <p:cNvSpPr/>
            <p:nvPr/>
          </p:nvSpPr>
          <p:spPr>
            <a:xfrm>
              <a:off x="1568636" y="3959054"/>
              <a:ext cx="361136" cy="361136"/>
            </a:xfrm>
            <a:prstGeom prst="mathPlus">
              <a:avLst/>
            </a:prstGeom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  <p:sp>
          <p:nvSpPr>
            <p:cNvPr id="43" name="右矢印 42"/>
            <p:cNvSpPr/>
            <p:nvPr/>
          </p:nvSpPr>
          <p:spPr>
            <a:xfrm>
              <a:off x="2908333" y="3983569"/>
              <a:ext cx="260528" cy="312105"/>
            </a:xfrm>
            <a:prstGeom prst="rightArrow">
              <a:avLst/>
            </a:prstGeom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</p:grpSp>
      <p:sp>
        <p:nvSpPr>
          <p:cNvPr id="26" name="下カーブ矢印 25"/>
          <p:cNvSpPr/>
          <p:nvPr/>
        </p:nvSpPr>
        <p:spPr>
          <a:xfrm>
            <a:off x="2149339" y="3291830"/>
            <a:ext cx="4654909" cy="416784"/>
          </a:xfrm>
          <a:prstGeom prst="curvedDownArrow">
            <a:avLst>
              <a:gd name="adj1" fmla="val 81453"/>
              <a:gd name="adj2" fmla="val 174809"/>
              <a:gd name="adj3" fmla="val 25000"/>
            </a:avLst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347864" y="3003798"/>
            <a:ext cx="2205768" cy="30777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000" b="1" spc="0" dirty="0" smtClean="0">
                <a:latin typeface="Segoe UI" panose="020B0502040204020203" pitchFamily="34" charset="0"/>
                <a:ea typeface="Meiryo UI" panose="020B0604030504040204" pitchFamily="50" charset="-128"/>
              </a:rPr>
              <a:t>Sharing a report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56743" y="3192445"/>
            <a:ext cx="885219" cy="30777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000" spc="0" dirty="0" smtClean="0">
                <a:latin typeface="Segoe UI" panose="020B0502040204020203" pitchFamily="34" charset="0"/>
                <a:ea typeface="Meiryo UI" panose="020B0604030504040204" pitchFamily="50" charset="-128"/>
              </a:rPr>
              <a:t>Team</a:t>
            </a:r>
            <a:r>
              <a:rPr kumimoji="1" lang="en-US" altLang="ja-JP" sz="2000" dirty="0">
                <a:latin typeface="Segoe UI" panose="020B0502040204020203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Meiryo UI" panose="020B0604030504040204" pitchFamily="50" charset="-128"/>
              </a:rPr>
              <a:t>A</a:t>
            </a:r>
            <a:endParaRPr kumimoji="1" lang="en-US" altLang="ja-JP" sz="2000" spc="0" dirty="0" smtClean="0"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41998" y="3212983"/>
            <a:ext cx="885219" cy="307777"/>
          </a:xfrm>
          <a:prstGeom prst="rec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000" spc="0" dirty="0" smtClean="0">
                <a:latin typeface="Segoe UI" panose="020B0502040204020203" pitchFamily="34" charset="0"/>
                <a:ea typeface="Meiryo UI" panose="020B0604030504040204" pitchFamily="50" charset="-128"/>
              </a:rPr>
              <a:t>Team</a:t>
            </a:r>
            <a:r>
              <a:rPr kumimoji="1" lang="en-US" altLang="ja-JP" sz="2000" dirty="0">
                <a:latin typeface="Segoe UI" panose="020B0502040204020203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Meiryo UI" panose="020B0604030504040204" pitchFamily="50" charset="-128"/>
              </a:rPr>
              <a:t>B</a:t>
            </a:r>
            <a:endParaRPr kumimoji="1" lang="en-US" altLang="ja-JP" sz="2000" spc="0" dirty="0" smtClean="0"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744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 1: IP with malware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53E9040F-1B2F-A34A-B7B6-1B876ABDD5B5}"/>
              </a:ext>
            </a:extLst>
          </p:cNvPr>
          <p:cNvSpPr/>
          <p:nvPr/>
        </p:nvSpPr>
        <p:spPr bwMode="auto">
          <a:xfrm>
            <a:off x="755576" y="2037620"/>
            <a:ext cx="2768379" cy="7768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solidFill>
                  <a:schemeClr val="accent1"/>
                </a:solidFill>
                <a:latin typeface="Arial" charset="0"/>
              </a:rPr>
              <a:t>Source </a:t>
            </a:r>
            <a:r>
              <a:rPr kumimoji="1" lang="en-US" altLang="ja-JP" sz="2000" b="1" dirty="0">
                <a:solidFill>
                  <a:schemeClr val="accent1"/>
                </a:solidFill>
                <a:latin typeface="Arial" charset="0"/>
                <a:ea typeface="HGP創英角ｺﾞｼｯｸUB" pitchFamily="50" charset="-128"/>
              </a:rPr>
              <a:t>types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FF0FBDA1-AEA1-CF43-B4E6-28F42515317C}"/>
              </a:ext>
            </a:extLst>
          </p:cNvPr>
          <p:cNvSpPr/>
          <p:nvPr/>
        </p:nvSpPr>
        <p:spPr bwMode="auto">
          <a:xfrm>
            <a:off x="3527253" y="1332808"/>
            <a:ext cx="3024337" cy="6262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charset="0"/>
                <a:ea typeface="HGP創英角ｺﾞｼｯｸUB" pitchFamily="50" charset="-128"/>
              </a:rPr>
              <a:t>Destination </a:t>
            </a:r>
            <a:r>
              <a:rPr kumimoji="1" lang="en-US" altLang="ja-JP" sz="2000" b="1" dirty="0" smtClean="0">
                <a:solidFill>
                  <a:schemeClr val="accent1"/>
                </a:solidFill>
                <a:latin typeface="Arial" charset="0"/>
                <a:ea typeface="HGP創英角ｺﾞｼｯｸUB" pitchFamily="50" charset="-128"/>
              </a:rPr>
              <a:t>types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9EADD808-3443-A541-8C25-62A815329174}"/>
              </a:ext>
            </a:extLst>
          </p:cNvPr>
          <p:cNvSpPr/>
          <p:nvPr/>
        </p:nvSpPr>
        <p:spPr bwMode="auto">
          <a:xfrm>
            <a:off x="3671270" y="2074665"/>
            <a:ext cx="4896544" cy="69830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charset="0"/>
                <a:ea typeface="HGP創英角ｺﾞｼｯｸUB" pitchFamily="50" charset="-128"/>
              </a:rPr>
              <a:t>Edge </a:t>
            </a:r>
            <a:r>
              <a:rPr kumimoji="1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Arial" charset="0"/>
                <a:ea typeface="HGP創英角ｺﾞｼｯｸUB" pitchFamily="50" charset="-128"/>
              </a:rPr>
              <a:t>types</a:t>
            </a:r>
            <a:endParaRPr kumimoji="1" lang="ja-JP" altLang="en-US" sz="2000" b="1" i="0" u="none" strike="noStrike" cap="none" normalizeH="0" baseline="0" dirty="0">
              <a:ln>
                <a:noFill/>
              </a:ln>
              <a:solidFill>
                <a:schemeClr val="accent5"/>
              </a:solidFill>
              <a:effectLst/>
              <a:latin typeface="Arial" charset="0"/>
              <a:ea typeface="HGP創英角ｺﾞｼｯｸUB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xmlns="" id="{01DC3E66-401A-CF44-9D7B-42DDCB7E7B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095092"/>
              </p:ext>
            </p:extLst>
          </p:nvPr>
        </p:nvGraphicFramePr>
        <p:xfrm>
          <a:off x="2159102" y="1625721"/>
          <a:ext cx="4292874" cy="11887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30958">
                  <a:extLst>
                    <a:ext uri="{9D8B030D-6E8A-4147-A177-3AD203B41FA5}">
                      <a16:colId xmlns:a16="http://schemas.microsoft.com/office/drawing/2014/main" xmlns="" val="606150297"/>
                    </a:ext>
                  </a:extLst>
                </a:gridCol>
                <a:gridCol w="1430958">
                  <a:extLst>
                    <a:ext uri="{9D8B030D-6E8A-4147-A177-3AD203B41FA5}">
                      <a16:colId xmlns:a16="http://schemas.microsoft.com/office/drawing/2014/main" xmlns="" val="439405489"/>
                    </a:ext>
                  </a:extLst>
                </a:gridCol>
                <a:gridCol w="1430958">
                  <a:extLst>
                    <a:ext uri="{9D8B030D-6E8A-4147-A177-3AD203B41FA5}">
                      <a16:colId xmlns:a16="http://schemas.microsoft.com/office/drawing/2014/main" xmlns="" val="12113622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malware</a:t>
                      </a:r>
                      <a:endParaRPr kumimoji="1" lang="ja-JP" altLang="en-US" sz="2000" b="1" i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ioc-ipv4</a:t>
                      </a:r>
                      <a:endParaRPr kumimoji="1" lang="ja-JP" altLang="en-US" sz="2000" b="1" i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63523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b="1" i="1" dirty="0"/>
                        <a:t>malware</a:t>
                      </a:r>
                      <a:endParaRPr kumimoji="1" lang="ja-JP" altLang="en-US" sz="2000" b="1" i="1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-</a:t>
                      </a:r>
                      <a:endParaRPr kumimoji="1" lang="ja-JP" altLang="en-US" sz="2000" b="1" i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-</a:t>
                      </a:r>
                      <a:endParaRPr kumimoji="1" lang="ja-JP" altLang="en-US" sz="2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0029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1" dirty="0"/>
                        <a:t>ioc-ipv4</a:t>
                      </a:r>
                      <a:endParaRPr kumimoji="1" lang="ja-JP" altLang="en-US" sz="20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indicates</a:t>
                      </a:r>
                      <a:endParaRPr kumimoji="1" lang="ja-JP" altLang="en-US" sz="2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i="1" dirty="0"/>
                        <a:t>-</a:t>
                      </a:r>
                      <a:endParaRPr kumimoji="1" lang="ja-JP" altLang="en-US" sz="20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35968204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5" y="915566"/>
            <a:ext cx="8445600" cy="417242"/>
          </a:xfrm>
        </p:spPr>
        <p:txBody>
          <a:bodyPr/>
          <a:lstStyle/>
          <a:p>
            <a:pPr algn="ctr"/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Schema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A table of directed relationships from rows to cols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4" name="Picture 4" descr="C:\Users\koshing\Downloads\無料の設定歯車アイコン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36808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グループ化 27"/>
          <p:cNvGrpSpPr/>
          <p:nvPr/>
        </p:nvGrpSpPr>
        <p:grpSpPr>
          <a:xfrm>
            <a:off x="179512" y="2967862"/>
            <a:ext cx="4536504" cy="1836136"/>
            <a:chOff x="179512" y="2967862"/>
            <a:chExt cx="4536504" cy="183613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xmlns="" id="{6A5FBAAC-EB0A-C04A-8669-5FC63277FFF6}"/>
                </a:ext>
              </a:extLst>
            </p:cNvPr>
            <p:cNvSpPr/>
            <p:nvPr/>
          </p:nvSpPr>
          <p:spPr>
            <a:xfrm>
              <a:off x="179512" y="3389034"/>
              <a:ext cx="4536504" cy="1414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[</a:t>
              </a:r>
              <a:r>
                <a:rPr lang="en-US" altLang="ja-JP" sz="2000" dirty="0" err="1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EvilRat</a:t>
              </a:r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]{</a:t>
              </a:r>
              <a:r>
                <a:rPr lang="en-US" altLang="ja-JP" sz="2000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malware}</a:t>
              </a:r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 </a:t>
              </a:r>
              <a:r>
                <a:rPr lang="en-US" altLang="ja-JP" sz="2000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sends system information to [192.168.0.0</a:t>
              </a:r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]{ioc-ipv4</a:t>
              </a:r>
              <a:r>
                <a:rPr lang="en-US" altLang="ja-JP" sz="2000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}.</a:t>
              </a:r>
            </a:p>
            <a:p>
              <a:r>
                <a:rPr lang="en-US" altLang="ja-JP" sz="2000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The IP address also had been used for C2 server of [</a:t>
              </a:r>
              <a:r>
                <a:rPr lang="en-US" altLang="ja-JP" sz="2000" dirty="0" err="1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EvilTrojan</a:t>
              </a:r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]{malware</a:t>
              </a:r>
              <a:r>
                <a:rPr lang="en-US" altLang="ja-JP" sz="2000" dirty="0" smtClean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}</a:t>
              </a:r>
              <a:r>
                <a:rPr lang="en-US" altLang="ja-JP" sz="2000" dirty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.</a:t>
              </a:r>
              <a:endParaRPr lang="ja-JP" altLang="en-US" sz="2000" dirty="0">
                <a:solidFill>
                  <a:schemeClr val="tx1"/>
                </a:solidFill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endParaRPr>
            </a:p>
          </p:txBody>
        </p:sp>
        <p:grpSp>
          <p:nvGrpSpPr>
            <p:cNvPr id="27" name="グループ化 26"/>
            <p:cNvGrpSpPr/>
            <p:nvPr/>
          </p:nvGrpSpPr>
          <p:grpSpPr>
            <a:xfrm>
              <a:off x="1789355" y="2967862"/>
              <a:ext cx="1316818" cy="410874"/>
              <a:chOff x="1547664" y="2993034"/>
              <a:chExt cx="1316818" cy="410874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xmlns="" id="{2999B541-C751-5549-9BC2-1FCEC4E47DC7}"/>
                  </a:ext>
                </a:extLst>
              </p:cNvPr>
              <p:cNvSpPr/>
              <p:nvPr/>
            </p:nvSpPr>
            <p:spPr>
              <a:xfrm>
                <a:off x="1854910" y="3003798"/>
                <a:ext cx="100957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20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Report</a:t>
                </a:r>
                <a:endParaRPr lang="ja-JP" altLang="en-US" sz="20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pic>
            <p:nvPicPr>
              <p:cNvPr id="25" name="Picture 3" descr="C:\Users\koshing\Downloads\ファイルのアイコン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7664" y="2993034"/>
                <a:ext cx="396000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9" name="グループ化 28"/>
          <p:cNvGrpSpPr/>
          <p:nvPr/>
        </p:nvGrpSpPr>
        <p:grpSpPr>
          <a:xfrm>
            <a:off x="4716016" y="2982736"/>
            <a:ext cx="4310216" cy="1821262"/>
            <a:chOff x="4716016" y="2982736"/>
            <a:chExt cx="4310216" cy="1821262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4716016" y="3389034"/>
              <a:ext cx="4310216" cy="1414964"/>
              <a:chOff x="4669311" y="3163172"/>
              <a:chExt cx="4310216" cy="1414964"/>
            </a:xfrm>
          </p:grpSpPr>
          <p:sp>
            <p:nvSpPr>
              <p:cNvPr id="11" name="正方形/長方形 10">
                <a:extLst>
                  <a:ext uri="{FF2B5EF4-FFF2-40B4-BE49-F238E27FC236}">
                    <a16:creationId xmlns:a16="http://schemas.microsoft.com/office/drawing/2014/main" xmlns="" id="{495FC480-3AFC-4645-9078-5E75D185377E}"/>
                  </a:ext>
                </a:extLst>
              </p:cNvPr>
              <p:cNvSpPr/>
              <p:nvPr/>
            </p:nvSpPr>
            <p:spPr bwMode="auto">
              <a:xfrm>
                <a:off x="4743966" y="3163172"/>
                <a:ext cx="4104456" cy="1414964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altLang="ja-JP" sz="1200" dirty="0">
                  <a:solidFill>
                    <a:prstClr val="black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2" name="円/楕円 11">
                <a:extLst>
                  <a:ext uri="{FF2B5EF4-FFF2-40B4-BE49-F238E27FC236}">
                    <a16:creationId xmlns:a16="http://schemas.microsoft.com/office/drawing/2014/main" xmlns="" id="{F6ED680C-27A6-E44A-B149-3A3F19715EED}"/>
                  </a:ext>
                </a:extLst>
              </p:cNvPr>
              <p:cNvSpPr/>
              <p:nvPr/>
            </p:nvSpPr>
            <p:spPr>
              <a:xfrm>
                <a:off x="5213442" y="3566532"/>
                <a:ext cx="323620" cy="3236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xmlns="" id="{14706068-5325-A641-93AE-BE08CF50A5B8}"/>
                  </a:ext>
                </a:extLst>
              </p:cNvPr>
              <p:cNvSpPr txBox="1"/>
              <p:nvPr/>
            </p:nvSpPr>
            <p:spPr>
              <a:xfrm>
                <a:off x="4669311" y="3197200"/>
                <a:ext cx="19193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ja-JP" b="1" dirty="0" err="1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EvilRat</a:t>
                </a:r>
                <a:r>
                  <a:rPr kumimoji="1" lang="en-US" altLang="ja-JP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(malware)</a:t>
                </a:r>
                <a:endPara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4" name="円/楕円 13">
                <a:extLst>
                  <a:ext uri="{FF2B5EF4-FFF2-40B4-BE49-F238E27FC236}">
                    <a16:creationId xmlns:a16="http://schemas.microsoft.com/office/drawing/2014/main" xmlns="" id="{63463778-BDBA-274D-A015-2CDD1B25B7C3}"/>
                  </a:ext>
                </a:extLst>
              </p:cNvPr>
              <p:cNvSpPr/>
              <p:nvPr/>
            </p:nvSpPr>
            <p:spPr>
              <a:xfrm>
                <a:off x="6345153" y="3980239"/>
                <a:ext cx="323620" cy="3236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xmlns="" id="{1325741B-6A3C-1F48-801B-57CC24D112FE}"/>
                  </a:ext>
                </a:extLst>
              </p:cNvPr>
              <p:cNvSpPr txBox="1"/>
              <p:nvPr/>
            </p:nvSpPr>
            <p:spPr>
              <a:xfrm>
                <a:off x="4958429" y="4208804"/>
                <a:ext cx="28682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b="1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192.168.0.0</a:t>
                </a:r>
                <a:r>
                  <a:rPr kumimoji="1" lang="en-US" altLang="ja-JP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(io</a:t>
                </a:r>
                <a:r>
                  <a:rPr lang="en-US" altLang="ja-JP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c-ipv4</a:t>
                </a:r>
                <a:r>
                  <a:rPr kumimoji="1" lang="en-US" altLang="ja-JP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)</a:t>
                </a:r>
                <a:endPara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6" name="円/楕円 15">
                <a:extLst>
                  <a:ext uri="{FF2B5EF4-FFF2-40B4-BE49-F238E27FC236}">
                    <a16:creationId xmlns:a16="http://schemas.microsoft.com/office/drawing/2014/main" xmlns="" id="{2F079F1E-B8B2-B545-A7BF-8DDE51956863}"/>
                  </a:ext>
                </a:extLst>
              </p:cNvPr>
              <p:cNvSpPr/>
              <p:nvPr/>
            </p:nvSpPr>
            <p:spPr>
              <a:xfrm>
                <a:off x="7639945" y="3496988"/>
                <a:ext cx="323620" cy="32362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200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xmlns="" id="{A961ED5D-508A-0942-84AD-3997D44EEF82}"/>
                  </a:ext>
                </a:extLst>
              </p:cNvPr>
              <p:cNvSpPr txBox="1"/>
              <p:nvPr/>
            </p:nvSpPr>
            <p:spPr>
              <a:xfrm>
                <a:off x="6463999" y="3163172"/>
                <a:ext cx="25155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b="1" dirty="0" err="1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EvilTrojan</a:t>
                </a:r>
                <a:r>
                  <a:rPr kumimoji="1" lang="en-US" altLang="ja-JP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(malware)</a:t>
                </a:r>
                <a:endParaRPr kumimoji="1" lang="ja-JP" altLang="en-US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18" name="曲線コネクタ 17">
                <a:extLst>
                  <a:ext uri="{FF2B5EF4-FFF2-40B4-BE49-F238E27FC236}">
                    <a16:creationId xmlns:a16="http://schemas.microsoft.com/office/drawing/2014/main" xmlns="" id="{76F64C72-AA47-8C46-8DD0-1B17C2AC9FF6}"/>
                  </a:ext>
                </a:extLst>
              </p:cNvPr>
              <p:cNvCxnSpPr>
                <a:stCxn id="12" idx="6"/>
                <a:endCxn id="14" idx="1"/>
              </p:cNvCxnSpPr>
              <p:nvPr/>
            </p:nvCxnSpPr>
            <p:spPr>
              <a:xfrm>
                <a:off x="5537062" y="3728342"/>
                <a:ext cx="855484" cy="299290"/>
              </a:xfrm>
              <a:prstGeom prst="curvedConnector2">
                <a:avLst/>
              </a:prstGeom>
              <a:ln w="1905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曲線コネクタ 18">
                <a:extLst>
                  <a:ext uri="{FF2B5EF4-FFF2-40B4-BE49-F238E27FC236}">
                    <a16:creationId xmlns:a16="http://schemas.microsoft.com/office/drawing/2014/main" xmlns="" id="{7DF12882-55B0-B441-8809-1A49B84D9A93}"/>
                  </a:ext>
                </a:extLst>
              </p:cNvPr>
              <p:cNvCxnSpPr>
                <a:stCxn id="16" idx="3"/>
                <a:endCxn id="14" idx="7"/>
              </p:cNvCxnSpPr>
              <p:nvPr/>
            </p:nvCxnSpPr>
            <p:spPr>
              <a:xfrm rot="5400000">
                <a:off x="7027151" y="3367444"/>
                <a:ext cx="254417" cy="1065958"/>
              </a:xfrm>
              <a:prstGeom prst="curvedConnector3">
                <a:avLst>
                  <a:gd name="adj1" fmla="val 50000"/>
                </a:avLst>
              </a:prstGeom>
              <a:ln w="1905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xmlns="" id="{640DB317-CE39-2142-9C0C-3D4F18058DA3}"/>
                  </a:ext>
                </a:extLst>
              </p:cNvPr>
              <p:cNvSpPr txBox="1"/>
              <p:nvPr/>
            </p:nvSpPr>
            <p:spPr>
              <a:xfrm>
                <a:off x="5040187" y="3795573"/>
                <a:ext cx="12297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u="sng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indicates</a:t>
                </a:r>
                <a:endParaRPr kumimoji="1" lang="ja-JP" altLang="en-US" u="sng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xmlns="" id="{98C9A5D6-5CBB-FC46-841B-5131D019C011}"/>
                  </a:ext>
                </a:extLst>
              </p:cNvPr>
              <p:cNvSpPr txBox="1"/>
              <p:nvPr/>
            </p:nvSpPr>
            <p:spPr>
              <a:xfrm>
                <a:off x="6876256" y="3839472"/>
                <a:ext cx="12783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u="sng" dirty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indicates</a:t>
                </a:r>
                <a:endParaRPr kumimoji="1" lang="ja-JP" altLang="en-US" u="sng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grpSp>
          <p:nvGrpSpPr>
            <p:cNvPr id="3" name="グループ化 2"/>
            <p:cNvGrpSpPr/>
            <p:nvPr/>
          </p:nvGrpSpPr>
          <p:grpSpPr>
            <a:xfrm>
              <a:off x="5146167" y="2982736"/>
              <a:ext cx="3393463" cy="406298"/>
              <a:chOff x="4905508" y="2997610"/>
              <a:chExt cx="3393463" cy="406298"/>
            </a:xfrm>
          </p:grpSpPr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xmlns="" id="{2999B541-C751-5549-9BC2-1FCEC4E47DC7}"/>
                  </a:ext>
                </a:extLst>
              </p:cNvPr>
              <p:cNvSpPr/>
              <p:nvPr/>
            </p:nvSpPr>
            <p:spPr>
              <a:xfrm>
                <a:off x="5269872" y="3003798"/>
                <a:ext cx="3029099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ja-JP" sz="20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STIX compatible Graph </a:t>
                </a:r>
                <a:endParaRPr lang="ja-JP" altLang="en-US" sz="20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pic>
            <p:nvPicPr>
              <p:cNvPr id="26" name="Picture 5" descr="C:\Users\koshing\Downloads\シナプスアイコン1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5508" y="2997610"/>
                <a:ext cx="396000" cy="396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737722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Constraints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Any pair of node </a:t>
            </a: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types must have 1 or 0 edge type.</a:t>
            </a:r>
          </a:p>
          <a:p>
            <a:pPr marL="914400" lvl="1" indent="-4572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deterministically extract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edges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All pair of nodes in a paragraph has edges </a:t>
            </a: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if </a:t>
            </a:r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edge between these node types is </a:t>
            </a: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defined in schema.</a:t>
            </a:r>
          </a:p>
          <a:p>
            <a:pPr marL="914400" lvl="1" indent="-4572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extract multiple graph data in a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document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to Make STIX Data?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5" y="1002380"/>
            <a:ext cx="8445600" cy="1907823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Extracting graphs from each paragraphs in a report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Merging nodes by comparing node names/types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Rule-based conversion to STIX data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99" name="グループ化 98"/>
          <p:cNvGrpSpPr/>
          <p:nvPr/>
        </p:nvGrpSpPr>
        <p:grpSpPr>
          <a:xfrm>
            <a:off x="1887565" y="2910203"/>
            <a:ext cx="1093082" cy="1606545"/>
            <a:chOff x="1887565" y="2910203"/>
            <a:chExt cx="1093082" cy="1606545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2028109" y="2910203"/>
              <a:ext cx="766492" cy="307777"/>
            </a:xfrm>
            <a:prstGeom prst="rect">
              <a:avLst/>
            </a:prstGeom>
          </p:spPr>
          <p:txBody>
            <a:bodyPr wrap="non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Report</a:t>
              </a:r>
              <a:endParaRPr kumimoji="1" lang="ja-JP" altLang="en-US" sz="2000" spc="0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grpSp>
          <p:nvGrpSpPr>
            <p:cNvPr id="9" name="グループ化 8"/>
            <p:cNvGrpSpPr/>
            <p:nvPr/>
          </p:nvGrpSpPr>
          <p:grpSpPr>
            <a:xfrm>
              <a:off x="1887565" y="3500895"/>
              <a:ext cx="1093082" cy="1015853"/>
              <a:chOff x="146400" y="2101139"/>
              <a:chExt cx="2858461" cy="3542006"/>
            </a:xfrm>
          </p:grpSpPr>
          <p:sp>
            <p:nvSpPr>
              <p:cNvPr id="80" name="正方形/長方形 79"/>
              <p:cNvSpPr/>
              <p:nvPr/>
            </p:nvSpPr>
            <p:spPr bwMode="auto">
              <a:xfrm>
                <a:off x="146400" y="2101139"/>
                <a:ext cx="2858461" cy="3542006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HGP創英角ｺﾞｼｯｸUB" pitchFamily="50" charset="-128"/>
                </a:endParaRPr>
              </a:p>
            </p:txBody>
          </p:sp>
          <p:grpSp>
            <p:nvGrpSpPr>
              <p:cNvPr id="81" name="グループ化 80"/>
              <p:cNvGrpSpPr/>
              <p:nvPr/>
            </p:nvGrpSpPr>
            <p:grpSpPr>
              <a:xfrm>
                <a:off x="196814" y="2159595"/>
                <a:ext cx="2753088" cy="1043148"/>
                <a:chOff x="1094022" y="2183880"/>
                <a:chExt cx="2753088" cy="1043148"/>
              </a:xfrm>
            </p:grpSpPr>
            <p:sp>
              <p:nvSpPr>
                <p:cNvPr id="94" name="正方形/長方形 93"/>
                <p:cNvSpPr/>
                <p:nvPr/>
              </p:nvSpPr>
              <p:spPr bwMode="auto">
                <a:xfrm>
                  <a:off x="1094022" y="2183880"/>
                  <a:ext cx="2753088" cy="1043148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grpSp>
              <p:nvGrpSpPr>
                <p:cNvPr id="95" name="グループ化 94"/>
                <p:cNvGrpSpPr/>
                <p:nvPr/>
              </p:nvGrpSpPr>
              <p:grpSpPr>
                <a:xfrm>
                  <a:off x="1198959" y="2311845"/>
                  <a:ext cx="2547759" cy="804758"/>
                  <a:chOff x="691823" y="1916832"/>
                  <a:chExt cx="2952328" cy="932549"/>
                </a:xfrm>
              </p:grpSpPr>
              <p:sp>
                <p:nvSpPr>
                  <p:cNvPr id="96" name="角丸四角形 95"/>
                  <p:cNvSpPr/>
                  <p:nvPr/>
                </p:nvSpPr>
                <p:spPr bwMode="auto">
                  <a:xfrm>
                    <a:off x="691823" y="1916832"/>
                    <a:ext cx="2952328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97" name="角丸四角形 96"/>
                  <p:cNvSpPr/>
                  <p:nvPr/>
                </p:nvSpPr>
                <p:spPr bwMode="auto">
                  <a:xfrm>
                    <a:off x="693648" y="2264933"/>
                    <a:ext cx="2510200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98" name="角丸四角形 97"/>
                  <p:cNvSpPr/>
                  <p:nvPr/>
                </p:nvSpPr>
                <p:spPr bwMode="auto">
                  <a:xfrm>
                    <a:off x="693648" y="2633357"/>
                    <a:ext cx="2798232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</p:grpSp>
          </p:grpSp>
          <p:grpSp>
            <p:nvGrpSpPr>
              <p:cNvPr id="82" name="グループ化 81"/>
              <p:cNvGrpSpPr/>
              <p:nvPr/>
            </p:nvGrpSpPr>
            <p:grpSpPr>
              <a:xfrm>
                <a:off x="196814" y="3350568"/>
                <a:ext cx="2753088" cy="1043148"/>
                <a:chOff x="1096294" y="3305936"/>
                <a:chExt cx="2753088" cy="1043148"/>
              </a:xfrm>
            </p:grpSpPr>
            <p:sp>
              <p:nvSpPr>
                <p:cNvPr id="89" name="正方形/長方形 88"/>
                <p:cNvSpPr/>
                <p:nvPr/>
              </p:nvSpPr>
              <p:spPr bwMode="auto">
                <a:xfrm>
                  <a:off x="1096294" y="3305936"/>
                  <a:ext cx="2753088" cy="1043148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grpSp>
              <p:nvGrpSpPr>
                <p:cNvPr id="90" name="グループ化 89"/>
                <p:cNvGrpSpPr/>
                <p:nvPr/>
              </p:nvGrpSpPr>
              <p:grpSpPr>
                <a:xfrm>
                  <a:off x="1202109" y="3433901"/>
                  <a:ext cx="2547759" cy="804758"/>
                  <a:chOff x="691823" y="1916832"/>
                  <a:chExt cx="2952328" cy="932549"/>
                </a:xfrm>
              </p:grpSpPr>
              <p:sp>
                <p:nvSpPr>
                  <p:cNvPr id="91" name="角丸四角形 90"/>
                  <p:cNvSpPr/>
                  <p:nvPr/>
                </p:nvSpPr>
                <p:spPr bwMode="auto">
                  <a:xfrm>
                    <a:off x="691823" y="1916832"/>
                    <a:ext cx="2952328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92" name="角丸四角形 91"/>
                  <p:cNvSpPr/>
                  <p:nvPr/>
                </p:nvSpPr>
                <p:spPr bwMode="auto">
                  <a:xfrm>
                    <a:off x="693648" y="2264933"/>
                    <a:ext cx="2510200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93" name="角丸四角形 92"/>
                  <p:cNvSpPr/>
                  <p:nvPr/>
                </p:nvSpPr>
                <p:spPr bwMode="auto">
                  <a:xfrm>
                    <a:off x="693648" y="2633357"/>
                    <a:ext cx="2798232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</p:grpSp>
          </p:grpSp>
          <p:grpSp>
            <p:nvGrpSpPr>
              <p:cNvPr id="83" name="グループ化 82"/>
              <p:cNvGrpSpPr/>
              <p:nvPr/>
            </p:nvGrpSpPr>
            <p:grpSpPr>
              <a:xfrm>
                <a:off x="202236" y="4535946"/>
                <a:ext cx="2753088" cy="1043148"/>
                <a:chOff x="1094022" y="4420937"/>
                <a:chExt cx="2753088" cy="1043148"/>
              </a:xfrm>
              <a:solidFill>
                <a:schemeClr val="bg1">
                  <a:lumMod val="95000"/>
                </a:schemeClr>
              </a:solidFill>
            </p:grpSpPr>
            <p:sp>
              <p:nvSpPr>
                <p:cNvPr id="84" name="正方形/長方形 83"/>
                <p:cNvSpPr/>
                <p:nvPr/>
              </p:nvSpPr>
              <p:spPr bwMode="auto">
                <a:xfrm>
                  <a:off x="1094022" y="4420937"/>
                  <a:ext cx="2753088" cy="1043148"/>
                </a:xfrm>
                <a:prstGeom prst="rect">
                  <a:avLst/>
                </a:prstGeom>
                <a:grp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grpSp>
              <p:nvGrpSpPr>
                <p:cNvPr id="85" name="グループ化 84"/>
                <p:cNvGrpSpPr/>
                <p:nvPr/>
              </p:nvGrpSpPr>
              <p:grpSpPr>
                <a:xfrm>
                  <a:off x="1198959" y="4548902"/>
                  <a:ext cx="2547759" cy="804758"/>
                  <a:chOff x="691823" y="1916832"/>
                  <a:chExt cx="2952328" cy="932549"/>
                </a:xfrm>
                <a:grpFill/>
              </p:grpSpPr>
              <p:sp>
                <p:nvSpPr>
                  <p:cNvPr id="86" name="角丸四角形 85"/>
                  <p:cNvSpPr/>
                  <p:nvPr/>
                </p:nvSpPr>
                <p:spPr bwMode="auto">
                  <a:xfrm>
                    <a:off x="691823" y="1916832"/>
                    <a:ext cx="2952328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87" name="角丸四角形 86"/>
                  <p:cNvSpPr/>
                  <p:nvPr/>
                </p:nvSpPr>
                <p:spPr bwMode="auto">
                  <a:xfrm>
                    <a:off x="693648" y="2264933"/>
                    <a:ext cx="2510200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88" name="角丸四角形 87"/>
                  <p:cNvSpPr/>
                  <p:nvPr/>
                </p:nvSpPr>
                <p:spPr bwMode="auto">
                  <a:xfrm>
                    <a:off x="693648" y="2633357"/>
                    <a:ext cx="2798232" cy="216024"/>
                  </a:xfrm>
                  <a:prstGeom prst="roundRect">
                    <a:avLst/>
                  </a:prstGeom>
                  <a:solidFill>
                    <a:schemeClr val="tx1"/>
                  </a:solidFill>
                  <a:ln w="9525" cap="flat" cmpd="sng" algn="ctr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</p:grpSp>
          </p:grpSp>
        </p:grpSp>
      </p:grpSp>
      <p:grpSp>
        <p:nvGrpSpPr>
          <p:cNvPr id="101" name="グループ化 100"/>
          <p:cNvGrpSpPr/>
          <p:nvPr/>
        </p:nvGrpSpPr>
        <p:grpSpPr>
          <a:xfrm>
            <a:off x="4555422" y="2912045"/>
            <a:ext cx="1438119" cy="1819945"/>
            <a:chOff x="4555422" y="2912045"/>
            <a:chExt cx="1438119" cy="1819945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5217920" y="2912045"/>
              <a:ext cx="692497" cy="307777"/>
            </a:xfrm>
            <a:prstGeom prst="rect">
              <a:avLst/>
            </a:prstGeom>
          </p:spPr>
          <p:txBody>
            <a:bodyPr wrap="non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Graph</a:t>
              </a:r>
              <a:endParaRPr kumimoji="1" lang="ja-JP" altLang="en-US" sz="2000" spc="0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5144356" y="3315288"/>
              <a:ext cx="849185" cy="1406632"/>
              <a:chOff x="4924802" y="2451938"/>
              <a:chExt cx="977256" cy="1327221"/>
            </a:xfrm>
          </p:grpSpPr>
          <p:grpSp>
            <p:nvGrpSpPr>
              <p:cNvPr id="44" name="グループ化 43"/>
              <p:cNvGrpSpPr/>
              <p:nvPr/>
            </p:nvGrpSpPr>
            <p:grpSpPr>
              <a:xfrm>
                <a:off x="4930058" y="2451938"/>
                <a:ext cx="972000" cy="594000"/>
                <a:chOff x="-1022555" y="3568281"/>
                <a:chExt cx="1349148" cy="1206417"/>
              </a:xfrm>
            </p:grpSpPr>
            <p:sp>
              <p:nvSpPr>
                <p:cNvPr id="58" name="円/楕円 57"/>
                <p:cNvSpPr/>
                <p:nvPr/>
              </p:nvSpPr>
              <p:spPr bwMode="auto">
                <a:xfrm>
                  <a:off x="-662555" y="3568281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grpSp>
              <p:nvGrpSpPr>
                <p:cNvPr id="59" name="グループ化 58"/>
                <p:cNvGrpSpPr/>
                <p:nvPr/>
              </p:nvGrpSpPr>
              <p:grpSpPr>
                <a:xfrm>
                  <a:off x="-1022555" y="3621002"/>
                  <a:ext cx="1349148" cy="1153696"/>
                  <a:chOff x="-1022555" y="3621002"/>
                  <a:chExt cx="1349148" cy="1153696"/>
                </a:xfrm>
              </p:grpSpPr>
              <p:sp>
                <p:nvSpPr>
                  <p:cNvPr id="60" name="円/楕円 59"/>
                  <p:cNvSpPr/>
                  <p:nvPr/>
                </p:nvSpPr>
                <p:spPr bwMode="auto">
                  <a:xfrm>
                    <a:off x="-1022555" y="3951711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61" name="円/楕円 60"/>
                  <p:cNvSpPr/>
                  <p:nvPr/>
                </p:nvSpPr>
                <p:spPr bwMode="auto">
                  <a:xfrm>
                    <a:off x="-699928" y="4414698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62" name="円/楕円 61"/>
                  <p:cNvSpPr/>
                  <p:nvPr/>
                </p:nvSpPr>
                <p:spPr bwMode="auto">
                  <a:xfrm>
                    <a:off x="-213407" y="4195350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63" name="円/楕円 62"/>
                  <p:cNvSpPr/>
                  <p:nvPr/>
                </p:nvSpPr>
                <p:spPr bwMode="auto">
                  <a:xfrm>
                    <a:off x="-33407" y="3695560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cxnSp>
                <p:nvCxnSpPr>
                  <p:cNvPr id="64" name="直線コネクタ 63"/>
                  <p:cNvCxnSpPr>
                    <a:stCxn id="63" idx="2"/>
                    <a:endCxn id="58" idx="7"/>
                  </p:cNvCxnSpPr>
                  <p:nvPr/>
                </p:nvCxnSpPr>
                <p:spPr bwMode="auto">
                  <a:xfrm flipH="1" flipV="1">
                    <a:off x="-355276" y="3621002"/>
                    <a:ext cx="321869" cy="254558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5" name="直線コネクタ 64"/>
                  <p:cNvCxnSpPr>
                    <a:stCxn id="58" idx="3"/>
                    <a:endCxn id="60" idx="7"/>
                  </p:cNvCxnSpPr>
                  <p:nvPr/>
                </p:nvCxnSpPr>
                <p:spPr bwMode="auto">
                  <a:xfrm flipH="1">
                    <a:off x="-715276" y="3875560"/>
                    <a:ext cx="105442" cy="128872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6" name="直線コネクタ 65"/>
                  <p:cNvCxnSpPr>
                    <a:stCxn id="62" idx="2"/>
                    <a:endCxn id="60" idx="5"/>
                  </p:cNvCxnSpPr>
                  <p:nvPr/>
                </p:nvCxnSpPr>
                <p:spPr bwMode="auto">
                  <a:xfrm flipH="1" flipV="1">
                    <a:off x="-715276" y="4258990"/>
                    <a:ext cx="501869" cy="116360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7" name="直線コネクタ 66"/>
                  <p:cNvCxnSpPr>
                    <a:stCxn id="58" idx="4"/>
                    <a:endCxn id="61" idx="0"/>
                  </p:cNvCxnSpPr>
                  <p:nvPr/>
                </p:nvCxnSpPr>
                <p:spPr bwMode="auto">
                  <a:xfrm flipH="1">
                    <a:off x="-519928" y="3928281"/>
                    <a:ext cx="37373" cy="486417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grpSp>
            <p:nvGrpSpPr>
              <p:cNvPr id="45" name="グループ化 44"/>
              <p:cNvGrpSpPr/>
              <p:nvPr/>
            </p:nvGrpSpPr>
            <p:grpSpPr>
              <a:xfrm>
                <a:off x="4924802" y="2937939"/>
                <a:ext cx="972000" cy="841220"/>
                <a:chOff x="-1022555" y="2846828"/>
                <a:chExt cx="1349148" cy="1708522"/>
              </a:xfrm>
            </p:grpSpPr>
            <p:sp>
              <p:nvSpPr>
                <p:cNvPr id="48" name="円/楕円 47"/>
                <p:cNvSpPr/>
                <p:nvPr/>
              </p:nvSpPr>
              <p:spPr bwMode="auto">
                <a:xfrm>
                  <a:off x="-662555" y="3568281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grpSp>
              <p:nvGrpSpPr>
                <p:cNvPr id="49" name="グループ化 48"/>
                <p:cNvGrpSpPr/>
                <p:nvPr/>
              </p:nvGrpSpPr>
              <p:grpSpPr>
                <a:xfrm>
                  <a:off x="-1022555" y="2846828"/>
                  <a:ext cx="1349148" cy="1708522"/>
                  <a:chOff x="-1022555" y="2846828"/>
                  <a:chExt cx="1349148" cy="1708522"/>
                </a:xfrm>
              </p:grpSpPr>
              <p:sp>
                <p:nvSpPr>
                  <p:cNvPr id="50" name="円/楕円 49"/>
                  <p:cNvSpPr/>
                  <p:nvPr/>
                </p:nvSpPr>
                <p:spPr bwMode="auto">
                  <a:xfrm>
                    <a:off x="-1022555" y="3951711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51" name="円/楕円 50"/>
                  <p:cNvSpPr/>
                  <p:nvPr/>
                </p:nvSpPr>
                <p:spPr bwMode="auto">
                  <a:xfrm>
                    <a:off x="-213407" y="4195350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sp>
                <p:nvSpPr>
                  <p:cNvPr id="52" name="円/楕円 51"/>
                  <p:cNvSpPr/>
                  <p:nvPr/>
                </p:nvSpPr>
                <p:spPr bwMode="auto">
                  <a:xfrm>
                    <a:off x="-33407" y="3695560"/>
                    <a:ext cx="360000" cy="360000"/>
                  </a:xfrm>
                  <a:prstGeom prst="ellipse">
                    <a:avLst/>
                  </a:prstGeom>
                  <a:solidFill>
                    <a:schemeClr val="bg1">
                      <a:lumMod val="95000"/>
                    </a:schemeClr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vert="horz" wrap="non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1" lang="ja-JP" altLang="en-US" sz="1800" b="0" i="0" u="none" strike="noStrike" cap="none" normalizeH="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charset="0"/>
                      <a:ea typeface="HGP創英角ｺﾞｼｯｸUB" pitchFamily="50" charset="-128"/>
                    </a:endParaRPr>
                  </a:p>
                </p:txBody>
              </p:sp>
              <p:cxnSp>
                <p:nvCxnSpPr>
                  <p:cNvPr id="53" name="直線コネクタ 52"/>
                  <p:cNvCxnSpPr>
                    <a:stCxn id="52" idx="2"/>
                    <a:endCxn id="48" idx="7"/>
                  </p:cNvCxnSpPr>
                  <p:nvPr/>
                </p:nvCxnSpPr>
                <p:spPr bwMode="auto">
                  <a:xfrm flipH="1" flipV="1">
                    <a:off x="-355276" y="3621002"/>
                    <a:ext cx="321869" cy="254558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4" name="直線コネクタ 53"/>
                  <p:cNvCxnSpPr>
                    <a:stCxn id="48" idx="3"/>
                    <a:endCxn id="50" idx="7"/>
                  </p:cNvCxnSpPr>
                  <p:nvPr/>
                </p:nvCxnSpPr>
                <p:spPr bwMode="auto">
                  <a:xfrm flipH="1">
                    <a:off x="-715276" y="3875560"/>
                    <a:ext cx="105442" cy="128872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5" name="直線コネクタ 54"/>
                  <p:cNvCxnSpPr>
                    <a:stCxn id="51" idx="2"/>
                    <a:endCxn id="50" idx="5"/>
                  </p:cNvCxnSpPr>
                  <p:nvPr/>
                </p:nvCxnSpPr>
                <p:spPr bwMode="auto">
                  <a:xfrm flipH="1" flipV="1">
                    <a:off x="-715276" y="4258990"/>
                    <a:ext cx="501869" cy="116360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6" name="直線コネクタ 55"/>
                  <p:cNvCxnSpPr>
                    <a:stCxn id="52" idx="0"/>
                    <a:endCxn id="62" idx="4"/>
                  </p:cNvCxnSpPr>
                  <p:nvPr/>
                </p:nvCxnSpPr>
                <p:spPr bwMode="auto">
                  <a:xfrm flipH="1" flipV="1">
                    <a:off x="-26112" y="2846828"/>
                    <a:ext cx="172705" cy="848732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57" name="直線コネクタ 56"/>
                  <p:cNvCxnSpPr>
                    <a:stCxn id="52" idx="4"/>
                    <a:endCxn id="51" idx="7"/>
                  </p:cNvCxnSpPr>
                  <p:nvPr/>
                </p:nvCxnSpPr>
                <p:spPr bwMode="auto">
                  <a:xfrm flipH="1">
                    <a:off x="93872" y="4055560"/>
                    <a:ext cx="52721" cy="192511"/>
                  </a:xfrm>
                  <a:prstGeom prst="line">
                    <a:avLst/>
                  </a:prstGeom>
                  <a:solidFill>
                    <a:srgbClr val="A0D4D8"/>
                  </a:solidFill>
                  <a:ln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</p:grpSp>
          </p:grpSp>
          <p:cxnSp>
            <p:nvCxnSpPr>
              <p:cNvPr id="46" name="直線コネクタ 45"/>
              <p:cNvCxnSpPr>
                <a:stCxn id="61" idx="5"/>
                <a:endCxn id="52" idx="0"/>
              </p:cNvCxnSpPr>
              <p:nvPr/>
            </p:nvCxnSpPr>
            <p:spPr bwMode="auto">
              <a:xfrm>
                <a:off x="5383878" y="3019980"/>
                <a:ext cx="383243" cy="335846"/>
              </a:xfrm>
              <a:prstGeom prst="line">
                <a:avLst/>
              </a:prstGeom>
              <a:solidFill>
                <a:srgbClr val="A0D4D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直線コネクタ 46"/>
              <p:cNvCxnSpPr>
                <a:stCxn id="62" idx="4"/>
                <a:endCxn id="48" idx="0"/>
              </p:cNvCxnSpPr>
              <p:nvPr/>
            </p:nvCxnSpPr>
            <p:spPr bwMode="auto">
              <a:xfrm flipH="1">
                <a:off x="5313848" y="2937938"/>
                <a:ext cx="328846" cy="355220"/>
              </a:xfrm>
              <a:prstGeom prst="line">
                <a:avLst/>
              </a:prstGeom>
              <a:solidFill>
                <a:srgbClr val="A0D4D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2" name="右中かっこ 11"/>
            <p:cNvSpPr/>
            <p:nvPr/>
          </p:nvSpPr>
          <p:spPr bwMode="auto">
            <a:xfrm>
              <a:off x="4555422" y="3306853"/>
              <a:ext cx="359839" cy="1425137"/>
            </a:xfrm>
            <a:prstGeom prst="rightBrace">
              <a:avLst>
                <a:gd name="adj1" fmla="val 8333"/>
                <a:gd name="adj2" fmla="val 49785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latin typeface="Arial" charset="0"/>
                <a:ea typeface="HGP創英角ｺﾞｼｯｸUB" pitchFamily="50" charset="-128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2959630" y="2912045"/>
            <a:ext cx="1690739" cy="1792382"/>
            <a:chOff x="2959630" y="2912045"/>
            <a:chExt cx="1690739" cy="1792382"/>
          </a:xfrm>
        </p:grpSpPr>
        <p:sp>
          <p:nvSpPr>
            <p:cNvPr id="5" name="テキスト ボックス 4"/>
            <p:cNvSpPr txBox="1"/>
            <p:nvPr/>
          </p:nvSpPr>
          <p:spPr>
            <a:xfrm>
              <a:off x="3345525" y="2912045"/>
              <a:ext cx="1304844" cy="307777"/>
            </a:xfrm>
            <a:prstGeom prst="rect">
              <a:avLst/>
            </a:prstGeom>
          </p:spPr>
          <p:txBody>
            <a:bodyPr wrap="non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Sub Graphs</a:t>
              </a:r>
              <a:endParaRPr kumimoji="1" lang="ja-JP" altLang="en-US" sz="2000" spc="0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3816591" y="3364210"/>
              <a:ext cx="438319" cy="376412"/>
              <a:chOff x="-1022555" y="3568281"/>
              <a:chExt cx="1349148" cy="1206417"/>
            </a:xfrm>
          </p:grpSpPr>
          <p:sp>
            <p:nvSpPr>
              <p:cNvPr id="68" name="円/楕円 67"/>
              <p:cNvSpPr/>
              <p:nvPr/>
            </p:nvSpPr>
            <p:spPr bwMode="auto">
              <a:xfrm>
                <a:off x="-662555" y="3568281"/>
                <a:ext cx="360000" cy="360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HGP創英角ｺﾞｼｯｸUB" pitchFamily="50" charset="-128"/>
                </a:endParaRPr>
              </a:p>
            </p:txBody>
          </p:sp>
          <p:grpSp>
            <p:nvGrpSpPr>
              <p:cNvPr id="69" name="グループ化 68"/>
              <p:cNvGrpSpPr/>
              <p:nvPr/>
            </p:nvGrpSpPr>
            <p:grpSpPr>
              <a:xfrm>
                <a:off x="-1022555" y="3621002"/>
                <a:ext cx="1349148" cy="1153696"/>
                <a:chOff x="-1022555" y="3621002"/>
                <a:chExt cx="1349148" cy="1153696"/>
              </a:xfrm>
            </p:grpSpPr>
            <p:sp>
              <p:nvSpPr>
                <p:cNvPr id="70" name="円/楕円 69"/>
                <p:cNvSpPr/>
                <p:nvPr/>
              </p:nvSpPr>
              <p:spPr bwMode="auto">
                <a:xfrm>
                  <a:off x="-1022555" y="3951711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71" name="円/楕円 70"/>
                <p:cNvSpPr/>
                <p:nvPr/>
              </p:nvSpPr>
              <p:spPr bwMode="auto">
                <a:xfrm>
                  <a:off x="-699928" y="4414698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72" name="円/楕円 71"/>
                <p:cNvSpPr/>
                <p:nvPr/>
              </p:nvSpPr>
              <p:spPr bwMode="auto">
                <a:xfrm>
                  <a:off x="-213407" y="419535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73" name="円/楕円 72"/>
                <p:cNvSpPr/>
                <p:nvPr/>
              </p:nvSpPr>
              <p:spPr bwMode="auto">
                <a:xfrm>
                  <a:off x="-33407" y="369556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cxnSp>
              <p:nvCxnSpPr>
                <p:cNvPr id="74" name="直線コネクタ 73"/>
                <p:cNvCxnSpPr>
                  <a:stCxn id="73" idx="2"/>
                  <a:endCxn id="68" idx="7"/>
                </p:cNvCxnSpPr>
                <p:nvPr/>
              </p:nvCxnSpPr>
              <p:spPr bwMode="auto">
                <a:xfrm flipH="1" flipV="1">
                  <a:off x="-355276" y="3621002"/>
                  <a:ext cx="321869" cy="254558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5" name="直線コネクタ 74"/>
                <p:cNvCxnSpPr>
                  <a:stCxn id="68" idx="3"/>
                  <a:endCxn id="70" idx="7"/>
                </p:cNvCxnSpPr>
                <p:nvPr/>
              </p:nvCxnSpPr>
              <p:spPr bwMode="auto">
                <a:xfrm flipH="1">
                  <a:off x="-715276" y="3875560"/>
                  <a:ext cx="105442" cy="128872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6" name="直線コネクタ 75"/>
                <p:cNvCxnSpPr>
                  <a:stCxn id="72" idx="2"/>
                  <a:endCxn id="70" idx="5"/>
                </p:cNvCxnSpPr>
                <p:nvPr/>
              </p:nvCxnSpPr>
              <p:spPr bwMode="auto">
                <a:xfrm flipH="1" flipV="1">
                  <a:off x="-715276" y="4258990"/>
                  <a:ext cx="501869" cy="116360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7" name="直線コネクタ 76"/>
                <p:cNvCxnSpPr>
                  <a:stCxn id="73" idx="3"/>
                  <a:endCxn id="71" idx="0"/>
                </p:cNvCxnSpPr>
                <p:nvPr/>
              </p:nvCxnSpPr>
              <p:spPr bwMode="auto">
                <a:xfrm flipH="1">
                  <a:off x="-519928" y="4002839"/>
                  <a:ext cx="539242" cy="411859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8" name="直線コネクタ 77"/>
                <p:cNvCxnSpPr>
                  <a:stCxn id="73" idx="4"/>
                  <a:endCxn id="72" idx="7"/>
                </p:cNvCxnSpPr>
                <p:nvPr/>
              </p:nvCxnSpPr>
              <p:spPr bwMode="auto">
                <a:xfrm flipH="1">
                  <a:off x="93872" y="4055560"/>
                  <a:ext cx="52721" cy="192511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9" name="直線コネクタ 78"/>
                <p:cNvCxnSpPr>
                  <a:stCxn id="68" idx="4"/>
                  <a:endCxn id="71" idx="0"/>
                </p:cNvCxnSpPr>
                <p:nvPr/>
              </p:nvCxnSpPr>
              <p:spPr bwMode="auto">
                <a:xfrm flipH="1">
                  <a:off x="-519928" y="3928281"/>
                  <a:ext cx="37373" cy="486417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3" name="グループ化 12"/>
            <p:cNvGrpSpPr/>
            <p:nvPr/>
          </p:nvGrpSpPr>
          <p:grpSpPr>
            <a:xfrm>
              <a:off x="3816591" y="3842809"/>
              <a:ext cx="438319" cy="376412"/>
              <a:chOff x="-1022555" y="3568281"/>
              <a:chExt cx="1349148" cy="1206417"/>
            </a:xfrm>
          </p:grpSpPr>
          <p:sp>
            <p:nvSpPr>
              <p:cNvPr id="32" name="円/楕円 31"/>
              <p:cNvSpPr/>
              <p:nvPr/>
            </p:nvSpPr>
            <p:spPr bwMode="auto">
              <a:xfrm>
                <a:off x="-662555" y="3568281"/>
                <a:ext cx="360000" cy="360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HGP創英角ｺﾞｼｯｸUB" pitchFamily="50" charset="-128"/>
                </a:endParaRPr>
              </a:p>
            </p:txBody>
          </p:sp>
          <p:grpSp>
            <p:nvGrpSpPr>
              <p:cNvPr id="33" name="グループ化 32"/>
              <p:cNvGrpSpPr/>
              <p:nvPr/>
            </p:nvGrpSpPr>
            <p:grpSpPr>
              <a:xfrm>
                <a:off x="-1022555" y="3621002"/>
                <a:ext cx="1349148" cy="1153696"/>
                <a:chOff x="-1022555" y="3621002"/>
                <a:chExt cx="1349148" cy="1153696"/>
              </a:xfrm>
            </p:grpSpPr>
            <p:sp>
              <p:nvSpPr>
                <p:cNvPr id="34" name="円/楕円 33"/>
                <p:cNvSpPr/>
                <p:nvPr/>
              </p:nvSpPr>
              <p:spPr bwMode="auto">
                <a:xfrm>
                  <a:off x="-1022555" y="3951711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35" name="円/楕円 34"/>
                <p:cNvSpPr/>
                <p:nvPr/>
              </p:nvSpPr>
              <p:spPr bwMode="auto">
                <a:xfrm>
                  <a:off x="-699928" y="4414698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36" name="円/楕円 35"/>
                <p:cNvSpPr/>
                <p:nvPr/>
              </p:nvSpPr>
              <p:spPr bwMode="auto">
                <a:xfrm>
                  <a:off x="-213407" y="419535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37" name="円/楕円 36"/>
                <p:cNvSpPr/>
                <p:nvPr/>
              </p:nvSpPr>
              <p:spPr bwMode="auto">
                <a:xfrm>
                  <a:off x="-33407" y="369556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cxnSp>
              <p:nvCxnSpPr>
                <p:cNvPr id="38" name="直線コネクタ 37"/>
                <p:cNvCxnSpPr>
                  <a:stCxn id="37" idx="2"/>
                  <a:endCxn id="32" idx="7"/>
                </p:cNvCxnSpPr>
                <p:nvPr/>
              </p:nvCxnSpPr>
              <p:spPr bwMode="auto">
                <a:xfrm flipH="1" flipV="1">
                  <a:off x="-355276" y="3621002"/>
                  <a:ext cx="321869" cy="254558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9" name="直線コネクタ 38"/>
                <p:cNvCxnSpPr>
                  <a:stCxn id="32" idx="3"/>
                  <a:endCxn id="34" idx="7"/>
                </p:cNvCxnSpPr>
                <p:nvPr/>
              </p:nvCxnSpPr>
              <p:spPr bwMode="auto">
                <a:xfrm flipH="1">
                  <a:off x="-715276" y="3875560"/>
                  <a:ext cx="105442" cy="128872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線コネクタ 39"/>
                <p:cNvCxnSpPr>
                  <a:stCxn id="36" idx="2"/>
                  <a:endCxn id="34" idx="5"/>
                </p:cNvCxnSpPr>
                <p:nvPr/>
              </p:nvCxnSpPr>
              <p:spPr bwMode="auto">
                <a:xfrm flipH="1" flipV="1">
                  <a:off x="-715276" y="4258990"/>
                  <a:ext cx="501869" cy="116360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線コネクタ 40"/>
                <p:cNvCxnSpPr>
                  <a:stCxn id="37" idx="3"/>
                  <a:endCxn id="35" idx="0"/>
                </p:cNvCxnSpPr>
                <p:nvPr/>
              </p:nvCxnSpPr>
              <p:spPr bwMode="auto">
                <a:xfrm flipH="1">
                  <a:off x="-519928" y="4002839"/>
                  <a:ext cx="539242" cy="411859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線コネクタ 41"/>
                <p:cNvCxnSpPr>
                  <a:stCxn id="37" idx="4"/>
                  <a:endCxn id="36" idx="7"/>
                </p:cNvCxnSpPr>
                <p:nvPr/>
              </p:nvCxnSpPr>
              <p:spPr bwMode="auto">
                <a:xfrm flipH="1">
                  <a:off x="93872" y="4055560"/>
                  <a:ext cx="52721" cy="192511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直線コネクタ 42"/>
                <p:cNvCxnSpPr>
                  <a:stCxn id="32" idx="4"/>
                  <a:endCxn id="35" idx="0"/>
                </p:cNvCxnSpPr>
                <p:nvPr/>
              </p:nvCxnSpPr>
              <p:spPr bwMode="auto">
                <a:xfrm flipH="1">
                  <a:off x="-519928" y="3928281"/>
                  <a:ext cx="37373" cy="486417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grpSp>
          <p:nvGrpSpPr>
            <p:cNvPr id="14" name="グループ化 13"/>
            <p:cNvGrpSpPr/>
            <p:nvPr/>
          </p:nvGrpSpPr>
          <p:grpSpPr>
            <a:xfrm>
              <a:off x="3816591" y="4328015"/>
              <a:ext cx="438319" cy="376412"/>
              <a:chOff x="-1022555" y="3568281"/>
              <a:chExt cx="1349148" cy="1206417"/>
            </a:xfrm>
          </p:grpSpPr>
          <p:sp>
            <p:nvSpPr>
              <p:cNvPr id="20" name="円/楕円 19"/>
              <p:cNvSpPr/>
              <p:nvPr/>
            </p:nvSpPr>
            <p:spPr bwMode="auto">
              <a:xfrm>
                <a:off x="-662555" y="3568281"/>
                <a:ext cx="360000" cy="3600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HGP創英角ｺﾞｼｯｸUB" pitchFamily="50" charset="-128"/>
                </a:endParaRPr>
              </a:p>
            </p:txBody>
          </p:sp>
          <p:grpSp>
            <p:nvGrpSpPr>
              <p:cNvPr id="21" name="グループ化 20"/>
              <p:cNvGrpSpPr/>
              <p:nvPr/>
            </p:nvGrpSpPr>
            <p:grpSpPr>
              <a:xfrm>
                <a:off x="-1022555" y="3621002"/>
                <a:ext cx="1349148" cy="1153696"/>
                <a:chOff x="-1022555" y="3621002"/>
                <a:chExt cx="1349148" cy="1153696"/>
              </a:xfrm>
            </p:grpSpPr>
            <p:sp>
              <p:nvSpPr>
                <p:cNvPr id="22" name="円/楕円 21"/>
                <p:cNvSpPr/>
                <p:nvPr/>
              </p:nvSpPr>
              <p:spPr bwMode="auto">
                <a:xfrm>
                  <a:off x="-1022555" y="3951711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23" name="円/楕円 22"/>
                <p:cNvSpPr/>
                <p:nvPr/>
              </p:nvSpPr>
              <p:spPr bwMode="auto">
                <a:xfrm>
                  <a:off x="-699928" y="4414698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24" name="円/楕円 23"/>
                <p:cNvSpPr/>
                <p:nvPr/>
              </p:nvSpPr>
              <p:spPr bwMode="auto">
                <a:xfrm>
                  <a:off x="-213407" y="419535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25" name="円/楕円 24"/>
                <p:cNvSpPr/>
                <p:nvPr/>
              </p:nvSpPr>
              <p:spPr bwMode="auto">
                <a:xfrm>
                  <a:off x="-33407" y="3695560"/>
                  <a:ext cx="360000" cy="360000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HGP創英角ｺﾞｼｯｸUB" pitchFamily="50" charset="-128"/>
                  </a:endParaRPr>
                </a:p>
              </p:txBody>
            </p:sp>
            <p:cxnSp>
              <p:nvCxnSpPr>
                <p:cNvPr id="26" name="直線コネクタ 25"/>
                <p:cNvCxnSpPr>
                  <a:stCxn id="25" idx="2"/>
                  <a:endCxn id="20" idx="7"/>
                </p:cNvCxnSpPr>
                <p:nvPr/>
              </p:nvCxnSpPr>
              <p:spPr bwMode="auto">
                <a:xfrm flipH="1" flipV="1">
                  <a:off x="-355276" y="3621002"/>
                  <a:ext cx="321869" cy="254558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7" name="直線コネクタ 26"/>
                <p:cNvCxnSpPr>
                  <a:stCxn id="20" idx="3"/>
                  <a:endCxn id="22" idx="7"/>
                </p:cNvCxnSpPr>
                <p:nvPr/>
              </p:nvCxnSpPr>
              <p:spPr bwMode="auto">
                <a:xfrm flipH="1">
                  <a:off x="-715276" y="3875560"/>
                  <a:ext cx="105442" cy="128872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8" name="直線コネクタ 27"/>
                <p:cNvCxnSpPr>
                  <a:stCxn id="24" idx="2"/>
                  <a:endCxn id="22" idx="5"/>
                </p:cNvCxnSpPr>
                <p:nvPr/>
              </p:nvCxnSpPr>
              <p:spPr bwMode="auto">
                <a:xfrm flipH="1" flipV="1">
                  <a:off x="-715276" y="4258990"/>
                  <a:ext cx="501869" cy="116360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29" name="直線コネクタ 28"/>
                <p:cNvCxnSpPr>
                  <a:stCxn id="25" idx="3"/>
                  <a:endCxn id="23" idx="0"/>
                </p:cNvCxnSpPr>
                <p:nvPr/>
              </p:nvCxnSpPr>
              <p:spPr bwMode="auto">
                <a:xfrm flipH="1">
                  <a:off x="-519928" y="4002839"/>
                  <a:ext cx="539242" cy="411859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0" name="直線コネクタ 29"/>
                <p:cNvCxnSpPr>
                  <a:stCxn id="25" idx="4"/>
                  <a:endCxn id="24" idx="7"/>
                </p:cNvCxnSpPr>
                <p:nvPr/>
              </p:nvCxnSpPr>
              <p:spPr bwMode="auto">
                <a:xfrm flipH="1">
                  <a:off x="93872" y="4055560"/>
                  <a:ext cx="52721" cy="192511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1" name="直線コネクタ 30"/>
                <p:cNvCxnSpPr>
                  <a:stCxn id="20" idx="4"/>
                  <a:endCxn id="23" idx="0"/>
                </p:cNvCxnSpPr>
                <p:nvPr/>
              </p:nvCxnSpPr>
              <p:spPr bwMode="auto">
                <a:xfrm flipH="1">
                  <a:off x="-519928" y="3928281"/>
                  <a:ext cx="37373" cy="486417"/>
                </a:xfrm>
                <a:prstGeom prst="line">
                  <a:avLst/>
                </a:prstGeom>
                <a:solidFill>
                  <a:srgbClr val="A0D4D8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  <p:cxnSp>
          <p:nvCxnSpPr>
            <p:cNvPr id="16" name="直線矢印コネクタ 15"/>
            <p:cNvCxnSpPr>
              <a:stCxn id="94" idx="3"/>
            </p:cNvCxnSpPr>
            <p:nvPr/>
          </p:nvCxnSpPr>
          <p:spPr>
            <a:xfrm flipV="1">
              <a:off x="2959630" y="3569563"/>
              <a:ext cx="856961" cy="976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>
              <a:stCxn id="89" idx="3"/>
              <a:endCxn id="34" idx="2"/>
            </p:cNvCxnSpPr>
            <p:nvPr/>
          </p:nvCxnSpPr>
          <p:spPr>
            <a:xfrm>
              <a:off x="2959630" y="4008823"/>
              <a:ext cx="856961" cy="978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>
              <a:stCxn id="84" idx="3"/>
            </p:cNvCxnSpPr>
            <p:nvPr/>
          </p:nvCxnSpPr>
          <p:spPr>
            <a:xfrm>
              <a:off x="2961704" y="4348791"/>
              <a:ext cx="854887" cy="117918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/>
          <p:cNvGrpSpPr/>
          <p:nvPr/>
        </p:nvGrpSpPr>
        <p:grpSpPr>
          <a:xfrm>
            <a:off x="6151722" y="2912045"/>
            <a:ext cx="912305" cy="1292828"/>
            <a:chOff x="6151722" y="2912045"/>
            <a:chExt cx="912305" cy="1292828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6564823" y="2912045"/>
              <a:ext cx="490519" cy="307777"/>
            </a:xfrm>
            <a:prstGeom prst="rect">
              <a:avLst/>
            </a:prstGeom>
          </p:spPr>
          <p:txBody>
            <a:bodyPr wrap="non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spc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STIX</a:t>
              </a:r>
              <a:endParaRPr kumimoji="1" lang="ja-JP" altLang="en-US" sz="2000" spc="0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pic>
          <p:nvPicPr>
            <p:cNvPr id="15" name="Picture 5" descr="C:\Users\koshing\Downloads\シナプスアイコン1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6137" y="3696983"/>
              <a:ext cx="507890" cy="507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右矢印 18"/>
            <p:cNvSpPr/>
            <p:nvPr/>
          </p:nvSpPr>
          <p:spPr bwMode="auto">
            <a:xfrm>
              <a:off x="6151722" y="3777779"/>
              <a:ext cx="224590" cy="377928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312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Example2: A Sample </a:t>
            </a:r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cenario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05255" y="987574"/>
            <a:ext cx="7733491" cy="3775604"/>
            <a:chOff x="107504" y="987574"/>
            <a:chExt cx="7733491" cy="3775604"/>
          </a:xfrm>
        </p:grpSpPr>
        <p:pic>
          <p:nvPicPr>
            <p:cNvPr id="3074" name="Picture 2" descr="\\JCMS-FS00.iecl.ntt.co.jp\FS_SC_セCD\scd\common\private\yamasaki\research\FIRST AC 2019\Fig2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9592" y="987574"/>
              <a:ext cx="6941403" cy="37756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" name="グループ化 4"/>
            <p:cNvGrpSpPr/>
            <p:nvPr/>
          </p:nvGrpSpPr>
          <p:grpSpPr>
            <a:xfrm>
              <a:off x="107504" y="1563638"/>
              <a:ext cx="720080" cy="2808312"/>
              <a:chOff x="107504" y="1563638"/>
              <a:chExt cx="720080" cy="2808312"/>
            </a:xfrm>
          </p:grpSpPr>
          <p:sp>
            <p:nvSpPr>
              <p:cNvPr id="4" name="正方形/長方形 3"/>
              <p:cNvSpPr/>
              <p:nvPr/>
            </p:nvSpPr>
            <p:spPr>
              <a:xfrm>
                <a:off x="107504" y="1563638"/>
                <a:ext cx="720080" cy="360040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  <a:spcBef>
                    <a:spcPts val="100"/>
                  </a:spcBef>
                  <a:spcAft>
                    <a:spcPts val="100"/>
                  </a:spcAft>
                </a:pPr>
                <a:r>
                  <a:rPr kumimoji="1" lang="en-US" altLang="ja-JP" sz="16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Par. 1</a:t>
                </a:r>
                <a:endParaRPr kumimoji="1" lang="ja-JP" alt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107504" y="2139702"/>
                <a:ext cx="720080" cy="360040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  <a:spcBef>
                    <a:spcPts val="100"/>
                  </a:spcBef>
                  <a:spcAft>
                    <a:spcPts val="100"/>
                  </a:spcAft>
                </a:pPr>
                <a:r>
                  <a:rPr kumimoji="1" lang="en-US" altLang="ja-JP" sz="16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Par. 2</a:t>
                </a:r>
                <a:endParaRPr kumimoji="1" lang="ja-JP" alt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107504" y="2787774"/>
                <a:ext cx="720080" cy="360040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  <a:spcBef>
                    <a:spcPts val="100"/>
                  </a:spcBef>
                  <a:spcAft>
                    <a:spcPts val="100"/>
                  </a:spcAft>
                </a:pPr>
                <a:r>
                  <a:rPr kumimoji="1" lang="en-US" altLang="ja-JP" sz="16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Par. 3</a:t>
                </a:r>
                <a:endParaRPr kumimoji="1" lang="ja-JP" alt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107504" y="3435846"/>
                <a:ext cx="720080" cy="360040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  <a:spcBef>
                    <a:spcPts val="100"/>
                  </a:spcBef>
                  <a:spcAft>
                    <a:spcPts val="100"/>
                  </a:spcAft>
                </a:pPr>
                <a:r>
                  <a:rPr kumimoji="1" lang="en-US" altLang="ja-JP" sz="16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Par. 4</a:t>
                </a:r>
                <a:endParaRPr kumimoji="1" lang="ja-JP" alt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>
                <a:off x="107504" y="4011910"/>
                <a:ext cx="720080" cy="360040"/>
              </a:xfrm>
              <a:prstGeom prst="rect">
                <a:avLst/>
              </a:prstGeom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10000"/>
                  </a:lnSpc>
                  <a:spcBef>
                    <a:spcPts val="100"/>
                  </a:spcBef>
                  <a:spcAft>
                    <a:spcPts val="100"/>
                  </a:spcAft>
                </a:pPr>
                <a:r>
                  <a:rPr kumimoji="1" lang="en-US" altLang="ja-JP" sz="1600" b="1" dirty="0" smtClean="0"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Par. 5</a:t>
                </a:r>
                <a:endParaRPr kumimoji="1" lang="ja-JP" altLang="en-US" sz="1600" b="1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9228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Schem</a:t>
            </a:r>
            <a:r>
              <a:rPr kumimoji="1" lang="en-US" altLang="ja-JP" b="1" dirty="0" smtClean="0">
                <a:latin typeface="Segoe UI]"/>
                <a:ea typeface="Segoe UI" panose="020B0502040204020203" pitchFamily="34" charset="0"/>
                <a:cs typeface="Segoe UI" panose="020B0502040204020203" pitchFamily="34" charset="0"/>
              </a:rPr>
              <a:t>a &amp; Rules</a:t>
            </a:r>
            <a:r>
              <a:rPr kumimoji="1" lang="en-US" altLang="ja-JP" b="1" dirty="0" smtClean="0">
                <a:latin typeface="Segoe UI]"/>
              </a:rPr>
              <a:t> for STIX 2</a:t>
            </a:r>
            <a:endParaRPr kumimoji="1" lang="ja-JP" altLang="en-US" b="1" dirty="0">
              <a:latin typeface="Segoe UI]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Schema definition </a:t>
            </a: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including </a:t>
            </a: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52 node types &amp; 200 edge labels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SRO 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relationship_type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between two SDO types 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Additional node types for usability and a language's constraint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Examples of conversion rules </a:t>
            </a: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BF52E44-0FDC-1744-A072-014CE0C2A6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717811"/>
              </p:ext>
            </p:extLst>
          </p:nvPr>
        </p:nvGraphicFramePr>
        <p:xfrm>
          <a:off x="899592" y="2643758"/>
          <a:ext cx="7416824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577">
                  <a:extLst>
                    <a:ext uri="{9D8B030D-6E8A-4147-A177-3AD203B41FA5}">
                      <a16:colId xmlns:a16="http://schemas.microsoft.com/office/drawing/2014/main" xmlns="" val="2849865437"/>
                    </a:ext>
                  </a:extLst>
                </a:gridCol>
                <a:gridCol w="5946247">
                  <a:extLst>
                    <a:ext uri="{9D8B030D-6E8A-4147-A177-3AD203B41FA5}">
                      <a16:colId xmlns:a16="http://schemas.microsoft.com/office/drawing/2014/main" xmlns="" val="1881882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i="1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ioc-ipv4</a:t>
                      </a:r>
                      <a:endParaRPr kumimoji="1" lang="ja-JP" altLang="en-US" sz="1800" i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en" altLang="ja-JP" sz="14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label=“indicator”,</a:t>
                      </a:r>
                    </a:p>
                    <a:p>
                      <a:r>
                        <a:rPr kumimoji="1" lang="en" altLang="ja-JP" sz="14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pattern="[ipv4-addr:vlaue</a:t>
                      </a:r>
                      <a:r>
                        <a:rPr kumimoji="1" lang="en" altLang="ja-JP" sz="1400" kern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kumimoji="1" lang="en" altLang="ja-JP" sz="1400" b="1" kern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${</a:t>
                      </a:r>
                      <a:r>
                        <a:rPr kumimoji="1" lang="en-US" altLang="ja-JP" sz="1400" b="1" kern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NODE_</a:t>
                      </a:r>
                      <a:r>
                        <a:rPr kumimoji="1" lang="en" altLang="ja-JP" sz="1400" b="1" kern="1200" dirty="0" smtClean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r>
                        <a:rPr kumimoji="1" lang="en" altLang="ja-JP" sz="1400" b="1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}</a:t>
                      </a:r>
                      <a:r>
                        <a:rPr kumimoji="1" lang="en" altLang="ja-JP" sz="14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]",</a:t>
                      </a:r>
                    </a:p>
                    <a:p>
                      <a:r>
                        <a:rPr kumimoji="1" lang="en" altLang="ja-JP" sz="14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labels=[“</a:t>
                      </a:r>
                      <a:r>
                        <a:rPr kumimoji="1" lang="en" altLang="ja-JP" sz="1400" b="1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unknown</a:t>
                      </a:r>
                      <a:r>
                        <a:rPr kumimoji="1" lang="en" altLang="ja-JP" sz="14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”] </a:t>
                      </a:r>
                      <a:endParaRPr lang="en" altLang="ja-JP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27785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800" i="1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file-sha256  </a:t>
                      </a:r>
                    </a:p>
                  </a:txBody>
                  <a:tcPr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label=“observed-data”,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objects={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 "0":{"type":"file","hashes": { "SHA-256": </a:t>
                      </a:r>
                      <a:r>
                        <a:rPr kumimoji="1" lang="en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"${NODE_NAME</a:t>
                      </a:r>
                      <a:r>
                        <a:rPr kumimoji="1" lang="en" altLang="ja-JP" sz="1400" b="1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}</a:t>
                      </a: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"}}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},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first_observed</a:t>
                      </a:r>
                      <a:r>
                        <a:rPr kumimoji="1" lang="en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kumimoji="1" lang="en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${CURRENT_TIMESTAMP}</a:t>
                      </a:r>
                      <a:r>
                        <a:rPr kumimoji="1" lang="en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endParaRPr kumimoji="1" lang="en" altLang="ja-JP" sz="14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last_observed</a:t>
                      </a:r>
                      <a:r>
                        <a:rPr kumimoji="1" lang="en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=</a:t>
                      </a:r>
                      <a:r>
                        <a:rPr kumimoji="1" lang="en" altLang="ja-JP" sz="1400" b="1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${CURRENT_TIMESTAMP}</a:t>
                      </a:r>
                      <a:r>
                        <a:rPr kumimoji="1" lang="en" altLang="ja-JP" sz="1400" kern="120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,</a:t>
                      </a:r>
                      <a:endParaRPr kumimoji="1" lang="en" altLang="ja-JP" sz="1400" kern="1200" dirty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" altLang="ja-JP" sz="1400" kern="1200" dirty="0" err="1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number_observed</a:t>
                      </a:r>
                      <a:r>
                        <a:rPr kumimoji="1" lang="en" altLang="ja-JP" sz="1400" kern="1200" dirty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=1 </a:t>
                      </a:r>
                      <a:endParaRPr lang="en" altLang="ja-JP" sz="1400" dirty="0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xmlns="" val="394766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0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3493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17736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3408363" algn="l"/>
              </a:tabLst>
            </a:pP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Evaluation of Proposed Language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editing cost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evaluating usability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easy is creating structured data ?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raw STIX, RDF, DOT, and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proposed language 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kumimoji="1"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Measuring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kumimoji="1"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STIX data coverage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understanding tradeoff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much is coverages ratio of STIX data on the proposed </a:t>
            </a: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lang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? 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between existing STIX data and the proposed </a:t>
            </a: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lang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1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$</a:t>
            </a:r>
            <a:r>
              <a:rPr lang="en-US" altLang="ja-JP" b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whoami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Mayo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YAMASAKI @ Tokyo, Japan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Researcher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 NTT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R&amp;D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Member of NTT-CERT's OSINT Team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R&amp;D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Topics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Search System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Knowledge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Extraction from Text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with NLP/ML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b="1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Knowledge </a:t>
            </a:r>
            <a:r>
              <a:rPr lang="en-US" altLang="ja-JP" sz="2000" b="1" u="sng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Representation for Threat </a:t>
            </a:r>
            <a:r>
              <a:rPr lang="en-US" altLang="ja-JP" sz="2000" b="1" u="sng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Sharing</a:t>
            </a:r>
            <a:endParaRPr lang="en-US" altLang="ja-JP" sz="2000" b="1" u="sng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146" name="Picture 2" descr="C:\Users\koshing\Desktop\DSC_01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006" y="1131590"/>
            <a:ext cx="1853213" cy="129614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グループ化 5"/>
          <p:cNvGrpSpPr/>
          <p:nvPr/>
        </p:nvGrpSpPr>
        <p:grpSpPr>
          <a:xfrm>
            <a:off x="6904560" y="2715766"/>
            <a:ext cx="1898661" cy="1953508"/>
            <a:chOff x="2448023" y="1052736"/>
            <a:chExt cx="4120157" cy="4239174"/>
          </a:xfrm>
        </p:grpSpPr>
        <p:pic>
          <p:nvPicPr>
            <p:cNvPr id="7" name="Picture 2" descr="\\129.60.83.76\fs_sc_セcd\scd\common\50_商標\■NTT-CERTロゴ（原本ファイル）\NTTCERT_LOGO_FIX_300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5776" y="1052736"/>
              <a:ext cx="3904655" cy="3904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正方形/長方形 7"/>
            <p:cNvSpPr/>
            <p:nvPr/>
          </p:nvSpPr>
          <p:spPr>
            <a:xfrm>
              <a:off x="2448023" y="4490448"/>
              <a:ext cx="4120157" cy="801462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ja-JP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panose="020B0604020202020204" pitchFamily="34" charset="0"/>
                  <a:ea typeface="HGP創英角ｺﾞｼｯｸUB" panose="020B0900000000000000" pitchFamily="50" charset="-128"/>
                  <a:cs typeface="+mn-cs"/>
                </a:defRPr>
              </a:lvl9pPr>
            </a:lstStyle>
            <a:p>
              <a:pPr algn="ctr"/>
              <a:r>
                <a:rPr lang="en-US" altLang="ja-JP" sz="1600" b="1" dirty="0"/>
                <a:t>www.</a:t>
              </a:r>
              <a:r>
                <a:rPr lang="en-US" altLang="ja-JP" b="1" dirty="0"/>
                <a:t>ntt-cert</a:t>
              </a:r>
              <a:r>
                <a:rPr lang="en-US" altLang="ja-JP" sz="1600" b="1" dirty="0"/>
                <a:t>.org</a:t>
              </a:r>
              <a:endParaRPr lang="ja-JP" altLang="en-US" sz="16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6688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Editing Cost: Method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editing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costs on existing text-based threat reports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Levenshtein Distance</a:t>
            </a:r>
            <a:r>
              <a:rPr lang="en" altLang="ja-JP" sz="2000" baseline="30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*1</a:t>
            </a:r>
            <a:r>
              <a:rPr lang="en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of markup-ed reports to original ones</a:t>
            </a:r>
          </a:p>
          <a:p>
            <a:pPr marL="736600" lvl="2" indent="-285750">
              <a:buFont typeface="Wingdings" panose="05000000000000000000" pitchFamily="2" charset="2"/>
              <a:buChar char="n"/>
            </a:pPr>
            <a:r>
              <a:rPr lang="en-US" altLang="ja-JP" sz="2000" i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Costs of </a:t>
            </a:r>
            <a:r>
              <a:rPr kumimoji="1" lang="en-US" altLang="ja-JP" sz="2000" i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STIX, RDF and DOT equal number of characters</a:t>
            </a:r>
          </a:p>
          <a:p>
            <a:pPr marL="1006475" lvl="3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expressions</a:t>
            </a:r>
            <a:r>
              <a:rPr kumimoji="1" lang="en-US" altLang="ja-JP" sz="2000" i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separated from text-based reports</a:t>
            </a:r>
            <a:endParaRPr kumimoji="1" lang="ja-JP" altLang="en-US" sz="2000" i="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840" y="2787774"/>
            <a:ext cx="8954648" cy="1109473"/>
            <a:chOff x="9840" y="2787774"/>
            <a:chExt cx="8954648" cy="1109473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xmlns="" id="{F50AFA92-76E5-A14F-AEE2-A77E1F9B42B7}"/>
                </a:ext>
              </a:extLst>
            </p:cNvPr>
            <p:cNvSpPr/>
            <p:nvPr/>
          </p:nvSpPr>
          <p:spPr>
            <a:xfrm>
              <a:off x="5148062" y="3175730"/>
              <a:ext cx="3816426" cy="7215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[</a:t>
              </a:r>
              <a:r>
                <a:rPr lang="en-US" altLang="ja-JP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EvilRat</a:t>
              </a:r>
              <a:r>
                <a:rPr lang="en-US" altLang="ja-JP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]{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malware</a:t>
              </a:r>
              <a:r>
                <a:rPr lang="en-US" altLang="ja-JP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}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sends stolen data to </a:t>
              </a:r>
              <a:r>
                <a:rPr lang="en-US" altLang="ja-JP" sz="20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[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192.168.0.0</a:t>
              </a:r>
              <a:r>
                <a:rPr lang="en-US" altLang="ja-JP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]{ioc-ipv4}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.</a:t>
              </a:r>
              <a:endParaRPr lang="ja-JP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xmlns="" id="{F40F2CF0-65AD-2644-937D-7868BA3A0417}"/>
                </a:ext>
              </a:extLst>
            </p:cNvPr>
            <p:cNvSpPr/>
            <p:nvPr/>
          </p:nvSpPr>
          <p:spPr>
            <a:xfrm>
              <a:off x="198408" y="3179804"/>
              <a:ext cx="3005439" cy="71744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2000" b="1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EvilRat</a:t>
              </a:r>
              <a:r>
                <a:rPr lang="ja-JP" altLang="en-US" sz="2000" b="1" dirty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20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malware sends stolen data to 192.168.0.0.</a:t>
              </a:r>
              <a:endParaRPr lang="ja-JP" altLang="en-US" sz="2000" b="1" dirty="0">
                <a:solidFill>
                  <a:schemeClr val="tx1"/>
                </a:solidFill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xmlns="" id="{B765686C-F3C8-BA45-B373-32FD9D0E8459}"/>
                </a:ext>
              </a:extLst>
            </p:cNvPr>
            <p:cNvSpPr/>
            <p:nvPr/>
          </p:nvSpPr>
          <p:spPr>
            <a:xfrm>
              <a:off x="9840" y="2808010"/>
              <a:ext cx="338257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000" b="1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Original Report</a:t>
              </a:r>
              <a:endParaRPr lang="ja-JP" altLang="en-US" sz="2000" b="1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xmlns="" id="{FEF9DE11-0158-1D4D-A4CC-B7DEF2F82120}"/>
                </a:ext>
              </a:extLst>
            </p:cNvPr>
            <p:cNvSpPr/>
            <p:nvPr/>
          </p:nvSpPr>
          <p:spPr>
            <a:xfrm>
              <a:off x="5934962" y="2787774"/>
              <a:ext cx="2242625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000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Proposed Lang</a:t>
              </a:r>
              <a:endParaRPr lang="ja-JP" altLang="en-US" sz="20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xmlns="" id="{EB936862-05C1-7B48-B6CB-8037919820E2}"/>
                </a:ext>
              </a:extLst>
            </p:cNvPr>
            <p:cNvCxnSpPr>
              <a:stCxn id="12" idx="3"/>
              <a:endCxn id="11" idx="1"/>
            </p:cNvCxnSpPr>
            <p:nvPr/>
          </p:nvCxnSpPr>
          <p:spPr bwMode="auto">
            <a:xfrm flipV="1">
              <a:off x="3203847" y="3536489"/>
              <a:ext cx="1944215" cy="2037"/>
            </a:xfrm>
            <a:prstGeom prst="straightConnector1">
              <a:avLst/>
            </a:prstGeom>
            <a:solidFill>
              <a:srgbClr val="A0D4D8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xmlns="" id="{B775B4E1-B25D-5F41-9798-180B3C977778}"/>
                </a:ext>
              </a:extLst>
            </p:cNvPr>
            <p:cNvSpPr/>
            <p:nvPr/>
          </p:nvSpPr>
          <p:spPr>
            <a:xfrm>
              <a:off x="3115751" y="3097811"/>
              <a:ext cx="212040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Editing Cost: 16 </a:t>
              </a:r>
              <a:endParaRPr lang="ja-JP" altLang="en-US" sz="2000" dirty="0">
                <a:latin typeface="Segoe UI" panose="020B0502040204020203" pitchFamily="34" charset="0"/>
                <a:ea typeface="Meiryo UI" panose="020B0604030504040204" pitchFamily="50" charset="-128"/>
                <a:cs typeface="Segoe UI" panose="020B0502040204020203" pitchFamily="34" charset="0"/>
              </a:endParaRPr>
            </a:p>
          </p:txBody>
        </p:sp>
      </p:grp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xmlns="" id="{6437F6B0-A74C-FD45-9D2B-D390D65131D9}"/>
              </a:ext>
            </a:extLst>
          </p:cNvPr>
          <p:cNvSpPr/>
          <p:nvPr/>
        </p:nvSpPr>
        <p:spPr bwMode="auto">
          <a:xfrm>
            <a:off x="1619672" y="4113271"/>
            <a:ext cx="7272920" cy="79637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ja-JP" baseline="30000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*1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It is the minimum 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number of single-character editing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operations (insertion 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or deletion) required to </a:t>
            </a:r>
            <a:r>
              <a:rPr lang="en-US" altLang="ja-JP" dirty="0" smtClean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convert </a:t>
            </a:r>
            <a:r>
              <a:rPr lang="en-US" altLang="ja-JP" dirty="0">
                <a:solidFill>
                  <a:schemeClr val="bg1">
                    <a:lumMod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one sequence into the other.</a:t>
            </a:r>
          </a:p>
        </p:txBody>
      </p:sp>
    </p:spTree>
    <p:extLst>
      <p:ext uri="{BB962C8B-B14F-4D97-AF65-F5344CB8AC3E}">
        <p14:creationId xmlns:p14="http://schemas.microsoft.com/office/powerpoint/2010/main" val="193670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Editing Cost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Dataset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Collecting 15 threat reports on the WEB and extracting these text</a:t>
            </a:r>
          </a:p>
          <a:p>
            <a:pPr marL="285750" indent="-285750">
              <a:buFont typeface="Wingdings" panose="05000000000000000000" pitchFamily="2" charset="2"/>
              <a:buChar char="n"/>
              <a:tabLst>
                <a:tab pos="6459538" algn="l"/>
              </a:tabLst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Creating structured data by using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representations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STIX(JSON, YAML)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RDF(N-Triples, Turtle)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DOT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7816DC74-0A99-F14F-82FC-3BD672D591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384901"/>
              </p:ext>
            </p:extLst>
          </p:nvPr>
        </p:nvGraphicFramePr>
        <p:xfrm>
          <a:off x="611560" y="3147814"/>
          <a:ext cx="7963829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23554">
                  <a:extLst>
                    <a:ext uri="{9D8B030D-6E8A-4147-A177-3AD203B41FA5}">
                      <a16:colId xmlns:a16="http://schemas.microsoft.com/office/drawing/2014/main" xmlns="" val="2974183892"/>
                    </a:ext>
                  </a:extLst>
                </a:gridCol>
                <a:gridCol w="2540275">
                  <a:extLst>
                    <a:ext uri="{9D8B030D-6E8A-4147-A177-3AD203B41FA5}">
                      <a16:colId xmlns:a16="http://schemas.microsoft.com/office/drawing/2014/main" xmlns="" val="734881777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Stats</a:t>
                      </a:r>
                      <a:r>
                        <a:rPr kumimoji="1"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of Dataset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Count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7621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Avg. text length</a:t>
                      </a:r>
                      <a:r>
                        <a:rPr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(number of characters)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kern="1200" dirty="0">
                          <a:effectLst/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13,548 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13422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Avg. number</a:t>
                      </a:r>
                      <a:r>
                        <a:rPr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of </a:t>
                      </a:r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</a:t>
                      </a:r>
                      <a:r>
                        <a:rPr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DOs (</a:t>
                      </a:r>
                      <a:r>
                        <a:rPr kumimoji="1" lang="ja-JP" altLang="en-US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≒ </a:t>
                      </a:r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number of nodes</a:t>
                      </a:r>
                      <a:r>
                        <a:rPr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13.9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85952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Avg. number </a:t>
                      </a:r>
                      <a:r>
                        <a:rPr lang="en-US" altLang="ja-JP" sz="20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of SROs (</a:t>
                      </a:r>
                      <a:r>
                        <a:rPr kumimoji="1" lang="ja-JP" altLang="en-US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≒ </a:t>
                      </a:r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number of</a:t>
                      </a:r>
                      <a:r>
                        <a:rPr kumimoji="1" lang="en-US" altLang="ja-JP" sz="20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edges)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14.5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510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31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Editing Cost: 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Result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B70CCF8-58A1-0943-B9F9-D3EFC53DAA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890440"/>
              </p:ext>
            </p:extLst>
          </p:nvPr>
        </p:nvGraphicFramePr>
        <p:xfrm>
          <a:off x="395536" y="987574"/>
          <a:ext cx="8281169" cy="3664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8457">
                  <a:extLst>
                    <a:ext uri="{9D8B030D-6E8A-4147-A177-3AD203B41FA5}">
                      <a16:colId xmlns:a16="http://schemas.microsoft.com/office/drawing/2014/main" xmlns="" val="2974183892"/>
                    </a:ext>
                  </a:extLst>
                </a:gridCol>
                <a:gridCol w="2552466">
                  <a:extLst>
                    <a:ext uri="{9D8B030D-6E8A-4147-A177-3AD203B41FA5}">
                      <a16:colId xmlns:a16="http://schemas.microsoft.com/office/drawing/2014/main" xmlns="" val="2801945033"/>
                    </a:ext>
                  </a:extLst>
                </a:gridCol>
                <a:gridCol w="2740246">
                  <a:extLst>
                    <a:ext uri="{9D8B030D-6E8A-4147-A177-3AD203B41FA5}">
                      <a16:colId xmlns:a16="http://schemas.microsoft.com/office/drawing/2014/main" xmlns="" val="734881777"/>
                    </a:ext>
                  </a:extLst>
                </a:gridCol>
              </a:tblGrid>
              <a:tr h="834603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Avg.</a:t>
                      </a:r>
                      <a:r>
                        <a:rPr kumimoji="1"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Cost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Percentage of</a:t>
                      </a:r>
                      <a:r>
                        <a:rPr kumimoji="1" lang="en-US" altLang="ja-JP" sz="2000" baseline="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Avg. Cost to STIX(JSON)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7621864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STIX(JSON)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17509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100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13422350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STIX(YAML)</a:t>
                      </a:r>
                      <a:endParaRPr kumimoji="1" lang="ja-JP" altLang="en-US" sz="200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14001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80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85952253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RDF(N-Triples)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3239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19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525106142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RDF(Turtle)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2594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15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876681954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r>
                        <a:rPr kumimoji="1" lang="en-US" altLang="ja-JP" sz="2000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DOT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1793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</a:t>
                      </a:r>
                      <a:endParaRPr kumimoji="1"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44815075"/>
                  </a:ext>
                </a:extLst>
              </a:tr>
              <a:tr h="471732">
                <a:tc>
                  <a:txBody>
                    <a:bodyPr/>
                    <a:lstStyle/>
                    <a:p>
                      <a:pPr>
                        <a:tabLst>
                          <a:tab pos="2058988" algn="l"/>
                        </a:tabLst>
                      </a:pPr>
                      <a:r>
                        <a:rPr kumimoji="1" lang="en-US" altLang="ja-JP" sz="20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Proposed Lang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327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</a:t>
                      </a:r>
                      <a:endParaRPr kumimoji="1" lang="ja-JP" altLang="en-US" sz="20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48418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48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STIX 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Coverage: Method &amp; Dataset</a:t>
            </a:r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Method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Comparing data coverage on existing STIX data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Coverage: Percentage of all STIX objects and object's attributions extracted from proposed </a:t>
            </a:r>
            <a:r>
              <a:rPr kumimoji="1"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lang's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report to existing STIX data's ones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Dataset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threat reports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the STIX official site</a:t>
            </a:r>
            <a:r>
              <a:rPr lang="en-US" altLang="ja-JP" sz="2000" baseline="30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*1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APT1, Poison Ivy, IMDDOS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1559" y="4574033"/>
            <a:ext cx="82809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*1 https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://oasis-open.github.io/cti-documentation/stix/examples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1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STIX 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Coverage: Result</a:t>
            </a:r>
            <a: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altLang="ja-JP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endParaRPr kumimoji="1" lang="ja-JP" altLang="en-US" b="1" dirty="0"/>
          </a:p>
        </p:txBody>
      </p:sp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5" y="2859782"/>
            <a:ext cx="8445600" cy="181459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Uncovered data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SDO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marking-definition, complex indicator containing AND/OR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SRO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associated with uncovered SDOs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Attribution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created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modified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description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ja-JP" sz="20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objec_marking_refs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labels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and</a:t>
            </a:r>
            <a:r>
              <a:rPr lang="en-US" altLang="ja-JP" sz="20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kill_chain_name</a:t>
            </a:r>
            <a:endParaRPr lang="en-US" altLang="ja-JP" sz="2000" i="1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コンテンツ プレースホルダー 3">
            <a:extLst>
              <a:ext uri="{FF2B5EF4-FFF2-40B4-BE49-F238E27FC236}">
                <a16:creationId xmlns:a16="http://schemas.microsoft.com/office/drawing/2014/main" xmlns="" id="{CB70CCF8-58A1-0943-B9F9-D3EFC53DAA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7022491"/>
              </p:ext>
            </p:extLst>
          </p:nvPr>
        </p:nvGraphicFramePr>
        <p:xfrm>
          <a:off x="467544" y="1059582"/>
          <a:ext cx="8281169" cy="158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xmlns="" val="297418389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2801945033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734881777"/>
                    </a:ext>
                  </a:extLst>
                </a:gridCol>
                <a:gridCol w="25925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962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Report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SDO Coverage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SRO Coverage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Attribution Coverage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7621864"/>
                  </a:ext>
                </a:extLst>
              </a:tr>
              <a:tr h="276188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APT1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46/48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30/30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94/422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713422350"/>
                  </a:ext>
                </a:extLst>
              </a:tr>
              <a:tr h="276188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Poison Ivy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45/66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53/90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107/351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685952253"/>
                  </a:ext>
                </a:extLst>
              </a:tr>
              <a:tr h="276188">
                <a:tc>
                  <a:txBody>
                    <a:bodyPr/>
                    <a:lstStyle/>
                    <a:p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IMDDOS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4/9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2/5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sz="2000" dirty="0" smtClean="0"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8/35</a:t>
                      </a:r>
                      <a:endParaRPr lang="ja-JP" altLang="en-US" sz="2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2510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82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  <a:tabLst>
                <a:tab pos="1703388" algn="l"/>
              </a:tabLst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18980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Tools</a:t>
            </a:r>
            <a:r>
              <a:rPr lang="en-US" altLang="ja-JP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Currently Internal Project 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:(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Raph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A parser of lightweight markup language for graph description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Golang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implementation and API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Domain independent graph description</a:t>
            </a:r>
          </a:p>
          <a:p>
            <a:pPr marL="285750" indent="-285750">
              <a:buFont typeface="Wingdings" panose="05000000000000000000" pitchFamily="2" charset="2"/>
              <a:buChar char="n"/>
              <a:tabLst>
                <a:tab pos="4394200" algn="l"/>
              </a:tabLst>
            </a:pP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rCTI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Raph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Language for Cyber Threat Intelligence</a:t>
            </a:r>
          </a:p>
          <a:p>
            <a:pPr marL="742950" lvl="1" indent="-285750">
              <a:buFont typeface="Wingdings" panose="05000000000000000000" pitchFamily="2" charset="2"/>
              <a:buChar char="n"/>
              <a:tabLst>
                <a:tab pos="4394200" algn="l"/>
              </a:tabLst>
            </a:pPr>
            <a:r>
              <a:rPr kumimoji="1"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Golang's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CLI tool, REST API server, and WEB editor app</a:t>
            </a:r>
          </a:p>
          <a:p>
            <a:pPr marL="742950" lvl="1" indent="-285750">
              <a:buFont typeface="Wingdings" panose="05000000000000000000" pitchFamily="2" charset="2"/>
              <a:buChar char="n"/>
              <a:tabLst>
                <a:tab pos="4394200" algn="l"/>
              </a:tabLst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CTI domain graph description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  <a:tabLst>
                <a:tab pos="4394200" algn="l"/>
              </a:tabLst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Exporting STIX 2 data</a:t>
            </a:r>
          </a:p>
          <a:p>
            <a:pPr lvl="1">
              <a:tabLst>
                <a:tab pos="4394200" algn="l"/>
              </a:tabLst>
            </a:pP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9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rCTI</a:t>
            </a:r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REST API sample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755576" y="932635"/>
            <a:ext cx="7693949" cy="3960440"/>
            <a:chOff x="1108577" y="915566"/>
            <a:chExt cx="7693949" cy="396044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2915816" y="915566"/>
              <a:ext cx="5886710" cy="3960440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" name="直線矢印コネクタ 3"/>
            <p:cNvCxnSpPr>
              <a:stCxn id="5" idx="3"/>
            </p:cNvCxnSpPr>
            <p:nvPr/>
          </p:nvCxnSpPr>
          <p:spPr>
            <a:xfrm flipV="1">
              <a:off x="2622133" y="1301390"/>
              <a:ext cx="358673" cy="184666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テキスト ボックス 4"/>
            <p:cNvSpPr txBox="1"/>
            <p:nvPr/>
          </p:nvSpPr>
          <p:spPr>
            <a:xfrm>
              <a:off x="1108577" y="1301390"/>
              <a:ext cx="1513556" cy="36933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 smtClean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Input Text</a:t>
              </a:r>
              <a:endParaRPr kumimoji="1" lang="ja-JP" alt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08577" y="2283718"/>
              <a:ext cx="1513556" cy="369332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b="1" dirty="0" smtClean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Output STIX</a:t>
              </a:r>
              <a:endParaRPr kumimoji="1" lang="ja-JP" alt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9" name="直線矢印コネクタ 8"/>
            <p:cNvCxnSpPr>
              <a:stCxn id="8" idx="3"/>
            </p:cNvCxnSpPr>
            <p:nvPr/>
          </p:nvCxnSpPr>
          <p:spPr>
            <a:xfrm flipV="1">
              <a:off x="2622133" y="1670722"/>
              <a:ext cx="434873" cy="797662"/>
            </a:xfrm>
            <a:prstGeom prst="straightConnector1">
              <a:avLst/>
            </a:prstGeom>
            <a:ln w="1905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782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Integration in Our Team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4" y="1002380"/>
            <a:ext cx="5371673" cy="351358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Our Team's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Workflow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Collecting open source info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Analyzing selected events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Writing reports</a:t>
            </a:r>
            <a:endParaRPr lang="en-US" altLang="ja-JP" sz="2000" b="1" u="sng" dirty="0" smtClean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Editing STIX data on WEB UI 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Publishing reports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5429494" y="1407198"/>
            <a:ext cx="3488788" cy="2736303"/>
            <a:chOff x="4537585" y="1169626"/>
            <a:chExt cx="4354895" cy="3202324"/>
          </a:xfrm>
        </p:grpSpPr>
        <p:sp>
          <p:nvSpPr>
            <p:cNvPr id="9" name="正方形/長方形 8"/>
            <p:cNvSpPr/>
            <p:nvPr/>
          </p:nvSpPr>
          <p:spPr>
            <a:xfrm>
              <a:off x="6299055" y="1920996"/>
              <a:ext cx="2448272" cy="24509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pic>
          <p:nvPicPr>
            <p:cNvPr id="5122" name="Picture 2" descr="C:\Users\koshing\Downloads\ウィンドウアイコン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7069" y="2382957"/>
              <a:ext cx="609600" cy="60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3" name="Picture 3" descr="C:\Users\koshing\Downloads\ストレージアイコン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0519" y="2423736"/>
              <a:ext cx="528042" cy="528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3" descr="C:\Users\koshing\Downloads\ストレージアイコン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82504" y="3353078"/>
              <a:ext cx="528042" cy="528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3" descr="C:\Users\koshing\Downloads\ストレージアイコン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14591" y="2423736"/>
              <a:ext cx="528042" cy="528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3" descr="C:\Users\koshing\Downloads\ストレージアイコン1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7848" y="3731830"/>
              <a:ext cx="528042" cy="528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7188841" y="2023626"/>
              <a:ext cx="6511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App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8068270" y="2023626"/>
              <a:ext cx="62068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DBs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842261" y="3856687"/>
              <a:ext cx="14245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err="1" smtClean="0">
                  <a:latin typeface="Segoe UI" panose="020B0502040204020203" pitchFamily="34" charset="0"/>
                  <a:cs typeface="Segoe UI" panose="020B0502040204020203" pitchFamily="34" charset="0"/>
                </a:rPr>
                <a:t>rCTI</a:t>
              </a:r>
              <a:r>
                <a:rPr kumimoji="1" lang="en-US" altLang="ja-JP" sz="20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 Server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761108" y="3349141"/>
              <a:ext cx="6415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TIPs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4537585" y="1981881"/>
              <a:ext cx="10885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Browser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10" name="直線矢印コネクタ 9"/>
            <p:cNvCxnSpPr>
              <a:endCxn id="5123" idx="1"/>
            </p:cNvCxnSpPr>
            <p:nvPr/>
          </p:nvCxnSpPr>
          <p:spPr>
            <a:xfrm>
              <a:off x="6353061" y="2687757"/>
              <a:ext cx="93745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>
              <a:stCxn id="6" idx="0"/>
              <a:endCxn id="5123" idx="2"/>
            </p:cNvCxnSpPr>
            <p:nvPr/>
          </p:nvCxnSpPr>
          <p:spPr>
            <a:xfrm flipV="1">
              <a:off x="7546525" y="2951778"/>
              <a:ext cx="8015" cy="4013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矢印コネクタ 19"/>
            <p:cNvCxnSpPr>
              <a:stCxn id="7" idx="1"/>
              <a:endCxn id="5123" idx="3"/>
            </p:cNvCxnSpPr>
            <p:nvPr/>
          </p:nvCxnSpPr>
          <p:spPr>
            <a:xfrm flipH="1">
              <a:off x="7818561" y="2687757"/>
              <a:ext cx="2960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/>
            <p:cNvCxnSpPr>
              <a:stCxn id="29" idx="3"/>
              <a:endCxn id="5123" idx="1"/>
            </p:cNvCxnSpPr>
            <p:nvPr/>
          </p:nvCxnSpPr>
          <p:spPr>
            <a:xfrm flipV="1">
              <a:off x="6353061" y="2687757"/>
              <a:ext cx="937458" cy="130809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6222903" y="1169626"/>
              <a:ext cx="266957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Collab System </a:t>
              </a:r>
            </a:p>
            <a:p>
              <a:pPr algn="ctr"/>
              <a:r>
                <a:rPr kumimoji="1" lang="en-US" altLang="ja-JP" sz="2000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</a:t>
              </a:r>
              <a:r>
                <a:rPr kumimoji="1" lang="en-US" altLang="ja-JP" sz="2000" dirty="0" smtClean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or Security Reporting</a:t>
              </a:r>
              <a:endParaRPr kumimoji="1"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6245049" y="2633751"/>
              <a:ext cx="108012" cy="10801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  <p:cxnSp>
          <p:nvCxnSpPr>
            <p:cNvPr id="24" name="直線矢印コネクタ 23"/>
            <p:cNvCxnSpPr>
              <a:stCxn id="5122" idx="3"/>
              <a:endCxn id="5" idx="1"/>
            </p:cNvCxnSpPr>
            <p:nvPr/>
          </p:nvCxnSpPr>
          <p:spPr>
            <a:xfrm>
              <a:off x="5386669" y="2687757"/>
              <a:ext cx="8583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6245049" y="3941845"/>
              <a:ext cx="108012" cy="10801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endParaRPr kumimoji="1" lang="ja-JP" altLang="en-US" sz="1600" dirty="0" smtClean="0"/>
            </a:p>
          </p:txBody>
        </p:sp>
        <p:cxnSp>
          <p:nvCxnSpPr>
            <p:cNvPr id="32" name="直線矢印コネクタ 31"/>
            <p:cNvCxnSpPr>
              <a:stCxn id="8" idx="3"/>
              <a:endCxn id="29" idx="1"/>
            </p:cNvCxnSpPr>
            <p:nvPr/>
          </p:nvCxnSpPr>
          <p:spPr>
            <a:xfrm>
              <a:off x="5345890" y="3995851"/>
              <a:ext cx="89915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7574384" y="2977196"/>
              <a:ext cx="98777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REST API</a:t>
              </a:r>
              <a:endParaRPr kumimoji="1" lang="ja-JP" altLang="en-US" sz="1600" dirty="0" smtClean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cxnSp>
        <p:nvCxnSpPr>
          <p:cNvPr id="48" name="直線矢印コネクタ 47"/>
          <p:cNvCxnSpPr>
            <a:stCxn id="54" idx="2"/>
            <a:endCxn id="19" idx="0"/>
          </p:cNvCxnSpPr>
          <p:nvPr/>
        </p:nvCxnSpPr>
        <p:spPr>
          <a:xfrm flipH="1">
            <a:off x="4148456" y="1341865"/>
            <a:ext cx="1472893" cy="800917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4117123" y="972533"/>
            <a:ext cx="3008452" cy="369332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New &amp; Experimental Flow</a:t>
            </a:r>
            <a:endParaRPr kumimoji="1" lang="ja-JP" altLang="en-US" b="1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886444" y="2142782"/>
            <a:ext cx="25240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 proposed </a:t>
            </a:r>
            <a:r>
              <a:rPr lang="en-US" altLang="ja-JP" sz="2000" b="1" u="sng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lang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4272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7661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3504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Language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Representing attributions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Schema 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Fixing and Expanding schema for CTI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Implementation</a:t>
            </a:r>
            <a:endParaRPr kumimoji="1"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Resolving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equivalence identification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 nodes including TIP's ones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Next Step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Using markup-</a:t>
            </a:r>
            <a:r>
              <a:rPr lang="en-US" altLang="ja-JP" sz="20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reports for ML-based knowledge extraction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89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Proposed a lightweight markup language for graph-structured CTI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2" descr="\\JCMS-FS00.iecl.ntt.co.jp\FS_SC_セCD\scd\common\private\yamasaki\research\FIRST AC 2019\Fig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563638"/>
            <a:ext cx="6005299" cy="326643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5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Agenda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b="1" dirty="0" smtClean="0">
                <a:solidFill>
                  <a:schemeClr val="accent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Background</a:t>
            </a:r>
            <a:endParaRPr lang="en-US" altLang="ja-JP" sz="2000" b="1" dirty="0">
              <a:solidFill>
                <a:schemeClr val="accent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Overview of Proposed</a:t>
            </a:r>
            <a:r>
              <a:rPr lang="ja-JP" altLang="en-US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Lightweight Markup Language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Demo</a:t>
            </a:r>
            <a:endParaRPr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Capability &amp; Limitation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Current Implementation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41366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1797416" y="2524856"/>
            <a:ext cx="5055896" cy="22846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Security Reporting in NTT-CERT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ublishing about 20 security (threat) reports every day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Creating these reports associated with STIX data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Using web-based internal collab system for security reporting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1954325" y="2613617"/>
            <a:ext cx="4742079" cy="2051853"/>
            <a:chOff x="562165" y="2360206"/>
            <a:chExt cx="5158995" cy="2232248"/>
          </a:xfrm>
        </p:grpSpPr>
        <p:grpSp>
          <p:nvGrpSpPr>
            <p:cNvPr id="50" name="グループ化 49"/>
            <p:cNvGrpSpPr/>
            <p:nvPr/>
          </p:nvGrpSpPr>
          <p:grpSpPr>
            <a:xfrm>
              <a:off x="562165" y="2360206"/>
              <a:ext cx="5146638" cy="2232248"/>
              <a:chOff x="2089658" y="2427734"/>
              <a:chExt cx="5146638" cy="2232248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3419872" y="2427734"/>
                <a:ext cx="3816424" cy="2232248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chemeClr val="bg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4" name="直線コネクタ 3"/>
              <p:cNvCxnSpPr>
                <a:stCxn id="8" idx="3"/>
                <a:endCxn id="14" idx="1"/>
              </p:cNvCxnSpPr>
              <p:nvPr/>
            </p:nvCxnSpPr>
            <p:spPr bwMode="auto">
              <a:xfrm>
                <a:off x="3228526" y="3543857"/>
                <a:ext cx="2220792" cy="713847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" name="直線コネクタ 4"/>
              <p:cNvCxnSpPr>
                <a:stCxn id="8" idx="3"/>
                <a:endCxn id="18" idx="1"/>
              </p:cNvCxnSpPr>
              <p:nvPr/>
            </p:nvCxnSpPr>
            <p:spPr bwMode="auto">
              <a:xfrm flipV="1">
                <a:off x="3228526" y="3315803"/>
                <a:ext cx="2220790" cy="228054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6" name="正方形/長方形 5"/>
              <p:cNvSpPr/>
              <p:nvPr/>
            </p:nvSpPr>
            <p:spPr>
              <a:xfrm>
                <a:off x="5629214" y="3850351"/>
                <a:ext cx="1391057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2089658" y="2959362"/>
                <a:ext cx="1138868" cy="116899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Security</a:t>
                </a:r>
              </a:p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Report</a:t>
                </a:r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0" name="正方形/長方形 9"/>
              <p:cNvSpPr/>
              <p:nvPr/>
            </p:nvSpPr>
            <p:spPr>
              <a:xfrm>
                <a:off x="3864596" y="2643758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3791258" y="2707785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3692715" y="2789426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3611358" y="2881809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IoCs</a:t>
                </a:r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5449317" y="3952187"/>
                <a:ext cx="1498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Attributions</a:t>
                </a:r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5629215" y="2836261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5530672" y="2917902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5449315" y="3010286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Segoe UI" panose="020B0502040204020203" pitchFamily="34" charset="0"/>
                    <a:cs typeface="Segoe UI" panose="020B0502040204020203" pitchFamily="34" charset="0"/>
                  </a:rPr>
                  <a:t>TTP</a:t>
                </a:r>
                <a:r>
                  <a:rPr lang="ja-JP" altLang="en-US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ｓ</a:t>
                </a:r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611358" y="3682766"/>
                <a:ext cx="1232948" cy="6110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solidFill>
                      <a:sysClr val="windowText" lastClr="000000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CVEs</a:t>
                </a:r>
                <a:endParaRPr lang="ja-JP" altLang="en-US" dirty="0">
                  <a:solidFill>
                    <a:sysClr val="windowText" lastClr="000000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22" name="直線コネクタ 21"/>
              <p:cNvCxnSpPr>
                <a:stCxn id="8" idx="3"/>
                <a:endCxn id="13" idx="1"/>
              </p:cNvCxnSpPr>
              <p:nvPr/>
            </p:nvCxnSpPr>
            <p:spPr bwMode="auto">
              <a:xfrm flipV="1">
                <a:off x="3228526" y="3187325"/>
                <a:ext cx="382832" cy="356532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3" name="直線コネクタ 22"/>
              <p:cNvCxnSpPr>
                <a:stCxn id="8" idx="3"/>
                <a:endCxn id="19" idx="1"/>
              </p:cNvCxnSpPr>
              <p:nvPr/>
            </p:nvCxnSpPr>
            <p:spPr bwMode="auto">
              <a:xfrm>
                <a:off x="3228526" y="3543857"/>
                <a:ext cx="382832" cy="444425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6" name="直線コネクタ 25"/>
              <p:cNvCxnSpPr>
                <a:stCxn id="14" idx="1"/>
                <a:endCxn id="13" idx="3"/>
              </p:cNvCxnSpPr>
              <p:nvPr/>
            </p:nvCxnSpPr>
            <p:spPr bwMode="auto">
              <a:xfrm flipH="1" flipV="1">
                <a:off x="4844306" y="3187325"/>
                <a:ext cx="605011" cy="1070379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直線コネクタ 26"/>
              <p:cNvCxnSpPr>
                <a:stCxn id="13" idx="3"/>
                <a:endCxn id="18" idx="1"/>
              </p:cNvCxnSpPr>
              <p:nvPr/>
            </p:nvCxnSpPr>
            <p:spPr bwMode="auto">
              <a:xfrm>
                <a:off x="4844307" y="3187326"/>
                <a:ext cx="605009" cy="128477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直線コネクタ 27"/>
              <p:cNvCxnSpPr>
                <a:stCxn id="18" idx="2"/>
                <a:endCxn id="14" idx="0"/>
              </p:cNvCxnSpPr>
              <p:nvPr/>
            </p:nvCxnSpPr>
            <p:spPr bwMode="auto">
              <a:xfrm>
                <a:off x="6065790" y="3621319"/>
                <a:ext cx="133001" cy="330869"/>
              </a:xfrm>
              <a:prstGeom prst="line">
                <a:avLst/>
              </a:prstGeom>
              <a:solidFill>
                <a:srgbClr val="A0D4D8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1" name="テキスト ボックス 50"/>
            <p:cNvSpPr txBox="1"/>
            <p:nvPr/>
          </p:nvSpPr>
          <p:spPr>
            <a:xfrm>
              <a:off x="4367517" y="2384935"/>
              <a:ext cx="1353643" cy="4018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chemeClr val="bg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STIX Data</a:t>
              </a:r>
              <a:endParaRPr kumimoji="1" lang="ja-JP" altLang="en-US" b="1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689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Problem in Operation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Difficulty of creating 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structured STIX data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 our operations</a:t>
            </a:r>
            <a:endParaRPr kumimoji="1" lang="en-US" altLang="ja-JP" sz="20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ime constraints and/or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inadequate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analyst training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Shortage of </a:t>
            </a: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structured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data in operations</a:t>
            </a:r>
            <a:r>
              <a:rPr kumimoji="1" lang="en-US" altLang="ja-JP" sz="2000" baseline="30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[1][2]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nstructured expression used by 60%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practitioners</a:t>
            </a:r>
          </a:p>
          <a:p>
            <a:pPr marL="742950" lvl="1" indent="-285750">
              <a:buFont typeface="Wingdings" panose="05000000000000000000" pitchFamily="2" charset="2"/>
              <a:buChar char="n"/>
            </a:pP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Lack of context such as TTPs in structured data</a:t>
            </a: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11560" y="4445119"/>
            <a:ext cx="82809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[1] "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Value of Threat Intelligence: The Second Annual Study of North American &amp; United Kingdom Companies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", Anomali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2017.</a:t>
            </a:r>
          </a:p>
          <a:p>
            <a:pPr algn="r"/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[2] "Exploring the opportunities and limitations of current Threat Intelligence 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Platforms", </a:t>
            </a:r>
            <a:r>
              <a:rPr lang="en-US" altLang="ja-JP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ENISA</a:t>
            </a:r>
            <a:r>
              <a:rPr lang="en-US" altLang="ja-JP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2018.</a:t>
            </a:r>
            <a:endParaRPr lang="ja-JP" altLang="en-US" sz="1100" dirty="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4112306" y="3147814"/>
            <a:ext cx="937516" cy="360039"/>
          </a:xfrm>
          <a:prstGeom prst="downArrow">
            <a:avLst>
              <a:gd name="adj1" fmla="val 50000"/>
              <a:gd name="adj2" fmla="val 4482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正方形/長方形 5"/>
          <p:cNvSpPr/>
          <p:nvPr/>
        </p:nvSpPr>
        <p:spPr bwMode="auto">
          <a:xfrm>
            <a:off x="327380" y="3651871"/>
            <a:ext cx="8507369" cy="64807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2400" b="1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How to create structured data more easily ?</a:t>
            </a:r>
            <a:endParaRPr lang="en-US" altLang="ja-JP" sz="2400" b="1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77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Our Approach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2455" y="1002380"/>
            <a:ext cx="8445600" cy="192941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kumimoji="1"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ext-based representation, not GUI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</a:t>
            </a:r>
            <a:r>
              <a:rPr kumimoji="1"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ew language</a:t>
            </a:r>
            <a:r>
              <a:rPr lang="ja-JP" altLang="en-US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for STIX 2 compatible graph data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14373" y="2136212"/>
            <a:ext cx="9129628" cy="2737322"/>
            <a:chOff x="14373" y="2136212"/>
            <a:chExt cx="9129628" cy="2737322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2501910" y="2443989"/>
              <a:ext cx="4032448" cy="210623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創英角ｺﾞｼｯｸUB" pitchFamily="50" charset="-128"/>
              </a:endParaRPr>
            </a:p>
          </p:txBody>
        </p:sp>
        <p:cxnSp>
          <p:nvCxnSpPr>
            <p:cNvPr id="16" name="直線矢印コネクタ 15"/>
            <p:cNvCxnSpPr>
              <a:endCxn id="15" idx="3"/>
            </p:cNvCxnSpPr>
            <p:nvPr/>
          </p:nvCxnSpPr>
          <p:spPr bwMode="auto">
            <a:xfrm>
              <a:off x="2501910" y="3497106"/>
              <a:ext cx="4032448" cy="0"/>
            </a:xfrm>
            <a:prstGeom prst="straightConnector1">
              <a:avLst/>
            </a:prstGeom>
            <a:solidFill>
              <a:srgbClr val="A0D4D8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17" name="直線矢印コネクタ 16"/>
            <p:cNvCxnSpPr/>
            <p:nvPr/>
          </p:nvCxnSpPr>
          <p:spPr bwMode="auto">
            <a:xfrm flipV="1">
              <a:off x="4518134" y="2443989"/>
              <a:ext cx="0" cy="2106234"/>
            </a:xfrm>
            <a:prstGeom prst="straightConnector1">
              <a:avLst/>
            </a:prstGeom>
            <a:solidFill>
              <a:srgbClr val="A0D4D8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18" name="テキスト ボックス 17"/>
            <p:cNvSpPr txBox="1"/>
            <p:nvPr/>
          </p:nvSpPr>
          <p:spPr>
            <a:xfrm>
              <a:off x="2501910" y="2136212"/>
              <a:ext cx="4032448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b="1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High </a:t>
              </a:r>
              <a:r>
                <a:rPr kumimoji="1" lang="en-US" altLang="ja-JP" sz="2000" b="1" spc="0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Graph Expressiveness 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501910" y="4565757"/>
              <a:ext cx="4032448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2000" b="1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Low</a:t>
              </a:r>
              <a:r>
                <a:rPr lang="en-US" altLang="ja-JP" sz="200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 </a:t>
              </a:r>
              <a:r>
                <a:rPr lang="en-US" altLang="ja-JP" sz="2000" b="1" dirty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G</a:t>
              </a:r>
              <a:r>
                <a:rPr lang="en-US" altLang="ja-JP" sz="20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raph Expressiveness </a:t>
              </a:r>
              <a:endParaRPr lang="en-US" altLang="ja-JP" sz="2000" b="1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6570083" y="3251268"/>
              <a:ext cx="2573918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lang="en-US" altLang="ja-JP" sz="2000" b="1" dirty="0" smtClean="0">
                  <a:solidFill>
                    <a:prstClr val="black"/>
                  </a:solidFill>
                  <a:latin typeface="Segoe UI" panose="020B0502040204020203" pitchFamily="34" charset="0"/>
                  <a:ea typeface="Meiryo UI" panose="020B0604030504040204" pitchFamily="50" charset="-128"/>
                </a:rPr>
                <a:t>Human Language</a:t>
              </a:r>
              <a:endParaRPr lang="en-US" altLang="ja-JP" sz="2000" b="1" dirty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73" y="3200799"/>
              <a:ext cx="2505726" cy="307777"/>
            </a:xfrm>
            <a:prstGeom prst="rect">
              <a:avLst/>
            </a:prstGeom>
          </p:spPr>
          <p:txBody>
            <a:bodyPr wrap="square" lIns="0" tIns="0" rIns="0" bIns="0" rtlCol="0" anchor="ctr">
              <a:spAutoFit/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r>
                <a:rPr kumimoji="1" lang="en-US" altLang="ja-JP" sz="2000" b="1" spc="0" dirty="0" smtClean="0">
                  <a:latin typeface="Segoe UI" panose="020B0502040204020203" pitchFamily="34" charset="0"/>
                  <a:ea typeface="Meiryo UI" panose="020B0604030504040204" pitchFamily="50" charset="-128"/>
                </a:rPr>
                <a:t>System Language</a:t>
              </a:r>
              <a:endParaRPr kumimoji="1" lang="en-US" altLang="ja-JP" sz="2000" spc="0" dirty="0" smtClean="0">
                <a:latin typeface="Segoe UI" panose="020B0502040204020203" pitchFamily="34" charset="0"/>
                <a:ea typeface="Meiryo UI" panose="020B0604030504040204" pitchFamily="50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2549823" y="2490450"/>
            <a:ext cx="654025" cy="369332"/>
          </a:xfrm>
          <a:prstGeom prst="rect">
            <a:avLst/>
          </a:prstGeom>
        </p:spPr>
        <p:txBody>
          <a:bodyPr wrap="non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400" b="1" spc="0" dirty="0" smtClean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rPr>
              <a:t>STIX</a:t>
            </a:r>
            <a:endParaRPr kumimoji="1" lang="ja-JP" altLang="en-US" sz="2400" b="1" spc="0" dirty="0" smtClean="0">
              <a:solidFill>
                <a:prstClr val="black"/>
              </a:solidFill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93925" y="3210530"/>
            <a:ext cx="1480085" cy="369332"/>
          </a:xfrm>
          <a:prstGeom prst="rect">
            <a:avLst/>
          </a:prstGeom>
        </p:spPr>
        <p:txBody>
          <a:bodyPr wrap="non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400" b="1" spc="0" dirty="0" smtClean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rPr>
              <a:t>RDF&amp;DOT</a:t>
            </a:r>
            <a:endParaRPr kumimoji="1" lang="ja-JP" altLang="en-US" sz="2400" b="1" spc="0" dirty="0" smtClean="0">
              <a:solidFill>
                <a:prstClr val="black"/>
              </a:solidFill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932040" y="3930610"/>
            <a:ext cx="1559914" cy="369332"/>
          </a:xfrm>
          <a:prstGeom prst="rect">
            <a:avLst/>
          </a:prstGeom>
        </p:spPr>
        <p:txBody>
          <a:bodyPr wrap="non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400" b="1" spc="0" dirty="0" smtClean="0">
                <a:solidFill>
                  <a:prstClr val="black"/>
                </a:solidFill>
                <a:latin typeface="Segoe UI" panose="020B0502040204020203" pitchFamily="34" charset="0"/>
                <a:ea typeface="Meiryo UI" panose="020B0604030504040204" pitchFamily="50" charset="-128"/>
              </a:rPr>
              <a:t>Markdown</a:t>
            </a:r>
            <a:endParaRPr kumimoji="1" lang="ja-JP" altLang="en-US" sz="2400" b="1" spc="0" dirty="0" smtClean="0">
              <a:solidFill>
                <a:prstClr val="black"/>
              </a:solidFill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32040" y="2850490"/>
            <a:ext cx="1263552" cy="369332"/>
          </a:xfrm>
          <a:prstGeom prst="rect">
            <a:avLst/>
          </a:prstGeom>
        </p:spPr>
        <p:txBody>
          <a:bodyPr wrap="none" lIns="0" tIns="0" rIns="0" bIns="0" rtlCol="0" anchor="ctr">
            <a:spAutoFit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kumimoji="1" lang="en-US" altLang="ja-JP" sz="2400" b="1" dirty="0" smtClean="0">
                <a:solidFill>
                  <a:srgbClr val="0070C0"/>
                </a:solidFill>
                <a:latin typeface="Segoe UI" panose="020B0502040204020203" pitchFamily="34" charset="0"/>
                <a:ea typeface="Meiryo UI" panose="020B0604030504040204" pitchFamily="50" charset="-128"/>
              </a:rPr>
              <a:t>Proposal</a:t>
            </a:r>
            <a:endParaRPr kumimoji="1" lang="ja-JP" altLang="en-US" sz="2400" b="1" spc="0" dirty="0" smtClean="0">
              <a:solidFill>
                <a:srgbClr val="0070C0"/>
              </a:solidFill>
              <a:latin typeface="Segoe UI" panose="020B0502040204020203" pitchFamily="34" charset="0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218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RDF; Resource Description Framework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Graph as </a:t>
            </a: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set of tuples such as (subject</a:t>
            </a: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, predicate, object) </a:t>
            </a:r>
          </a:p>
          <a:p>
            <a:pPr marL="800100" lvl="1" indent="-342900">
              <a:buFont typeface="Wingdings" panose="05000000000000000000" pitchFamily="2" charset="2"/>
              <a:buChar char="n"/>
            </a:pPr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Multiple </a:t>
            </a: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format including JSON, XML, N-Triples, Turtle, etc.</a:t>
            </a:r>
          </a:p>
          <a:p>
            <a:pPr marL="342900" indent="-342900">
              <a:buFont typeface="Wingdings" panose="05000000000000000000" pitchFamily="2" charset="2"/>
              <a:buChar char="n"/>
            </a:pPr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xmlns="" id="{F107501D-7DA0-834C-A40F-4CCACDD32ADF}"/>
              </a:ext>
            </a:extLst>
          </p:cNvPr>
          <p:cNvSpPr/>
          <p:nvPr/>
        </p:nvSpPr>
        <p:spPr bwMode="auto">
          <a:xfrm>
            <a:off x="553818" y="2324091"/>
            <a:ext cx="8316416" cy="52567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&lt;http://</a:t>
            </a:r>
            <a:r>
              <a:rPr lang="en-US" altLang="ja-JP" sz="12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example.com/ipv4/</a:t>
            </a:r>
            <a:r>
              <a:rPr lang="en-US" altLang="ja-JP" sz="1200" b="1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192.168.0.0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&lt;http://example.com/</a:t>
            </a:r>
            <a:r>
              <a:rPr lang="en-US" altLang="ja-JP" sz="12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indicates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&lt;http://</a:t>
            </a:r>
            <a:r>
              <a:rPr lang="en-US" altLang="ja-JP" sz="12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example.com/malware/</a:t>
            </a:r>
            <a:r>
              <a:rPr lang="en-US" altLang="ja-JP" sz="1200" b="1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EvilRat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.</a:t>
            </a:r>
          </a:p>
          <a:p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&lt;http://</a:t>
            </a:r>
            <a:r>
              <a:rPr lang="en-US" altLang="ja-JP" sz="12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example.com/ipv4/</a:t>
            </a:r>
            <a:r>
              <a:rPr lang="en-US" altLang="ja-JP" sz="1200" b="1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192.168.0.0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&lt;http://example.com/</a:t>
            </a:r>
            <a:r>
              <a:rPr lang="en-US" altLang="ja-JP" sz="1200" b="1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indicates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&lt;http://</a:t>
            </a:r>
            <a:r>
              <a:rPr lang="en-US" altLang="ja-JP" sz="12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example.com/malware/</a:t>
            </a:r>
            <a:r>
              <a:rPr lang="en-US" altLang="ja-JP" sz="1200" b="1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EvilTrojan</a:t>
            </a:r>
            <a:r>
              <a: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&gt; </a:t>
            </a:r>
            <a:r>
              <a:rPr lang="en-US" altLang="ja-JP" sz="1200" dirty="0" smtClean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altLang="ja-JP" sz="1200" dirty="0">
              <a:solidFill>
                <a:prstClr val="black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xmlns="" id="{3BF1C891-F8CC-8841-BA8A-7C7298002D7F}"/>
              </a:ext>
            </a:extLst>
          </p:cNvPr>
          <p:cNvSpPr/>
          <p:nvPr/>
        </p:nvSpPr>
        <p:spPr>
          <a:xfrm>
            <a:off x="467544" y="1923678"/>
            <a:ext cx="19184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RDF </a:t>
            </a:r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N-Triples</a:t>
            </a:r>
            <a:endParaRPr lang="ja-JP" altLang="en-US" sz="2000" b="1" dirty="0">
              <a:latin typeface="Segoe UI" panose="020B0502040204020203" pitchFamily="34" charset="0"/>
              <a:ea typeface="Meiryo UI" panose="020B0604030504040204" pitchFamily="50" charset="-128"/>
              <a:cs typeface="Segoe UI" panose="020B0502040204020203" pitchFamily="34" charset="0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477808" y="3285088"/>
            <a:ext cx="4310216" cy="1414964"/>
            <a:chOff x="4669311" y="3163172"/>
            <a:chExt cx="4310216" cy="1414964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xmlns="" id="{495FC480-3AFC-4645-9078-5E75D185377E}"/>
                </a:ext>
              </a:extLst>
            </p:cNvPr>
            <p:cNvSpPr/>
            <p:nvPr/>
          </p:nvSpPr>
          <p:spPr bwMode="auto">
            <a:xfrm>
              <a:off x="4743966" y="3163172"/>
              <a:ext cx="4104456" cy="1414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endPara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8" name="円/楕円 37">
              <a:extLst>
                <a:ext uri="{FF2B5EF4-FFF2-40B4-BE49-F238E27FC236}">
                  <a16:creationId xmlns:a16="http://schemas.microsoft.com/office/drawing/2014/main" xmlns="" id="{F6ED680C-27A6-E44A-B149-3A3F19715EED}"/>
                </a:ext>
              </a:extLst>
            </p:cNvPr>
            <p:cNvSpPr/>
            <p:nvPr/>
          </p:nvSpPr>
          <p:spPr>
            <a:xfrm>
              <a:off x="5213442" y="3566532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39" name="テキスト ボックス 38">
              <a:extLst>
                <a:ext uri="{FF2B5EF4-FFF2-40B4-BE49-F238E27FC236}">
                  <a16:creationId xmlns:a16="http://schemas.microsoft.com/office/drawing/2014/main" xmlns="" id="{14706068-5325-A641-93AE-BE08CF50A5B8}"/>
                </a:ext>
              </a:extLst>
            </p:cNvPr>
            <p:cNvSpPr txBox="1"/>
            <p:nvPr/>
          </p:nvSpPr>
          <p:spPr>
            <a:xfrm>
              <a:off x="4669311" y="3197200"/>
              <a:ext cx="19193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b="1" dirty="0" err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EvilRat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(malware)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0" name="円/楕円 39">
              <a:extLst>
                <a:ext uri="{FF2B5EF4-FFF2-40B4-BE49-F238E27FC236}">
                  <a16:creationId xmlns:a16="http://schemas.microsoft.com/office/drawing/2014/main" xmlns="" id="{63463778-BDBA-274D-A015-2CDD1B25B7C3}"/>
                </a:ext>
              </a:extLst>
            </p:cNvPr>
            <p:cNvSpPr/>
            <p:nvPr/>
          </p:nvSpPr>
          <p:spPr>
            <a:xfrm>
              <a:off x="6345153" y="3980239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xmlns="" id="{1325741B-6A3C-1F48-801B-57CC24D112FE}"/>
                </a:ext>
              </a:extLst>
            </p:cNvPr>
            <p:cNvSpPr txBox="1"/>
            <p:nvPr/>
          </p:nvSpPr>
          <p:spPr>
            <a:xfrm>
              <a:off x="4958429" y="4208804"/>
              <a:ext cx="286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192.168.0.0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(io</a:t>
              </a:r>
              <a:r>
                <a:rPr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c-ipv4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2" name="円/楕円 41">
              <a:extLst>
                <a:ext uri="{FF2B5EF4-FFF2-40B4-BE49-F238E27FC236}">
                  <a16:creationId xmlns:a16="http://schemas.microsoft.com/office/drawing/2014/main" xmlns="" id="{2F079F1E-B8B2-B545-A7BF-8DDE51956863}"/>
                </a:ext>
              </a:extLst>
            </p:cNvPr>
            <p:cNvSpPr/>
            <p:nvPr/>
          </p:nvSpPr>
          <p:spPr>
            <a:xfrm>
              <a:off x="7639945" y="3496988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xmlns="" id="{A961ED5D-508A-0942-84AD-3997D44EEF82}"/>
                </a:ext>
              </a:extLst>
            </p:cNvPr>
            <p:cNvSpPr txBox="1"/>
            <p:nvPr/>
          </p:nvSpPr>
          <p:spPr>
            <a:xfrm>
              <a:off x="6463999" y="3163172"/>
              <a:ext cx="2515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 err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EvilTrojan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(malware)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44" name="曲線コネクタ 43">
              <a:extLst>
                <a:ext uri="{FF2B5EF4-FFF2-40B4-BE49-F238E27FC236}">
                  <a16:creationId xmlns:a16="http://schemas.microsoft.com/office/drawing/2014/main" xmlns="" id="{76F64C72-AA47-8C46-8DD0-1B17C2AC9FF6}"/>
                </a:ext>
              </a:extLst>
            </p:cNvPr>
            <p:cNvCxnSpPr>
              <a:stCxn id="38" idx="6"/>
              <a:endCxn id="40" idx="1"/>
            </p:cNvCxnSpPr>
            <p:nvPr/>
          </p:nvCxnSpPr>
          <p:spPr>
            <a:xfrm>
              <a:off x="5537062" y="3728342"/>
              <a:ext cx="855484" cy="299290"/>
            </a:xfrm>
            <a:prstGeom prst="curvedConnector2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曲線コネクタ 44">
              <a:extLst>
                <a:ext uri="{FF2B5EF4-FFF2-40B4-BE49-F238E27FC236}">
                  <a16:creationId xmlns:a16="http://schemas.microsoft.com/office/drawing/2014/main" xmlns="" id="{7DF12882-55B0-B441-8809-1A49B84D9A93}"/>
                </a:ext>
              </a:extLst>
            </p:cNvPr>
            <p:cNvCxnSpPr>
              <a:stCxn id="42" idx="3"/>
              <a:endCxn id="40" idx="7"/>
            </p:cNvCxnSpPr>
            <p:nvPr/>
          </p:nvCxnSpPr>
          <p:spPr>
            <a:xfrm rot="5400000">
              <a:off x="7027151" y="3367444"/>
              <a:ext cx="254417" cy="106595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xmlns="" id="{640DB317-CE39-2142-9C0C-3D4F18058DA3}"/>
                </a:ext>
              </a:extLst>
            </p:cNvPr>
            <p:cNvSpPr txBox="1"/>
            <p:nvPr/>
          </p:nvSpPr>
          <p:spPr>
            <a:xfrm>
              <a:off x="5040187" y="3795573"/>
              <a:ext cx="12297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u="sng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indicates</a:t>
              </a:r>
              <a:endParaRPr kumimoji="1" lang="ja-JP" altLang="en-US" u="sng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xmlns="" id="{98C9A5D6-5CBB-FC46-841B-5131D019C011}"/>
                </a:ext>
              </a:extLst>
            </p:cNvPr>
            <p:cNvSpPr txBox="1"/>
            <p:nvPr/>
          </p:nvSpPr>
          <p:spPr>
            <a:xfrm>
              <a:off x="6876256" y="3839472"/>
              <a:ext cx="12783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u="sng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indicates</a:t>
              </a:r>
              <a:endParaRPr kumimoji="1" lang="ja-JP" altLang="en-US" u="sng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xmlns="" id="{2999B541-C751-5549-9BC2-1FCEC4E47DC7}"/>
              </a:ext>
            </a:extLst>
          </p:cNvPr>
          <p:cNvSpPr/>
          <p:nvPr/>
        </p:nvSpPr>
        <p:spPr>
          <a:xfrm>
            <a:off x="552463" y="2919006"/>
            <a:ext cx="2818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Graph Representation</a:t>
            </a:r>
            <a:endParaRPr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0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DOT Language</a:t>
            </a:r>
            <a:endParaRPr kumimoji="1" lang="ja-JP" alt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ja-JP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DSL for a </a:t>
            </a:r>
            <a:r>
              <a:rPr lang="en-US" altLang="ja-JP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graph visualization tool such as </a:t>
            </a:r>
            <a:r>
              <a:rPr lang="en-US" altLang="ja-JP" sz="20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Graphviz</a:t>
            </a:r>
            <a:endParaRPr lang="en-US" altLang="ja-JP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kumimoji="1"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FD631D81-BCB1-C244-B6D7-36D373840B7D}"/>
              </a:ext>
            </a:extLst>
          </p:cNvPr>
          <p:cNvSpPr/>
          <p:nvPr/>
        </p:nvSpPr>
        <p:spPr bwMode="auto">
          <a:xfrm>
            <a:off x="417494" y="2001728"/>
            <a:ext cx="4117412" cy="239152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80000" tIns="180000" rIns="180000" bIns="18000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digraph G {</a:t>
            </a:r>
          </a:p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  a [label = “</a:t>
            </a:r>
            <a:r>
              <a:rPr lang="en-US" altLang="ja-JP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malware:EvilRat</a:t>
            </a: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”];</a:t>
            </a:r>
          </a:p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  b [label = “</a:t>
            </a:r>
            <a:r>
              <a:rPr lang="en-US" altLang="ja-JP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malware:EvilTrojan</a:t>
            </a:r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”];</a:t>
            </a:r>
          </a:p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  c [label = “ioc-ipv4:192.168.0.0”];</a:t>
            </a:r>
          </a:p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  c -&gt; a [label=“indicates”];</a:t>
            </a:r>
          </a:p>
          <a:p>
            <a:pPr algn="just"/>
            <a:r>
              <a:rPr lang="en-US" altLang="ja-JP" sz="2000" dirty="0">
                <a:latin typeface="Segoe UI" panose="020B0502040204020203" pitchFamily="34" charset="0"/>
                <a:cs typeface="Segoe UI" panose="020B0502040204020203" pitchFamily="34" charset="0"/>
              </a:rPr>
              <a:t>  c -&gt; b [label=“indicates”];</a:t>
            </a:r>
          </a:p>
          <a:p>
            <a:pPr algn="just"/>
            <a:r>
              <a:rPr lang="en-US" altLang="ja-JP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}</a:t>
            </a:r>
            <a:endParaRPr lang="en-US" altLang="ja-JP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02B4E440-CFBD-7743-A086-7544BC3F7330}"/>
              </a:ext>
            </a:extLst>
          </p:cNvPr>
          <p:cNvSpPr/>
          <p:nvPr/>
        </p:nvSpPr>
        <p:spPr>
          <a:xfrm>
            <a:off x="1115615" y="1595577"/>
            <a:ext cx="2606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DOT Representation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4654272" y="2001728"/>
            <a:ext cx="4310216" cy="1414964"/>
            <a:chOff x="4669311" y="3163172"/>
            <a:chExt cx="4310216" cy="1414964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xmlns="" id="{495FC480-3AFC-4645-9078-5E75D185377E}"/>
                </a:ext>
              </a:extLst>
            </p:cNvPr>
            <p:cNvSpPr/>
            <p:nvPr/>
          </p:nvSpPr>
          <p:spPr bwMode="auto">
            <a:xfrm>
              <a:off x="4743966" y="3163172"/>
              <a:ext cx="4104456" cy="141496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indent="0" algn="ctr">
                <a:buFont typeface="Arial" panose="020B0604020202020204" pitchFamily="34" charset="0"/>
                <a:buNone/>
              </a:pPr>
              <a:endParaRPr lang="en-US" altLang="ja-JP" sz="1200" dirty="0">
                <a:solidFill>
                  <a:prstClr val="black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9" name="円/楕円 8">
              <a:extLst>
                <a:ext uri="{FF2B5EF4-FFF2-40B4-BE49-F238E27FC236}">
                  <a16:creationId xmlns:a16="http://schemas.microsoft.com/office/drawing/2014/main" xmlns="" id="{F6ED680C-27A6-E44A-B149-3A3F19715EED}"/>
                </a:ext>
              </a:extLst>
            </p:cNvPr>
            <p:cNvSpPr/>
            <p:nvPr/>
          </p:nvSpPr>
          <p:spPr>
            <a:xfrm>
              <a:off x="5213442" y="3566532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xmlns="" id="{14706068-5325-A641-93AE-BE08CF50A5B8}"/>
                </a:ext>
              </a:extLst>
            </p:cNvPr>
            <p:cNvSpPr txBox="1"/>
            <p:nvPr/>
          </p:nvSpPr>
          <p:spPr>
            <a:xfrm>
              <a:off x="4669311" y="3197200"/>
              <a:ext cx="19193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b="1" dirty="0" err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EvilRat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(malware)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xmlns="" id="{63463778-BDBA-274D-A015-2CDD1B25B7C3}"/>
                </a:ext>
              </a:extLst>
            </p:cNvPr>
            <p:cNvSpPr/>
            <p:nvPr/>
          </p:nvSpPr>
          <p:spPr>
            <a:xfrm>
              <a:off x="6345153" y="3980239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xmlns="" id="{1325741B-6A3C-1F48-801B-57CC24D112FE}"/>
                </a:ext>
              </a:extLst>
            </p:cNvPr>
            <p:cNvSpPr txBox="1"/>
            <p:nvPr/>
          </p:nvSpPr>
          <p:spPr>
            <a:xfrm>
              <a:off x="4958429" y="4208804"/>
              <a:ext cx="28682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192.168.0.0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(io</a:t>
              </a:r>
              <a:r>
                <a:rPr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c-ipv4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3" name="円/楕円 12">
              <a:extLst>
                <a:ext uri="{FF2B5EF4-FFF2-40B4-BE49-F238E27FC236}">
                  <a16:creationId xmlns:a16="http://schemas.microsoft.com/office/drawing/2014/main" xmlns="" id="{2F079F1E-B8B2-B545-A7BF-8DDE51956863}"/>
                </a:ext>
              </a:extLst>
            </p:cNvPr>
            <p:cNvSpPr/>
            <p:nvPr/>
          </p:nvSpPr>
          <p:spPr>
            <a:xfrm>
              <a:off x="7639945" y="3496988"/>
              <a:ext cx="323620" cy="3236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00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xmlns="" id="{A961ED5D-508A-0942-84AD-3997D44EEF82}"/>
                </a:ext>
              </a:extLst>
            </p:cNvPr>
            <p:cNvSpPr txBox="1"/>
            <p:nvPr/>
          </p:nvSpPr>
          <p:spPr>
            <a:xfrm>
              <a:off x="6463999" y="3163172"/>
              <a:ext cx="25155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b="1" dirty="0" err="1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EvilTrojan</a:t>
              </a:r>
              <a:r>
                <a:rPr kumimoji="1" lang="en-US" altLang="ja-JP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(malware)</a:t>
              </a:r>
              <a:endParaRPr kumimoji="1" lang="ja-JP" altLang="en-US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cxnSp>
          <p:nvCxnSpPr>
            <p:cNvPr id="15" name="曲線コネクタ 14">
              <a:extLst>
                <a:ext uri="{FF2B5EF4-FFF2-40B4-BE49-F238E27FC236}">
                  <a16:creationId xmlns:a16="http://schemas.microsoft.com/office/drawing/2014/main" xmlns="" id="{76F64C72-AA47-8C46-8DD0-1B17C2AC9FF6}"/>
                </a:ext>
              </a:extLst>
            </p:cNvPr>
            <p:cNvCxnSpPr>
              <a:stCxn id="9" idx="6"/>
              <a:endCxn id="11" idx="1"/>
            </p:cNvCxnSpPr>
            <p:nvPr/>
          </p:nvCxnSpPr>
          <p:spPr>
            <a:xfrm>
              <a:off x="5537062" y="3728342"/>
              <a:ext cx="855484" cy="299290"/>
            </a:xfrm>
            <a:prstGeom prst="curvedConnector2">
              <a:avLst/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曲線コネクタ 15">
              <a:extLst>
                <a:ext uri="{FF2B5EF4-FFF2-40B4-BE49-F238E27FC236}">
                  <a16:creationId xmlns:a16="http://schemas.microsoft.com/office/drawing/2014/main" xmlns="" id="{7DF12882-55B0-B441-8809-1A49B84D9A93}"/>
                </a:ext>
              </a:extLst>
            </p:cNvPr>
            <p:cNvCxnSpPr>
              <a:stCxn id="13" idx="3"/>
              <a:endCxn id="11" idx="7"/>
            </p:cNvCxnSpPr>
            <p:nvPr/>
          </p:nvCxnSpPr>
          <p:spPr>
            <a:xfrm rot="5400000">
              <a:off x="7027151" y="3367444"/>
              <a:ext cx="254417" cy="1065958"/>
            </a:xfrm>
            <a:prstGeom prst="curved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xmlns="" id="{640DB317-CE39-2142-9C0C-3D4F18058DA3}"/>
                </a:ext>
              </a:extLst>
            </p:cNvPr>
            <p:cNvSpPr txBox="1"/>
            <p:nvPr/>
          </p:nvSpPr>
          <p:spPr>
            <a:xfrm>
              <a:off x="5040187" y="3795573"/>
              <a:ext cx="12297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u="sng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indicates</a:t>
              </a:r>
              <a:endParaRPr kumimoji="1" lang="ja-JP" altLang="en-US" u="sng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xmlns="" id="{98C9A5D6-5CBB-FC46-841B-5131D019C011}"/>
                </a:ext>
              </a:extLst>
            </p:cNvPr>
            <p:cNvSpPr txBox="1"/>
            <p:nvPr/>
          </p:nvSpPr>
          <p:spPr>
            <a:xfrm>
              <a:off x="6876256" y="3839472"/>
              <a:ext cx="12783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u="sng" dirty="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indicates</a:t>
              </a:r>
              <a:endParaRPr kumimoji="1" lang="ja-JP" altLang="en-US" u="sng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xmlns="" id="{2999B541-C751-5549-9BC2-1FCEC4E47DC7}"/>
              </a:ext>
            </a:extLst>
          </p:cNvPr>
          <p:cNvSpPr/>
          <p:nvPr/>
        </p:nvSpPr>
        <p:spPr>
          <a:xfrm>
            <a:off x="5371666" y="1595576"/>
            <a:ext cx="2818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Graph Representation</a:t>
            </a:r>
            <a:endParaRPr lang="ja-JP" alt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8d9c0f4788a30b86eccc9af779e1251e0a0fa71"/>
  <p:tag name="ISPRING_RESOURCE_PATHS_HASH_2" val="fe7da77a36a9e6aa763a4ff975791a59355d2b2"/>
  <p:tag name="ISPRING_RESOURCE_PATHS_HASH_PRESENTER" val="fe7da77a36a9e6aa763a4ff975791a59355d2b2"/>
</p:tagLst>
</file>

<file path=ppt/theme/theme1.xml><?xml version="1.0" encoding="utf-8"?>
<a:theme xmlns:a="http://schemas.openxmlformats.org/drawingml/2006/main" name="研究所PPTテンプレート16_9">
  <a:themeElements>
    <a:clrScheme name="Custom 3">
      <a:dk1>
        <a:srgbClr val="262626"/>
      </a:dk1>
      <a:lt1>
        <a:sysClr val="window" lastClr="FFFFFF"/>
      </a:lt1>
      <a:dk2>
        <a:srgbClr val="707F87"/>
      </a:dk2>
      <a:lt2>
        <a:srgbClr val="D1D3D4"/>
      </a:lt2>
      <a:accent1>
        <a:srgbClr val="0068B7"/>
      </a:accent1>
      <a:accent2>
        <a:srgbClr val="00A9B2"/>
      </a:accent2>
      <a:accent3>
        <a:srgbClr val="C4D700"/>
      </a:accent3>
      <a:accent4>
        <a:srgbClr val="B60081"/>
      </a:accent4>
      <a:accent5>
        <a:srgbClr val="EA545D"/>
      </a:accent5>
      <a:accent6>
        <a:srgbClr val="FDD000"/>
      </a:accent6>
      <a:hlink>
        <a:srgbClr val="0070C0"/>
      </a:hlink>
      <a:folHlink>
        <a:srgbClr val="7030A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noFill/>
        </a:ln>
      </a:spPr>
      <a:bodyPr rtlCol="0" anchor="ctr"/>
      <a:lstStyle>
        <a:defPPr algn="ctr">
          <a:lnSpc>
            <a:spcPct val="110000"/>
          </a:lnSpc>
          <a:spcBef>
            <a:spcPts val="100"/>
          </a:spcBef>
          <a:spcAft>
            <a:spcPts val="100"/>
          </a:spcAft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latin typeface="Franklin Gothic Book"/>
            <a:cs typeface="Franklin Gothic Book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研究所PPTテンプレート16_9</Template>
  <TotalTime>1227</TotalTime>
  <Words>1318</Words>
  <Application>Microsoft Office PowerPoint</Application>
  <PresentationFormat>画面に合わせる (16:9)</PresentationFormat>
  <Paragraphs>331</Paragraphs>
  <Slides>31</Slides>
  <Notes>17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研究所PPTテンプレート16_9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koshing</dc:creator>
  <cp:lastModifiedBy>koshing</cp:lastModifiedBy>
  <cp:revision>775</cp:revision>
  <cp:lastPrinted>2019-02-20T11:59:41Z</cp:lastPrinted>
  <dcterms:created xsi:type="dcterms:W3CDTF">2019-02-20T00:56:19Z</dcterms:created>
  <dcterms:modified xsi:type="dcterms:W3CDTF">2019-02-22T12:38:04Z</dcterms:modified>
</cp:coreProperties>
</file>