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66" r:id="rId3"/>
    <p:sldId id="281" r:id="rId4"/>
    <p:sldId id="328" r:id="rId5"/>
    <p:sldId id="267" r:id="rId6"/>
    <p:sldId id="274" r:id="rId7"/>
    <p:sldId id="275" r:id="rId8"/>
    <p:sldId id="276" r:id="rId9"/>
    <p:sldId id="277" r:id="rId10"/>
    <p:sldId id="283" r:id="rId11"/>
    <p:sldId id="288" r:id="rId12"/>
    <p:sldId id="287" r:id="rId13"/>
    <p:sldId id="284" r:id="rId14"/>
    <p:sldId id="302" r:id="rId15"/>
    <p:sldId id="289" r:id="rId16"/>
    <p:sldId id="285" r:id="rId17"/>
    <p:sldId id="286" r:id="rId18"/>
    <p:sldId id="323" r:id="rId19"/>
    <p:sldId id="324" r:id="rId20"/>
    <p:sldId id="325" r:id="rId21"/>
    <p:sldId id="279" r:id="rId22"/>
    <p:sldId id="280" r:id="rId23"/>
    <p:sldId id="305" r:id="rId24"/>
    <p:sldId id="304" r:id="rId25"/>
    <p:sldId id="303" r:id="rId26"/>
    <p:sldId id="314" r:id="rId27"/>
    <p:sldId id="317" r:id="rId28"/>
    <p:sldId id="290" r:id="rId29"/>
    <p:sldId id="291" r:id="rId30"/>
    <p:sldId id="329" r:id="rId31"/>
    <p:sldId id="292" r:id="rId32"/>
    <p:sldId id="319" r:id="rId33"/>
    <p:sldId id="330" r:id="rId34"/>
    <p:sldId id="331" r:id="rId35"/>
    <p:sldId id="320" r:id="rId36"/>
    <p:sldId id="318" r:id="rId37"/>
    <p:sldId id="307" r:id="rId38"/>
    <p:sldId id="308" r:id="rId39"/>
    <p:sldId id="321" r:id="rId40"/>
    <p:sldId id="293" r:id="rId41"/>
    <p:sldId id="294" r:id="rId42"/>
    <p:sldId id="295" r:id="rId43"/>
    <p:sldId id="326" r:id="rId44"/>
    <p:sldId id="327" r:id="rId45"/>
    <p:sldId id="322" r:id="rId46"/>
    <p:sldId id="297" r:id="rId47"/>
    <p:sldId id="298" r:id="rId48"/>
    <p:sldId id="299" r:id="rId49"/>
    <p:sldId id="300" r:id="rId50"/>
    <p:sldId id="278" r:id="rId51"/>
    <p:sldId id="259" r:id="rId52"/>
    <p:sldId id="3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0"/>
    <p:restoredTop sz="54182"/>
  </p:normalViewPr>
  <p:slideViewPr>
    <p:cSldViewPr snapToGrid="0" snapToObjects="1">
      <p:cViewPr varScale="1">
        <p:scale>
          <a:sx n="153" d="100"/>
          <a:sy n="153" d="100"/>
        </p:scale>
        <p:origin x="4640" y="1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2BE29-F5A6-A543-89A1-A2EF15EB1431}" type="datetimeFigureOut">
              <a:rPr lang="en-US" smtClean="0"/>
              <a:t>2/21/19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ECE72-E47C-F941-A63A-F4D14DB02624}" type="slidenum">
              <a:rPr lang="en-US" smtClean="0"/>
              <a:t>‹#›</a:t>
            </a:fld>
            <a:endParaRPr lang="en-US"/>
          </a:p>
        </p:txBody>
      </p:sp>
    </p:spTree>
    <p:extLst>
      <p:ext uri="{BB962C8B-B14F-4D97-AF65-F5344CB8AC3E}">
        <p14:creationId xmlns:p14="http://schemas.microsoft.com/office/powerpoint/2010/main" val="9375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Icebreakers: </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will have them do two activities. First, they will turn to the person to their right (wrap around the rows if odd #s in a row), introduce themselves, and ask each other the following questions:</a:t>
            </a:r>
          </a:p>
          <a:p>
            <a:pPr fontAlgn="t"/>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How did you get into </a:t>
            </a:r>
            <a:r>
              <a:rPr lang="en-US" sz="1200" b="0" i="0" kern="1200" dirty="0" err="1">
                <a:solidFill>
                  <a:schemeClr val="tx1"/>
                </a:solidFill>
                <a:effectLst/>
                <a:latin typeface="+mn-lt"/>
                <a:ea typeface="+mn-ea"/>
                <a:cs typeface="+mn-cs"/>
              </a:rPr>
              <a:t>infosec</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What was the best “dumb” question you ever asked, that turned out to lead to really interesting learnings? </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We will give them about 3-4 minutes to do these questions. </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Then we will create the groups. Aiming for group size of about 5, and depending on how many </a:t>
            </a:r>
            <a:r>
              <a:rPr lang="en-US" sz="1200" b="0" i="0" kern="1200" dirty="0" err="1">
                <a:solidFill>
                  <a:schemeClr val="tx1"/>
                </a:solidFill>
                <a:effectLst/>
                <a:latin typeface="+mn-lt"/>
                <a:ea typeface="+mn-ea"/>
                <a:cs typeface="+mn-cs"/>
              </a:rPr>
              <a:t>ppl</a:t>
            </a:r>
            <a:r>
              <a:rPr lang="en-US" sz="1200" b="0" i="0" kern="1200" dirty="0">
                <a:solidFill>
                  <a:schemeClr val="tx1"/>
                </a:solidFill>
                <a:effectLst/>
                <a:latin typeface="+mn-lt"/>
                <a:ea typeface="+mn-ea"/>
                <a:cs typeface="+mn-cs"/>
              </a:rPr>
              <a:t> we have in the room, we will have them count off by [room count]/[ideal group size]. These are the groups.</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 groups will arrange themselves into workspaces, then as a group they will do this icebreaker (each person goes):</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-Introduce themselves</a:t>
            </a:r>
          </a:p>
          <a:p>
            <a:pPr rtl="0"/>
            <a:r>
              <a:rPr lang="en-US" sz="1200" b="0" i="0" kern="1200" dirty="0">
                <a:solidFill>
                  <a:schemeClr val="tx1"/>
                </a:solidFill>
                <a:effectLst/>
                <a:latin typeface="+mn-lt"/>
                <a:ea typeface="+mn-ea"/>
                <a:cs typeface="+mn-cs"/>
              </a:rPr>
              <a:t>-Share the most interesting idea in </a:t>
            </a:r>
            <a:r>
              <a:rPr lang="en-US" sz="1200" b="0" i="0" kern="1200" dirty="0" err="1">
                <a:solidFill>
                  <a:schemeClr val="tx1"/>
                </a:solidFill>
                <a:effectLst/>
                <a:latin typeface="+mn-lt"/>
                <a:ea typeface="+mn-ea"/>
                <a:cs typeface="+mn-cs"/>
              </a:rPr>
              <a:t>infosec</a:t>
            </a:r>
            <a:r>
              <a:rPr lang="en-US" sz="1200" b="0" i="0" kern="1200" dirty="0">
                <a:solidFill>
                  <a:schemeClr val="tx1"/>
                </a:solidFill>
                <a:effectLst/>
                <a:latin typeface="+mn-lt"/>
                <a:ea typeface="+mn-ea"/>
                <a:cs typeface="+mn-cs"/>
              </a:rPr>
              <a:t> that they've read, said, or thought in the last year</a:t>
            </a:r>
          </a:p>
          <a:p>
            <a:pPr rtl="0"/>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will give about 10 minutes for this icebreaker.</a:t>
            </a:r>
          </a:p>
          <a:p>
            <a:pPr rtl="0"/>
            <a:endParaRPr lang="en-US" sz="1200" b="0" i="0" kern="1200" dirty="0">
              <a:solidFill>
                <a:schemeClr val="tx1"/>
              </a:solidFill>
              <a:effectLst/>
              <a:latin typeface="+mn-lt"/>
              <a:ea typeface="+mn-ea"/>
              <a:cs typeface="+mn-cs"/>
            </a:endParaRPr>
          </a:p>
          <a:p>
            <a:pPr rtl="0"/>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4ECE72-E47C-F941-A63A-F4D14DB02624}" type="slidenum">
              <a:rPr lang="en-US" smtClean="0"/>
              <a:t>4</a:t>
            </a:fld>
            <a:endParaRPr lang="en-US"/>
          </a:p>
        </p:txBody>
      </p:sp>
    </p:spTree>
    <p:extLst>
      <p:ext uri="{BB962C8B-B14F-4D97-AF65-F5344CB8AC3E}">
        <p14:creationId xmlns:p14="http://schemas.microsoft.com/office/powerpoint/2010/main" val="33614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ECE72-E47C-F941-A63A-F4D14DB02624}" type="slidenum">
              <a:rPr lang="en-US" smtClean="0"/>
              <a:t>20</a:t>
            </a:fld>
            <a:endParaRPr lang="en-US"/>
          </a:p>
        </p:txBody>
      </p:sp>
    </p:spTree>
    <p:extLst>
      <p:ext uri="{BB962C8B-B14F-4D97-AF65-F5344CB8AC3E}">
        <p14:creationId xmlns:p14="http://schemas.microsoft.com/office/powerpoint/2010/main" val="250002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think of your automated threat management playbooks as the engine of your operation, then the data that feeds the process is the fuel for the engine. You can have the most incredible, powerful, finely-tuned engine in the world—but it won’t get you anywhere without any fuel, right?</a:t>
            </a:r>
          </a:p>
          <a:p>
            <a:endParaRPr lang="en-US" baseline="0" dirty="0"/>
          </a:p>
          <a:p>
            <a:r>
              <a:rPr lang="en-US" baseline="0" dirty="0"/>
              <a:t>We’re going to talk about the formula for the fuel in a few minutes, but let’s look a bit at the systems that deliver it to your engine.</a:t>
            </a:r>
          </a:p>
          <a:p>
            <a:endParaRPr lang="en-US" baseline="0" dirty="0"/>
          </a:p>
          <a:p>
            <a:r>
              <a:rPr lang="en-US" baseline="0" dirty="0"/>
              <a:t>Do you know what your logging policy is? Did you build it based on experience, consultation with mentors or peers in the industry, or is it more ad-hoc? (It’s okay if it’s ad-hoc. That’s just reality for a lot of us. But if that’s the case, it gives you one of the points you’ll want to think about as you set up your SOAR environment). What is your archiving policy? Do you have a regulation like SOX or HIPAA or PCI that mandates how long you keep records? If you do, then you know what your retention policy needs to be (or hopefully you do!). If you aren’t under those regulations, then you get to do what works best for your company in terms of how you want to manage risk. </a:t>
            </a:r>
          </a:p>
          <a:p>
            <a:endParaRPr lang="en-US" baseline="0" dirty="0"/>
          </a:p>
          <a:p>
            <a:r>
              <a:rPr lang="en-US" baseline="0" dirty="0"/>
              <a:t>Here’s one idea to chew on, though: we know that the average dwell time for a breach is still several months. If the worst happened and you discovered you’d been breached, wouldn’t it be good to know that you had logs that most likely go back to when the attacker first got their foothold in the network, assuming you were somewhere around the average in terms of dwell time? For some organizations that is an absolutely mammoth amount of data to consider, but the good news these days is that mammoth amounts of storage are available. </a:t>
            </a:r>
          </a:p>
          <a:p>
            <a:endParaRPr lang="en-US" baseline="0" dirty="0"/>
          </a:p>
          <a:p>
            <a:r>
              <a:rPr lang="en-US" baseline="0" dirty="0"/>
              <a:t>If you’re doing comprehensive logging, you’re also going to be shoving a lot of packets around on your network (and/or to the cloud). LANs of 40 gigabit are not uncommon, so within your environment, it shouldn’t be too hard to move the log data around. If you are using a cloud service, then the pipeline to that service is something you need to plan for.</a:t>
            </a:r>
          </a:p>
          <a:p>
            <a:endParaRPr lang="en-US" baseline="0" dirty="0"/>
          </a:p>
          <a:p>
            <a:r>
              <a:rPr lang="en-US" baseline="0" dirty="0"/>
              <a:t>As expensive as some of these things may be</a:t>
            </a:r>
            <a:r>
              <a:rPr lang="mr-IN" baseline="0" dirty="0"/>
              <a:t>…</a:t>
            </a:r>
            <a:r>
              <a:rPr lang="en-US" baseline="0" dirty="0"/>
              <a:t>.they are probably still cheaper than getting breached.</a:t>
            </a:r>
          </a:p>
        </p:txBody>
      </p:sp>
      <p:sp>
        <p:nvSpPr>
          <p:cNvPr id="4" name="Slide Number Placeholder 3"/>
          <p:cNvSpPr>
            <a:spLocks noGrp="1"/>
          </p:cNvSpPr>
          <p:nvPr>
            <p:ph type="sldNum" sz="quarter" idx="10"/>
          </p:nvPr>
        </p:nvSpPr>
        <p:spPr/>
        <p:txBody>
          <a:bodyPr/>
          <a:lstStyle/>
          <a:p>
            <a:fld id="{6372AF04-C96E-7B41-910C-DDDD3AC71226}" type="slidenum">
              <a:rPr lang="en-US" smtClean="0"/>
              <a:t>30</a:t>
            </a:fld>
            <a:endParaRPr lang="en-US"/>
          </a:p>
        </p:txBody>
      </p:sp>
    </p:spTree>
    <p:extLst>
      <p:ext uri="{BB962C8B-B14F-4D97-AF65-F5344CB8AC3E}">
        <p14:creationId xmlns:p14="http://schemas.microsoft.com/office/powerpoint/2010/main" val="304905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2F231-AEBD-7844-8D09-65B33C5828DC}" type="slidenum">
              <a:rPr lang="en-US" smtClean="0"/>
              <a:t>32</a:t>
            </a:fld>
            <a:endParaRPr lang="en-US"/>
          </a:p>
        </p:txBody>
      </p:sp>
    </p:spTree>
    <p:extLst>
      <p:ext uri="{BB962C8B-B14F-4D97-AF65-F5344CB8AC3E}">
        <p14:creationId xmlns:p14="http://schemas.microsoft.com/office/powerpoint/2010/main" val="30799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OK—so let’s assume we have infrastructure that is up and running and is able to</a:t>
            </a:r>
            <a:r>
              <a:rPr lang="en-US" baseline="0" dirty="0"/>
              <a:t> handle and process the data you need to power your efforts. Now let’s talk about threat intelligence. This is where we get into the </a:t>
            </a:r>
            <a:r>
              <a:rPr lang="en-US" baseline="0" dirty="0" err="1"/>
              <a:t>forumulation</a:t>
            </a:r>
            <a:r>
              <a:rPr lang="en-US" baseline="0" dirty="0"/>
              <a:t> of that jet fuel. </a:t>
            </a:r>
            <a:endParaRPr lang="en-US" dirty="0"/>
          </a:p>
          <a:p>
            <a:endParaRPr lang="en-US" dirty="0"/>
          </a:p>
          <a:p>
            <a:r>
              <a:rPr lang="en-US" dirty="0"/>
              <a:t>There are vast quantities of threat intelligence out there. Millions of IOCs</a:t>
            </a:r>
            <a:r>
              <a:rPr lang="en-US" baseline="0" dirty="0"/>
              <a:t> of all kinds—domain names, IP addresses, files, et cetera et cetera. And a lot of that threat </a:t>
            </a:r>
            <a:r>
              <a:rPr lang="en-US" baseline="0" dirty="0" err="1"/>
              <a:t>intel</a:t>
            </a:r>
            <a:r>
              <a:rPr lang="en-US" baseline="0" dirty="0"/>
              <a:t> is really good—it’s well-researched, vetted, comprehensive. So there’s this vast set that we’ll call “threat intelligence.” </a:t>
            </a:r>
          </a:p>
          <a:p>
            <a:endParaRPr lang="en-US" baseline="0" dirty="0"/>
          </a:p>
          <a:p>
            <a:r>
              <a:rPr lang="en-US" baseline="0" dirty="0"/>
              <a:t>The thing you have to keep in mind about that, is that there is another collection of IP addresses, domain names, etc, that I guarantee that each and every one of you cares about. A lot. It’s the infrastructure that touches your network.</a:t>
            </a:r>
          </a:p>
          <a:p>
            <a:endParaRPr lang="en-US" baseline="0" dirty="0"/>
          </a:p>
          <a:p>
            <a:r>
              <a:rPr lang="en-US" baseline="0" dirty="0"/>
              <a:t>And it doesn’t matter how big your company is, because I guarantee that the set of data in the world of threat intelligence is much larger than the set of infrastructure data that you care about most. And for most companies (and you have to hope that this is the case for you, btw), the overlap between these sets tends to be incredibly small. Probably smaller than it’s depicted here.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Something to point out about this image: it would be easy to interpret it such that the little football shape where the circles overlap is where the Bad Stuff is. </a:t>
            </a:r>
          </a:p>
          <a:p>
            <a:endParaRPr lang="en-US" baseline="0" dirty="0"/>
          </a:p>
          <a:p>
            <a:r>
              <a:rPr lang="en-US" baseline="0" dirty="0"/>
              <a:t>Unfortunately, the bad stuff probably occupies more of the circle than that little football. [CLICK] The delta between the little football and the bigger one represents the malicious infrastructure that someone on your network had some contact with, but that doesn’t appear on whichever threat </a:t>
            </a:r>
            <a:r>
              <a:rPr lang="en-US" baseline="0" dirty="0" err="1"/>
              <a:t>intel</a:t>
            </a:r>
            <a:r>
              <a:rPr lang="en-US" baseline="0" dirty="0"/>
              <a:t> feeds you’re using. We had one CISO tell us that the overlap between sketchy traffic on their network, and what they saw in the feeds, was about 3%. And this was a very sophisticated shop, and they were consuming high-quality feeds. That 3% number doesn’t mean that the feeds aren’t good. It means that they aren’t psychic. They only can know about the malicious infrastructure (or files or whatever) that have been reported by someone. There’s a LOT out there that is bad but has never been reported. </a:t>
            </a:r>
          </a:p>
          <a:p>
            <a:endParaRPr lang="en-US" baseline="0" dirty="0"/>
          </a:p>
        </p:txBody>
      </p:sp>
      <p:sp>
        <p:nvSpPr>
          <p:cNvPr id="4" name="Slide Number Placeholder 3"/>
          <p:cNvSpPr>
            <a:spLocks noGrp="1"/>
          </p:cNvSpPr>
          <p:nvPr>
            <p:ph type="sldNum" sz="quarter" idx="10"/>
          </p:nvPr>
        </p:nvSpPr>
        <p:spPr/>
        <p:txBody>
          <a:bodyPr/>
          <a:lstStyle/>
          <a:p>
            <a:fld id="{6372AF04-C96E-7B41-910C-DDDD3AC71226}" type="slidenum">
              <a:rPr lang="en-US" smtClean="0"/>
              <a:t>33</a:t>
            </a:fld>
            <a:endParaRPr lang="en-US"/>
          </a:p>
        </p:txBody>
      </p:sp>
    </p:spTree>
    <p:extLst>
      <p:ext uri="{BB962C8B-B14F-4D97-AF65-F5344CB8AC3E}">
        <p14:creationId xmlns:p14="http://schemas.microsoft.com/office/powerpoint/2010/main" val="30687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mr-IN" dirty="0"/>
              <a:t>…</a:t>
            </a:r>
            <a:r>
              <a:rPr lang="en-US" dirty="0"/>
              <a:t>.what *should*</a:t>
            </a:r>
            <a:r>
              <a:rPr lang="en-US" baseline="0" dirty="0"/>
              <a:t> be your starting point? Well, when you’re contemplating what data you want to use as the fuel for your threat intelligence engine, the best place to start is inside your environment. Start inside and work your way out, not the other way around. </a:t>
            </a:r>
          </a:p>
          <a:p>
            <a:endParaRPr lang="en-US" baseline="0" dirty="0"/>
          </a:p>
          <a:p>
            <a:r>
              <a:rPr lang="en-US" baseline="0" dirty="0"/>
              <a:t>So the places where you need to focus are on sources like these here. </a:t>
            </a:r>
          </a:p>
          <a:p>
            <a:endParaRPr lang="en-US" baseline="0" dirty="0"/>
          </a:p>
          <a:p>
            <a:r>
              <a:rPr lang="en-US" baseline="0" dirty="0"/>
              <a:t>There’s something that email, DNS, and proxy logs have in common (and this can be true in </a:t>
            </a:r>
            <a:r>
              <a:rPr lang="en-US" baseline="0" dirty="0" err="1"/>
              <a:t>netflow</a:t>
            </a:r>
            <a:r>
              <a:rPr lang="en-US" baseline="0" dirty="0"/>
              <a:t> but it’s pretty much always true in the others): they contain domain names. There’s a reason (actually, a lot of reasons) that matters. So much of what we look at in terms of logs and alerts just gives us IP addresses and ports. But if you have a host that’s talking to an IP, but you don’t have logging from your DNS resolver or your web proxy, and if that IP address hosts a whole bunch of domains, how do you know which one your host was talking to? If you don’t know that, you’re already in a tougher spot when it comes to evaluating the severity of that connection. </a:t>
            </a:r>
          </a:p>
          <a:p>
            <a:endParaRPr lang="en-US" baseline="0" dirty="0"/>
          </a:p>
          <a:p>
            <a:r>
              <a:rPr lang="en-US" baseline="0" dirty="0"/>
              <a:t>Here’s food for thought: when you’re evaluating a new piece of defensive technology like a firewall or an email filter, in addition to asking questions about what kinds of threats it can stop, consider asking the vendor “what can its logs tell me?” Remember, you’re going to be counting on that log data to help power your forensic activities, whether they are manual or part of a SOAR setup.</a:t>
            </a:r>
          </a:p>
        </p:txBody>
      </p:sp>
      <p:sp>
        <p:nvSpPr>
          <p:cNvPr id="4" name="Slide Number Placeholder 3"/>
          <p:cNvSpPr>
            <a:spLocks noGrp="1"/>
          </p:cNvSpPr>
          <p:nvPr>
            <p:ph type="sldNum" sz="quarter" idx="10"/>
          </p:nvPr>
        </p:nvSpPr>
        <p:spPr/>
        <p:txBody>
          <a:bodyPr/>
          <a:lstStyle/>
          <a:p>
            <a:fld id="{6372AF04-C96E-7B41-910C-DDDD3AC71226}" type="slidenum">
              <a:rPr lang="en-US" smtClean="0"/>
              <a:t>34</a:t>
            </a:fld>
            <a:endParaRPr lang="en-US"/>
          </a:p>
        </p:txBody>
      </p:sp>
    </p:spTree>
    <p:extLst>
      <p:ext uri="{BB962C8B-B14F-4D97-AF65-F5344CB8AC3E}">
        <p14:creationId xmlns:p14="http://schemas.microsoft.com/office/powerpoint/2010/main" val="4024406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4A9BC2-990B-624D-B45C-0F24020460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9A7594-0920-0B42-968C-208206DC1AD0}"/>
              </a:ext>
            </a:extLst>
          </p:cNvPr>
          <p:cNvSpPr>
            <a:spLocks noGrp="1"/>
          </p:cNvSpPr>
          <p:nvPr>
            <p:ph type="ctrTitle"/>
          </p:nvPr>
        </p:nvSpPr>
        <p:spPr>
          <a:xfrm>
            <a:off x="1524000" y="2159872"/>
            <a:ext cx="9144000" cy="2391418"/>
          </a:xfrm>
        </p:spPr>
        <p:txBody>
          <a:bodyPr anchor="ctr">
            <a:normAutofit/>
          </a:bodyPr>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51D0387-E433-B246-8D7D-86BBA5B519B3}"/>
              </a:ext>
            </a:extLst>
          </p:cNvPr>
          <p:cNvSpPr>
            <a:spLocks noGrp="1"/>
          </p:cNvSpPr>
          <p:nvPr>
            <p:ph type="subTitle" idx="1"/>
          </p:nvPr>
        </p:nvSpPr>
        <p:spPr>
          <a:xfrm>
            <a:off x="1524000" y="4643365"/>
            <a:ext cx="9144000" cy="705681"/>
          </a:xfrm>
        </p:spPr>
        <p:txBody>
          <a:bodyPr anchor="t"/>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340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ite - Header, Content, Visu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B86E4A-2175-D544-BF33-99E03BE6B5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18EE04F-C387-DB45-BE5B-AE60146F8A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720192"/>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720193"/>
            <a:ext cx="12192000" cy="513780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1903863"/>
            <a:ext cx="10515600" cy="42730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111579"/>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03936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hite - Header, Subhead, Two Content, Visual">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629505-B3BF-6E40-BAD2-76C12F9829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B9CBC05-AC97-954A-95C2-8942FD8310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40000"/>
            <a:ext cx="12192000"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a:t>Click icon to add picture</a:t>
            </a:r>
            <a:endParaRPr lang="en-US" dirty="0"/>
          </a:p>
        </p:txBody>
      </p:sp>
      <p:sp>
        <p:nvSpPr>
          <p:cNvPr id="13" name="Content Placeholder 2">
            <a:extLst>
              <a:ext uri="{FF2B5EF4-FFF2-40B4-BE49-F238E27FC236}">
                <a16:creationId xmlns:a16="http://schemas.microsoft.com/office/drawing/2014/main" id="{977EDB2E-885B-B54A-B1E4-28E24617F532}"/>
              </a:ext>
            </a:extLst>
          </p:cNvPr>
          <p:cNvSpPr>
            <a:spLocks noGrp="1"/>
          </p:cNvSpPr>
          <p:nvPr>
            <p:ph sz="half" idx="15"/>
          </p:nvPr>
        </p:nvSpPr>
        <p:spPr>
          <a:xfrm>
            <a:off x="838200" y="2658979"/>
            <a:ext cx="5181600" cy="351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E9169B31-CD92-B443-A5E9-6301950D94F5}"/>
              </a:ext>
            </a:extLst>
          </p:cNvPr>
          <p:cNvSpPr>
            <a:spLocks noGrp="1"/>
          </p:cNvSpPr>
          <p:nvPr>
            <p:ph sz="half" idx="2"/>
          </p:nvPr>
        </p:nvSpPr>
        <p:spPr>
          <a:xfrm>
            <a:off x="6172200" y="2658979"/>
            <a:ext cx="5181600" cy="351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7946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White - Header, Two Content, Visu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3E38FE-9B89-354F-9313-613ABB61C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F123DEEA-634B-C945-BD31-97240F99912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720192"/>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720193"/>
            <a:ext cx="12192000" cy="513780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111579"/>
          </a:xfrm>
        </p:spPr>
        <p:txBody>
          <a:bodyPr/>
          <a:lstStyle>
            <a:lvl1pPr>
              <a:defRPr>
                <a:solidFill>
                  <a:schemeClr val="bg1"/>
                </a:solidFill>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A5D94706-5545-D44A-BA78-0FE1B2D4BDA5}"/>
              </a:ext>
            </a:extLst>
          </p:cNvPr>
          <p:cNvSpPr>
            <a:spLocks noGrp="1"/>
          </p:cNvSpPr>
          <p:nvPr>
            <p:ph sz="half" idx="15"/>
          </p:nvPr>
        </p:nvSpPr>
        <p:spPr>
          <a:xfrm>
            <a:off x="838200" y="1903863"/>
            <a:ext cx="5181600" cy="42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39C71F94-E4ED-C748-A2BD-DA224F7A7961}"/>
              </a:ext>
            </a:extLst>
          </p:cNvPr>
          <p:cNvSpPr>
            <a:spLocks noGrp="1"/>
          </p:cNvSpPr>
          <p:nvPr>
            <p:ph sz="half" idx="2"/>
          </p:nvPr>
        </p:nvSpPr>
        <p:spPr>
          <a:xfrm>
            <a:off x="6172200" y="1903863"/>
            <a:ext cx="5181600" cy="42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158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White - Header, Subhead, Content, Visu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C8C794-8D61-E246-A1BF-F974A733A6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3CFA3924-E3D0-A345-A26A-28D1B5C7FC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39995"/>
            <a:ext cx="12192000"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2658979"/>
            <a:ext cx="10515600" cy="35179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32089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White - Header, Content, Visual">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22271E-FC3A-6142-8025-76DFE6EC8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EEA7A5-FB38-F649-9CEF-1D4D74238C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
            <a:ext cx="12192000" cy="1720197"/>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720192"/>
            <a:ext cx="12192000" cy="513780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1903863"/>
            <a:ext cx="10515600" cy="42730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111579"/>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9874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White - Header, Subhead, Two Content, Visual">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4ABE2CE-B997-1440-9842-1C1789C455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51BA7CA-F48B-E444-AE80-834B8E6609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39995"/>
            <a:ext cx="12192000"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a:t>Click icon to add picture</a:t>
            </a:r>
            <a:endParaRPr lang="en-US" dirty="0"/>
          </a:p>
        </p:txBody>
      </p:sp>
      <p:sp>
        <p:nvSpPr>
          <p:cNvPr id="13" name="Content Placeholder 2">
            <a:extLst>
              <a:ext uri="{FF2B5EF4-FFF2-40B4-BE49-F238E27FC236}">
                <a16:creationId xmlns:a16="http://schemas.microsoft.com/office/drawing/2014/main" id="{977EDB2E-885B-B54A-B1E4-28E24617F532}"/>
              </a:ext>
            </a:extLst>
          </p:cNvPr>
          <p:cNvSpPr>
            <a:spLocks noGrp="1"/>
          </p:cNvSpPr>
          <p:nvPr>
            <p:ph sz="half" idx="15"/>
          </p:nvPr>
        </p:nvSpPr>
        <p:spPr>
          <a:xfrm>
            <a:off x="838200" y="2658979"/>
            <a:ext cx="5181600" cy="351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E9169B31-CD92-B443-A5E9-6301950D94F5}"/>
              </a:ext>
            </a:extLst>
          </p:cNvPr>
          <p:cNvSpPr>
            <a:spLocks noGrp="1"/>
          </p:cNvSpPr>
          <p:nvPr>
            <p:ph sz="half" idx="2"/>
          </p:nvPr>
        </p:nvSpPr>
        <p:spPr>
          <a:xfrm>
            <a:off x="6172200" y="2658979"/>
            <a:ext cx="5181600" cy="351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6981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White - Header, Two Content, Visual">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44956C-2B10-374B-98F1-862ADC9122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89C6E4E-D4C6-A547-A7EE-69C2153E139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
            <a:ext cx="12192000" cy="1720197"/>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713706"/>
            <a:ext cx="12192000" cy="513780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111579"/>
          </a:xfrm>
        </p:spPr>
        <p:txBody>
          <a:bodyPr/>
          <a:lstStyle>
            <a:lvl1pPr>
              <a:defRPr>
                <a:solidFill>
                  <a:schemeClr val="bg1"/>
                </a:solidFill>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A5D94706-5545-D44A-BA78-0FE1B2D4BDA5}"/>
              </a:ext>
            </a:extLst>
          </p:cNvPr>
          <p:cNvSpPr>
            <a:spLocks noGrp="1"/>
          </p:cNvSpPr>
          <p:nvPr>
            <p:ph sz="half" idx="15"/>
          </p:nvPr>
        </p:nvSpPr>
        <p:spPr>
          <a:xfrm>
            <a:off x="838200" y="1903863"/>
            <a:ext cx="5181600" cy="42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39C71F94-E4ED-C748-A2BD-DA224F7A7961}"/>
              </a:ext>
            </a:extLst>
          </p:cNvPr>
          <p:cNvSpPr>
            <a:spLocks noGrp="1"/>
          </p:cNvSpPr>
          <p:nvPr>
            <p:ph sz="half" idx="2"/>
          </p:nvPr>
        </p:nvSpPr>
        <p:spPr>
          <a:xfrm>
            <a:off x="6172200" y="1903863"/>
            <a:ext cx="5181600" cy="42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26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 Header, Subhea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41BC1D-20CF-CE44-909E-0585F04BF3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header goes</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1">
                <a:solidFill>
                  <a:schemeClr val="tx2"/>
                </a:solidFill>
              </a:defRPr>
            </a:lvl1pPr>
          </a:lstStyle>
          <a:p>
            <a:pPr lvl="0"/>
            <a:r>
              <a:rPr lang="en-US" dirty="0"/>
              <a:t>This is for one line of subtitle content</a:t>
            </a:r>
          </a:p>
        </p:txBody>
      </p:sp>
      <p:sp>
        <p:nvSpPr>
          <p:cNvPr id="18" name="Content Placeholder 2">
            <a:extLst>
              <a:ext uri="{FF2B5EF4-FFF2-40B4-BE49-F238E27FC236}">
                <a16:creationId xmlns:a16="http://schemas.microsoft.com/office/drawing/2014/main" id="{A0D62F6A-014E-D34D-9AA0-BC00B15962E4}"/>
              </a:ext>
            </a:extLst>
          </p:cNvPr>
          <p:cNvSpPr>
            <a:spLocks noGrp="1"/>
          </p:cNvSpPr>
          <p:nvPr>
            <p:ph idx="1"/>
          </p:nvPr>
        </p:nvSpPr>
        <p:spPr>
          <a:xfrm>
            <a:off x="838200" y="1725712"/>
            <a:ext cx="10515600" cy="448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668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 Header,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AC67DB-EAAA-3646-8504-32A5F438C0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
            <a:ext cx="12192000" cy="6857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main header goes</a:t>
            </a:r>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0354EFC4-813B-8F46-AB24-92D8EDDFDB1A}" type="slidenum">
              <a:rPr lang="en-US" smtClean="0"/>
              <a:pPr/>
              <a:t>‹#›</a:t>
            </a:fld>
            <a:endParaRPr lang="en-US" dirty="0"/>
          </a:p>
        </p:txBody>
      </p:sp>
      <p:sp>
        <p:nvSpPr>
          <p:cNvPr id="15" name="Content Placeholder 2">
            <a:extLst>
              <a:ext uri="{FF2B5EF4-FFF2-40B4-BE49-F238E27FC236}">
                <a16:creationId xmlns:a16="http://schemas.microsoft.com/office/drawing/2014/main" id="{1A3423CA-48D6-FC4E-A0AA-33CDBF01CB26}"/>
              </a:ext>
            </a:extLst>
          </p:cNvPr>
          <p:cNvSpPr>
            <a:spLocks noGrp="1"/>
          </p:cNvSpPr>
          <p:nvPr>
            <p:ph idx="1"/>
          </p:nvPr>
        </p:nvSpPr>
        <p:spPr>
          <a:xfrm>
            <a:off x="838200" y="1248812"/>
            <a:ext cx="10515599" cy="4913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4626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 Header, Subhead, Two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46B2B2A-A570-4D45-A976-80D751C184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header goes</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1">
                <a:solidFill>
                  <a:schemeClr val="tx2"/>
                </a:solidFill>
              </a:defRPr>
            </a:lvl1pPr>
          </a:lstStyle>
          <a:p>
            <a:pPr lvl="0"/>
            <a:r>
              <a:rPr lang="en-US" dirty="0"/>
              <a:t>This is for one line of subtitle content</a:t>
            </a:r>
          </a:p>
        </p:txBody>
      </p:sp>
      <p:sp>
        <p:nvSpPr>
          <p:cNvPr id="13" name="Content Placeholder 2">
            <a:extLst>
              <a:ext uri="{FF2B5EF4-FFF2-40B4-BE49-F238E27FC236}">
                <a16:creationId xmlns:a16="http://schemas.microsoft.com/office/drawing/2014/main" id="{259B998D-E628-6A41-9981-75AD19BA7D50}"/>
              </a:ext>
            </a:extLst>
          </p:cNvPr>
          <p:cNvSpPr>
            <a:spLocks noGrp="1"/>
          </p:cNvSpPr>
          <p:nvPr>
            <p:ph sz="half" idx="15"/>
          </p:nvPr>
        </p:nvSpPr>
        <p:spPr>
          <a:xfrm>
            <a:off x="838200" y="1725712"/>
            <a:ext cx="5181600" cy="4451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57951BCF-830E-A347-9FFE-103E00F86AB6}"/>
              </a:ext>
            </a:extLst>
          </p:cNvPr>
          <p:cNvSpPr>
            <a:spLocks noGrp="1"/>
          </p:cNvSpPr>
          <p:nvPr>
            <p:ph sz="half" idx="2"/>
          </p:nvPr>
        </p:nvSpPr>
        <p:spPr>
          <a:xfrm>
            <a:off x="6172200" y="1725712"/>
            <a:ext cx="5181600" cy="4451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75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99633-E473-B645-BF15-C87317E0DE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9A7594-0920-0B42-968C-208206DC1AD0}"/>
              </a:ext>
            </a:extLst>
          </p:cNvPr>
          <p:cNvSpPr>
            <a:spLocks noGrp="1"/>
          </p:cNvSpPr>
          <p:nvPr>
            <p:ph type="ctrTitle"/>
          </p:nvPr>
        </p:nvSpPr>
        <p:spPr>
          <a:xfrm>
            <a:off x="1524000" y="2286863"/>
            <a:ext cx="9144000" cy="1408635"/>
          </a:xfrm>
        </p:spPr>
        <p:txBody>
          <a:bodyPr anchor="ctr">
            <a:normAutofit/>
          </a:bodyPr>
          <a:lstStyle>
            <a:lvl1pPr algn="ctr">
              <a:defRPr sz="5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51D0387-E433-B246-8D7D-86BBA5B519B3}"/>
              </a:ext>
            </a:extLst>
          </p:cNvPr>
          <p:cNvSpPr>
            <a:spLocks noGrp="1"/>
          </p:cNvSpPr>
          <p:nvPr>
            <p:ph type="subTitle" idx="1"/>
          </p:nvPr>
        </p:nvSpPr>
        <p:spPr>
          <a:xfrm>
            <a:off x="1524000" y="3787574"/>
            <a:ext cx="9144000" cy="705681"/>
          </a:xfrm>
        </p:spPr>
        <p:txBody>
          <a:bodyPr anchor="t"/>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5921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 Header, 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8F7143-32B1-3C45-BFCE-1DB4F2031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
            <a:ext cx="12192000" cy="6857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main header goes</a:t>
            </a:r>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0354EFC4-813B-8F46-AB24-92D8EDDFDB1A}" type="slidenum">
              <a:rPr lang="en-US" smtClean="0"/>
              <a:pPr/>
              <a:t>‹#›</a:t>
            </a:fld>
            <a:endParaRPr lang="en-US" dirty="0"/>
          </a:p>
        </p:txBody>
      </p:sp>
      <p:sp>
        <p:nvSpPr>
          <p:cNvPr id="9" name="Content Placeholder 2">
            <a:extLst>
              <a:ext uri="{FF2B5EF4-FFF2-40B4-BE49-F238E27FC236}">
                <a16:creationId xmlns:a16="http://schemas.microsoft.com/office/drawing/2014/main" id="{6BE08090-C506-E84A-866D-38412DF452C2}"/>
              </a:ext>
            </a:extLst>
          </p:cNvPr>
          <p:cNvSpPr>
            <a:spLocks noGrp="1"/>
          </p:cNvSpPr>
          <p:nvPr>
            <p:ph sz="half" idx="13"/>
          </p:nvPr>
        </p:nvSpPr>
        <p:spPr>
          <a:xfrm>
            <a:off x="838200" y="1248811"/>
            <a:ext cx="5181600" cy="49281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6BB66790-77C7-D344-81CE-9712DCF1B712}"/>
              </a:ext>
            </a:extLst>
          </p:cNvPr>
          <p:cNvSpPr>
            <a:spLocks noGrp="1"/>
          </p:cNvSpPr>
          <p:nvPr>
            <p:ph sz="half" idx="2"/>
          </p:nvPr>
        </p:nvSpPr>
        <p:spPr>
          <a:xfrm>
            <a:off x="6172200" y="1248811"/>
            <a:ext cx="5181600" cy="49281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244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 Header, Subhead, Screensho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E367B3-B49C-704C-9AF4-7F79EECE8E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header goes</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1">
                <a:solidFill>
                  <a:schemeClr val="tx2"/>
                </a:solidFill>
              </a:defRPr>
            </a:lvl1pPr>
          </a:lstStyle>
          <a:p>
            <a:pPr lvl="0"/>
            <a:r>
              <a:rPr lang="en-US" dirty="0"/>
              <a:t>This is for one line of subtitle content</a:t>
            </a:r>
          </a:p>
        </p:txBody>
      </p:sp>
      <p:sp>
        <p:nvSpPr>
          <p:cNvPr id="8" name="Picture Placeholder 7">
            <a:extLst>
              <a:ext uri="{FF2B5EF4-FFF2-40B4-BE49-F238E27FC236}">
                <a16:creationId xmlns:a16="http://schemas.microsoft.com/office/drawing/2014/main" id="{699B2B58-FD55-5D4E-BC95-EA68E7B94B90}"/>
              </a:ext>
            </a:extLst>
          </p:cNvPr>
          <p:cNvSpPr>
            <a:spLocks noGrp="1"/>
          </p:cNvSpPr>
          <p:nvPr>
            <p:ph type="pic" sz="quarter" idx="15"/>
          </p:nvPr>
        </p:nvSpPr>
        <p:spPr>
          <a:xfrm>
            <a:off x="3187700" y="1979613"/>
            <a:ext cx="5818188" cy="3644900"/>
          </a:xfrm>
          <a:solidFill>
            <a:schemeClr val="bg1"/>
          </a:solidFill>
        </p:spPr>
        <p:txBody>
          <a:bodyPr/>
          <a:lstStyle/>
          <a:p>
            <a:r>
              <a:rPr lang="en-US"/>
              <a:t>Click icon to add picture</a:t>
            </a:r>
          </a:p>
        </p:txBody>
      </p:sp>
      <p:pic>
        <p:nvPicPr>
          <p:cNvPr id="5" name="Picture 4">
            <a:extLst>
              <a:ext uri="{FF2B5EF4-FFF2-40B4-BE49-F238E27FC236}">
                <a16:creationId xmlns:a16="http://schemas.microsoft.com/office/drawing/2014/main" id="{FF2C1406-B320-4141-A6FD-C476A28822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73325" y="1725712"/>
            <a:ext cx="7651552" cy="4488341"/>
          </a:xfrm>
          <a:prstGeom prst="rect">
            <a:avLst/>
          </a:prstGeom>
        </p:spPr>
      </p:pic>
    </p:spTree>
    <p:extLst>
      <p:ext uri="{BB962C8B-B14F-4D97-AF65-F5344CB8AC3E}">
        <p14:creationId xmlns:p14="http://schemas.microsoft.com/office/powerpoint/2010/main" val="146629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 Header, Screensho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13FB55-FCB4-354B-90B4-4FFD2D0622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1999" cy="6857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main header goes</a:t>
            </a:r>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0354EFC4-813B-8F46-AB24-92D8EDDFDB1A}" type="slidenum">
              <a:rPr lang="en-US" smtClean="0"/>
              <a:pPr/>
              <a:t>‹#›</a:t>
            </a:fld>
            <a:endParaRPr lang="en-US" dirty="0"/>
          </a:p>
        </p:txBody>
      </p:sp>
      <p:sp>
        <p:nvSpPr>
          <p:cNvPr id="8" name="Picture Placeholder 7">
            <a:extLst>
              <a:ext uri="{FF2B5EF4-FFF2-40B4-BE49-F238E27FC236}">
                <a16:creationId xmlns:a16="http://schemas.microsoft.com/office/drawing/2014/main" id="{51F5D63C-74C2-364D-B8A7-EC80834A93BD}"/>
              </a:ext>
            </a:extLst>
          </p:cNvPr>
          <p:cNvSpPr>
            <a:spLocks noGrp="1"/>
          </p:cNvSpPr>
          <p:nvPr>
            <p:ph type="pic" sz="quarter" idx="13"/>
          </p:nvPr>
        </p:nvSpPr>
        <p:spPr>
          <a:xfrm>
            <a:off x="2910601" y="1522413"/>
            <a:ext cx="6369050" cy="4002087"/>
          </a:xfrm>
          <a:solidFill>
            <a:schemeClr val="bg1"/>
          </a:solidFill>
        </p:spPr>
        <p:txBody>
          <a:bodyPr/>
          <a:lstStyle/>
          <a:p>
            <a:r>
              <a:rPr lang="en-US"/>
              <a:t>Click icon to add picture</a:t>
            </a:r>
          </a:p>
        </p:txBody>
      </p:sp>
      <p:pic>
        <p:nvPicPr>
          <p:cNvPr id="5" name="Picture 4">
            <a:extLst>
              <a:ext uri="{FF2B5EF4-FFF2-40B4-BE49-F238E27FC236}">
                <a16:creationId xmlns:a16="http://schemas.microsoft.com/office/drawing/2014/main" id="{483323FF-DE21-F342-B93C-024881CDC9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10480" y="1253443"/>
            <a:ext cx="8369292" cy="4909362"/>
          </a:xfrm>
          <a:prstGeom prst="rect">
            <a:avLst/>
          </a:prstGeom>
        </p:spPr>
      </p:pic>
    </p:spTree>
    <p:extLst>
      <p:ext uri="{BB962C8B-B14F-4D97-AF65-F5344CB8AC3E}">
        <p14:creationId xmlns:p14="http://schemas.microsoft.com/office/powerpoint/2010/main" val="1512270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 Header, Subhead, Screenshot,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EE9460-9B5A-8042-B085-5F6324FAFB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2" y="0"/>
            <a:ext cx="12192002"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6172200" y="1728593"/>
            <a:ext cx="5181600" cy="444837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20ECD0D-2A53-1341-837B-E1C9EDFDDDA3}"/>
              </a:ext>
            </a:extLst>
          </p:cNvPr>
          <p:cNvSpPr>
            <a:spLocks noGrp="1"/>
          </p:cNvSpPr>
          <p:nvPr>
            <p:ph type="pic" sz="quarter" idx="13"/>
          </p:nvPr>
        </p:nvSpPr>
        <p:spPr>
          <a:xfrm>
            <a:off x="452163" y="2043081"/>
            <a:ext cx="4938704" cy="3129148"/>
          </a:xfrm>
          <a:solidFill>
            <a:schemeClr val="bg1"/>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pic>
        <p:nvPicPr>
          <p:cNvPr id="21" name="Picture 20">
            <a:extLst>
              <a:ext uri="{FF2B5EF4-FFF2-40B4-BE49-F238E27FC236}">
                <a16:creationId xmlns:a16="http://schemas.microsoft.com/office/drawing/2014/main" id="{99208803-B42F-D44B-9B65-0E8B6D2FD3D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55114"/>
            <a:ext cx="6091797" cy="3745524"/>
          </a:xfrm>
          <a:prstGeom prst="rect">
            <a:avLst/>
          </a:prstGeom>
        </p:spPr>
      </p:pic>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1">
                <a:solidFill>
                  <a:schemeClr val="tx2"/>
                </a:solidFill>
              </a:defRPr>
            </a:lvl1pPr>
          </a:lstStyle>
          <a:p>
            <a:pPr lvl="0"/>
            <a:r>
              <a:rPr lang="en-US" dirty="0"/>
              <a:t>This is for one line of subtitle content</a:t>
            </a:r>
          </a:p>
        </p:txBody>
      </p:sp>
    </p:spTree>
    <p:extLst>
      <p:ext uri="{BB962C8B-B14F-4D97-AF65-F5344CB8AC3E}">
        <p14:creationId xmlns:p14="http://schemas.microsoft.com/office/powerpoint/2010/main" val="4093734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 Header, Screenshot,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FA0B2B-CBC6-D34F-9377-069C3D29B6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1999" cy="6857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accent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6172200" y="1237539"/>
            <a:ext cx="5181600" cy="493942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0354EFC4-813B-8F46-AB24-92D8EDDFDB1A}" type="slidenum">
              <a:rPr lang="en-US" smtClean="0"/>
              <a:pPr/>
              <a:t>‹#›</a:t>
            </a:fld>
            <a:endParaRPr lang="en-US" dirty="0"/>
          </a:p>
        </p:txBody>
      </p:sp>
      <p:sp>
        <p:nvSpPr>
          <p:cNvPr id="28" name="Picture Placeholder 18">
            <a:extLst>
              <a:ext uri="{FF2B5EF4-FFF2-40B4-BE49-F238E27FC236}">
                <a16:creationId xmlns:a16="http://schemas.microsoft.com/office/drawing/2014/main" id="{E650D6DB-804D-F448-AB26-C2BA77765F9E}"/>
              </a:ext>
            </a:extLst>
          </p:cNvPr>
          <p:cNvSpPr>
            <a:spLocks noGrp="1"/>
          </p:cNvSpPr>
          <p:nvPr>
            <p:ph type="pic" sz="quarter" idx="13"/>
          </p:nvPr>
        </p:nvSpPr>
        <p:spPr>
          <a:xfrm>
            <a:off x="452163" y="2043081"/>
            <a:ext cx="4938704" cy="3129148"/>
          </a:xfrm>
          <a:solidFill>
            <a:schemeClr val="bg1"/>
          </a:solidFill>
        </p:spPr>
        <p:txBody>
          <a:bodyPr/>
          <a:lstStyle/>
          <a:p>
            <a:r>
              <a:rPr lang="en-US"/>
              <a:t>Click icon to add picture</a:t>
            </a:r>
            <a:endParaRPr lang="en-US" dirty="0"/>
          </a:p>
        </p:txBody>
      </p:sp>
      <p:pic>
        <p:nvPicPr>
          <p:cNvPr id="29" name="Picture 28">
            <a:extLst>
              <a:ext uri="{FF2B5EF4-FFF2-40B4-BE49-F238E27FC236}">
                <a16:creationId xmlns:a16="http://schemas.microsoft.com/office/drawing/2014/main" id="{C7462BAF-4928-3641-93C7-FFA615B09F0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55114"/>
            <a:ext cx="6091797" cy="3745524"/>
          </a:xfrm>
          <a:prstGeom prst="rect">
            <a:avLst/>
          </a:prstGeom>
        </p:spPr>
      </p:pic>
    </p:spTree>
    <p:extLst>
      <p:ext uri="{BB962C8B-B14F-4D97-AF65-F5344CB8AC3E}">
        <p14:creationId xmlns:p14="http://schemas.microsoft.com/office/powerpoint/2010/main" val="3443414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 Header, Subhead, Image,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3B657A-BFB8-4248-A5A9-9422720B9E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CFB3FD6-781F-8347-8C05-64940A311B96}"/>
              </a:ext>
            </a:extLst>
          </p:cNvPr>
          <p:cNvSpPr>
            <a:spLocks noGrp="1"/>
          </p:cNvSpPr>
          <p:nvPr>
            <p:ph type="pic" sz="quarter" idx="16"/>
          </p:nvPr>
        </p:nvSpPr>
        <p:spPr>
          <a:xfrm>
            <a:off x="0" y="-6"/>
            <a:ext cx="4903940" cy="6858005"/>
          </a:xfrm>
          <a:solidFill>
            <a:schemeClr val="bg1">
              <a:lumMod val="95000"/>
            </a:schemeClr>
          </a:solidFill>
        </p:spPr>
        <p:txBody>
          <a:bodyPr/>
          <a:lstStyle/>
          <a:p>
            <a:r>
              <a:rPr lang="en-US"/>
              <a:t>Click icon to add picture</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sp>
        <p:nvSpPr>
          <p:cNvPr id="16" name="Text Placeholder 7">
            <a:extLst>
              <a:ext uri="{FF2B5EF4-FFF2-40B4-BE49-F238E27FC236}">
                <a16:creationId xmlns:a16="http://schemas.microsoft.com/office/drawing/2014/main" id="{5D856453-D6BE-5D44-8114-A8E986618954}"/>
              </a:ext>
            </a:extLst>
          </p:cNvPr>
          <p:cNvSpPr>
            <a:spLocks noGrp="1"/>
          </p:cNvSpPr>
          <p:nvPr>
            <p:ph type="body" sz="quarter" idx="15" hasCustomPrompt="1"/>
          </p:nvPr>
        </p:nvSpPr>
        <p:spPr>
          <a:xfrm>
            <a:off x="5087008" y="1550271"/>
            <a:ext cx="6266792" cy="746238"/>
          </a:xfrm>
        </p:spPr>
        <p:txBody>
          <a:bodyPr anchor="ctr">
            <a:noAutofit/>
          </a:bodyPr>
          <a:lstStyle>
            <a:lvl1pPr marL="0" indent="0">
              <a:buNone/>
              <a:defRPr sz="2600" i="1">
                <a:solidFill>
                  <a:schemeClr val="tx2"/>
                </a:solidFill>
              </a:defRPr>
            </a:lvl1pPr>
          </a:lstStyle>
          <a:p>
            <a:pPr lvl="0"/>
            <a:r>
              <a:rPr lang="en-US" dirty="0"/>
              <a:t>This is for multiple lines of subtitle content</a:t>
            </a:r>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2658979"/>
            <a:ext cx="6266792" cy="35179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accent1"/>
                </a:solidFill>
              </a:defRPr>
            </a:lvl1pPr>
          </a:lstStyle>
          <a:p>
            <a:r>
              <a:rPr lang="en-US" dirty="0"/>
              <a:t>This is where the main header goes</a:t>
            </a:r>
          </a:p>
        </p:txBody>
      </p:sp>
    </p:spTree>
    <p:extLst>
      <p:ext uri="{BB962C8B-B14F-4D97-AF65-F5344CB8AC3E}">
        <p14:creationId xmlns:p14="http://schemas.microsoft.com/office/powerpoint/2010/main" val="786398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 Header, Image,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37EB1B-9D5F-B04E-B405-4B1D04F19B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CFB3FD6-781F-8347-8C05-64940A311B96}"/>
              </a:ext>
            </a:extLst>
          </p:cNvPr>
          <p:cNvSpPr>
            <a:spLocks noGrp="1"/>
          </p:cNvSpPr>
          <p:nvPr>
            <p:ph type="pic" sz="quarter" idx="16"/>
          </p:nvPr>
        </p:nvSpPr>
        <p:spPr>
          <a:xfrm>
            <a:off x="0" y="-6"/>
            <a:ext cx="4903940" cy="6858005"/>
          </a:xfrm>
          <a:solidFill>
            <a:schemeClr val="bg1">
              <a:lumMod val="95000"/>
            </a:schemeClr>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1831319"/>
            <a:ext cx="6266792" cy="43456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accent1"/>
                </a:solidFill>
              </a:defRPr>
            </a:lvl1pPr>
          </a:lstStyle>
          <a:p>
            <a:r>
              <a:rPr lang="en-US" dirty="0"/>
              <a:t>This is where the main header goes</a:t>
            </a:r>
          </a:p>
        </p:txBody>
      </p:sp>
    </p:spTree>
    <p:extLst>
      <p:ext uri="{BB962C8B-B14F-4D97-AF65-F5344CB8AC3E}">
        <p14:creationId xmlns:p14="http://schemas.microsoft.com/office/powerpoint/2010/main" val="2657331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 Header, Subhead, Mult. Images,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3DC176F-DE45-D643-98F4-6756875D49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7">
            <a:extLst>
              <a:ext uri="{FF2B5EF4-FFF2-40B4-BE49-F238E27FC236}">
                <a16:creationId xmlns:a16="http://schemas.microsoft.com/office/drawing/2014/main" id="{19B0356B-74A5-C844-964B-F26AE81DE963}"/>
              </a:ext>
            </a:extLst>
          </p:cNvPr>
          <p:cNvSpPr>
            <a:spLocks noGrp="1"/>
          </p:cNvSpPr>
          <p:nvPr>
            <p:ph type="pic" sz="quarter" idx="17"/>
          </p:nvPr>
        </p:nvSpPr>
        <p:spPr>
          <a:xfrm>
            <a:off x="0" y="-6"/>
            <a:ext cx="4898230" cy="4407414"/>
          </a:xfrm>
          <a:solidFill>
            <a:schemeClr val="bg1">
              <a:lumMod val="85000"/>
            </a:schemeClr>
          </a:solidFill>
        </p:spPr>
        <p:txBody>
          <a:bodyPr/>
          <a:lstStyle/>
          <a:p>
            <a:r>
              <a:rPr lang="en-US"/>
              <a:t>Click icon to add picture</a:t>
            </a:r>
          </a:p>
        </p:txBody>
      </p:sp>
      <p:sp>
        <p:nvSpPr>
          <p:cNvPr id="17" name="Picture Placeholder 7">
            <a:extLst>
              <a:ext uri="{FF2B5EF4-FFF2-40B4-BE49-F238E27FC236}">
                <a16:creationId xmlns:a16="http://schemas.microsoft.com/office/drawing/2014/main" id="{01F39D9C-476E-AC4D-9CA6-1437C5FD04DC}"/>
              </a:ext>
            </a:extLst>
          </p:cNvPr>
          <p:cNvSpPr>
            <a:spLocks noGrp="1"/>
          </p:cNvSpPr>
          <p:nvPr>
            <p:ph type="pic" sz="quarter" idx="18"/>
          </p:nvPr>
        </p:nvSpPr>
        <p:spPr>
          <a:xfrm>
            <a:off x="2447638" y="4407408"/>
            <a:ext cx="2450592" cy="2450592"/>
          </a:xfrm>
          <a:solidFill>
            <a:schemeClr val="bg1">
              <a:lumMod val="95000"/>
            </a:schemeClr>
          </a:solidFill>
        </p:spPr>
        <p:txBody>
          <a:bodyPr/>
          <a:lstStyle/>
          <a:p>
            <a:r>
              <a:rPr lang="en-US"/>
              <a:t>Click icon to add picture</a:t>
            </a:r>
            <a:endParaRPr lang="en-US" dirty="0"/>
          </a:p>
        </p:txBody>
      </p:sp>
      <p:sp>
        <p:nvSpPr>
          <p:cNvPr id="19" name="Picture Placeholder 7">
            <a:extLst>
              <a:ext uri="{FF2B5EF4-FFF2-40B4-BE49-F238E27FC236}">
                <a16:creationId xmlns:a16="http://schemas.microsoft.com/office/drawing/2014/main" id="{082F035D-13D6-8447-847B-EA1A58D9CD99}"/>
              </a:ext>
            </a:extLst>
          </p:cNvPr>
          <p:cNvSpPr>
            <a:spLocks noGrp="1"/>
          </p:cNvSpPr>
          <p:nvPr>
            <p:ph type="pic" sz="quarter" idx="16"/>
          </p:nvPr>
        </p:nvSpPr>
        <p:spPr>
          <a:xfrm>
            <a:off x="0" y="4407408"/>
            <a:ext cx="2450592" cy="2450592"/>
          </a:xfrm>
          <a:solidFill>
            <a:schemeClr val="bg1"/>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sp>
        <p:nvSpPr>
          <p:cNvPr id="16" name="Text Placeholder 7">
            <a:extLst>
              <a:ext uri="{FF2B5EF4-FFF2-40B4-BE49-F238E27FC236}">
                <a16:creationId xmlns:a16="http://schemas.microsoft.com/office/drawing/2014/main" id="{5D856453-D6BE-5D44-8114-A8E986618954}"/>
              </a:ext>
            </a:extLst>
          </p:cNvPr>
          <p:cNvSpPr>
            <a:spLocks noGrp="1"/>
          </p:cNvSpPr>
          <p:nvPr>
            <p:ph type="body" sz="quarter" idx="15" hasCustomPrompt="1"/>
          </p:nvPr>
        </p:nvSpPr>
        <p:spPr>
          <a:xfrm>
            <a:off x="5087008" y="1550271"/>
            <a:ext cx="6266792" cy="746238"/>
          </a:xfrm>
        </p:spPr>
        <p:txBody>
          <a:bodyPr anchor="ctr">
            <a:noAutofit/>
          </a:bodyPr>
          <a:lstStyle>
            <a:lvl1pPr marL="0" indent="0">
              <a:buNone/>
              <a:defRPr sz="2600" i="1">
                <a:solidFill>
                  <a:schemeClr val="tx2"/>
                </a:solidFill>
              </a:defRPr>
            </a:lvl1pPr>
          </a:lstStyle>
          <a:p>
            <a:pPr lvl="0"/>
            <a:r>
              <a:rPr lang="en-US" dirty="0"/>
              <a:t>This is for multiple lines of subtitle content</a:t>
            </a:r>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2658979"/>
            <a:ext cx="6266792" cy="35179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accent1"/>
                </a:solidFill>
              </a:defRPr>
            </a:lvl1pPr>
          </a:lstStyle>
          <a:p>
            <a:r>
              <a:rPr lang="en-US" dirty="0"/>
              <a:t>This is where the main header goes</a:t>
            </a:r>
          </a:p>
        </p:txBody>
      </p:sp>
    </p:spTree>
    <p:extLst>
      <p:ext uri="{BB962C8B-B14F-4D97-AF65-F5344CB8AC3E}">
        <p14:creationId xmlns:p14="http://schemas.microsoft.com/office/powerpoint/2010/main" val="306069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 Header, Mult. Images,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6FF5EA-FC2A-0D4C-A3FA-0FF6E0961E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EB8E595A-023A-4342-85DB-3B37F74817A6}"/>
              </a:ext>
            </a:extLst>
          </p:cNvPr>
          <p:cNvSpPr>
            <a:spLocks noGrp="1"/>
          </p:cNvSpPr>
          <p:nvPr>
            <p:ph type="pic" sz="quarter" idx="17"/>
          </p:nvPr>
        </p:nvSpPr>
        <p:spPr>
          <a:xfrm>
            <a:off x="0" y="-6"/>
            <a:ext cx="4898230" cy="4407414"/>
          </a:xfrm>
          <a:solidFill>
            <a:schemeClr val="bg1">
              <a:lumMod val="85000"/>
            </a:schemeClr>
          </a:solidFill>
        </p:spPr>
        <p:txBody>
          <a:bodyPr/>
          <a:lstStyle/>
          <a:p>
            <a:r>
              <a:rPr lang="en-US"/>
              <a:t>Click icon to add picture</a:t>
            </a:r>
          </a:p>
        </p:txBody>
      </p:sp>
      <p:sp>
        <p:nvSpPr>
          <p:cNvPr id="17" name="Picture Placeholder 7">
            <a:extLst>
              <a:ext uri="{FF2B5EF4-FFF2-40B4-BE49-F238E27FC236}">
                <a16:creationId xmlns:a16="http://schemas.microsoft.com/office/drawing/2014/main" id="{E2CE45B1-674A-BF46-8FEF-0A57121EB60F}"/>
              </a:ext>
            </a:extLst>
          </p:cNvPr>
          <p:cNvSpPr>
            <a:spLocks noGrp="1"/>
          </p:cNvSpPr>
          <p:nvPr>
            <p:ph type="pic" sz="quarter" idx="18"/>
          </p:nvPr>
        </p:nvSpPr>
        <p:spPr>
          <a:xfrm>
            <a:off x="2447638" y="4407408"/>
            <a:ext cx="2450592" cy="2450592"/>
          </a:xfrm>
          <a:solidFill>
            <a:schemeClr val="bg1">
              <a:lumMod val="95000"/>
            </a:schemeClr>
          </a:solidFill>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3CFB3FD6-781F-8347-8C05-64940A311B96}"/>
              </a:ext>
            </a:extLst>
          </p:cNvPr>
          <p:cNvSpPr>
            <a:spLocks noGrp="1"/>
          </p:cNvSpPr>
          <p:nvPr>
            <p:ph type="pic" sz="quarter" idx="16"/>
          </p:nvPr>
        </p:nvSpPr>
        <p:spPr>
          <a:xfrm>
            <a:off x="0" y="4407408"/>
            <a:ext cx="2450592" cy="2450592"/>
          </a:xfrm>
          <a:solidFill>
            <a:schemeClr val="bg1"/>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E013294C-A1D1-F74C-9D0F-559237BA35E2}" type="slidenum">
              <a:rPr lang="en-US" smtClean="0"/>
              <a:pPr/>
              <a:t>‹#›</a:t>
            </a:fld>
            <a:endParaRPr lang="en-US" dirty="0"/>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1831319"/>
            <a:ext cx="6266792" cy="43456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accent1"/>
                </a:solidFill>
              </a:defRPr>
            </a:lvl1pPr>
          </a:lstStyle>
          <a:p>
            <a:r>
              <a:rPr lang="en-US" dirty="0"/>
              <a:t>This is where the main header goes</a:t>
            </a:r>
          </a:p>
        </p:txBody>
      </p:sp>
    </p:spTree>
    <p:extLst>
      <p:ext uri="{BB962C8B-B14F-4D97-AF65-F5344CB8AC3E}">
        <p14:creationId xmlns:p14="http://schemas.microsoft.com/office/powerpoint/2010/main" val="3065289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 Header, Subhead, Screensh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4C8E3B-B234-194F-AA7A-E69ADD6E4D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1999"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header goes</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1">
                <a:solidFill>
                  <a:schemeClr val="bg1"/>
                </a:solidFill>
              </a:defRPr>
            </a:lvl1pPr>
          </a:lstStyle>
          <a:p>
            <a:pPr lvl="0"/>
            <a:r>
              <a:rPr lang="en-US" dirty="0"/>
              <a:t>This is for one line of subtitle content</a:t>
            </a:r>
          </a:p>
        </p:txBody>
      </p:sp>
      <p:sp>
        <p:nvSpPr>
          <p:cNvPr id="8" name="Picture Placeholder 7">
            <a:extLst>
              <a:ext uri="{FF2B5EF4-FFF2-40B4-BE49-F238E27FC236}">
                <a16:creationId xmlns:a16="http://schemas.microsoft.com/office/drawing/2014/main" id="{699B2B58-FD55-5D4E-BC95-EA68E7B94B90}"/>
              </a:ext>
            </a:extLst>
          </p:cNvPr>
          <p:cNvSpPr>
            <a:spLocks noGrp="1"/>
          </p:cNvSpPr>
          <p:nvPr>
            <p:ph type="pic" sz="quarter" idx="15"/>
          </p:nvPr>
        </p:nvSpPr>
        <p:spPr>
          <a:xfrm>
            <a:off x="3187700" y="1979613"/>
            <a:ext cx="5818188" cy="3644900"/>
          </a:xfrm>
          <a:solidFill>
            <a:schemeClr val="bg1"/>
          </a:solidFill>
        </p:spPr>
        <p:txBody>
          <a:bodyPr/>
          <a:lstStyle/>
          <a:p>
            <a:r>
              <a:rPr lang="en-US"/>
              <a:t>Click icon to add picture</a:t>
            </a:r>
          </a:p>
        </p:txBody>
      </p:sp>
      <p:pic>
        <p:nvPicPr>
          <p:cNvPr id="5" name="Picture 4">
            <a:extLst>
              <a:ext uri="{FF2B5EF4-FFF2-40B4-BE49-F238E27FC236}">
                <a16:creationId xmlns:a16="http://schemas.microsoft.com/office/drawing/2014/main" id="{FF2C1406-B320-4141-A6FD-C476A28822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73325" y="1725712"/>
            <a:ext cx="7651552" cy="4488341"/>
          </a:xfrm>
          <a:prstGeom prst="rect">
            <a:avLst/>
          </a:prstGeom>
        </p:spPr>
      </p:pic>
    </p:spTree>
    <p:extLst>
      <p:ext uri="{BB962C8B-B14F-4D97-AF65-F5344CB8AC3E}">
        <p14:creationId xmlns:p14="http://schemas.microsoft.com/office/powerpoint/2010/main" val="170986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White - Header, Subhead, Content, Visu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66147D-CBC2-C440-BA76-0BA688246A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F3E93AB-548D-184F-A411-8F05681548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40000"/>
            <a:ext cx="12191999"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2658979"/>
            <a:ext cx="10515600" cy="35179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642438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 Header, Screensho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6B2435-3F20-A34D-A89D-8B31C1AA8A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1999" cy="685799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main header goes</a:t>
            </a:r>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0354EFC4-813B-8F46-AB24-92D8EDDFDB1A}" type="slidenum">
              <a:rPr lang="en-US" smtClean="0"/>
              <a:pPr/>
              <a:t>‹#›</a:t>
            </a:fld>
            <a:endParaRPr lang="en-US" dirty="0"/>
          </a:p>
        </p:txBody>
      </p:sp>
      <p:sp>
        <p:nvSpPr>
          <p:cNvPr id="8" name="Picture Placeholder 7">
            <a:extLst>
              <a:ext uri="{FF2B5EF4-FFF2-40B4-BE49-F238E27FC236}">
                <a16:creationId xmlns:a16="http://schemas.microsoft.com/office/drawing/2014/main" id="{51F5D63C-74C2-364D-B8A7-EC80834A93BD}"/>
              </a:ext>
            </a:extLst>
          </p:cNvPr>
          <p:cNvSpPr>
            <a:spLocks noGrp="1"/>
          </p:cNvSpPr>
          <p:nvPr>
            <p:ph type="pic" sz="quarter" idx="13"/>
          </p:nvPr>
        </p:nvSpPr>
        <p:spPr>
          <a:xfrm>
            <a:off x="2910601" y="1522413"/>
            <a:ext cx="6369050" cy="4002087"/>
          </a:xfrm>
          <a:solidFill>
            <a:schemeClr val="bg1"/>
          </a:solidFill>
        </p:spPr>
        <p:txBody>
          <a:bodyPr/>
          <a:lstStyle/>
          <a:p>
            <a:r>
              <a:rPr lang="en-US"/>
              <a:t>Click icon to add picture</a:t>
            </a:r>
          </a:p>
        </p:txBody>
      </p:sp>
      <p:pic>
        <p:nvPicPr>
          <p:cNvPr id="5" name="Picture 4">
            <a:extLst>
              <a:ext uri="{FF2B5EF4-FFF2-40B4-BE49-F238E27FC236}">
                <a16:creationId xmlns:a16="http://schemas.microsoft.com/office/drawing/2014/main" id="{483323FF-DE21-F342-B93C-024881CDC9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10480" y="1253443"/>
            <a:ext cx="8369292" cy="4909362"/>
          </a:xfrm>
          <a:prstGeom prst="rect">
            <a:avLst/>
          </a:prstGeom>
        </p:spPr>
      </p:pic>
    </p:spTree>
    <p:extLst>
      <p:ext uri="{BB962C8B-B14F-4D97-AF65-F5344CB8AC3E}">
        <p14:creationId xmlns:p14="http://schemas.microsoft.com/office/powerpoint/2010/main" val="168729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 Header, Subhead, Screenshot,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A42535-28C1-3E40-8878-37AB462337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6172200" y="1728593"/>
            <a:ext cx="5181600" cy="44483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0">
                <a:solidFill>
                  <a:schemeClr val="bg1"/>
                </a:solidFill>
              </a:defRPr>
            </a:lvl1pPr>
          </a:lstStyle>
          <a:p>
            <a:pPr lvl="0"/>
            <a:r>
              <a:rPr lang="en-US" dirty="0"/>
              <a:t>This is for one line of subtitle content</a:t>
            </a:r>
          </a:p>
        </p:txBody>
      </p:sp>
      <p:sp>
        <p:nvSpPr>
          <p:cNvPr id="14" name="Picture Placeholder 18">
            <a:extLst>
              <a:ext uri="{FF2B5EF4-FFF2-40B4-BE49-F238E27FC236}">
                <a16:creationId xmlns:a16="http://schemas.microsoft.com/office/drawing/2014/main" id="{373A650D-6213-D245-928B-58B46548C67F}"/>
              </a:ext>
            </a:extLst>
          </p:cNvPr>
          <p:cNvSpPr>
            <a:spLocks noGrp="1"/>
          </p:cNvSpPr>
          <p:nvPr>
            <p:ph type="pic" sz="quarter" idx="13"/>
          </p:nvPr>
        </p:nvSpPr>
        <p:spPr>
          <a:xfrm>
            <a:off x="452163" y="2043081"/>
            <a:ext cx="4938704" cy="3129148"/>
          </a:xfrm>
          <a:solidFill>
            <a:schemeClr val="bg1"/>
          </a:solidFill>
        </p:spPr>
        <p:txBody>
          <a:bodyPr/>
          <a:lstStyle/>
          <a:p>
            <a:r>
              <a:rPr lang="en-US"/>
              <a:t>Click icon to add picture</a:t>
            </a:r>
            <a:endParaRPr lang="en-US" dirty="0"/>
          </a:p>
        </p:txBody>
      </p:sp>
      <p:pic>
        <p:nvPicPr>
          <p:cNvPr id="18" name="Picture 17">
            <a:extLst>
              <a:ext uri="{FF2B5EF4-FFF2-40B4-BE49-F238E27FC236}">
                <a16:creationId xmlns:a16="http://schemas.microsoft.com/office/drawing/2014/main" id="{D7922EE4-9755-FA41-9DB0-2FEF9C6B11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55114"/>
            <a:ext cx="6091797" cy="3745524"/>
          </a:xfrm>
          <a:prstGeom prst="rect">
            <a:avLst/>
          </a:prstGeom>
        </p:spPr>
      </p:pic>
    </p:spTree>
    <p:extLst>
      <p:ext uri="{BB962C8B-B14F-4D97-AF65-F5344CB8AC3E}">
        <p14:creationId xmlns:p14="http://schemas.microsoft.com/office/powerpoint/2010/main" val="1068712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 Header, Screenshot,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339C42-CBBB-1C49-B50E-CDEAC82D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799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6172200" y="1237539"/>
            <a:ext cx="5181600" cy="49394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0354EFC4-813B-8F46-AB24-92D8EDDFDB1A}" type="slidenum">
              <a:rPr lang="en-US" smtClean="0"/>
              <a:pPr/>
              <a:t>‹#›</a:t>
            </a:fld>
            <a:endParaRPr lang="en-US" dirty="0"/>
          </a:p>
        </p:txBody>
      </p:sp>
      <p:sp>
        <p:nvSpPr>
          <p:cNvPr id="11" name="Picture Placeholder 18">
            <a:extLst>
              <a:ext uri="{FF2B5EF4-FFF2-40B4-BE49-F238E27FC236}">
                <a16:creationId xmlns:a16="http://schemas.microsoft.com/office/drawing/2014/main" id="{CACD7E6D-BA06-4E41-A284-1E781D9F5465}"/>
              </a:ext>
            </a:extLst>
          </p:cNvPr>
          <p:cNvSpPr>
            <a:spLocks noGrp="1"/>
          </p:cNvSpPr>
          <p:nvPr>
            <p:ph type="pic" sz="quarter" idx="13"/>
          </p:nvPr>
        </p:nvSpPr>
        <p:spPr>
          <a:xfrm>
            <a:off x="452163" y="2043081"/>
            <a:ext cx="4938704" cy="3129148"/>
          </a:xfrm>
          <a:solidFill>
            <a:schemeClr val="bg1"/>
          </a:solidFill>
        </p:spPr>
        <p:txBody>
          <a:bodyPr/>
          <a:lstStyle/>
          <a:p>
            <a:r>
              <a:rPr lang="en-US"/>
              <a:t>Click icon to add picture</a:t>
            </a:r>
            <a:endParaRPr lang="en-US" dirty="0"/>
          </a:p>
        </p:txBody>
      </p:sp>
      <p:pic>
        <p:nvPicPr>
          <p:cNvPr id="13" name="Picture 12">
            <a:extLst>
              <a:ext uri="{FF2B5EF4-FFF2-40B4-BE49-F238E27FC236}">
                <a16:creationId xmlns:a16="http://schemas.microsoft.com/office/drawing/2014/main" id="{0416AB30-B42B-5A4D-9D93-C180FF481F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55114"/>
            <a:ext cx="6091797" cy="3745524"/>
          </a:xfrm>
          <a:prstGeom prst="rect">
            <a:avLst/>
          </a:prstGeom>
        </p:spPr>
      </p:pic>
    </p:spTree>
    <p:extLst>
      <p:ext uri="{BB962C8B-B14F-4D97-AF65-F5344CB8AC3E}">
        <p14:creationId xmlns:p14="http://schemas.microsoft.com/office/powerpoint/2010/main" val="3500079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 Header, Subhead, Image,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A4A7E6-1A84-6E42-8B6E-44B84FC971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CFB3FD6-781F-8347-8C05-64940A311B96}"/>
              </a:ext>
            </a:extLst>
          </p:cNvPr>
          <p:cNvSpPr>
            <a:spLocks noGrp="1"/>
          </p:cNvSpPr>
          <p:nvPr>
            <p:ph type="pic" sz="quarter" idx="16"/>
          </p:nvPr>
        </p:nvSpPr>
        <p:spPr>
          <a:xfrm>
            <a:off x="0" y="-6"/>
            <a:ext cx="4903940" cy="6858005"/>
          </a:xfrm>
          <a:solidFill>
            <a:schemeClr val="bg1"/>
          </a:solidFill>
        </p:spPr>
        <p:txBody>
          <a:bodyPr/>
          <a:lstStyle/>
          <a:p>
            <a:r>
              <a:rPr lang="en-US"/>
              <a:t>Click icon to add picture</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6" name="Text Placeholder 7">
            <a:extLst>
              <a:ext uri="{FF2B5EF4-FFF2-40B4-BE49-F238E27FC236}">
                <a16:creationId xmlns:a16="http://schemas.microsoft.com/office/drawing/2014/main" id="{5D856453-D6BE-5D44-8114-A8E986618954}"/>
              </a:ext>
            </a:extLst>
          </p:cNvPr>
          <p:cNvSpPr>
            <a:spLocks noGrp="1"/>
          </p:cNvSpPr>
          <p:nvPr>
            <p:ph type="body" sz="quarter" idx="15" hasCustomPrompt="1"/>
          </p:nvPr>
        </p:nvSpPr>
        <p:spPr>
          <a:xfrm>
            <a:off x="5087008" y="1550271"/>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2658979"/>
            <a:ext cx="6266792" cy="35179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3230287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e - Header, Image,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949C58-49AE-D246-993B-1B1EBB2F68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CFB3FD6-781F-8347-8C05-64940A311B96}"/>
              </a:ext>
            </a:extLst>
          </p:cNvPr>
          <p:cNvSpPr>
            <a:spLocks noGrp="1"/>
          </p:cNvSpPr>
          <p:nvPr>
            <p:ph type="pic" sz="quarter" idx="16"/>
          </p:nvPr>
        </p:nvSpPr>
        <p:spPr>
          <a:xfrm>
            <a:off x="0" y="-6"/>
            <a:ext cx="4903940" cy="6858005"/>
          </a:xfrm>
          <a:solidFill>
            <a:schemeClr val="bg1"/>
          </a:solidFill>
        </p:spPr>
        <p:txBody>
          <a:bodyPr/>
          <a:lstStyle/>
          <a:p>
            <a:r>
              <a:rPr lang="en-US"/>
              <a:t>Click icon to add picture</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1831319"/>
            <a:ext cx="6266792" cy="43456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3672924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e - Header, Subhead, Mult. Images,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CFAF76E-C9B1-D64F-9077-1C4773E7E3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7">
            <a:extLst>
              <a:ext uri="{FF2B5EF4-FFF2-40B4-BE49-F238E27FC236}">
                <a16:creationId xmlns:a16="http://schemas.microsoft.com/office/drawing/2014/main" id="{01FE590B-943C-5149-AD3E-229B52F52322}"/>
              </a:ext>
            </a:extLst>
          </p:cNvPr>
          <p:cNvSpPr>
            <a:spLocks noGrp="1"/>
          </p:cNvSpPr>
          <p:nvPr>
            <p:ph type="pic" sz="quarter" idx="17"/>
          </p:nvPr>
        </p:nvSpPr>
        <p:spPr>
          <a:xfrm>
            <a:off x="0" y="-6"/>
            <a:ext cx="4898230" cy="4407414"/>
          </a:xfrm>
          <a:solidFill>
            <a:schemeClr val="bg1"/>
          </a:solidFill>
        </p:spPr>
        <p:txBody>
          <a:bodyPr/>
          <a:lstStyle/>
          <a:p>
            <a:r>
              <a:rPr lang="en-US"/>
              <a:t>Click icon to add picture</a:t>
            </a:r>
          </a:p>
        </p:txBody>
      </p:sp>
      <p:sp>
        <p:nvSpPr>
          <p:cNvPr id="17" name="Picture Placeholder 7">
            <a:extLst>
              <a:ext uri="{FF2B5EF4-FFF2-40B4-BE49-F238E27FC236}">
                <a16:creationId xmlns:a16="http://schemas.microsoft.com/office/drawing/2014/main" id="{62CD6BDF-C4A3-F04F-B367-B4567FCB68B4}"/>
              </a:ext>
            </a:extLst>
          </p:cNvPr>
          <p:cNvSpPr>
            <a:spLocks noGrp="1"/>
          </p:cNvSpPr>
          <p:nvPr>
            <p:ph type="pic" sz="quarter" idx="18"/>
          </p:nvPr>
        </p:nvSpPr>
        <p:spPr>
          <a:xfrm>
            <a:off x="2447638" y="4407408"/>
            <a:ext cx="2450592" cy="2450592"/>
          </a:xfrm>
          <a:solidFill>
            <a:schemeClr val="bg1">
              <a:lumMod val="95000"/>
            </a:schemeClr>
          </a:solidFill>
        </p:spPr>
        <p:txBody>
          <a:bodyPr/>
          <a:lstStyle/>
          <a:p>
            <a:r>
              <a:rPr lang="en-US"/>
              <a:t>Click icon to add picture</a:t>
            </a:r>
            <a:endParaRPr lang="en-US" dirty="0"/>
          </a:p>
        </p:txBody>
      </p:sp>
      <p:sp>
        <p:nvSpPr>
          <p:cNvPr id="19" name="Picture Placeholder 7">
            <a:extLst>
              <a:ext uri="{FF2B5EF4-FFF2-40B4-BE49-F238E27FC236}">
                <a16:creationId xmlns:a16="http://schemas.microsoft.com/office/drawing/2014/main" id="{73B6BD26-2776-4541-AD3F-1280BE169C9C}"/>
              </a:ext>
            </a:extLst>
          </p:cNvPr>
          <p:cNvSpPr>
            <a:spLocks noGrp="1"/>
          </p:cNvSpPr>
          <p:nvPr>
            <p:ph type="pic" sz="quarter" idx="16"/>
          </p:nvPr>
        </p:nvSpPr>
        <p:spPr>
          <a:xfrm>
            <a:off x="0" y="4407408"/>
            <a:ext cx="2450592" cy="2450592"/>
          </a:xfrm>
          <a:solidFill>
            <a:schemeClr val="bg1">
              <a:lumMod val="85000"/>
            </a:schemeClr>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6" name="Text Placeholder 7">
            <a:extLst>
              <a:ext uri="{FF2B5EF4-FFF2-40B4-BE49-F238E27FC236}">
                <a16:creationId xmlns:a16="http://schemas.microsoft.com/office/drawing/2014/main" id="{5D856453-D6BE-5D44-8114-A8E986618954}"/>
              </a:ext>
            </a:extLst>
          </p:cNvPr>
          <p:cNvSpPr>
            <a:spLocks noGrp="1"/>
          </p:cNvSpPr>
          <p:nvPr>
            <p:ph type="body" sz="quarter" idx="15" hasCustomPrompt="1"/>
          </p:nvPr>
        </p:nvSpPr>
        <p:spPr>
          <a:xfrm>
            <a:off x="5087008" y="1550271"/>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2658979"/>
            <a:ext cx="6266792" cy="35179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724043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e - Header, Mult. Images,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BD9011-116F-9B49-B692-DEFE3F3F5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7">
            <a:extLst>
              <a:ext uri="{FF2B5EF4-FFF2-40B4-BE49-F238E27FC236}">
                <a16:creationId xmlns:a16="http://schemas.microsoft.com/office/drawing/2014/main" id="{8B755487-81FD-4447-8A4F-5A49AA04165C}"/>
              </a:ext>
            </a:extLst>
          </p:cNvPr>
          <p:cNvSpPr>
            <a:spLocks noGrp="1"/>
          </p:cNvSpPr>
          <p:nvPr>
            <p:ph type="pic" sz="quarter" idx="17"/>
          </p:nvPr>
        </p:nvSpPr>
        <p:spPr>
          <a:xfrm>
            <a:off x="0" y="-6"/>
            <a:ext cx="4898230" cy="4407414"/>
          </a:xfrm>
          <a:solidFill>
            <a:schemeClr val="bg1"/>
          </a:solidFill>
        </p:spPr>
        <p:txBody>
          <a:bodyPr/>
          <a:lstStyle/>
          <a:p>
            <a:r>
              <a:rPr lang="en-US"/>
              <a:t>Click icon to add picture</a:t>
            </a:r>
          </a:p>
        </p:txBody>
      </p:sp>
      <p:sp>
        <p:nvSpPr>
          <p:cNvPr id="20" name="Picture Placeholder 7">
            <a:extLst>
              <a:ext uri="{FF2B5EF4-FFF2-40B4-BE49-F238E27FC236}">
                <a16:creationId xmlns:a16="http://schemas.microsoft.com/office/drawing/2014/main" id="{ED68D2A4-D104-BF46-A18E-A5CB315D0C11}"/>
              </a:ext>
            </a:extLst>
          </p:cNvPr>
          <p:cNvSpPr>
            <a:spLocks noGrp="1"/>
          </p:cNvSpPr>
          <p:nvPr>
            <p:ph type="pic" sz="quarter" idx="18"/>
          </p:nvPr>
        </p:nvSpPr>
        <p:spPr>
          <a:xfrm>
            <a:off x="2447638" y="4407408"/>
            <a:ext cx="2450592" cy="2450592"/>
          </a:xfrm>
          <a:solidFill>
            <a:schemeClr val="bg1">
              <a:lumMod val="95000"/>
            </a:schemeClr>
          </a:solidFill>
        </p:spPr>
        <p:txBody>
          <a:bodyPr/>
          <a:lstStyle/>
          <a:p>
            <a:r>
              <a:rPr lang="en-US"/>
              <a:t>Click icon to add picture</a:t>
            </a:r>
            <a:endParaRPr lang="en-US" dirty="0"/>
          </a:p>
        </p:txBody>
      </p:sp>
      <p:sp>
        <p:nvSpPr>
          <p:cNvPr id="22" name="Picture Placeholder 7">
            <a:extLst>
              <a:ext uri="{FF2B5EF4-FFF2-40B4-BE49-F238E27FC236}">
                <a16:creationId xmlns:a16="http://schemas.microsoft.com/office/drawing/2014/main" id="{C4391DAE-7CEB-FA43-8359-86FD9D43842D}"/>
              </a:ext>
            </a:extLst>
          </p:cNvPr>
          <p:cNvSpPr>
            <a:spLocks noGrp="1"/>
          </p:cNvSpPr>
          <p:nvPr>
            <p:ph type="pic" sz="quarter" idx="16"/>
          </p:nvPr>
        </p:nvSpPr>
        <p:spPr>
          <a:xfrm>
            <a:off x="0" y="4407408"/>
            <a:ext cx="2450592" cy="2450592"/>
          </a:xfrm>
          <a:solidFill>
            <a:schemeClr val="bg1">
              <a:lumMod val="85000"/>
            </a:schemeClr>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1831319"/>
            <a:ext cx="6266792" cy="43456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1966786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 Header, Subhead, Screensh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283F532-25D9-C648-B3ED-D92A42A05E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1999" cy="6858000"/>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header goes</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1">
                <a:solidFill>
                  <a:schemeClr val="bg1"/>
                </a:solidFill>
              </a:defRPr>
            </a:lvl1pPr>
          </a:lstStyle>
          <a:p>
            <a:pPr lvl="0"/>
            <a:r>
              <a:rPr lang="en-US" dirty="0"/>
              <a:t>This is for one line of subtitle content</a:t>
            </a:r>
          </a:p>
        </p:txBody>
      </p:sp>
      <p:sp>
        <p:nvSpPr>
          <p:cNvPr id="8" name="Picture Placeholder 7">
            <a:extLst>
              <a:ext uri="{FF2B5EF4-FFF2-40B4-BE49-F238E27FC236}">
                <a16:creationId xmlns:a16="http://schemas.microsoft.com/office/drawing/2014/main" id="{699B2B58-FD55-5D4E-BC95-EA68E7B94B90}"/>
              </a:ext>
            </a:extLst>
          </p:cNvPr>
          <p:cNvSpPr>
            <a:spLocks noGrp="1"/>
          </p:cNvSpPr>
          <p:nvPr>
            <p:ph type="pic" sz="quarter" idx="15"/>
          </p:nvPr>
        </p:nvSpPr>
        <p:spPr>
          <a:xfrm>
            <a:off x="3187700" y="1979613"/>
            <a:ext cx="5818188" cy="3644900"/>
          </a:xfrm>
          <a:solidFill>
            <a:schemeClr val="bg1"/>
          </a:solidFill>
        </p:spPr>
        <p:txBody>
          <a:bodyPr/>
          <a:lstStyle/>
          <a:p>
            <a:r>
              <a:rPr lang="en-US"/>
              <a:t>Click icon to add picture</a:t>
            </a:r>
          </a:p>
        </p:txBody>
      </p:sp>
      <p:pic>
        <p:nvPicPr>
          <p:cNvPr id="5" name="Picture 4">
            <a:extLst>
              <a:ext uri="{FF2B5EF4-FFF2-40B4-BE49-F238E27FC236}">
                <a16:creationId xmlns:a16="http://schemas.microsoft.com/office/drawing/2014/main" id="{FF2C1406-B320-4141-A6FD-C476A28822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73325" y="1725712"/>
            <a:ext cx="7651552" cy="4488341"/>
          </a:xfrm>
          <a:prstGeom prst="rect">
            <a:avLst/>
          </a:prstGeom>
        </p:spPr>
      </p:pic>
    </p:spTree>
    <p:extLst>
      <p:ext uri="{BB962C8B-B14F-4D97-AF65-F5344CB8AC3E}">
        <p14:creationId xmlns:p14="http://schemas.microsoft.com/office/powerpoint/2010/main" val="1359620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 Header, Screensho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CF632A-B294-AA4F-BD7F-D2092A4059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799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main header goes</a:t>
            </a:r>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0354EFC4-813B-8F46-AB24-92D8EDDFDB1A}" type="slidenum">
              <a:rPr lang="en-US" smtClean="0"/>
              <a:pPr/>
              <a:t>‹#›</a:t>
            </a:fld>
            <a:endParaRPr lang="en-US" dirty="0"/>
          </a:p>
        </p:txBody>
      </p:sp>
      <p:sp>
        <p:nvSpPr>
          <p:cNvPr id="8" name="Picture Placeholder 7">
            <a:extLst>
              <a:ext uri="{FF2B5EF4-FFF2-40B4-BE49-F238E27FC236}">
                <a16:creationId xmlns:a16="http://schemas.microsoft.com/office/drawing/2014/main" id="{51F5D63C-74C2-364D-B8A7-EC80834A93BD}"/>
              </a:ext>
            </a:extLst>
          </p:cNvPr>
          <p:cNvSpPr>
            <a:spLocks noGrp="1"/>
          </p:cNvSpPr>
          <p:nvPr>
            <p:ph type="pic" sz="quarter" idx="13"/>
          </p:nvPr>
        </p:nvSpPr>
        <p:spPr>
          <a:xfrm>
            <a:off x="2910601" y="1522413"/>
            <a:ext cx="6369050" cy="4002087"/>
          </a:xfrm>
          <a:solidFill>
            <a:schemeClr val="bg1"/>
          </a:solidFill>
        </p:spPr>
        <p:txBody>
          <a:bodyPr/>
          <a:lstStyle/>
          <a:p>
            <a:r>
              <a:rPr lang="en-US"/>
              <a:t>Click icon to add picture</a:t>
            </a:r>
          </a:p>
        </p:txBody>
      </p:sp>
      <p:pic>
        <p:nvPicPr>
          <p:cNvPr id="5" name="Picture 4">
            <a:extLst>
              <a:ext uri="{FF2B5EF4-FFF2-40B4-BE49-F238E27FC236}">
                <a16:creationId xmlns:a16="http://schemas.microsoft.com/office/drawing/2014/main" id="{483323FF-DE21-F342-B93C-024881CDC9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10480" y="1253443"/>
            <a:ext cx="8369292" cy="4909362"/>
          </a:xfrm>
          <a:prstGeom prst="rect">
            <a:avLst/>
          </a:prstGeom>
        </p:spPr>
      </p:pic>
    </p:spTree>
    <p:extLst>
      <p:ext uri="{BB962C8B-B14F-4D97-AF65-F5344CB8AC3E}">
        <p14:creationId xmlns:p14="http://schemas.microsoft.com/office/powerpoint/2010/main" val="3148720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 Header, Subhead, Screenshot,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ADBE934-47A5-EE43-AB94-83EEC77ED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1999" cy="6858000"/>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6172200" y="1728593"/>
            <a:ext cx="5181600" cy="44483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7" name="Text Placeholder 7">
            <a:extLst>
              <a:ext uri="{FF2B5EF4-FFF2-40B4-BE49-F238E27FC236}">
                <a16:creationId xmlns:a16="http://schemas.microsoft.com/office/drawing/2014/main" id="{3BECDA37-7EF7-2643-8DDF-36B5FC842897}"/>
              </a:ext>
            </a:extLst>
          </p:cNvPr>
          <p:cNvSpPr>
            <a:spLocks noGrp="1"/>
          </p:cNvSpPr>
          <p:nvPr>
            <p:ph type="body" sz="quarter" idx="14" hasCustomPrompt="1"/>
          </p:nvPr>
        </p:nvSpPr>
        <p:spPr>
          <a:xfrm>
            <a:off x="838200" y="1121833"/>
            <a:ext cx="10515600" cy="424492"/>
          </a:xfrm>
        </p:spPr>
        <p:txBody>
          <a:bodyPr anchor="ctr">
            <a:noAutofit/>
          </a:bodyPr>
          <a:lstStyle>
            <a:lvl1pPr marL="0" indent="0" algn="ctr">
              <a:buNone/>
              <a:defRPr sz="2600" i="0">
                <a:solidFill>
                  <a:schemeClr val="bg1"/>
                </a:solidFill>
              </a:defRPr>
            </a:lvl1pPr>
          </a:lstStyle>
          <a:p>
            <a:pPr lvl="0"/>
            <a:r>
              <a:rPr lang="en-US" dirty="0"/>
              <a:t>This is for one line of subtitle content</a:t>
            </a:r>
          </a:p>
        </p:txBody>
      </p:sp>
      <p:sp>
        <p:nvSpPr>
          <p:cNvPr id="14" name="Picture Placeholder 18">
            <a:extLst>
              <a:ext uri="{FF2B5EF4-FFF2-40B4-BE49-F238E27FC236}">
                <a16:creationId xmlns:a16="http://schemas.microsoft.com/office/drawing/2014/main" id="{3D555CF7-7E6C-4340-8ADF-6BB06ECFEE3F}"/>
              </a:ext>
            </a:extLst>
          </p:cNvPr>
          <p:cNvSpPr>
            <a:spLocks noGrp="1"/>
          </p:cNvSpPr>
          <p:nvPr>
            <p:ph type="pic" sz="quarter" idx="13"/>
          </p:nvPr>
        </p:nvSpPr>
        <p:spPr>
          <a:xfrm>
            <a:off x="452163" y="2043081"/>
            <a:ext cx="4938704" cy="3129148"/>
          </a:xfrm>
          <a:solidFill>
            <a:schemeClr val="bg1"/>
          </a:solidFill>
        </p:spPr>
        <p:txBody>
          <a:bodyPr/>
          <a:lstStyle/>
          <a:p>
            <a:r>
              <a:rPr lang="en-US"/>
              <a:t>Click icon to add picture</a:t>
            </a:r>
            <a:endParaRPr lang="en-US" dirty="0"/>
          </a:p>
        </p:txBody>
      </p:sp>
      <p:pic>
        <p:nvPicPr>
          <p:cNvPr id="16" name="Picture 15">
            <a:extLst>
              <a:ext uri="{FF2B5EF4-FFF2-40B4-BE49-F238E27FC236}">
                <a16:creationId xmlns:a16="http://schemas.microsoft.com/office/drawing/2014/main" id="{912D39B5-854A-7546-AFA6-E400BCD2AD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55114"/>
            <a:ext cx="6091797" cy="3745524"/>
          </a:xfrm>
          <a:prstGeom prst="rect">
            <a:avLst/>
          </a:prstGeom>
        </p:spPr>
      </p:pic>
    </p:spTree>
    <p:extLst>
      <p:ext uri="{BB962C8B-B14F-4D97-AF65-F5344CB8AC3E}">
        <p14:creationId xmlns:p14="http://schemas.microsoft.com/office/powerpoint/2010/main" val="404547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 Header, Subhead, Content, Visu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310047-99C2-5C4D-B6B0-2E4BBAFF33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9236662-3CCF-3146-843F-A441B76A76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40000"/>
            <a:ext cx="12192000"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2658979"/>
            <a:ext cx="10515600" cy="35179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47402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 Header, Screenshot,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6B2052-8A6D-384D-8703-14363409FB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1999" cy="685799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10515600" cy="693027"/>
          </a:xfrm>
        </p:spPr>
        <p:txBody>
          <a:bodyPr anchor="ctr"/>
          <a:lstStyle>
            <a:lvl1pPr algn="ct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6172200" y="1237539"/>
            <a:ext cx="5181600" cy="49394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Placeholder 4">
            <a:extLst>
              <a:ext uri="{FF2B5EF4-FFF2-40B4-BE49-F238E27FC236}">
                <a16:creationId xmlns:a16="http://schemas.microsoft.com/office/drawing/2014/main" id="{353F8C5B-E3DD-FA44-9FA9-30E3C51501F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21" name="Slide Number Placeholder 5">
            <a:extLst>
              <a:ext uri="{FF2B5EF4-FFF2-40B4-BE49-F238E27FC236}">
                <a16:creationId xmlns:a16="http://schemas.microsoft.com/office/drawing/2014/main" id="{55FF07B5-85DB-9544-8399-EBFD2230FEFD}"/>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0354EFC4-813B-8F46-AB24-92D8EDDFDB1A}" type="slidenum">
              <a:rPr lang="en-US" smtClean="0"/>
              <a:pPr/>
              <a:t>‹#›</a:t>
            </a:fld>
            <a:endParaRPr lang="en-US" dirty="0"/>
          </a:p>
        </p:txBody>
      </p:sp>
      <p:sp>
        <p:nvSpPr>
          <p:cNvPr id="11" name="Picture Placeholder 18">
            <a:extLst>
              <a:ext uri="{FF2B5EF4-FFF2-40B4-BE49-F238E27FC236}">
                <a16:creationId xmlns:a16="http://schemas.microsoft.com/office/drawing/2014/main" id="{B75E0F11-928B-4C41-9DC1-E91202F72FA8}"/>
              </a:ext>
            </a:extLst>
          </p:cNvPr>
          <p:cNvSpPr>
            <a:spLocks noGrp="1"/>
          </p:cNvSpPr>
          <p:nvPr>
            <p:ph type="pic" sz="quarter" idx="13"/>
          </p:nvPr>
        </p:nvSpPr>
        <p:spPr>
          <a:xfrm>
            <a:off x="452163" y="2043081"/>
            <a:ext cx="4938704" cy="3129148"/>
          </a:xfrm>
          <a:solidFill>
            <a:schemeClr val="bg1"/>
          </a:solidFill>
        </p:spPr>
        <p:txBody>
          <a:bodyPr/>
          <a:lstStyle/>
          <a:p>
            <a:r>
              <a:rPr lang="en-US"/>
              <a:t>Click icon to add picture</a:t>
            </a:r>
            <a:endParaRPr lang="en-US" dirty="0"/>
          </a:p>
        </p:txBody>
      </p:sp>
      <p:pic>
        <p:nvPicPr>
          <p:cNvPr id="13" name="Picture 12">
            <a:extLst>
              <a:ext uri="{FF2B5EF4-FFF2-40B4-BE49-F238E27FC236}">
                <a16:creationId xmlns:a16="http://schemas.microsoft.com/office/drawing/2014/main" id="{B4728862-5819-D74C-BA37-9D6D64932C4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55114"/>
            <a:ext cx="6091797" cy="3745524"/>
          </a:xfrm>
          <a:prstGeom prst="rect">
            <a:avLst/>
          </a:prstGeom>
        </p:spPr>
      </p:pic>
    </p:spTree>
    <p:extLst>
      <p:ext uri="{BB962C8B-B14F-4D97-AF65-F5344CB8AC3E}">
        <p14:creationId xmlns:p14="http://schemas.microsoft.com/office/powerpoint/2010/main" val="3801526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y - Header, Subhead, Image,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422B67-73AD-7948-88D5-69F316117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CFB3FD6-781F-8347-8C05-64940A311B96}"/>
              </a:ext>
            </a:extLst>
          </p:cNvPr>
          <p:cNvSpPr>
            <a:spLocks noGrp="1"/>
          </p:cNvSpPr>
          <p:nvPr>
            <p:ph type="pic" sz="quarter" idx="16"/>
          </p:nvPr>
        </p:nvSpPr>
        <p:spPr>
          <a:xfrm>
            <a:off x="0" y="-6"/>
            <a:ext cx="4903940" cy="6858005"/>
          </a:xfrm>
          <a:solidFill>
            <a:schemeClr val="bg1"/>
          </a:solidFill>
        </p:spPr>
        <p:txBody>
          <a:bodyPr/>
          <a:lstStyle/>
          <a:p>
            <a:r>
              <a:rPr lang="en-US"/>
              <a:t>Click icon to add picture</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6" name="Text Placeholder 7">
            <a:extLst>
              <a:ext uri="{FF2B5EF4-FFF2-40B4-BE49-F238E27FC236}">
                <a16:creationId xmlns:a16="http://schemas.microsoft.com/office/drawing/2014/main" id="{5D856453-D6BE-5D44-8114-A8E986618954}"/>
              </a:ext>
            </a:extLst>
          </p:cNvPr>
          <p:cNvSpPr>
            <a:spLocks noGrp="1"/>
          </p:cNvSpPr>
          <p:nvPr>
            <p:ph type="body" sz="quarter" idx="15" hasCustomPrompt="1"/>
          </p:nvPr>
        </p:nvSpPr>
        <p:spPr>
          <a:xfrm>
            <a:off x="5087008" y="1550271"/>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2658979"/>
            <a:ext cx="6266792" cy="35179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589448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ey - Header, Image,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75588B-EA99-A049-91A1-C0D296023F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CFB3FD6-781F-8347-8C05-64940A311B96}"/>
              </a:ext>
            </a:extLst>
          </p:cNvPr>
          <p:cNvSpPr>
            <a:spLocks noGrp="1"/>
          </p:cNvSpPr>
          <p:nvPr>
            <p:ph type="pic" sz="quarter" idx="16"/>
          </p:nvPr>
        </p:nvSpPr>
        <p:spPr>
          <a:xfrm>
            <a:off x="0" y="-6"/>
            <a:ext cx="4903940" cy="6858005"/>
          </a:xfrm>
          <a:solidFill>
            <a:schemeClr val="bg1"/>
          </a:solidFill>
        </p:spPr>
        <p:txBody>
          <a:bodyPr/>
          <a:lstStyle/>
          <a:p>
            <a:r>
              <a:rPr lang="en-US"/>
              <a:t>Click icon to add picture</a:t>
            </a:r>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1831319"/>
            <a:ext cx="6266792" cy="43456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1827436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y - Header, Subhead, Mult. Images,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ED428FE-3CAC-7C46-BCF5-A799E7F4C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7">
            <a:extLst>
              <a:ext uri="{FF2B5EF4-FFF2-40B4-BE49-F238E27FC236}">
                <a16:creationId xmlns:a16="http://schemas.microsoft.com/office/drawing/2014/main" id="{01FE590B-943C-5149-AD3E-229B52F52322}"/>
              </a:ext>
            </a:extLst>
          </p:cNvPr>
          <p:cNvSpPr>
            <a:spLocks noGrp="1"/>
          </p:cNvSpPr>
          <p:nvPr>
            <p:ph type="pic" sz="quarter" idx="17"/>
          </p:nvPr>
        </p:nvSpPr>
        <p:spPr>
          <a:xfrm>
            <a:off x="0" y="-6"/>
            <a:ext cx="4898230" cy="4407414"/>
          </a:xfrm>
          <a:solidFill>
            <a:schemeClr val="bg1"/>
          </a:solidFill>
        </p:spPr>
        <p:txBody>
          <a:bodyPr/>
          <a:lstStyle/>
          <a:p>
            <a:r>
              <a:rPr lang="en-US"/>
              <a:t>Click icon to add picture</a:t>
            </a:r>
          </a:p>
        </p:txBody>
      </p:sp>
      <p:sp>
        <p:nvSpPr>
          <p:cNvPr id="17" name="Picture Placeholder 7">
            <a:extLst>
              <a:ext uri="{FF2B5EF4-FFF2-40B4-BE49-F238E27FC236}">
                <a16:creationId xmlns:a16="http://schemas.microsoft.com/office/drawing/2014/main" id="{62CD6BDF-C4A3-F04F-B367-B4567FCB68B4}"/>
              </a:ext>
            </a:extLst>
          </p:cNvPr>
          <p:cNvSpPr>
            <a:spLocks noGrp="1"/>
          </p:cNvSpPr>
          <p:nvPr>
            <p:ph type="pic" sz="quarter" idx="18"/>
          </p:nvPr>
        </p:nvSpPr>
        <p:spPr>
          <a:xfrm>
            <a:off x="2447638" y="4407408"/>
            <a:ext cx="2450592" cy="2450592"/>
          </a:xfrm>
          <a:solidFill>
            <a:schemeClr val="bg1">
              <a:lumMod val="95000"/>
            </a:schemeClr>
          </a:solidFill>
        </p:spPr>
        <p:txBody>
          <a:bodyPr/>
          <a:lstStyle/>
          <a:p>
            <a:r>
              <a:rPr lang="en-US"/>
              <a:t>Click icon to add picture</a:t>
            </a:r>
            <a:endParaRPr lang="en-US" dirty="0"/>
          </a:p>
        </p:txBody>
      </p:sp>
      <p:sp>
        <p:nvSpPr>
          <p:cNvPr id="19" name="Picture Placeholder 7">
            <a:extLst>
              <a:ext uri="{FF2B5EF4-FFF2-40B4-BE49-F238E27FC236}">
                <a16:creationId xmlns:a16="http://schemas.microsoft.com/office/drawing/2014/main" id="{73B6BD26-2776-4541-AD3F-1280BE169C9C}"/>
              </a:ext>
            </a:extLst>
          </p:cNvPr>
          <p:cNvSpPr>
            <a:spLocks noGrp="1"/>
          </p:cNvSpPr>
          <p:nvPr>
            <p:ph type="pic" sz="quarter" idx="16"/>
          </p:nvPr>
        </p:nvSpPr>
        <p:spPr>
          <a:xfrm>
            <a:off x="0" y="4407408"/>
            <a:ext cx="2450592" cy="2450592"/>
          </a:xfrm>
          <a:solidFill>
            <a:schemeClr val="bg1">
              <a:lumMod val="85000"/>
            </a:schemeClr>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6" name="Text Placeholder 7">
            <a:extLst>
              <a:ext uri="{FF2B5EF4-FFF2-40B4-BE49-F238E27FC236}">
                <a16:creationId xmlns:a16="http://schemas.microsoft.com/office/drawing/2014/main" id="{5D856453-D6BE-5D44-8114-A8E986618954}"/>
              </a:ext>
            </a:extLst>
          </p:cNvPr>
          <p:cNvSpPr>
            <a:spLocks noGrp="1"/>
          </p:cNvSpPr>
          <p:nvPr>
            <p:ph type="body" sz="quarter" idx="15" hasCustomPrompt="1"/>
          </p:nvPr>
        </p:nvSpPr>
        <p:spPr>
          <a:xfrm>
            <a:off x="5087008" y="1550271"/>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2658979"/>
            <a:ext cx="6266792" cy="35179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4155602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y - Header, Mult. Images,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2E0AFE5-97B9-114F-872C-CED758CEE4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0"/>
            <a:ext cx="12192000" cy="6858000"/>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7">
            <a:extLst>
              <a:ext uri="{FF2B5EF4-FFF2-40B4-BE49-F238E27FC236}">
                <a16:creationId xmlns:a16="http://schemas.microsoft.com/office/drawing/2014/main" id="{8B755487-81FD-4447-8A4F-5A49AA04165C}"/>
              </a:ext>
            </a:extLst>
          </p:cNvPr>
          <p:cNvSpPr>
            <a:spLocks noGrp="1"/>
          </p:cNvSpPr>
          <p:nvPr>
            <p:ph type="pic" sz="quarter" idx="17"/>
          </p:nvPr>
        </p:nvSpPr>
        <p:spPr>
          <a:xfrm>
            <a:off x="0" y="-6"/>
            <a:ext cx="4898230" cy="4407414"/>
          </a:xfrm>
          <a:solidFill>
            <a:schemeClr val="bg1"/>
          </a:solidFill>
        </p:spPr>
        <p:txBody>
          <a:bodyPr/>
          <a:lstStyle/>
          <a:p>
            <a:r>
              <a:rPr lang="en-US"/>
              <a:t>Click icon to add picture</a:t>
            </a:r>
          </a:p>
        </p:txBody>
      </p:sp>
      <p:sp>
        <p:nvSpPr>
          <p:cNvPr id="20" name="Picture Placeholder 7">
            <a:extLst>
              <a:ext uri="{FF2B5EF4-FFF2-40B4-BE49-F238E27FC236}">
                <a16:creationId xmlns:a16="http://schemas.microsoft.com/office/drawing/2014/main" id="{ED68D2A4-D104-BF46-A18E-A5CB315D0C11}"/>
              </a:ext>
            </a:extLst>
          </p:cNvPr>
          <p:cNvSpPr>
            <a:spLocks noGrp="1"/>
          </p:cNvSpPr>
          <p:nvPr>
            <p:ph type="pic" sz="quarter" idx="18"/>
          </p:nvPr>
        </p:nvSpPr>
        <p:spPr>
          <a:xfrm>
            <a:off x="2447638" y="4407408"/>
            <a:ext cx="2450592" cy="2450592"/>
          </a:xfrm>
          <a:solidFill>
            <a:schemeClr val="bg1">
              <a:lumMod val="95000"/>
            </a:schemeClr>
          </a:solidFill>
        </p:spPr>
        <p:txBody>
          <a:bodyPr/>
          <a:lstStyle/>
          <a:p>
            <a:r>
              <a:rPr lang="en-US"/>
              <a:t>Click icon to add picture</a:t>
            </a:r>
            <a:endParaRPr lang="en-US" dirty="0"/>
          </a:p>
        </p:txBody>
      </p:sp>
      <p:sp>
        <p:nvSpPr>
          <p:cNvPr id="22" name="Picture Placeholder 7">
            <a:extLst>
              <a:ext uri="{FF2B5EF4-FFF2-40B4-BE49-F238E27FC236}">
                <a16:creationId xmlns:a16="http://schemas.microsoft.com/office/drawing/2014/main" id="{C4391DAE-7CEB-FA43-8359-86FD9D43842D}"/>
              </a:ext>
            </a:extLst>
          </p:cNvPr>
          <p:cNvSpPr>
            <a:spLocks noGrp="1"/>
          </p:cNvSpPr>
          <p:nvPr>
            <p:ph type="pic" sz="quarter" idx="16"/>
          </p:nvPr>
        </p:nvSpPr>
        <p:spPr>
          <a:xfrm>
            <a:off x="0" y="4407408"/>
            <a:ext cx="2450592" cy="2450592"/>
          </a:xfrm>
          <a:solidFill>
            <a:schemeClr val="bg1">
              <a:lumMod val="85000"/>
            </a:schemeClr>
          </a:solidFill>
        </p:spPr>
        <p:txBody>
          <a:bodyPr/>
          <a:lstStyle/>
          <a:p>
            <a:r>
              <a:rPr lang="en-US"/>
              <a:t>Click icon to add picture</a:t>
            </a:r>
            <a:endParaRPr lang="en-US" dirty="0"/>
          </a:p>
        </p:txBody>
      </p:sp>
      <p:sp>
        <p:nvSpPr>
          <p:cNvPr id="10" name="Footer Placeholder 4">
            <a:extLst>
              <a:ext uri="{FF2B5EF4-FFF2-40B4-BE49-F238E27FC236}">
                <a16:creationId xmlns:a16="http://schemas.microsoft.com/office/drawing/2014/main" id="{275CA313-79B8-E341-97E2-F55D4389F3D4}"/>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2D427160-0384-754A-A1F8-D8EAEE026607}"/>
              </a:ext>
            </a:extLst>
          </p:cNvPr>
          <p:cNvSpPr>
            <a:spLocks noGrp="1"/>
          </p:cNvSpPr>
          <p:nvPr>
            <p:ph type="sldNum" sz="quarter" idx="12"/>
          </p:nvPr>
        </p:nvSpPr>
        <p:spPr>
          <a:xfrm>
            <a:off x="838200" y="6353464"/>
            <a:ext cx="2743200" cy="365125"/>
          </a:xfrm>
        </p:spPr>
        <p:txBody>
          <a:bodyPr/>
          <a:lstStyle>
            <a:lvl1pPr algn="l">
              <a:defRPr>
                <a:solidFill>
                  <a:schemeClr val="bg1"/>
                </a:solidFill>
              </a:defRPr>
            </a:lvl1pPr>
          </a:lstStyle>
          <a:p>
            <a:fld id="{E013294C-A1D1-F74C-9D0F-559237BA35E2}" type="slidenum">
              <a:rPr lang="en-US" smtClean="0"/>
              <a:pPr/>
              <a:t>‹#›</a:t>
            </a:fld>
            <a:endParaRPr lang="en-US" dirty="0"/>
          </a:p>
        </p:txBody>
      </p:sp>
      <p:sp>
        <p:nvSpPr>
          <p:cNvPr id="18" name="Content Placeholder 2">
            <a:extLst>
              <a:ext uri="{FF2B5EF4-FFF2-40B4-BE49-F238E27FC236}">
                <a16:creationId xmlns:a16="http://schemas.microsoft.com/office/drawing/2014/main" id="{EF6BC595-B635-2A4E-8142-5D71F2B934D4}"/>
              </a:ext>
            </a:extLst>
          </p:cNvPr>
          <p:cNvSpPr>
            <a:spLocks noGrp="1"/>
          </p:cNvSpPr>
          <p:nvPr>
            <p:ph idx="1"/>
          </p:nvPr>
        </p:nvSpPr>
        <p:spPr>
          <a:xfrm>
            <a:off x="5087008" y="1831319"/>
            <a:ext cx="6266792" cy="43456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a:extLst>
              <a:ext uri="{FF2B5EF4-FFF2-40B4-BE49-F238E27FC236}">
                <a16:creationId xmlns:a16="http://schemas.microsoft.com/office/drawing/2014/main" id="{B1F7A17F-0701-214B-9A23-C3362EB19300}"/>
              </a:ext>
            </a:extLst>
          </p:cNvPr>
          <p:cNvSpPr>
            <a:spLocks noGrp="1"/>
          </p:cNvSpPr>
          <p:nvPr>
            <p:ph type="title" hasCustomPrompt="1"/>
          </p:nvPr>
        </p:nvSpPr>
        <p:spPr>
          <a:xfrm>
            <a:off x="5087008" y="365125"/>
            <a:ext cx="6266792" cy="1101068"/>
          </a:xfrm>
        </p:spPr>
        <p:txBody>
          <a:bodyPr anchor="ctr"/>
          <a:lstStyle>
            <a:lvl1pPr>
              <a:defRPr sz="4000">
                <a:solidFill>
                  <a:schemeClr val="bg1"/>
                </a:solidFill>
              </a:defRPr>
            </a:lvl1pPr>
          </a:lstStyle>
          <a:p>
            <a:r>
              <a:rPr lang="en-US" dirty="0"/>
              <a:t>This is where the main header goes</a:t>
            </a:r>
          </a:p>
        </p:txBody>
      </p:sp>
    </p:spTree>
    <p:extLst>
      <p:ext uri="{BB962C8B-B14F-4D97-AF65-F5344CB8AC3E}">
        <p14:creationId xmlns:p14="http://schemas.microsoft.com/office/powerpoint/2010/main" val="82141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 Header, Content, Visual">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9127AE4-E9EA-7948-961C-6D4ADBE1EC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0CB0889-3D76-D746-A014-C8086C59CA2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720192"/>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720192"/>
            <a:ext cx="12192000" cy="513780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1903863"/>
            <a:ext cx="10515600" cy="42730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111579"/>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345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 Header, Subhead, Two Content, Visual">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5DACA0A-3AA8-1A40-8A8A-01F7E3918C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809BABA8-AE49-034F-9B8E-27EDBAC868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40000"/>
            <a:ext cx="12192000"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a:t>Click icon to add picture</a:t>
            </a:r>
            <a:endParaRPr lang="en-US" dirty="0"/>
          </a:p>
        </p:txBody>
      </p:sp>
      <p:sp>
        <p:nvSpPr>
          <p:cNvPr id="13" name="Content Placeholder 2">
            <a:extLst>
              <a:ext uri="{FF2B5EF4-FFF2-40B4-BE49-F238E27FC236}">
                <a16:creationId xmlns:a16="http://schemas.microsoft.com/office/drawing/2014/main" id="{977EDB2E-885B-B54A-B1E4-28E24617F532}"/>
              </a:ext>
            </a:extLst>
          </p:cNvPr>
          <p:cNvSpPr>
            <a:spLocks noGrp="1"/>
          </p:cNvSpPr>
          <p:nvPr>
            <p:ph sz="half" idx="15"/>
          </p:nvPr>
        </p:nvSpPr>
        <p:spPr>
          <a:xfrm>
            <a:off x="838200" y="2658979"/>
            <a:ext cx="5181600" cy="351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E9169B31-CD92-B443-A5E9-6301950D94F5}"/>
              </a:ext>
            </a:extLst>
          </p:cNvPr>
          <p:cNvSpPr>
            <a:spLocks noGrp="1"/>
          </p:cNvSpPr>
          <p:nvPr>
            <p:ph sz="half" idx="2"/>
          </p:nvPr>
        </p:nvSpPr>
        <p:spPr>
          <a:xfrm>
            <a:off x="6172200" y="2658979"/>
            <a:ext cx="5181600" cy="351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750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 Header, Two Content, Visual">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BB3C895-26E0-E949-BE95-B0CD3A034F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AB2E3443-07F7-3D4F-812B-E5F1EB0AE3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720192"/>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1720192"/>
            <a:ext cx="12192000" cy="513780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111579"/>
          </a:xfrm>
        </p:spPr>
        <p:txBody>
          <a:bodyPr/>
          <a:lstStyle>
            <a:lvl1pPr>
              <a:defRPr>
                <a:solidFill>
                  <a:schemeClr val="bg1"/>
                </a:solidFill>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A5D94706-5545-D44A-BA78-0FE1B2D4BDA5}"/>
              </a:ext>
            </a:extLst>
          </p:cNvPr>
          <p:cNvSpPr>
            <a:spLocks noGrp="1"/>
          </p:cNvSpPr>
          <p:nvPr>
            <p:ph sz="half" idx="15"/>
          </p:nvPr>
        </p:nvSpPr>
        <p:spPr>
          <a:xfrm>
            <a:off x="838200" y="1903863"/>
            <a:ext cx="5181600" cy="42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39C71F94-E4ED-C748-A2BD-DA224F7A7961}"/>
              </a:ext>
            </a:extLst>
          </p:cNvPr>
          <p:cNvSpPr>
            <a:spLocks noGrp="1"/>
          </p:cNvSpPr>
          <p:nvPr>
            <p:ph sz="half" idx="2"/>
          </p:nvPr>
        </p:nvSpPr>
        <p:spPr>
          <a:xfrm>
            <a:off x="6172200" y="1903863"/>
            <a:ext cx="5181600" cy="427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320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White - Header, Subhead, Content, Visual">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5D5C4D-0B61-5B48-B59F-15FA936C99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F3E93AB-548D-184F-A411-8F05681548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40000"/>
            <a:ext cx="12192000"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2658979"/>
            <a:ext cx="10515600" cy="35179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40822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ite - Header, Subhead, Content, Visual">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08C10A-CEB8-2948-A25B-D8E1463FB3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A03C9917-61CC-094A-9A79-612E7CE103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2540000"/>
          </a:xfrm>
          <a:prstGeom prst="rect">
            <a:avLst/>
          </a:prstGeom>
        </p:spPr>
      </p:pic>
      <p:sp>
        <p:nvSpPr>
          <p:cNvPr id="12" name="Rectangle 11">
            <a:extLst>
              <a:ext uri="{FF2B5EF4-FFF2-40B4-BE49-F238E27FC236}">
                <a16:creationId xmlns:a16="http://schemas.microsoft.com/office/drawing/2014/main" id="{906746E9-9175-634D-BBC0-C6FFD2B21CFD}"/>
              </a:ext>
            </a:extLst>
          </p:cNvPr>
          <p:cNvSpPr/>
          <p:nvPr userDrawn="1"/>
        </p:nvSpPr>
        <p:spPr>
          <a:xfrm>
            <a:off x="0" y="2540000"/>
            <a:ext cx="12192000" cy="431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7C22B-95B7-DF47-982F-31E16AD6F6B1}"/>
              </a:ext>
            </a:extLst>
          </p:cNvPr>
          <p:cNvSpPr>
            <a:spLocks noGrp="1"/>
          </p:cNvSpPr>
          <p:nvPr>
            <p:ph type="title" hasCustomPrompt="1"/>
          </p:nvPr>
        </p:nvSpPr>
        <p:spPr>
          <a:xfrm>
            <a:off x="838200" y="365125"/>
            <a:ext cx="6266792" cy="1101068"/>
          </a:xfrm>
        </p:spPr>
        <p:txBody>
          <a:bodyPr anchor="ctr"/>
          <a:lstStyle>
            <a:lvl1pPr>
              <a:defRPr sz="4000">
                <a:solidFill>
                  <a:schemeClr val="bg1"/>
                </a:solidFill>
              </a:defRPr>
            </a:lvl1pPr>
          </a:lstStyle>
          <a:p>
            <a:r>
              <a:rPr lang="en-US" dirty="0"/>
              <a:t>This is where the main header goes</a:t>
            </a:r>
          </a:p>
        </p:txBody>
      </p:sp>
      <p:sp>
        <p:nvSpPr>
          <p:cNvPr id="3" name="Content Placeholder 2">
            <a:extLst>
              <a:ext uri="{FF2B5EF4-FFF2-40B4-BE49-F238E27FC236}">
                <a16:creationId xmlns:a16="http://schemas.microsoft.com/office/drawing/2014/main" id="{8EEA2617-A982-9949-8205-E9ADB948D8CB}"/>
              </a:ext>
            </a:extLst>
          </p:cNvPr>
          <p:cNvSpPr>
            <a:spLocks noGrp="1"/>
          </p:cNvSpPr>
          <p:nvPr>
            <p:ph idx="1"/>
          </p:nvPr>
        </p:nvSpPr>
        <p:spPr>
          <a:xfrm>
            <a:off x="838200" y="2658979"/>
            <a:ext cx="10515600" cy="35179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5F7B5509-E528-3349-A839-D93E141CD2FF}"/>
              </a:ext>
            </a:extLst>
          </p:cNvPr>
          <p:cNvSpPr>
            <a:spLocks noGrp="1"/>
          </p:cNvSpPr>
          <p:nvPr>
            <p:ph type="body" sz="quarter" idx="13" hasCustomPrompt="1"/>
          </p:nvPr>
        </p:nvSpPr>
        <p:spPr>
          <a:xfrm>
            <a:off x="838200" y="1550272"/>
            <a:ext cx="6266792" cy="746238"/>
          </a:xfrm>
        </p:spPr>
        <p:txBody>
          <a:bodyPr anchor="ctr">
            <a:noAutofit/>
          </a:bodyPr>
          <a:lstStyle>
            <a:lvl1pPr marL="0" indent="0">
              <a:buNone/>
              <a:defRPr sz="2600" i="1">
                <a:solidFill>
                  <a:schemeClr val="bg1"/>
                </a:solidFill>
              </a:defRPr>
            </a:lvl1pPr>
          </a:lstStyle>
          <a:p>
            <a:pPr lvl="0"/>
            <a:r>
              <a:rPr lang="en-US" dirty="0"/>
              <a:t>This is for multiple lines of subtitle content</a:t>
            </a:r>
          </a:p>
        </p:txBody>
      </p:sp>
      <p:sp>
        <p:nvSpPr>
          <p:cNvPr id="15" name="Footer Placeholder 4">
            <a:extLst>
              <a:ext uri="{FF2B5EF4-FFF2-40B4-BE49-F238E27FC236}">
                <a16:creationId xmlns:a16="http://schemas.microsoft.com/office/drawing/2014/main" id="{94E80CC9-7E96-254C-91E5-D85A66D39A9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16" name="Slide Number Placeholder 5">
            <a:extLst>
              <a:ext uri="{FF2B5EF4-FFF2-40B4-BE49-F238E27FC236}">
                <a16:creationId xmlns:a16="http://schemas.microsoft.com/office/drawing/2014/main" id="{39AF2CC0-253A-BB4F-B03B-A193DA3162F8}"/>
              </a:ext>
            </a:extLst>
          </p:cNvPr>
          <p:cNvSpPr>
            <a:spLocks noGrp="1"/>
          </p:cNvSpPr>
          <p:nvPr>
            <p:ph type="sldNum" sz="quarter" idx="12"/>
          </p:nvPr>
        </p:nvSpPr>
        <p:spPr>
          <a:xfrm>
            <a:off x="838200" y="6353464"/>
            <a:ext cx="2743200" cy="365125"/>
          </a:xfrm>
        </p:spPr>
        <p:txBody>
          <a:bodyPr/>
          <a:lstStyle>
            <a:lvl1pPr algn="l">
              <a:defRPr>
                <a:solidFill>
                  <a:schemeClr val="tx1"/>
                </a:solidFill>
              </a:defRPr>
            </a:lvl1pPr>
          </a:lstStyle>
          <a:p>
            <a:fld id="{A678B2C5-C732-7846-A318-C0A1FC6ADD49}" type="slidenum">
              <a:rPr lang="en-US" smtClean="0"/>
              <a:pPr/>
              <a:t>‹#›</a:t>
            </a:fld>
            <a:endParaRPr lang="en-US" dirty="0"/>
          </a:p>
        </p:txBody>
      </p:sp>
      <p:sp>
        <p:nvSpPr>
          <p:cNvPr id="18" name="Picture Placeholder 20">
            <a:extLst>
              <a:ext uri="{FF2B5EF4-FFF2-40B4-BE49-F238E27FC236}">
                <a16:creationId xmlns:a16="http://schemas.microsoft.com/office/drawing/2014/main" id="{0590DE8E-D8B8-6545-8E80-47F995AA12CE}"/>
              </a:ext>
            </a:extLst>
          </p:cNvPr>
          <p:cNvSpPr>
            <a:spLocks noGrp="1"/>
          </p:cNvSpPr>
          <p:nvPr>
            <p:ph type="pic" sz="quarter" idx="14"/>
          </p:nvPr>
        </p:nvSpPr>
        <p:spPr>
          <a:xfrm>
            <a:off x="7210097" y="365124"/>
            <a:ext cx="4143703" cy="1931386"/>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4130781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4D3BF-8CEE-114A-9E93-A9CF6BCA6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B336AD-B88C-0A44-AC07-AD113AD60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9ABC3F-B0CB-394D-AFBD-127898D1A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Logo</a:t>
            </a:r>
          </a:p>
        </p:txBody>
      </p:sp>
      <p:sp>
        <p:nvSpPr>
          <p:cNvPr id="5" name="Footer Placeholder 4">
            <a:extLst>
              <a:ext uri="{FF2B5EF4-FFF2-40B4-BE49-F238E27FC236}">
                <a16:creationId xmlns:a16="http://schemas.microsoft.com/office/drawing/2014/main" id="{B889FD67-400A-F64D-A0CB-02E78C8C9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31BE4774-5988-3C4C-91A1-73D352CF1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F5D716FD-8077-074D-9C8C-44135A054D3B}" type="slidenum">
              <a:rPr lang="en-US" smtClean="0"/>
              <a:pPr/>
              <a:t>‹#›</a:t>
            </a:fld>
            <a:endParaRPr lang="en-US" dirty="0"/>
          </a:p>
        </p:txBody>
      </p:sp>
    </p:spTree>
    <p:extLst>
      <p:ext uri="{BB962C8B-B14F-4D97-AF65-F5344CB8AC3E}">
        <p14:creationId xmlns:p14="http://schemas.microsoft.com/office/powerpoint/2010/main" val="410750515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725" r:id="rId3"/>
    <p:sldLayoutId id="2147483674" r:id="rId4"/>
    <p:sldLayoutId id="2147483706" r:id="rId5"/>
    <p:sldLayoutId id="2147483711" r:id="rId6"/>
    <p:sldLayoutId id="2147483712"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692" r:id="rId17"/>
    <p:sldLayoutId id="2147483693" r:id="rId18"/>
    <p:sldLayoutId id="2147483719" r:id="rId19"/>
    <p:sldLayoutId id="2147483720" r:id="rId20"/>
    <p:sldLayoutId id="2147483704" r:id="rId21"/>
    <p:sldLayoutId id="2147483705" r:id="rId22"/>
    <p:sldLayoutId id="2147483673" r:id="rId23"/>
    <p:sldLayoutId id="2147483672" r:id="rId24"/>
    <p:sldLayoutId id="2147483681" r:id="rId25"/>
    <p:sldLayoutId id="2147483721" r:id="rId26"/>
    <p:sldLayoutId id="2147483686" r:id="rId27"/>
    <p:sldLayoutId id="2147483682" r:id="rId28"/>
    <p:sldLayoutId id="2147483694" r:id="rId29"/>
    <p:sldLayoutId id="2147483695" r:id="rId30"/>
    <p:sldLayoutId id="2147483676" r:id="rId31"/>
    <p:sldLayoutId id="2147483677" r:id="rId32"/>
    <p:sldLayoutId id="2147483679" r:id="rId33"/>
    <p:sldLayoutId id="2147483680" r:id="rId34"/>
    <p:sldLayoutId id="2147483687" r:id="rId35"/>
    <p:sldLayoutId id="2147483688" r:id="rId36"/>
    <p:sldLayoutId id="2147483696" r:id="rId37"/>
    <p:sldLayoutId id="2147483697" r:id="rId38"/>
    <p:sldLayoutId id="2147483678" r:id="rId39"/>
    <p:sldLayoutId id="2147483675" r:id="rId40"/>
    <p:sldLayoutId id="2147483683" r:id="rId41"/>
    <p:sldLayoutId id="2147483684" r:id="rId42"/>
    <p:sldLayoutId id="2147483689" r:id="rId43"/>
    <p:sldLayoutId id="2147483690" r:id="rId44"/>
  </p:sldLayoutIdLst>
  <p:txStyles>
    <p:titleStyle>
      <a:lvl1pPr algn="l" defTabSz="914400" rtl="0" eaLnBrk="1" latinLnBrk="0" hangingPunct="1">
        <a:lnSpc>
          <a:spcPct val="90000"/>
        </a:lnSpc>
        <a:spcBef>
          <a:spcPct val="0"/>
        </a:spcBef>
        <a:buNone/>
        <a:defRPr sz="4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research.domaintools.com/iris"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hyperlink" Target="https://securelist.com/dns-manipulation-in-venezuela/89592/" TargetMode="Externa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C17C-D385-BA49-9E58-6C53B51C4A8B}"/>
              </a:ext>
            </a:extLst>
          </p:cNvPr>
          <p:cNvSpPr>
            <a:spLocks noGrp="1"/>
          </p:cNvSpPr>
          <p:nvPr>
            <p:ph type="ctrTitle"/>
          </p:nvPr>
        </p:nvSpPr>
        <p:spPr>
          <a:xfrm>
            <a:off x="1548938" y="1278723"/>
            <a:ext cx="8060575" cy="2391418"/>
          </a:xfrm>
        </p:spPr>
        <p:txBody>
          <a:bodyPr>
            <a:normAutofit/>
          </a:bodyPr>
          <a:lstStyle/>
          <a:p>
            <a:pPr algn="l"/>
            <a:r>
              <a:rPr lang="en-US" sz="4800" b="1" dirty="0"/>
              <a:t>Workshop: Tracking Adversary Infrastructure</a:t>
            </a:r>
          </a:p>
        </p:txBody>
      </p:sp>
      <p:sp>
        <p:nvSpPr>
          <p:cNvPr id="3" name="Subtitle 2">
            <a:extLst>
              <a:ext uri="{FF2B5EF4-FFF2-40B4-BE49-F238E27FC236}">
                <a16:creationId xmlns:a16="http://schemas.microsoft.com/office/drawing/2014/main" id="{5FBDD61C-DACD-5F44-9EF2-AA909A8D0E71}"/>
              </a:ext>
            </a:extLst>
          </p:cNvPr>
          <p:cNvSpPr>
            <a:spLocks noGrp="1"/>
          </p:cNvSpPr>
          <p:nvPr>
            <p:ph type="subTitle" idx="1"/>
          </p:nvPr>
        </p:nvSpPr>
        <p:spPr>
          <a:xfrm>
            <a:off x="1548938" y="3519979"/>
            <a:ext cx="8659091" cy="1816792"/>
          </a:xfrm>
        </p:spPr>
        <p:txBody>
          <a:bodyPr>
            <a:normAutofit/>
          </a:bodyPr>
          <a:lstStyle/>
          <a:p>
            <a:pPr algn="l"/>
            <a:r>
              <a:rPr lang="en-US" sz="1800" dirty="0"/>
              <a:t>Mike Schwartz, Target</a:t>
            </a:r>
          </a:p>
          <a:p>
            <a:pPr algn="l"/>
            <a:r>
              <a:rPr lang="en-US" sz="1800" dirty="0"/>
              <a:t>Tim Helming, </a:t>
            </a:r>
            <a:r>
              <a:rPr lang="en-US" sz="1800" dirty="0" err="1"/>
              <a:t>DomainTools</a:t>
            </a:r>
            <a:r>
              <a:rPr lang="en-US" sz="1800" dirty="0"/>
              <a:t> </a:t>
            </a:r>
          </a:p>
          <a:p>
            <a:pPr algn="l"/>
            <a:r>
              <a:rPr lang="en-US" sz="1800" dirty="0"/>
              <a:t>FIRST CTI Symposium</a:t>
            </a:r>
          </a:p>
          <a:p>
            <a:pPr algn="l"/>
            <a:r>
              <a:rPr lang="en-US" sz="1800" dirty="0"/>
              <a:t>18 March 2019</a:t>
            </a:r>
          </a:p>
        </p:txBody>
      </p:sp>
    </p:spTree>
    <p:extLst>
      <p:ext uri="{BB962C8B-B14F-4D97-AF65-F5344CB8AC3E}">
        <p14:creationId xmlns:p14="http://schemas.microsoft.com/office/powerpoint/2010/main" val="6141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A Note on Directionality</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a:xfrm>
            <a:off x="838200" y="1903863"/>
            <a:ext cx="10515600" cy="4724377"/>
          </a:xfrm>
        </p:spPr>
        <p:txBody>
          <a:bodyPr>
            <a:normAutofit fontScale="92500" lnSpcReduction="10000"/>
          </a:bodyPr>
          <a:lstStyle/>
          <a:p>
            <a:pPr marL="0" indent="0">
              <a:buNone/>
            </a:pPr>
            <a:r>
              <a:rPr lang="en-US" dirty="0"/>
              <a:t>What is observable to you varies with the direction of the traffic.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Threat actors “rent” IP addresses but own domains. This can be valuable for forensics.</a:t>
            </a:r>
          </a:p>
          <a:p>
            <a:pPr marL="0" indent="0">
              <a:buNone/>
            </a:pPr>
            <a:r>
              <a:rPr lang="en-US" dirty="0"/>
              <a:t>    </a:t>
            </a:r>
            <a:r>
              <a:rPr lang="en-US" sz="1900" dirty="0">
                <a:solidFill>
                  <a:schemeClr val="accent2">
                    <a:lumMod val="50000"/>
                  </a:schemeClr>
                </a:solidFill>
              </a:rPr>
              <a:t> *IFF you’re logging the right things.</a:t>
            </a:r>
          </a:p>
          <a:p>
            <a:pPr marL="0" indent="0">
              <a:buNone/>
            </a:pPr>
            <a:endParaRPr lang="en-US" dirty="0"/>
          </a:p>
          <a:p>
            <a:pPr marL="0" indent="0">
              <a:buNone/>
            </a:pPr>
            <a:endParaRPr lang="en-US" dirty="0"/>
          </a:p>
        </p:txBody>
      </p:sp>
      <p:pic>
        <p:nvPicPr>
          <p:cNvPr id="7" name="Picture 6" descr="archiv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3033" y="2749144"/>
            <a:ext cx="2380783" cy="2427192"/>
          </a:xfrm>
          <a:prstGeom prst="rect">
            <a:avLst/>
          </a:prstGeom>
        </p:spPr>
      </p:pic>
      <p:sp>
        <p:nvSpPr>
          <p:cNvPr id="8" name="Right Arrow 7"/>
          <p:cNvSpPr/>
          <p:nvPr/>
        </p:nvSpPr>
        <p:spPr>
          <a:xfrm>
            <a:off x="838200" y="2749145"/>
            <a:ext cx="4750965" cy="995230"/>
          </a:xfrm>
          <a:prstGeom prst="rightArrow">
            <a:avLst/>
          </a:prstGeom>
          <a:solidFill>
            <a:schemeClr val="accent3"/>
          </a:solidFill>
          <a:ln>
            <a:solidFill>
              <a:srgbClr val="666667"/>
            </a:solidFill>
          </a:ln>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r>
              <a:rPr lang="en-US" sz="2000" kern="0" dirty="0">
                <a:solidFill>
                  <a:srgbClr val="FFFFFF"/>
                </a:solidFill>
                <a:latin typeface="Helvetica Neue"/>
                <a:ea typeface="Arial"/>
                <a:cs typeface="Helvetica Neue"/>
                <a:sym typeface="Arial"/>
              </a:rPr>
              <a:t>Inbound: IP addresses/ports</a:t>
            </a:r>
          </a:p>
        </p:txBody>
      </p:sp>
      <p:sp>
        <p:nvSpPr>
          <p:cNvPr id="9" name="Left Arrow 8"/>
          <p:cNvSpPr/>
          <p:nvPr/>
        </p:nvSpPr>
        <p:spPr>
          <a:xfrm>
            <a:off x="838201" y="3962740"/>
            <a:ext cx="4570016" cy="983375"/>
          </a:xfrm>
          <a:prstGeom prst="leftArrow">
            <a:avLst/>
          </a:prstGeom>
          <a:solidFill>
            <a:schemeClr val="accent6"/>
          </a:solidFill>
          <a:ln>
            <a:solidFill>
              <a:srgbClr val="666667"/>
            </a:solidFill>
          </a:ln>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r>
              <a:rPr lang="en-US" kern="0" dirty="0">
                <a:solidFill>
                  <a:srgbClr val="FFFFFF"/>
                </a:solidFill>
                <a:latin typeface="Helvetica Neue"/>
                <a:ea typeface="Arial"/>
                <a:cs typeface="Helvetica Neue"/>
                <a:sym typeface="Arial"/>
              </a:rPr>
              <a:t>Outbound: IPs/ports and domain names*</a:t>
            </a:r>
          </a:p>
        </p:txBody>
      </p:sp>
    </p:spTree>
    <p:extLst>
      <p:ext uri="{BB962C8B-B14F-4D97-AF65-F5344CB8AC3E}">
        <p14:creationId xmlns:p14="http://schemas.microsoft.com/office/powerpoint/2010/main" val="13698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9" end="9"/>
                                            </p:txEl>
                                          </p:spTgt>
                                        </p:tgtEl>
                                        <p:attrNameLst>
                                          <p:attrName>style.visibility</p:attrName>
                                        </p:attrNameLst>
                                      </p:cBhvr>
                                      <p:to>
                                        <p:strVal val="visible"/>
                                      </p:to>
                                    </p:set>
                                    <p:animEffect transition="in" filter="fade">
                                      <p:cBhvr>
                                        <p:cTn id="18" dur="500"/>
                                        <p:tgtEl>
                                          <p:spTgt spid="5">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OSINT, Threat Feeds, Directionality</a:t>
            </a:r>
          </a:p>
        </p:txBody>
      </p:sp>
      <p:pic>
        <p:nvPicPr>
          <p:cNvPr id="4" name="Picture 3" descr="Screen Shot 2014-05-16 at 10.36.0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99200" y="4179360"/>
            <a:ext cx="1164470" cy="1036506"/>
          </a:xfrm>
          <a:prstGeom prst="rect">
            <a:avLst/>
          </a:prstGeom>
        </p:spPr>
      </p:pic>
      <p:pic>
        <p:nvPicPr>
          <p:cNvPr id="6" name="Picture 5" descr="Screen Shot 2014-05-16 at 10.36.0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0420" y="2654004"/>
            <a:ext cx="1164470" cy="1036506"/>
          </a:xfrm>
          <a:prstGeom prst="rect">
            <a:avLst/>
          </a:prstGeom>
        </p:spPr>
      </p:pic>
      <p:pic>
        <p:nvPicPr>
          <p:cNvPr id="7" name="Picture 6" descr="lapto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9252" y="2606445"/>
            <a:ext cx="1124418" cy="1124418"/>
          </a:xfrm>
          <a:prstGeom prst="rect">
            <a:avLst/>
          </a:prstGeom>
        </p:spPr>
      </p:pic>
      <p:pic>
        <p:nvPicPr>
          <p:cNvPr id="8" name="Picture 7" descr="Screen Shot 2015-02-10 at 1.07.45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0976" y="4216398"/>
            <a:ext cx="903359" cy="920088"/>
          </a:xfrm>
          <a:prstGeom prst="rect">
            <a:avLst/>
          </a:prstGeom>
        </p:spPr>
      </p:pic>
      <p:sp>
        <p:nvSpPr>
          <p:cNvPr id="9" name="Rectangle 8"/>
          <p:cNvSpPr/>
          <p:nvPr/>
        </p:nvSpPr>
        <p:spPr>
          <a:xfrm>
            <a:off x="1458000" y="2654005"/>
            <a:ext cx="1845419" cy="2633374"/>
          </a:xfrm>
          <a:prstGeom prst="rect">
            <a:avLst/>
          </a:prstGeom>
          <a:solidFill>
            <a:schemeClr val="bg2">
              <a:lumMod val="40000"/>
              <a:lumOff val="60000"/>
              <a:alpha val="29000"/>
            </a:schemeClr>
          </a:solidFill>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endParaRPr lang="en-US" sz="1100" kern="0">
              <a:solidFill>
                <a:srgbClr val="FFFFFF"/>
              </a:solidFill>
              <a:latin typeface="Arial"/>
              <a:ea typeface="Arial"/>
              <a:cs typeface="Arial"/>
              <a:sym typeface="Arial"/>
            </a:endParaRPr>
          </a:p>
        </p:txBody>
      </p:sp>
      <p:sp>
        <p:nvSpPr>
          <p:cNvPr id="10" name="Rectangle 9"/>
          <p:cNvSpPr/>
          <p:nvPr/>
        </p:nvSpPr>
        <p:spPr>
          <a:xfrm>
            <a:off x="5888115" y="2654006"/>
            <a:ext cx="1541297" cy="2630845"/>
          </a:xfrm>
          <a:prstGeom prst="rect">
            <a:avLst/>
          </a:prstGeom>
          <a:solidFill>
            <a:schemeClr val="bg2">
              <a:lumMod val="40000"/>
              <a:lumOff val="60000"/>
              <a:alpha val="29000"/>
            </a:schemeClr>
          </a:solidFill>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endParaRPr lang="en-US" sz="1100" kern="0">
              <a:solidFill>
                <a:srgbClr val="FFFFFF"/>
              </a:solidFill>
              <a:latin typeface="Arial"/>
              <a:ea typeface="Arial"/>
              <a:cs typeface="Arial"/>
              <a:sym typeface="Arial"/>
            </a:endParaRPr>
          </a:p>
        </p:txBody>
      </p:sp>
      <p:sp>
        <p:nvSpPr>
          <p:cNvPr id="11" name="Left Arrow 10"/>
          <p:cNvSpPr/>
          <p:nvPr/>
        </p:nvSpPr>
        <p:spPr>
          <a:xfrm>
            <a:off x="3007754" y="2962790"/>
            <a:ext cx="2880361" cy="406964"/>
          </a:xfrm>
          <a:prstGeom prst="leftArrow">
            <a:avLst/>
          </a:prstGeom>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r>
              <a:rPr lang="en-US" sz="1100" kern="0" dirty="0">
                <a:solidFill>
                  <a:schemeClr val="bg1"/>
                </a:solidFill>
                <a:latin typeface="Gotham Book"/>
                <a:ea typeface="Arial"/>
                <a:cs typeface="Gotham Book"/>
                <a:sym typeface="Arial"/>
              </a:rPr>
              <a:t>visit domains, get </a:t>
            </a:r>
            <a:r>
              <a:rPr lang="en-US" sz="1100" kern="0" dirty="0" err="1">
                <a:solidFill>
                  <a:schemeClr val="bg1"/>
                </a:solidFill>
                <a:latin typeface="Gotham Book"/>
                <a:ea typeface="Arial"/>
                <a:cs typeface="Gotham Book"/>
                <a:sym typeface="Arial"/>
              </a:rPr>
              <a:t>pwnd</a:t>
            </a:r>
            <a:endParaRPr lang="en-US" sz="1100" kern="0" dirty="0">
              <a:solidFill>
                <a:schemeClr val="bg1"/>
              </a:solidFill>
              <a:latin typeface="Gotham Book"/>
              <a:ea typeface="Arial"/>
              <a:cs typeface="Gotham Book"/>
              <a:sym typeface="Arial"/>
            </a:endParaRPr>
          </a:p>
        </p:txBody>
      </p:sp>
      <p:sp>
        <p:nvSpPr>
          <p:cNvPr id="12" name="Right Arrow 11"/>
          <p:cNvSpPr/>
          <p:nvPr/>
        </p:nvSpPr>
        <p:spPr>
          <a:xfrm>
            <a:off x="3147740" y="4434122"/>
            <a:ext cx="2880360" cy="465227"/>
          </a:xfrm>
          <a:prstGeom prst="rightArrow">
            <a:avLst/>
          </a:prstGeom>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r>
              <a:rPr lang="en-US" sz="1100" kern="0" dirty="0">
                <a:solidFill>
                  <a:schemeClr val="bg1"/>
                </a:solidFill>
                <a:latin typeface="Gotham Book"/>
                <a:ea typeface="Arial"/>
                <a:cs typeface="Gotham Book"/>
                <a:sym typeface="Arial"/>
              </a:rPr>
              <a:t>succumb to hacks, get </a:t>
            </a:r>
            <a:r>
              <a:rPr lang="en-US" sz="1100" kern="0" dirty="0" err="1">
                <a:solidFill>
                  <a:schemeClr val="bg1"/>
                </a:solidFill>
                <a:latin typeface="Gotham Book"/>
                <a:ea typeface="Arial"/>
                <a:cs typeface="Gotham Book"/>
                <a:sym typeface="Arial"/>
              </a:rPr>
              <a:t>pwnd</a:t>
            </a:r>
            <a:endParaRPr lang="en-US" sz="1100" kern="0" dirty="0">
              <a:solidFill>
                <a:schemeClr val="bg1"/>
              </a:solidFill>
              <a:latin typeface="Gotham Book"/>
              <a:ea typeface="Arial"/>
              <a:cs typeface="Gotham Book"/>
              <a:sym typeface="Arial"/>
            </a:endParaRPr>
          </a:p>
        </p:txBody>
      </p:sp>
      <p:sp>
        <p:nvSpPr>
          <p:cNvPr id="13" name="Rectangle 12"/>
          <p:cNvSpPr/>
          <p:nvPr/>
        </p:nvSpPr>
        <p:spPr>
          <a:xfrm>
            <a:off x="1458000" y="2641553"/>
            <a:ext cx="7939235" cy="1036506"/>
          </a:xfrm>
          <a:prstGeom prst="rect">
            <a:avLst/>
          </a:prstGeom>
          <a:noFill/>
          <a:ln w="28575" cmpd="sng">
            <a:prstDash val="dash"/>
          </a:ln>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endParaRPr lang="en-US" sz="1100" kern="0">
              <a:solidFill>
                <a:srgbClr val="FFFFFF"/>
              </a:solidFill>
              <a:latin typeface="Arial"/>
              <a:ea typeface="Arial"/>
              <a:cs typeface="Arial"/>
              <a:sym typeface="Arial"/>
            </a:endParaRPr>
          </a:p>
        </p:txBody>
      </p:sp>
      <p:sp>
        <p:nvSpPr>
          <p:cNvPr id="14" name="Rectangle 13"/>
          <p:cNvSpPr/>
          <p:nvPr/>
        </p:nvSpPr>
        <p:spPr>
          <a:xfrm>
            <a:off x="1458000" y="4109903"/>
            <a:ext cx="7939235" cy="1177476"/>
          </a:xfrm>
          <a:prstGeom prst="rect">
            <a:avLst/>
          </a:prstGeom>
          <a:noFill/>
          <a:ln w="28575" cmpd="sng">
            <a:prstDash val="dash"/>
          </a:ln>
        </p:spPr>
        <p:style>
          <a:lnRef idx="1">
            <a:schemeClr val="accent1"/>
          </a:lnRef>
          <a:fillRef idx="3">
            <a:schemeClr val="accent1"/>
          </a:fillRef>
          <a:effectRef idx="2">
            <a:schemeClr val="accent1"/>
          </a:effectRef>
          <a:fontRef idx="minor">
            <a:schemeClr val="lt1"/>
          </a:fontRef>
        </p:style>
        <p:txBody>
          <a:bodyPr lIns="34289" tIns="17145" rIns="34289" bIns="17145" rtlCol="0" anchor="ctr"/>
          <a:lstStyle/>
          <a:p>
            <a:pPr algn="ctr" defTabSz="457189" hangingPunct="0">
              <a:lnSpc>
                <a:spcPts val="1500"/>
              </a:lnSpc>
            </a:pPr>
            <a:endParaRPr lang="en-US" sz="1100" kern="0">
              <a:solidFill>
                <a:srgbClr val="FFFFFF"/>
              </a:solidFill>
              <a:latin typeface="Arial"/>
              <a:ea typeface="Arial"/>
              <a:cs typeface="Arial"/>
              <a:sym typeface="Arial"/>
            </a:endParaRPr>
          </a:p>
        </p:txBody>
      </p:sp>
      <p:sp>
        <p:nvSpPr>
          <p:cNvPr id="15" name="TextBox 14"/>
          <p:cNvSpPr txBox="1"/>
          <p:nvPr/>
        </p:nvSpPr>
        <p:spPr>
          <a:xfrm>
            <a:off x="7550370" y="2992558"/>
            <a:ext cx="1735776" cy="416139"/>
          </a:xfrm>
          <a:prstGeom prst="rect">
            <a:avLst/>
          </a:prstGeom>
          <a:noFill/>
        </p:spPr>
        <p:txBody>
          <a:bodyPr wrap="square" lIns="34289" tIns="17145" rIns="34289" bIns="17145" rtlCol="0">
            <a:spAutoFit/>
          </a:bodyPr>
          <a:lstStyle/>
          <a:p>
            <a:pPr defTabSz="457189" hangingPunct="0">
              <a:lnSpc>
                <a:spcPts val="1500"/>
              </a:lnSpc>
            </a:pPr>
            <a:r>
              <a:rPr lang="en-US" sz="1100" kern="0" dirty="0">
                <a:solidFill>
                  <a:srgbClr val="666667">
                    <a:lumOff val="-14901"/>
                  </a:srgbClr>
                </a:solidFill>
                <a:latin typeface="Gotham Book"/>
                <a:ea typeface="Arial"/>
                <a:cs typeface="Gotham Book"/>
                <a:sym typeface="Arial"/>
              </a:rPr>
              <a:t>OSINT is useful here (actors own domains). </a:t>
            </a:r>
          </a:p>
        </p:txBody>
      </p:sp>
      <p:sp>
        <p:nvSpPr>
          <p:cNvPr id="16" name="TextBox 15"/>
          <p:cNvSpPr txBox="1"/>
          <p:nvPr/>
        </p:nvSpPr>
        <p:spPr>
          <a:xfrm>
            <a:off x="7470997" y="4314484"/>
            <a:ext cx="1706012" cy="800219"/>
          </a:xfrm>
          <a:prstGeom prst="rect">
            <a:avLst/>
          </a:prstGeom>
          <a:noFill/>
        </p:spPr>
        <p:txBody>
          <a:bodyPr wrap="square" lIns="34289" tIns="17145" rIns="34289" bIns="17145" rtlCol="0">
            <a:spAutoFit/>
          </a:bodyPr>
          <a:lstStyle/>
          <a:p>
            <a:pPr defTabSz="457189" hangingPunct="0">
              <a:lnSpc>
                <a:spcPts val="1500"/>
              </a:lnSpc>
            </a:pPr>
            <a:r>
              <a:rPr lang="en-US" sz="1100" kern="0" dirty="0">
                <a:solidFill>
                  <a:srgbClr val="666667">
                    <a:lumOff val="-14901"/>
                  </a:srgbClr>
                </a:solidFill>
                <a:latin typeface="Gotham Book"/>
                <a:ea typeface="Arial"/>
                <a:cs typeface="Gotham Book"/>
                <a:sym typeface="Arial"/>
              </a:rPr>
              <a:t>Need observation-based </a:t>
            </a:r>
            <a:r>
              <a:rPr lang="en-US" sz="1100" kern="0" dirty="0" err="1">
                <a:solidFill>
                  <a:srgbClr val="666667">
                    <a:lumOff val="-14901"/>
                  </a:srgbClr>
                </a:solidFill>
                <a:latin typeface="Gotham Book"/>
                <a:ea typeface="Arial"/>
                <a:cs typeface="Gotham Book"/>
                <a:sym typeface="Arial"/>
              </a:rPr>
              <a:t>intel</a:t>
            </a:r>
            <a:r>
              <a:rPr lang="en-US" sz="1100" kern="0" dirty="0">
                <a:solidFill>
                  <a:srgbClr val="666667">
                    <a:lumOff val="-14901"/>
                  </a:srgbClr>
                </a:solidFill>
                <a:latin typeface="Gotham Book"/>
                <a:ea typeface="Arial"/>
                <a:cs typeface="Gotham Book"/>
                <a:sym typeface="Arial"/>
              </a:rPr>
              <a:t> for this part (actors rent IP addresses)</a:t>
            </a:r>
          </a:p>
        </p:txBody>
      </p:sp>
      <p:sp>
        <p:nvSpPr>
          <p:cNvPr id="17" name="TextBox 16"/>
          <p:cNvSpPr txBox="1"/>
          <p:nvPr/>
        </p:nvSpPr>
        <p:spPr>
          <a:xfrm>
            <a:off x="1760421" y="2251704"/>
            <a:ext cx="1247333" cy="237245"/>
          </a:xfrm>
          <a:prstGeom prst="rect">
            <a:avLst/>
          </a:prstGeom>
          <a:noFill/>
        </p:spPr>
        <p:txBody>
          <a:bodyPr wrap="square" lIns="34289" tIns="17145" rIns="34289" bIns="17145" rtlCol="0">
            <a:spAutoFit/>
          </a:bodyPr>
          <a:lstStyle/>
          <a:p>
            <a:pPr algn="ctr" defTabSz="457189" hangingPunct="0">
              <a:lnSpc>
                <a:spcPts val="1500"/>
              </a:lnSpc>
            </a:pPr>
            <a:r>
              <a:rPr lang="en-US" sz="1700" kern="0" dirty="0">
                <a:solidFill>
                  <a:srgbClr val="D1D1D1">
                    <a:lumMod val="50000"/>
                  </a:srgbClr>
                </a:solidFill>
                <a:latin typeface="Gotham Book"/>
                <a:ea typeface="Arial"/>
                <a:cs typeface="Gotham Book"/>
                <a:sym typeface="Arial"/>
              </a:rPr>
              <a:t>Bad Actor</a:t>
            </a:r>
          </a:p>
        </p:txBody>
      </p:sp>
      <p:sp>
        <p:nvSpPr>
          <p:cNvPr id="18" name="TextBox 17"/>
          <p:cNvSpPr txBox="1"/>
          <p:nvPr/>
        </p:nvSpPr>
        <p:spPr>
          <a:xfrm>
            <a:off x="6169793" y="2251704"/>
            <a:ext cx="879624" cy="237245"/>
          </a:xfrm>
          <a:prstGeom prst="rect">
            <a:avLst/>
          </a:prstGeom>
          <a:noFill/>
        </p:spPr>
        <p:txBody>
          <a:bodyPr wrap="square" lIns="34289" tIns="17145" rIns="34289" bIns="17145" rtlCol="0">
            <a:spAutoFit/>
          </a:bodyPr>
          <a:lstStyle/>
          <a:p>
            <a:pPr algn="ctr" defTabSz="457189" hangingPunct="0">
              <a:lnSpc>
                <a:spcPts val="1500"/>
              </a:lnSpc>
            </a:pPr>
            <a:r>
              <a:rPr lang="en-US" sz="1700" kern="0" dirty="0">
                <a:solidFill>
                  <a:srgbClr val="D1D1D1">
                    <a:lumMod val="50000"/>
                  </a:srgbClr>
                </a:solidFill>
                <a:latin typeface="Gotham Book"/>
                <a:ea typeface="Arial"/>
                <a:cs typeface="Gotham Book"/>
                <a:sym typeface="Arial"/>
              </a:rPr>
              <a:t>You</a:t>
            </a:r>
          </a:p>
        </p:txBody>
      </p:sp>
      <p:sp>
        <p:nvSpPr>
          <p:cNvPr id="19" name="TextBox 18"/>
          <p:cNvSpPr txBox="1"/>
          <p:nvPr/>
        </p:nvSpPr>
        <p:spPr>
          <a:xfrm rot="5400000">
            <a:off x="2778650" y="3819362"/>
            <a:ext cx="1315060" cy="237245"/>
          </a:xfrm>
          <a:prstGeom prst="rect">
            <a:avLst/>
          </a:prstGeom>
          <a:noFill/>
        </p:spPr>
        <p:txBody>
          <a:bodyPr wrap="square" lIns="34289" tIns="17145" rIns="34289" bIns="17145" rtlCol="0">
            <a:spAutoFit/>
          </a:bodyPr>
          <a:lstStyle/>
          <a:p>
            <a:pPr algn="ctr" defTabSz="457189" hangingPunct="0">
              <a:lnSpc>
                <a:spcPts val="1500"/>
              </a:lnSpc>
            </a:pPr>
            <a:r>
              <a:rPr lang="en-US" sz="1700" kern="0" dirty="0">
                <a:solidFill>
                  <a:srgbClr val="666667">
                    <a:lumOff val="-14901"/>
                  </a:srgbClr>
                </a:solidFill>
                <a:latin typeface="Gotham Bold"/>
                <a:ea typeface="Arial"/>
                <a:cs typeface="Gotham Bold"/>
                <a:sym typeface="Arial"/>
              </a:rPr>
              <a:t>1.2.3.4</a:t>
            </a:r>
          </a:p>
        </p:txBody>
      </p:sp>
    </p:spTree>
    <p:extLst>
      <p:ext uri="{BB962C8B-B14F-4D97-AF65-F5344CB8AC3E}">
        <p14:creationId xmlns:p14="http://schemas.microsoft.com/office/powerpoint/2010/main" val="299592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Asking the Right Questions</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a:xfrm>
            <a:off x="606845" y="2058099"/>
            <a:ext cx="3502446" cy="4273099"/>
          </a:xfrm>
        </p:spPr>
        <p:txBody>
          <a:bodyPr>
            <a:normAutofit fontScale="85000" lnSpcReduction="20000"/>
          </a:bodyPr>
          <a:lstStyle/>
          <a:p>
            <a:pPr marL="0" indent="0">
              <a:buNone/>
            </a:pPr>
            <a:r>
              <a:rPr lang="en-US" dirty="0"/>
              <a:t>Domains</a:t>
            </a:r>
          </a:p>
          <a:p>
            <a:r>
              <a:rPr lang="en-US" dirty="0"/>
              <a:t>What is its purpose?</a:t>
            </a:r>
          </a:p>
          <a:p>
            <a:r>
              <a:rPr lang="en-US" dirty="0"/>
              <a:t>Is it legit?</a:t>
            </a:r>
          </a:p>
          <a:p>
            <a:r>
              <a:rPr lang="en-US" dirty="0"/>
              <a:t>Is it recent?</a:t>
            </a:r>
          </a:p>
          <a:p>
            <a:r>
              <a:rPr lang="en-US" dirty="0"/>
              <a:t>Who registered it?</a:t>
            </a:r>
          </a:p>
          <a:p>
            <a:r>
              <a:rPr lang="en-US" dirty="0"/>
              <a:t>Where is it hosted?</a:t>
            </a:r>
          </a:p>
          <a:p>
            <a:r>
              <a:rPr lang="en-US" dirty="0"/>
              <a:t>Does it have web content?</a:t>
            </a:r>
          </a:p>
          <a:p>
            <a:r>
              <a:rPr lang="en-US" dirty="0"/>
              <a:t>Has anyone flagged it as bad?</a:t>
            </a:r>
          </a:p>
          <a:p>
            <a:r>
              <a:rPr lang="en-US" dirty="0"/>
              <a:t>What is it connected to?</a:t>
            </a:r>
          </a:p>
          <a:p>
            <a:endParaRPr lang="en-US" dirty="0"/>
          </a:p>
        </p:txBody>
      </p:sp>
      <p:sp>
        <p:nvSpPr>
          <p:cNvPr id="4" name="Content Placeholder 4">
            <a:extLst>
              <a:ext uri="{FF2B5EF4-FFF2-40B4-BE49-F238E27FC236}">
                <a16:creationId xmlns:a16="http://schemas.microsoft.com/office/drawing/2014/main" id="{11147568-6559-564E-A58D-7BC66792B52C}"/>
              </a:ext>
            </a:extLst>
          </p:cNvPr>
          <p:cNvSpPr txBox="1">
            <a:spLocks/>
          </p:cNvSpPr>
          <p:nvPr/>
        </p:nvSpPr>
        <p:spPr>
          <a:xfrm>
            <a:off x="4802435" y="2058098"/>
            <a:ext cx="3502446" cy="42730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IPs</a:t>
            </a:r>
          </a:p>
          <a:p>
            <a:r>
              <a:rPr lang="en-US" dirty="0"/>
              <a:t>Who owns the IP or range?</a:t>
            </a:r>
          </a:p>
          <a:p>
            <a:r>
              <a:rPr lang="en-US" dirty="0"/>
              <a:t>Where is it based?</a:t>
            </a:r>
          </a:p>
          <a:p>
            <a:r>
              <a:rPr lang="en-US" dirty="0"/>
              <a:t>Is it hosting domains, and if so, what are they?</a:t>
            </a:r>
          </a:p>
          <a:p>
            <a:r>
              <a:rPr lang="en-US" dirty="0"/>
              <a:t>What port(s) are open?</a:t>
            </a:r>
          </a:p>
          <a:p>
            <a:r>
              <a:rPr lang="en-US" dirty="0"/>
              <a:t>Has anyone flagged it as bad?</a:t>
            </a:r>
          </a:p>
          <a:p>
            <a:r>
              <a:rPr lang="en-US" dirty="0"/>
              <a:t>What else is on the same ASN?</a:t>
            </a:r>
          </a:p>
          <a:p>
            <a:r>
              <a:rPr lang="en-US" dirty="0"/>
              <a:t>Is it part of a coordinated campaign?</a:t>
            </a:r>
          </a:p>
          <a:p>
            <a:endParaRPr lang="en-US" dirty="0"/>
          </a:p>
        </p:txBody>
      </p:sp>
      <p:sp>
        <p:nvSpPr>
          <p:cNvPr id="3" name="TextBox 2">
            <a:extLst>
              <a:ext uri="{FF2B5EF4-FFF2-40B4-BE49-F238E27FC236}">
                <a16:creationId xmlns:a16="http://schemas.microsoft.com/office/drawing/2014/main" id="{C0983ED1-C036-5743-817D-585B14747D4B}"/>
              </a:ext>
            </a:extLst>
          </p:cNvPr>
          <p:cNvSpPr txBox="1"/>
          <p:nvPr/>
        </p:nvSpPr>
        <p:spPr>
          <a:xfrm>
            <a:off x="9276202" y="2875401"/>
            <a:ext cx="2324560" cy="1569660"/>
          </a:xfrm>
          <a:prstGeom prst="rect">
            <a:avLst/>
          </a:prstGeom>
          <a:solidFill>
            <a:schemeClr val="tx2">
              <a:lumMod val="40000"/>
              <a:lumOff val="60000"/>
            </a:schemeClr>
          </a:solidFill>
        </p:spPr>
        <p:txBody>
          <a:bodyPr wrap="square" rtlCol="0">
            <a:spAutoFit/>
          </a:bodyPr>
          <a:lstStyle/>
          <a:p>
            <a:r>
              <a:rPr lang="en-US" sz="2400" i="1" dirty="0">
                <a:latin typeface="Helvetica" pitchFamily="2" charset="0"/>
              </a:rPr>
              <a:t>Hint: we’re going to revisit these questions later!</a:t>
            </a:r>
          </a:p>
        </p:txBody>
      </p:sp>
    </p:spTree>
    <p:extLst>
      <p:ext uri="{BB962C8B-B14F-4D97-AF65-F5344CB8AC3E}">
        <p14:creationId xmlns:p14="http://schemas.microsoft.com/office/powerpoint/2010/main" val="19667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Workflow: Adversary Infrastructure Mapping</a:t>
            </a:r>
          </a:p>
        </p:txBody>
      </p:sp>
      <p:sp>
        <p:nvSpPr>
          <p:cNvPr id="6" name="Bent Arrow 5"/>
          <p:cNvSpPr/>
          <p:nvPr/>
        </p:nvSpPr>
        <p:spPr>
          <a:xfrm flipH="1" flipV="1">
            <a:off x="4896155" y="3371919"/>
            <a:ext cx="4279946" cy="708292"/>
          </a:xfrm>
          <a:prstGeom prst="bentArrow">
            <a:avLst/>
          </a:prstGeom>
          <a:solidFill>
            <a:schemeClr val="tx1">
              <a:lumMod val="65000"/>
              <a:lumOff val="35000"/>
            </a:schemeClr>
          </a:solidFill>
          <a:ln>
            <a:noFill/>
          </a:ln>
          <a:effectLst/>
        </p:spPr>
        <p:style>
          <a:lnRef idx="1">
            <a:schemeClr val="dk1"/>
          </a:lnRef>
          <a:fillRef idx="2">
            <a:schemeClr val="dk1"/>
          </a:fillRef>
          <a:effectRef idx="1">
            <a:schemeClr val="dk1"/>
          </a:effectRef>
          <a:fontRef idx="minor">
            <a:schemeClr val="dk1"/>
          </a:fontRef>
        </p:style>
        <p:txBody>
          <a:bodyPr lIns="34289" tIns="17145" rIns="34289" bIns="17145" rtlCol="0" anchor="ctr"/>
          <a:lstStyle/>
          <a:p>
            <a:pPr algn="ctr" defTabSz="171446" hangingPunct="0">
              <a:lnSpc>
                <a:spcPts val="1500"/>
              </a:lnSpc>
            </a:pPr>
            <a:endParaRPr lang="en-US" sz="1100" kern="0">
              <a:solidFill>
                <a:prstClr val="black"/>
              </a:solidFill>
              <a:latin typeface="Calibri"/>
              <a:ea typeface="Arial"/>
              <a:cs typeface="Arial"/>
              <a:sym typeface="Arial"/>
            </a:endParaRPr>
          </a:p>
        </p:txBody>
      </p:sp>
      <p:sp>
        <p:nvSpPr>
          <p:cNvPr id="7" name="TextBox 6"/>
          <p:cNvSpPr txBox="1"/>
          <p:nvPr/>
        </p:nvSpPr>
        <p:spPr>
          <a:xfrm>
            <a:off x="1392576" y="2194560"/>
            <a:ext cx="2768639" cy="1111843"/>
          </a:xfrm>
          <a:prstGeom prst="rect">
            <a:avLst/>
          </a:prstGeom>
          <a:solidFill>
            <a:schemeClr val="bg1"/>
          </a:solidFill>
          <a:ln w="28575" cmpd="sng">
            <a:solidFill>
              <a:srgbClr val="34B9FF"/>
            </a:solidFill>
          </a:ln>
          <a:effectLst>
            <a:outerShdw blurRad="50800" dist="38100" dir="2700000" algn="tl" rotWithShape="0">
              <a:srgbClr val="000000">
                <a:alpha val="43000"/>
              </a:srgbClr>
            </a:outerShdw>
          </a:effectLst>
        </p:spPr>
        <p:txBody>
          <a:bodyPr wrap="square" lIns="34289" tIns="17145" rIns="34289" bIns="17145" rtlCol="0">
            <a:spAutoFit/>
          </a:bodyPr>
          <a:lstStyle/>
          <a:p>
            <a:pPr defTabSz="171446" hangingPunct="0"/>
            <a:r>
              <a:rPr lang="en-US" sz="1400" kern="0" dirty="0">
                <a:solidFill>
                  <a:srgbClr val="20B4E5"/>
                </a:solidFill>
                <a:latin typeface="Gotham Book"/>
                <a:ea typeface="Arial"/>
                <a:cs typeface="Gotham Book"/>
                <a:sym typeface="Arial"/>
              </a:rPr>
              <a:t>An indicator is seen. </a:t>
            </a:r>
            <a:endParaRPr lang="en-US" sz="1400" kern="0" dirty="0">
              <a:solidFill>
                <a:prstClr val="black"/>
              </a:solidFill>
              <a:latin typeface="Gotham Book"/>
              <a:ea typeface="Arial"/>
              <a:cs typeface="Gotham Book"/>
              <a:sym typeface="Arial"/>
            </a:endParaRPr>
          </a:p>
          <a:p>
            <a:pPr defTabSz="171446" hangingPunct="0"/>
            <a:r>
              <a:rPr lang="en-US" sz="1400" kern="0" dirty="0">
                <a:solidFill>
                  <a:prstClr val="black"/>
                </a:solidFill>
                <a:latin typeface="Gotham Book"/>
                <a:ea typeface="Arial"/>
                <a:cs typeface="Gotham Book"/>
                <a:sym typeface="Arial"/>
              </a:rPr>
              <a:t>IOC Sources:</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Phish domain</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Firewall/IPS alert</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SIEM correlation</a:t>
            </a:r>
          </a:p>
        </p:txBody>
      </p:sp>
      <p:sp>
        <p:nvSpPr>
          <p:cNvPr id="8" name="TextBox 7"/>
          <p:cNvSpPr txBox="1"/>
          <p:nvPr/>
        </p:nvSpPr>
        <p:spPr>
          <a:xfrm>
            <a:off x="4323807" y="2188651"/>
            <a:ext cx="2801103" cy="1111843"/>
          </a:xfrm>
          <a:prstGeom prst="rect">
            <a:avLst/>
          </a:prstGeom>
          <a:solidFill>
            <a:schemeClr val="bg1"/>
          </a:solidFill>
          <a:ln w="28575" cmpd="sng">
            <a:solidFill>
              <a:srgbClr val="34B9FF"/>
            </a:solidFill>
          </a:ln>
          <a:effectLst>
            <a:outerShdw blurRad="50800" dist="38100" dir="2700000" algn="tl" rotWithShape="0">
              <a:srgbClr val="000000">
                <a:alpha val="43000"/>
              </a:srgbClr>
            </a:outerShdw>
          </a:effectLst>
        </p:spPr>
        <p:txBody>
          <a:bodyPr wrap="square" lIns="34289" tIns="17145" rIns="34289" bIns="17145" rtlCol="0">
            <a:spAutoFit/>
          </a:bodyPr>
          <a:lstStyle/>
          <a:p>
            <a:pPr defTabSz="171446" hangingPunct="0"/>
            <a:r>
              <a:rPr lang="en-US" sz="1400" kern="0" dirty="0">
                <a:solidFill>
                  <a:srgbClr val="20B4E5"/>
                </a:solidFill>
                <a:latin typeface="Gotham Book"/>
                <a:ea typeface="Arial"/>
                <a:cs typeface="Gotham Book"/>
                <a:sym typeface="Arial"/>
              </a:rPr>
              <a:t>Form Hypothes(es). </a:t>
            </a:r>
            <a:endParaRPr lang="en-US" sz="1400" kern="0" dirty="0">
              <a:solidFill>
                <a:prstClr val="black"/>
              </a:solidFill>
              <a:latin typeface="Gotham Book"/>
              <a:ea typeface="Arial"/>
              <a:cs typeface="Gotham Book"/>
              <a:sym typeface="Arial"/>
            </a:endParaRPr>
          </a:p>
          <a:p>
            <a:pPr defTabSz="171446" hangingPunct="0"/>
            <a:r>
              <a:rPr lang="en-US" sz="1400" kern="0" dirty="0">
                <a:solidFill>
                  <a:prstClr val="black"/>
                </a:solidFill>
                <a:latin typeface="Gotham Book"/>
                <a:ea typeface="Arial"/>
                <a:cs typeface="Gotham Book"/>
                <a:sym typeface="Arial"/>
              </a:rPr>
              <a:t>This indicator could be</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Part of a campaign</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Targeting my industry</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Targeting my org</a:t>
            </a:r>
          </a:p>
        </p:txBody>
      </p:sp>
      <p:sp>
        <p:nvSpPr>
          <p:cNvPr id="9" name="TextBox 8"/>
          <p:cNvSpPr txBox="1"/>
          <p:nvPr/>
        </p:nvSpPr>
        <p:spPr>
          <a:xfrm>
            <a:off x="7213793" y="2209013"/>
            <a:ext cx="2555208" cy="1111843"/>
          </a:xfrm>
          <a:prstGeom prst="rect">
            <a:avLst/>
          </a:prstGeom>
          <a:solidFill>
            <a:schemeClr val="bg1"/>
          </a:solidFill>
          <a:ln w="28575" cmpd="sng">
            <a:solidFill>
              <a:srgbClr val="34B9FF"/>
            </a:solidFill>
          </a:ln>
          <a:effectLst>
            <a:outerShdw blurRad="50800" dist="38100" dir="2700000" algn="tl" rotWithShape="0">
              <a:srgbClr val="000000">
                <a:alpha val="43000"/>
              </a:srgbClr>
            </a:outerShdw>
          </a:effectLst>
        </p:spPr>
        <p:txBody>
          <a:bodyPr wrap="square" lIns="34289" tIns="17145" rIns="34289" bIns="17145" rtlCol="0">
            <a:spAutoFit/>
          </a:bodyPr>
          <a:lstStyle/>
          <a:p>
            <a:pPr defTabSz="171446" hangingPunct="0"/>
            <a:r>
              <a:rPr lang="en-US" sz="1400" kern="0" dirty="0">
                <a:solidFill>
                  <a:srgbClr val="20B4E5"/>
                </a:solidFill>
                <a:latin typeface="Gotham Book"/>
                <a:ea typeface="Arial"/>
                <a:cs typeface="Gotham Book"/>
                <a:sym typeface="Arial"/>
              </a:rPr>
              <a:t>Gather Data </a:t>
            </a:r>
          </a:p>
          <a:p>
            <a:pPr defTabSz="171446" hangingPunct="0"/>
            <a:endParaRPr lang="en-US" sz="1400" kern="0" dirty="0">
              <a:solidFill>
                <a:prstClr val="black"/>
              </a:solidFill>
              <a:latin typeface="Gotham Book"/>
              <a:ea typeface="Arial"/>
              <a:cs typeface="Gotham Book"/>
              <a:sym typeface="Arial"/>
            </a:endParaRPr>
          </a:p>
          <a:p>
            <a:pPr defTabSz="171446" hangingPunct="0"/>
            <a:r>
              <a:rPr lang="en-US" sz="1400" kern="0" dirty="0">
                <a:solidFill>
                  <a:prstClr val="black"/>
                </a:solidFill>
                <a:latin typeface="Gotham Book"/>
                <a:ea typeface="Arial"/>
                <a:cs typeface="Gotham Book"/>
                <a:sym typeface="Arial"/>
              </a:rPr>
              <a:t>Enrich indicators</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Cross-indexed Whois/DNS Other domain profile info</a:t>
            </a:r>
          </a:p>
        </p:txBody>
      </p:sp>
      <p:sp>
        <p:nvSpPr>
          <p:cNvPr id="11" name="TextBox 10"/>
          <p:cNvSpPr txBox="1"/>
          <p:nvPr/>
        </p:nvSpPr>
        <p:spPr>
          <a:xfrm>
            <a:off x="1305699" y="4678886"/>
            <a:ext cx="2855518" cy="1304203"/>
          </a:xfrm>
          <a:prstGeom prst="rect">
            <a:avLst/>
          </a:prstGeom>
          <a:solidFill>
            <a:schemeClr val="bg1"/>
          </a:solidFill>
          <a:ln w="28575" cmpd="sng">
            <a:solidFill>
              <a:srgbClr val="4FB537"/>
            </a:solidFill>
          </a:ln>
          <a:effectLst>
            <a:outerShdw blurRad="50800" dist="38100" dir="2700000" algn="tl" rotWithShape="0">
              <a:srgbClr val="000000">
                <a:alpha val="43000"/>
              </a:srgbClr>
            </a:outerShdw>
          </a:effectLst>
        </p:spPr>
        <p:txBody>
          <a:bodyPr wrap="square" lIns="34289" tIns="17145" rIns="34289" bIns="17145" rtlCol="0">
            <a:spAutoFit/>
          </a:bodyPr>
          <a:lstStyle/>
          <a:p>
            <a:pPr defTabSz="171446" hangingPunct="0">
              <a:lnSpc>
                <a:spcPts val="1500"/>
              </a:lnSpc>
            </a:pPr>
            <a:r>
              <a:rPr lang="en-US" sz="1400" kern="0" dirty="0">
                <a:solidFill>
                  <a:srgbClr val="4FB537"/>
                </a:solidFill>
                <a:latin typeface="Gotham Book"/>
                <a:ea typeface="Arial"/>
                <a:cs typeface="Gotham Book"/>
                <a:sym typeface="Arial"/>
              </a:rPr>
              <a:t>Test Hypothesis </a:t>
            </a:r>
            <a:endParaRPr lang="en-US" sz="1400" kern="0" dirty="0">
              <a:solidFill>
                <a:prstClr val="black"/>
              </a:solidFill>
              <a:latin typeface="Gotham Book"/>
              <a:ea typeface="Arial"/>
              <a:cs typeface="Gotham Book"/>
              <a:sym typeface="Arial"/>
            </a:endParaRPr>
          </a:p>
          <a:p>
            <a:pPr defTabSz="171446" hangingPunct="0"/>
            <a:r>
              <a:rPr lang="en-US" sz="1400" kern="0" dirty="0">
                <a:solidFill>
                  <a:prstClr val="black"/>
                </a:solidFill>
                <a:latin typeface="Gotham Book"/>
                <a:ea typeface="Arial"/>
                <a:cs typeface="Gotham Book"/>
                <a:sym typeface="Arial"/>
              </a:rPr>
              <a:t>Evaluate data</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Connected infrastructure?</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Thematic consistency?</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High risk scores?</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Other red flags?</a:t>
            </a:r>
          </a:p>
        </p:txBody>
      </p:sp>
      <p:sp>
        <p:nvSpPr>
          <p:cNvPr id="12" name="TextBox 11"/>
          <p:cNvSpPr txBox="1"/>
          <p:nvPr/>
        </p:nvSpPr>
        <p:spPr>
          <a:xfrm>
            <a:off x="4323807" y="4678886"/>
            <a:ext cx="2801103" cy="1304203"/>
          </a:xfrm>
          <a:prstGeom prst="rect">
            <a:avLst/>
          </a:prstGeom>
          <a:solidFill>
            <a:schemeClr val="bg1"/>
          </a:solidFill>
          <a:ln w="28575" cmpd="sng">
            <a:solidFill>
              <a:srgbClr val="4FB537"/>
            </a:solidFill>
          </a:ln>
          <a:effectLst>
            <a:outerShdw blurRad="50800" dist="38100" dir="2700000" algn="tl" rotWithShape="0">
              <a:srgbClr val="000000">
                <a:alpha val="43000"/>
              </a:srgbClr>
            </a:outerShdw>
          </a:effectLst>
        </p:spPr>
        <p:txBody>
          <a:bodyPr wrap="square" lIns="34289" tIns="17145" rIns="34289" bIns="17145" rtlCol="0">
            <a:spAutoFit/>
          </a:bodyPr>
          <a:lstStyle/>
          <a:p>
            <a:pPr defTabSz="171446" hangingPunct="0">
              <a:lnSpc>
                <a:spcPts val="1500"/>
              </a:lnSpc>
            </a:pPr>
            <a:r>
              <a:rPr lang="en-US" sz="1400" kern="0" dirty="0">
                <a:solidFill>
                  <a:srgbClr val="4FB537"/>
                </a:solidFill>
                <a:latin typeface="Gotham Book"/>
                <a:ea typeface="Arial"/>
                <a:cs typeface="Gotham Book"/>
                <a:sym typeface="Arial"/>
              </a:rPr>
              <a:t>Test Hypothesis part 2</a:t>
            </a:r>
            <a:endParaRPr lang="en-US" sz="1400" kern="0" dirty="0">
              <a:solidFill>
                <a:prstClr val="black"/>
              </a:solidFill>
              <a:latin typeface="Gotham Book"/>
              <a:ea typeface="Arial"/>
              <a:cs typeface="Gotham Book"/>
              <a:sym typeface="Arial"/>
            </a:endParaRPr>
          </a:p>
          <a:p>
            <a:pPr defTabSz="171446" hangingPunct="0"/>
            <a:r>
              <a:rPr lang="en-US" sz="1400" kern="0" dirty="0">
                <a:solidFill>
                  <a:prstClr val="black"/>
                </a:solidFill>
                <a:latin typeface="Gotham Book"/>
                <a:ea typeface="Arial"/>
                <a:cs typeface="Gotham Book"/>
                <a:sym typeface="Arial"/>
              </a:rPr>
              <a:t>Look for more evidence</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Search alerts for domains/IPs</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Search archived logs</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Search SIEM/feeds</a:t>
            </a:r>
          </a:p>
          <a:p>
            <a:pPr defTabSz="171446" hangingPunct="0"/>
            <a:endParaRPr lang="en-US" sz="1400" kern="0" dirty="0">
              <a:solidFill>
                <a:prstClr val="black"/>
              </a:solidFill>
              <a:latin typeface="Gotham Book"/>
              <a:ea typeface="Arial"/>
              <a:cs typeface="Gotham Book"/>
              <a:sym typeface="Arial"/>
            </a:endParaRPr>
          </a:p>
        </p:txBody>
      </p:sp>
      <p:sp>
        <p:nvSpPr>
          <p:cNvPr id="13" name="TextBox 12"/>
          <p:cNvSpPr txBox="1"/>
          <p:nvPr/>
        </p:nvSpPr>
        <p:spPr>
          <a:xfrm>
            <a:off x="7213793" y="4678887"/>
            <a:ext cx="2555208" cy="1304203"/>
          </a:xfrm>
          <a:prstGeom prst="rect">
            <a:avLst/>
          </a:prstGeom>
          <a:solidFill>
            <a:schemeClr val="bg1"/>
          </a:solidFill>
          <a:ln w="28575" cmpd="sng">
            <a:solidFill>
              <a:srgbClr val="4FB537"/>
            </a:solidFill>
          </a:ln>
          <a:effectLst>
            <a:outerShdw blurRad="50800" dist="38100" dir="2700000" algn="tl" rotWithShape="0">
              <a:srgbClr val="000000">
                <a:alpha val="43000"/>
              </a:srgbClr>
            </a:outerShdw>
          </a:effectLst>
        </p:spPr>
        <p:txBody>
          <a:bodyPr wrap="square" lIns="34289" tIns="17145" rIns="34289" bIns="17145" rtlCol="0">
            <a:spAutoFit/>
          </a:bodyPr>
          <a:lstStyle/>
          <a:p>
            <a:pPr defTabSz="171446" hangingPunct="0">
              <a:lnSpc>
                <a:spcPts val="1500"/>
              </a:lnSpc>
            </a:pPr>
            <a:r>
              <a:rPr lang="en-US" sz="1400" b="1" kern="0" dirty="0">
                <a:solidFill>
                  <a:srgbClr val="4FB537"/>
                </a:solidFill>
                <a:latin typeface="Gotham Bold"/>
                <a:ea typeface="Arial"/>
                <a:cs typeface="Gotham Bold"/>
                <a:sym typeface="Arial"/>
              </a:rPr>
              <a:t>Act!</a:t>
            </a:r>
            <a:endParaRPr lang="en-US" sz="1400" kern="0" dirty="0">
              <a:solidFill>
                <a:prstClr val="black"/>
              </a:solidFill>
              <a:latin typeface="Gotham Book"/>
              <a:ea typeface="Arial"/>
              <a:cs typeface="Gotham Book"/>
              <a:sym typeface="Arial"/>
            </a:endParaRPr>
          </a:p>
          <a:p>
            <a:pPr marL="64292" indent="-64292" defTabSz="171446" hangingPunct="0">
              <a:buFont typeface="Arial"/>
              <a:buChar char="•"/>
            </a:pPr>
            <a:r>
              <a:rPr lang="en-US" sz="1400" kern="0" dirty="0">
                <a:solidFill>
                  <a:prstClr val="black"/>
                </a:solidFill>
                <a:latin typeface="Gotham Book"/>
                <a:ea typeface="Arial"/>
                <a:cs typeface="Gotham Book"/>
                <a:sym typeface="Arial"/>
              </a:rPr>
              <a:t>Block domains/IPs in network/host defenses</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Monitor observed actors</a:t>
            </a:r>
          </a:p>
          <a:p>
            <a:pPr marL="64292" indent="-64292" defTabSz="171446" hangingPunct="0">
              <a:buFont typeface="Arial"/>
              <a:buChar char="•"/>
            </a:pPr>
            <a:r>
              <a:rPr lang="en-US" sz="1400" kern="0" dirty="0">
                <a:solidFill>
                  <a:prstClr val="black"/>
                </a:solidFill>
                <a:latin typeface="Gotham Book"/>
                <a:ea typeface="Arial"/>
                <a:cs typeface="Gotham Book"/>
                <a:sym typeface="Arial"/>
              </a:rPr>
              <a:t>Block future infrastructure</a:t>
            </a:r>
          </a:p>
          <a:p>
            <a:pPr defTabSz="171446" hangingPunct="0"/>
            <a:endParaRPr lang="en-US" sz="1400" kern="0" dirty="0">
              <a:solidFill>
                <a:prstClr val="black"/>
              </a:solidFill>
              <a:latin typeface="Gotham Book"/>
              <a:ea typeface="Arial"/>
              <a:cs typeface="Gotham Book"/>
              <a:sym typeface="Arial"/>
            </a:endParaRPr>
          </a:p>
        </p:txBody>
      </p:sp>
      <p:sp>
        <p:nvSpPr>
          <p:cNvPr id="14" name="Bent Arrow 13"/>
          <p:cNvSpPr/>
          <p:nvPr/>
        </p:nvSpPr>
        <p:spPr>
          <a:xfrm rot="16200000" flipH="1">
            <a:off x="2926327" y="2794285"/>
            <a:ext cx="787906" cy="2783262"/>
          </a:xfrm>
          <a:prstGeom prst="bentArrow">
            <a:avLst/>
          </a:prstGeom>
          <a:solidFill>
            <a:schemeClr val="tx1">
              <a:lumMod val="65000"/>
              <a:lumOff val="35000"/>
            </a:schemeClr>
          </a:solidFill>
          <a:ln>
            <a:noFill/>
          </a:ln>
          <a:effectLst/>
        </p:spPr>
        <p:style>
          <a:lnRef idx="1">
            <a:schemeClr val="dk1"/>
          </a:lnRef>
          <a:fillRef idx="2">
            <a:schemeClr val="dk1"/>
          </a:fillRef>
          <a:effectRef idx="1">
            <a:schemeClr val="dk1"/>
          </a:effectRef>
          <a:fontRef idx="minor">
            <a:schemeClr val="dk1"/>
          </a:fontRef>
        </p:style>
        <p:txBody>
          <a:bodyPr lIns="34289" tIns="17145" rIns="34289" bIns="17145" rtlCol="0" anchor="ctr"/>
          <a:lstStyle/>
          <a:p>
            <a:pPr algn="ctr" defTabSz="171446" hangingPunct="0">
              <a:lnSpc>
                <a:spcPts val="1500"/>
              </a:lnSpc>
            </a:pPr>
            <a:endParaRPr lang="en-US" sz="1100" kern="0">
              <a:solidFill>
                <a:prstClr val="black"/>
              </a:solidFill>
              <a:latin typeface="Calibri"/>
              <a:ea typeface="Arial"/>
              <a:cs typeface="Arial"/>
              <a:sym typeface="Arial"/>
            </a:endParaRPr>
          </a:p>
        </p:txBody>
      </p:sp>
    </p:spTree>
    <p:extLst>
      <p:ext uri="{BB962C8B-B14F-4D97-AF65-F5344CB8AC3E}">
        <p14:creationId xmlns:p14="http://schemas.microsoft.com/office/powerpoint/2010/main" val="556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sz="6700" dirty="0"/>
              <a:t>Break Time!</a:t>
            </a:r>
            <a:endParaRPr lang="en-US" sz="3600" i="1" dirty="0"/>
          </a:p>
        </p:txBody>
      </p:sp>
    </p:spTree>
    <p:extLst>
      <p:ext uri="{BB962C8B-B14F-4D97-AF65-F5344CB8AC3E}">
        <p14:creationId xmlns:p14="http://schemas.microsoft.com/office/powerpoint/2010/main" val="353623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dirty="0"/>
              <a:t>The Real World: Case Studies</a:t>
            </a:r>
          </a:p>
        </p:txBody>
      </p:sp>
      <p:sp>
        <p:nvSpPr>
          <p:cNvPr id="3" name="Subtitle 2">
            <a:extLst>
              <a:ext uri="{FF2B5EF4-FFF2-40B4-BE49-F238E27FC236}">
                <a16:creationId xmlns:a16="http://schemas.microsoft.com/office/drawing/2014/main" id="{C74FFC03-FE7F-7C49-8B74-EE5AF7706A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070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Digital Skimmers e.g. </a:t>
            </a:r>
            <a:r>
              <a:rPr lang="en-US" dirty="0" err="1"/>
              <a:t>MageCart</a:t>
            </a:r>
            <a:endParaRPr lang="en-US" dirty="0"/>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lstStyle/>
          <a:p>
            <a:r>
              <a:rPr lang="en-US" dirty="0"/>
              <a:t>Credit Card Skimmers for websites</a:t>
            </a:r>
          </a:p>
          <a:p>
            <a:r>
              <a:rPr lang="en-US" dirty="0"/>
              <a:t>Became more mainstream in 2016 by exploiting the Magento e-commerce platform</a:t>
            </a:r>
          </a:p>
          <a:p>
            <a:r>
              <a:rPr lang="en-US" dirty="0"/>
              <a:t>Have been all the rage the past 6 months</a:t>
            </a:r>
          </a:p>
          <a:p>
            <a:pPr lvl="1"/>
            <a:r>
              <a:rPr lang="en-US" dirty="0"/>
              <a:t>Ticketmaster UK </a:t>
            </a:r>
            <a:r>
              <a:rPr lang="en-US" baseline="30000" dirty="0"/>
              <a:t>https://</a:t>
            </a:r>
            <a:r>
              <a:rPr lang="en-US" baseline="30000" dirty="0" err="1"/>
              <a:t>www.riskiq.com</a:t>
            </a:r>
            <a:r>
              <a:rPr lang="en-US" baseline="30000" dirty="0"/>
              <a:t>/blog/labs/</a:t>
            </a:r>
            <a:r>
              <a:rPr lang="en-US" baseline="30000" dirty="0" err="1"/>
              <a:t>magecart</a:t>
            </a:r>
            <a:r>
              <a:rPr lang="en-US" baseline="30000" dirty="0"/>
              <a:t>-</a:t>
            </a:r>
            <a:r>
              <a:rPr lang="en-US" baseline="30000" dirty="0" err="1"/>
              <a:t>ticketmaster</a:t>
            </a:r>
            <a:r>
              <a:rPr lang="en-US" baseline="30000" dirty="0"/>
              <a:t>-breach/</a:t>
            </a:r>
          </a:p>
          <a:p>
            <a:pPr lvl="1"/>
            <a:r>
              <a:rPr lang="en-US" dirty="0"/>
              <a:t>Newegg </a:t>
            </a:r>
            <a:r>
              <a:rPr lang="en-US" baseline="30000" dirty="0"/>
              <a:t>https://</a:t>
            </a:r>
            <a:r>
              <a:rPr lang="en-US" baseline="30000" dirty="0" err="1"/>
              <a:t>techcrunch.com</a:t>
            </a:r>
            <a:r>
              <a:rPr lang="en-US" baseline="30000" dirty="0"/>
              <a:t>/2018/09/19/</a:t>
            </a:r>
            <a:r>
              <a:rPr lang="en-US" baseline="30000" dirty="0" err="1"/>
              <a:t>newegg</a:t>
            </a:r>
            <a:r>
              <a:rPr lang="en-US" baseline="30000" dirty="0"/>
              <a:t>-credit-card-data-breach/</a:t>
            </a:r>
          </a:p>
          <a:p>
            <a:pPr lvl="1"/>
            <a:r>
              <a:rPr lang="en-US" dirty="0"/>
              <a:t>British Airways </a:t>
            </a:r>
            <a:r>
              <a:rPr lang="en-US" baseline="30000" dirty="0"/>
              <a:t>https://</a:t>
            </a:r>
            <a:r>
              <a:rPr lang="en-US" baseline="30000" dirty="0" err="1"/>
              <a:t>www.riskiq.com</a:t>
            </a:r>
            <a:r>
              <a:rPr lang="en-US" baseline="30000" dirty="0"/>
              <a:t>/blog/labs/</a:t>
            </a:r>
            <a:r>
              <a:rPr lang="en-US" baseline="30000" dirty="0" err="1"/>
              <a:t>magecart</a:t>
            </a:r>
            <a:r>
              <a:rPr lang="en-US" baseline="30000" dirty="0"/>
              <a:t>-</a:t>
            </a:r>
            <a:r>
              <a:rPr lang="en-US" baseline="30000" dirty="0" err="1"/>
              <a:t>british</a:t>
            </a:r>
            <a:r>
              <a:rPr lang="en-US" baseline="30000" dirty="0"/>
              <a:t>-airways-breach/</a:t>
            </a:r>
          </a:p>
          <a:p>
            <a:pPr lvl="1"/>
            <a:r>
              <a:rPr lang="en-US" dirty="0"/>
              <a:t>Various other retailers </a:t>
            </a:r>
            <a:r>
              <a:rPr lang="en-US" baseline="30000" dirty="0"/>
              <a:t>https://</a:t>
            </a:r>
            <a:r>
              <a:rPr lang="en-US" baseline="30000" dirty="0" err="1"/>
              <a:t>www.riskiq.com</a:t>
            </a:r>
            <a:r>
              <a:rPr lang="en-US" baseline="30000" dirty="0"/>
              <a:t>/blog/labs/</a:t>
            </a:r>
            <a:r>
              <a:rPr lang="en-US" baseline="30000" dirty="0" err="1"/>
              <a:t>magecart</a:t>
            </a:r>
            <a:r>
              <a:rPr lang="en-US" baseline="30000" dirty="0"/>
              <a:t>-shopper-approved/</a:t>
            </a:r>
          </a:p>
        </p:txBody>
      </p:sp>
    </p:spTree>
    <p:extLst>
      <p:ext uri="{BB962C8B-B14F-4D97-AF65-F5344CB8AC3E}">
        <p14:creationId xmlns:p14="http://schemas.microsoft.com/office/powerpoint/2010/main" val="267935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Digital Skimmers cont.</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lstStyle/>
          <a:p>
            <a:r>
              <a:rPr lang="en-US" dirty="0"/>
              <a:t>Follow the researchers</a:t>
            </a:r>
          </a:p>
          <a:p>
            <a:pPr lvl="1"/>
            <a:r>
              <a:rPr lang="en-US" dirty="0"/>
              <a:t>In this space…</a:t>
            </a:r>
          </a:p>
          <a:p>
            <a:pPr lvl="2"/>
            <a:r>
              <a:rPr lang="en-US" dirty="0"/>
              <a:t>Kevin Beaumont </a:t>
            </a:r>
            <a:r>
              <a:rPr lang="en-US" baseline="30000" dirty="0"/>
              <a:t>@</a:t>
            </a:r>
            <a:r>
              <a:rPr lang="en-US" baseline="30000" dirty="0" err="1"/>
              <a:t>gossithedog</a:t>
            </a:r>
            <a:endParaRPr lang="en-US" baseline="30000" dirty="0"/>
          </a:p>
          <a:p>
            <a:pPr lvl="2"/>
            <a:r>
              <a:rPr lang="en-US" dirty="0" err="1"/>
              <a:t>Yonathan</a:t>
            </a:r>
            <a:r>
              <a:rPr lang="en-US" dirty="0"/>
              <a:t> </a:t>
            </a:r>
            <a:r>
              <a:rPr lang="en-US" dirty="0" err="1"/>
              <a:t>Klijnsma</a:t>
            </a:r>
            <a:r>
              <a:rPr lang="en-US" dirty="0"/>
              <a:t> </a:t>
            </a:r>
            <a:r>
              <a:rPr lang="en-US" b="1" baseline="30000" dirty="0"/>
              <a:t>@</a:t>
            </a:r>
            <a:r>
              <a:rPr lang="en-US" baseline="30000" dirty="0"/>
              <a:t>ydklijnsma</a:t>
            </a:r>
          </a:p>
          <a:p>
            <a:pPr lvl="2"/>
            <a:r>
              <a:rPr lang="en-US" dirty="0"/>
              <a:t>Willem de Groot </a:t>
            </a:r>
            <a:r>
              <a:rPr lang="en-US" baseline="30000" dirty="0"/>
              <a:t>https://</a:t>
            </a:r>
            <a:r>
              <a:rPr lang="en-US" baseline="30000" dirty="0" err="1"/>
              <a:t>gwillem.gitlab.io</a:t>
            </a:r>
            <a:endParaRPr lang="en-US" baseline="30000" dirty="0"/>
          </a:p>
          <a:p>
            <a:r>
              <a:rPr lang="en-US" dirty="0"/>
              <a:t>Infrastructure is needed for exfil (credit card data)</a:t>
            </a:r>
          </a:p>
          <a:p>
            <a:r>
              <a:rPr lang="en-US" dirty="0"/>
              <a:t>In some cases, infra is needed to load 3</a:t>
            </a:r>
            <a:r>
              <a:rPr lang="en-US" baseline="30000" dirty="0"/>
              <a:t>rd</a:t>
            </a:r>
            <a:r>
              <a:rPr lang="en-US" dirty="0"/>
              <a:t> party JS</a:t>
            </a:r>
          </a:p>
          <a:p>
            <a:pPr lvl="1"/>
            <a:r>
              <a:rPr lang="en-US" dirty="0"/>
              <a:t>Unless you know the complete URI, you can find the infra </a:t>
            </a:r>
            <a:r>
              <a:rPr lang="en-US" baseline="30000" dirty="0" err="1"/>
              <a:t>publicwww.com</a:t>
            </a:r>
            <a:endParaRPr lang="en-US" baseline="30000" dirty="0"/>
          </a:p>
          <a:p>
            <a:r>
              <a:rPr lang="en-US" dirty="0"/>
              <a:t>This infra is trackable and you likely have users shopping</a:t>
            </a:r>
          </a:p>
        </p:txBody>
      </p:sp>
    </p:spTree>
    <p:extLst>
      <p:ext uri="{BB962C8B-B14F-4D97-AF65-F5344CB8AC3E}">
        <p14:creationId xmlns:p14="http://schemas.microsoft.com/office/powerpoint/2010/main" val="224647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Tools</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lstStyle/>
          <a:p>
            <a:r>
              <a:rPr lang="en-US" dirty="0" err="1"/>
              <a:t>Censys.io</a:t>
            </a:r>
            <a:endParaRPr lang="en-US" dirty="0"/>
          </a:p>
          <a:p>
            <a:r>
              <a:rPr lang="en-US" dirty="0" err="1"/>
              <a:t>Domaintools</a:t>
            </a:r>
            <a:r>
              <a:rPr lang="en-US" dirty="0"/>
              <a:t> Iris</a:t>
            </a:r>
          </a:p>
          <a:p>
            <a:r>
              <a:rPr lang="en-US" dirty="0" err="1"/>
              <a:t>URLScan</a:t>
            </a:r>
            <a:endParaRPr lang="en-US" dirty="0"/>
          </a:p>
          <a:p>
            <a:r>
              <a:rPr lang="en-US" dirty="0" err="1"/>
              <a:t>Passivetotal</a:t>
            </a:r>
            <a:endParaRPr lang="en-US" dirty="0"/>
          </a:p>
          <a:p>
            <a:r>
              <a:rPr lang="en-US" dirty="0" err="1"/>
              <a:t>Virustotal</a:t>
            </a:r>
            <a:endParaRPr lang="en-US" dirty="0"/>
          </a:p>
          <a:p>
            <a:r>
              <a:rPr lang="en-US" dirty="0"/>
              <a:t>Google</a:t>
            </a:r>
          </a:p>
          <a:p>
            <a:r>
              <a:rPr lang="en-US" dirty="0" err="1"/>
              <a:t>Publicwww</a:t>
            </a:r>
            <a:endParaRPr lang="en-US" dirty="0"/>
          </a:p>
        </p:txBody>
      </p:sp>
    </p:spTree>
    <p:extLst>
      <p:ext uri="{BB962C8B-B14F-4D97-AF65-F5344CB8AC3E}">
        <p14:creationId xmlns:p14="http://schemas.microsoft.com/office/powerpoint/2010/main" val="195146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The Right Tool for the Job: Domains</a:t>
            </a:r>
          </a:p>
        </p:txBody>
      </p:sp>
      <p:graphicFrame>
        <p:nvGraphicFramePr>
          <p:cNvPr id="3" name="Content Placeholder 2">
            <a:extLst>
              <a:ext uri="{FF2B5EF4-FFF2-40B4-BE49-F238E27FC236}">
                <a16:creationId xmlns:a16="http://schemas.microsoft.com/office/drawing/2014/main" id="{B31F5E3A-FE8A-6642-BBFF-ABE71205827A}"/>
              </a:ext>
            </a:extLst>
          </p:cNvPr>
          <p:cNvGraphicFramePr>
            <a:graphicFrameLocks noGrp="1"/>
          </p:cNvGraphicFramePr>
          <p:nvPr>
            <p:ph idx="1"/>
            <p:extLst>
              <p:ext uri="{D42A27DB-BD31-4B8C-83A1-F6EECF244321}">
                <p14:modId xmlns:p14="http://schemas.microsoft.com/office/powerpoint/2010/main" val="2526187839"/>
              </p:ext>
            </p:extLst>
          </p:nvPr>
        </p:nvGraphicFramePr>
        <p:xfrm>
          <a:off x="419100" y="1903413"/>
          <a:ext cx="10515600" cy="3977640"/>
        </p:xfrm>
        <a:graphic>
          <a:graphicData uri="http://schemas.openxmlformats.org/drawingml/2006/table">
            <a:tbl>
              <a:tblPr firstRow="1" bandRow="1">
                <a:tableStyleId>{5C22544A-7EE6-4342-B048-85BDC9FD1C3A}</a:tableStyleId>
              </a:tblPr>
              <a:tblGrid>
                <a:gridCol w="3624090">
                  <a:extLst>
                    <a:ext uri="{9D8B030D-6E8A-4147-A177-3AD203B41FA5}">
                      <a16:colId xmlns:a16="http://schemas.microsoft.com/office/drawing/2014/main" val="388012701"/>
                    </a:ext>
                  </a:extLst>
                </a:gridCol>
                <a:gridCol w="6891510">
                  <a:extLst>
                    <a:ext uri="{9D8B030D-6E8A-4147-A177-3AD203B41FA5}">
                      <a16:colId xmlns:a16="http://schemas.microsoft.com/office/drawing/2014/main" val="578484865"/>
                    </a:ext>
                  </a:extLst>
                </a:gridCol>
              </a:tblGrid>
              <a:tr h="370840">
                <a:tc>
                  <a:txBody>
                    <a:bodyPr/>
                    <a:lstStyle/>
                    <a:p>
                      <a:r>
                        <a:rPr lang="en-US" dirty="0"/>
                        <a:t>Question</a:t>
                      </a:r>
                    </a:p>
                  </a:txBody>
                  <a:tcPr/>
                </a:tc>
                <a:tc>
                  <a:txBody>
                    <a:bodyPr/>
                    <a:lstStyle/>
                    <a:p>
                      <a:r>
                        <a:rPr lang="en-US" dirty="0"/>
                        <a:t>Tools</a:t>
                      </a:r>
                    </a:p>
                  </a:txBody>
                  <a:tcPr/>
                </a:tc>
                <a:extLst>
                  <a:ext uri="{0D108BD9-81ED-4DB2-BD59-A6C34878D82A}">
                    <a16:rowId xmlns:a16="http://schemas.microsoft.com/office/drawing/2014/main" val="2723732254"/>
                  </a:ext>
                </a:extLst>
              </a:tr>
              <a:tr h="370840">
                <a:tc>
                  <a:txBody>
                    <a:bodyPr/>
                    <a:lstStyle/>
                    <a:p>
                      <a:r>
                        <a:rPr lang="en-US" dirty="0"/>
                        <a:t>What is its purpose?</a:t>
                      </a:r>
                    </a:p>
                  </a:txBody>
                  <a:tcPr/>
                </a:tc>
                <a:tc>
                  <a:txBody>
                    <a:bodyPr/>
                    <a:lstStyle/>
                    <a:p>
                      <a:r>
                        <a:rPr lang="en-US" dirty="0"/>
                        <a:t>(Your judgment after using other tools!)</a:t>
                      </a:r>
                    </a:p>
                  </a:txBody>
                  <a:tcPr/>
                </a:tc>
                <a:extLst>
                  <a:ext uri="{0D108BD9-81ED-4DB2-BD59-A6C34878D82A}">
                    <a16:rowId xmlns:a16="http://schemas.microsoft.com/office/drawing/2014/main" val="1242309848"/>
                  </a:ext>
                </a:extLst>
              </a:tr>
              <a:tr h="370840">
                <a:tc>
                  <a:txBody>
                    <a:bodyPr/>
                    <a:lstStyle/>
                    <a:p>
                      <a:r>
                        <a:rPr lang="en-US" dirty="0"/>
                        <a:t>Is it legit?</a:t>
                      </a:r>
                    </a:p>
                  </a:txBody>
                  <a:tcPr/>
                </a:tc>
                <a:tc>
                  <a:txBody>
                    <a:bodyPr/>
                    <a:lstStyle/>
                    <a:p>
                      <a:r>
                        <a:rPr lang="en-US" dirty="0"/>
                        <a:t>(Your judgment after using other tools!)</a:t>
                      </a:r>
                    </a:p>
                  </a:txBody>
                  <a:tcPr/>
                </a:tc>
                <a:extLst>
                  <a:ext uri="{0D108BD9-81ED-4DB2-BD59-A6C34878D82A}">
                    <a16:rowId xmlns:a16="http://schemas.microsoft.com/office/drawing/2014/main" val="395193263"/>
                  </a:ext>
                </a:extLst>
              </a:tr>
              <a:tr h="370840">
                <a:tc>
                  <a:txBody>
                    <a:bodyPr/>
                    <a:lstStyle/>
                    <a:p>
                      <a:r>
                        <a:rPr lang="en-US" dirty="0"/>
                        <a:t>Is it recent?</a:t>
                      </a:r>
                    </a:p>
                  </a:txBody>
                  <a:tcPr/>
                </a:tc>
                <a:tc>
                  <a:txBody>
                    <a:bodyPr/>
                    <a:lstStyle/>
                    <a:p>
                      <a:r>
                        <a:rPr lang="en-US" dirty="0" err="1"/>
                        <a:t>Whois</a:t>
                      </a:r>
                      <a:r>
                        <a:rPr lang="en-US" dirty="0"/>
                        <a:t> lookup tools; </a:t>
                      </a:r>
                      <a:r>
                        <a:rPr lang="en-US" dirty="0" err="1"/>
                        <a:t>URLScan.io</a:t>
                      </a:r>
                      <a:endParaRPr lang="en-US" dirty="0"/>
                    </a:p>
                  </a:txBody>
                  <a:tcPr/>
                </a:tc>
                <a:extLst>
                  <a:ext uri="{0D108BD9-81ED-4DB2-BD59-A6C34878D82A}">
                    <a16:rowId xmlns:a16="http://schemas.microsoft.com/office/drawing/2014/main" val="520903225"/>
                  </a:ext>
                </a:extLst>
              </a:tr>
              <a:tr h="370840">
                <a:tc>
                  <a:txBody>
                    <a:bodyPr/>
                    <a:lstStyle/>
                    <a:p>
                      <a:r>
                        <a:rPr lang="en-US" dirty="0"/>
                        <a:t>Who  registered it?</a:t>
                      </a:r>
                    </a:p>
                  </a:txBody>
                  <a:tcPr/>
                </a:tc>
                <a:tc>
                  <a:txBody>
                    <a:bodyPr/>
                    <a:lstStyle/>
                    <a:p>
                      <a:r>
                        <a:rPr lang="en-US" dirty="0" err="1"/>
                        <a:t>Whois</a:t>
                      </a:r>
                      <a:r>
                        <a:rPr lang="en-US" dirty="0"/>
                        <a:t> lookup tools, google</a:t>
                      </a:r>
                    </a:p>
                  </a:txBody>
                  <a:tcPr/>
                </a:tc>
                <a:extLst>
                  <a:ext uri="{0D108BD9-81ED-4DB2-BD59-A6C34878D82A}">
                    <a16:rowId xmlns:a16="http://schemas.microsoft.com/office/drawing/2014/main" val="3479992993"/>
                  </a:ext>
                </a:extLst>
              </a:tr>
              <a:tr h="370840">
                <a:tc>
                  <a:txBody>
                    <a:bodyPr/>
                    <a:lstStyle/>
                    <a:p>
                      <a:r>
                        <a:rPr lang="en-US" dirty="0"/>
                        <a:t>Where is it hosted?</a:t>
                      </a:r>
                    </a:p>
                  </a:txBody>
                  <a:tcPr/>
                </a:tc>
                <a:tc>
                  <a:txBody>
                    <a:bodyPr/>
                    <a:lstStyle/>
                    <a:p>
                      <a:r>
                        <a:rPr lang="en-US" dirty="0" err="1"/>
                        <a:t>URLScan.io</a:t>
                      </a:r>
                      <a:r>
                        <a:rPr lang="en-US" dirty="0"/>
                        <a:t>, </a:t>
                      </a:r>
                      <a:r>
                        <a:rPr lang="en-US" dirty="0" err="1"/>
                        <a:t>DomainTools</a:t>
                      </a:r>
                      <a:r>
                        <a:rPr lang="en-US" dirty="0"/>
                        <a:t>, </a:t>
                      </a:r>
                    </a:p>
                  </a:txBody>
                  <a:tcPr/>
                </a:tc>
                <a:extLst>
                  <a:ext uri="{0D108BD9-81ED-4DB2-BD59-A6C34878D82A}">
                    <a16:rowId xmlns:a16="http://schemas.microsoft.com/office/drawing/2014/main" val="1284468303"/>
                  </a:ext>
                </a:extLst>
              </a:tr>
              <a:tr h="370840">
                <a:tc>
                  <a:txBody>
                    <a:bodyPr/>
                    <a:lstStyle/>
                    <a:p>
                      <a:r>
                        <a:rPr lang="en-US" dirty="0"/>
                        <a:t>Does it have web content?</a:t>
                      </a:r>
                    </a:p>
                  </a:txBody>
                  <a:tcPr/>
                </a:tc>
                <a:tc>
                  <a:txBody>
                    <a:bodyPr/>
                    <a:lstStyle/>
                    <a:p>
                      <a:r>
                        <a:rPr lang="en-US" dirty="0" err="1"/>
                        <a:t>Wayback</a:t>
                      </a:r>
                      <a:r>
                        <a:rPr lang="en-US" dirty="0"/>
                        <a:t> Machine, </a:t>
                      </a:r>
                      <a:r>
                        <a:rPr lang="en-US" dirty="0" err="1"/>
                        <a:t>DomainTools</a:t>
                      </a:r>
                      <a:r>
                        <a:rPr lang="en-US" dirty="0"/>
                        <a:t>, </a:t>
                      </a:r>
                      <a:r>
                        <a:rPr lang="en-US" dirty="0" err="1"/>
                        <a:t>URLScan.io</a:t>
                      </a:r>
                      <a:r>
                        <a:rPr lang="en-US" dirty="0"/>
                        <a:t>, </a:t>
                      </a:r>
                    </a:p>
                  </a:txBody>
                  <a:tcPr/>
                </a:tc>
                <a:extLst>
                  <a:ext uri="{0D108BD9-81ED-4DB2-BD59-A6C34878D82A}">
                    <a16:rowId xmlns:a16="http://schemas.microsoft.com/office/drawing/2014/main" val="9933936"/>
                  </a:ext>
                </a:extLst>
              </a:tr>
              <a:tr h="370840">
                <a:tc>
                  <a:txBody>
                    <a:bodyPr/>
                    <a:lstStyle/>
                    <a:p>
                      <a:r>
                        <a:rPr lang="en-US" dirty="0"/>
                        <a:t>What server(s) or service(s) are running?</a:t>
                      </a:r>
                    </a:p>
                  </a:txBody>
                  <a:tcPr/>
                </a:tc>
                <a:tc>
                  <a:txBody>
                    <a:bodyPr/>
                    <a:lstStyle/>
                    <a:p>
                      <a:r>
                        <a:rPr lang="en-US" dirty="0" err="1"/>
                        <a:t>URLScan</a:t>
                      </a:r>
                      <a:r>
                        <a:rPr lang="en-US" dirty="0"/>
                        <a:t>, </a:t>
                      </a:r>
                      <a:r>
                        <a:rPr lang="en-US" dirty="0" err="1"/>
                        <a:t>shodan</a:t>
                      </a:r>
                      <a:r>
                        <a:rPr lang="en-US" dirty="0"/>
                        <a:t>, </a:t>
                      </a:r>
                      <a:r>
                        <a:rPr lang="en-US" dirty="0" err="1"/>
                        <a:t>DomainTools</a:t>
                      </a:r>
                      <a:r>
                        <a:rPr lang="en-US" dirty="0"/>
                        <a:t>, </a:t>
                      </a:r>
                      <a:r>
                        <a:rPr lang="en-US" dirty="0" err="1"/>
                        <a:t>censys.io</a:t>
                      </a:r>
                      <a:r>
                        <a:rPr lang="en-US" dirty="0"/>
                        <a:t>,</a:t>
                      </a:r>
                    </a:p>
                  </a:txBody>
                  <a:tcPr/>
                </a:tc>
                <a:extLst>
                  <a:ext uri="{0D108BD9-81ED-4DB2-BD59-A6C34878D82A}">
                    <a16:rowId xmlns:a16="http://schemas.microsoft.com/office/drawing/2014/main" val="364151650"/>
                  </a:ext>
                </a:extLst>
              </a:tr>
              <a:tr h="370840">
                <a:tc>
                  <a:txBody>
                    <a:bodyPr/>
                    <a:lstStyle/>
                    <a:p>
                      <a:r>
                        <a:rPr lang="en-US" dirty="0"/>
                        <a:t>Has anyone flagged it as bad?</a:t>
                      </a:r>
                    </a:p>
                  </a:txBody>
                  <a:tcPr/>
                </a:tc>
                <a:tc>
                  <a:txBody>
                    <a:bodyPr/>
                    <a:lstStyle/>
                    <a:p>
                      <a:r>
                        <a:rPr lang="en-US" dirty="0" err="1"/>
                        <a:t>VirusTotal</a:t>
                      </a:r>
                      <a:r>
                        <a:rPr lang="en-US" dirty="0"/>
                        <a:t>, AlienVault OTX, Google Safe Browsing, </a:t>
                      </a:r>
                    </a:p>
                  </a:txBody>
                  <a:tcPr/>
                </a:tc>
                <a:extLst>
                  <a:ext uri="{0D108BD9-81ED-4DB2-BD59-A6C34878D82A}">
                    <a16:rowId xmlns:a16="http://schemas.microsoft.com/office/drawing/2014/main" val="2584663504"/>
                  </a:ext>
                </a:extLst>
              </a:tr>
              <a:tr h="370840">
                <a:tc>
                  <a:txBody>
                    <a:bodyPr/>
                    <a:lstStyle/>
                    <a:p>
                      <a:r>
                        <a:rPr lang="en-US" dirty="0"/>
                        <a:t>What is it connected to?</a:t>
                      </a:r>
                    </a:p>
                  </a:txBody>
                  <a:tcPr/>
                </a:tc>
                <a:tc>
                  <a:txBody>
                    <a:bodyPr/>
                    <a:lstStyle/>
                    <a:p>
                      <a:r>
                        <a:rPr lang="en-US" dirty="0"/>
                        <a:t>Reverse lookup tools (</a:t>
                      </a:r>
                      <a:r>
                        <a:rPr lang="en-US" dirty="0" err="1"/>
                        <a:t>Whois</a:t>
                      </a:r>
                      <a:r>
                        <a:rPr lang="en-US" dirty="0"/>
                        <a:t>, NS, IP, trackers, certs), </a:t>
                      </a:r>
                      <a:r>
                        <a:rPr lang="en-US" dirty="0" err="1"/>
                        <a:t>pDNS</a:t>
                      </a:r>
                      <a:r>
                        <a:rPr lang="en-US" dirty="0"/>
                        <a:t> databases</a:t>
                      </a:r>
                    </a:p>
                  </a:txBody>
                  <a:tcPr/>
                </a:tc>
                <a:extLst>
                  <a:ext uri="{0D108BD9-81ED-4DB2-BD59-A6C34878D82A}">
                    <a16:rowId xmlns:a16="http://schemas.microsoft.com/office/drawing/2014/main" val="516485172"/>
                  </a:ext>
                </a:extLst>
              </a:tr>
            </a:tbl>
          </a:graphicData>
        </a:graphic>
      </p:graphicFrame>
    </p:spTree>
    <p:extLst>
      <p:ext uri="{BB962C8B-B14F-4D97-AF65-F5344CB8AC3E}">
        <p14:creationId xmlns:p14="http://schemas.microsoft.com/office/powerpoint/2010/main" val="326579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Agenda</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2157863"/>
            <a:ext cx="5181600" cy="4273100"/>
          </a:xfrm>
        </p:spPr>
        <p:txBody>
          <a:bodyPr>
            <a:normAutofit/>
          </a:bodyPr>
          <a:lstStyle/>
          <a:p>
            <a:pPr marL="0" indent="0">
              <a:buNone/>
            </a:pPr>
            <a:r>
              <a:rPr lang="en-US" sz="2400" b="1" dirty="0">
                <a:solidFill>
                  <a:schemeClr val="tx2"/>
                </a:solidFill>
              </a:rPr>
              <a:t>Part I: Theory and Case Studies</a:t>
            </a:r>
          </a:p>
          <a:p>
            <a:r>
              <a:rPr lang="en-US" sz="2400" dirty="0"/>
              <a:t>Housekeeping, and Meet Your Presenters</a:t>
            </a:r>
          </a:p>
          <a:p>
            <a:r>
              <a:rPr lang="en-US" sz="2400" dirty="0"/>
              <a:t>Team Formation and Icebreakers</a:t>
            </a:r>
          </a:p>
          <a:p>
            <a:r>
              <a:rPr lang="en-US" sz="2400" dirty="0"/>
              <a:t>Description of the Problem Space</a:t>
            </a:r>
          </a:p>
          <a:p>
            <a:r>
              <a:rPr lang="en-US" sz="2400" dirty="0"/>
              <a:t>Basic Adversary Investigation Concepts</a:t>
            </a:r>
          </a:p>
          <a:p>
            <a:r>
              <a:rPr lang="en-US" sz="2400" dirty="0"/>
              <a:t>Case Studies</a:t>
            </a:r>
          </a:p>
          <a:p>
            <a:r>
              <a:rPr lang="en-US" sz="2400" dirty="0"/>
              <a:t>Getting Started + Best Practices</a:t>
            </a:r>
          </a:p>
          <a:p>
            <a:r>
              <a:rPr lang="en-US" sz="2400" dirty="0"/>
              <a:t>LUNCH </a:t>
            </a:r>
          </a:p>
          <a:p>
            <a:endParaRPr lang="en-US" sz="2400" dirty="0"/>
          </a:p>
        </p:txBody>
      </p:sp>
      <p:sp>
        <p:nvSpPr>
          <p:cNvPr id="4" name="Content Placeholder 3">
            <a:extLst>
              <a:ext uri="{FF2B5EF4-FFF2-40B4-BE49-F238E27FC236}">
                <a16:creationId xmlns:a16="http://schemas.microsoft.com/office/drawing/2014/main" id="{FA1C8C98-5C23-D142-821F-1035D0D1B600}"/>
              </a:ext>
            </a:extLst>
          </p:cNvPr>
          <p:cNvSpPr>
            <a:spLocks noGrp="1"/>
          </p:cNvSpPr>
          <p:nvPr>
            <p:ph sz="half" idx="2"/>
          </p:nvPr>
        </p:nvSpPr>
        <p:spPr>
          <a:xfrm>
            <a:off x="6172200" y="2157863"/>
            <a:ext cx="5181600" cy="4273100"/>
          </a:xfrm>
        </p:spPr>
        <p:txBody>
          <a:bodyPr>
            <a:normAutofit/>
          </a:bodyPr>
          <a:lstStyle/>
          <a:p>
            <a:pPr marL="0" indent="0">
              <a:buNone/>
            </a:pPr>
            <a:r>
              <a:rPr lang="en-US" sz="2400" b="1" dirty="0">
                <a:solidFill>
                  <a:srgbClr val="1F87B3"/>
                </a:solidFill>
              </a:rPr>
              <a:t>Part II: Hands-On</a:t>
            </a:r>
          </a:p>
          <a:p>
            <a:r>
              <a:rPr lang="en-US" sz="2400" dirty="0"/>
              <a:t>Investigation Walkthroughs</a:t>
            </a:r>
          </a:p>
          <a:p>
            <a:r>
              <a:rPr lang="en-US" sz="2400" dirty="0"/>
              <a:t>Activity: CTF </a:t>
            </a:r>
          </a:p>
          <a:p>
            <a:pPr lvl="1"/>
            <a:r>
              <a:rPr lang="en-US" sz="2000" dirty="0"/>
              <a:t>Overview</a:t>
            </a:r>
          </a:p>
          <a:p>
            <a:pPr lvl="1"/>
            <a:r>
              <a:rPr lang="en-US" sz="2000" dirty="0"/>
              <a:t>Go!</a:t>
            </a:r>
          </a:p>
          <a:p>
            <a:pPr lvl="1"/>
            <a:r>
              <a:rPr lang="en-US" sz="2000" dirty="0"/>
              <a:t>Team Presentations and Feedback</a:t>
            </a:r>
          </a:p>
          <a:p>
            <a:r>
              <a:rPr lang="en-US" sz="2400" dirty="0"/>
              <a:t>Wrap-Up</a:t>
            </a:r>
          </a:p>
          <a:p>
            <a:r>
              <a:rPr lang="en-US" sz="2400" dirty="0"/>
              <a:t>Q&amp;A</a:t>
            </a:r>
          </a:p>
          <a:p>
            <a:endParaRPr lang="en-US" sz="2400" dirty="0"/>
          </a:p>
        </p:txBody>
      </p:sp>
    </p:spTree>
    <p:extLst>
      <p:ext uri="{BB962C8B-B14F-4D97-AF65-F5344CB8AC3E}">
        <p14:creationId xmlns:p14="http://schemas.microsoft.com/office/powerpoint/2010/main" val="73865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The Right Tool for the Job: IPs</a:t>
            </a:r>
          </a:p>
        </p:txBody>
      </p:sp>
      <p:graphicFrame>
        <p:nvGraphicFramePr>
          <p:cNvPr id="3" name="Content Placeholder 2">
            <a:extLst>
              <a:ext uri="{FF2B5EF4-FFF2-40B4-BE49-F238E27FC236}">
                <a16:creationId xmlns:a16="http://schemas.microsoft.com/office/drawing/2014/main" id="{B31F5E3A-FE8A-6642-BBFF-ABE71205827A}"/>
              </a:ext>
            </a:extLst>
          </p:cNvPr>
          <p:cNvGraphicFramePr>
            <a:graphicFrameLocks noGrp="1"/>
          </p:cNvGraphicFramePr>
          <p:nvPr>
            <p:ph idx="1"/>
            <p:extLst>
              <p:ext uri="{D42A27DB-BD31-4B8C-83A1-F6EECF244321}">
                <p14:modId xmlns:p14="http://schemas.microsoft.com/office/powerpoint/2010/main" val="1572853358"/>
              </p:ext>
            </p:extLst>
          </p:nvPr>
        </p:nvGraphicFramePr>
        <p:xfrm>
          <a:off x="419100" y="1903413"/>
          <a:ext cx="10515600" cy="3977640"/>
        </p:xfrm>
        <a:graphic>
          <a:graphicData uri="http://schemas.openxmlformats.org/drawingml/2006/table">
            <a:tbl>
              <a:tblPr firstRow="1" bandRow="1">
                <a:tableStyleId>{5C22544A-7EE6-4342-B048-85BDC9FD1C3A}</a:tableStyleId>
              </a:tblPr>
              <a:tblGrid>
                <a:gridCol w="3624090">
                  <a:extLst>
                    <a:ext uri="{9D8B030D-6E8A-4147-A177-3AD203B41FA5}">
                      <a16:colId xmlns:a16="http://schemas.microsoft.com/office/drawing/2014/main" val="388012701"/>
                    </a:ext>
                  </a:extLst>
                </a:gridCol>
                <a:gridCol w="6891510">
                  <a:extLst>
                    <a:ext uri="{9D8B030D-6E8A-4147-A177-3AD203B41FA5}">
                      <a16:colId xmlns:a16="http://schemas.microsoft.com/office/drawing/2014/main" val="578484865"/>
                    </a:ext>
                  </a:extLst>
                </a:gridCol>
              </a:tblGrid>
              <a:tr h="370840">
                <a:tc>
                  <a:txBody>
                    <a:bodyPr/>
                    <a:lstStyle/>
                    <a:p>
                      <a:r>
                        <a:rPr lang="en-US" dirty="0"/>
                        <a:t>Question</a:t>
                      </a:r>
                    </a:p>
                  </a:txBody>
                  <a:tcPr/>
                </a:tc>
                <a:tc>
                  <a:txBody>
                    <a:bodyPr/>
                    <a:lstStyle/>
                    <a:p>
                      <a:r>
                        <a:rPr lang="en-US" dirty="0"/>
                        <a:t>Tools</a:t>
                      </a:r>
                    </a:p>
                  </a:txBody>
                  <a:tcPr/>
                </a:tc>
                <a:extLst>
                  <a:ext uri="{0D108BD9-81ED-4DB2-BD59-A6C34878D82A}">
                    <a16:rowId xmlns:a16="http://schemas.microsoft.com/office/drawing/2014/main" val="2723732254"/>
                  </a:ext>
                </a:extLst>
              </a:tr>
              <a:tr h="370840">
                <a:tc>
                  <a:txBody>
                    <a:bodyPr/>
                    <a:lstStyle/>
                    <a:p>
                      <a:r>
                        <a:rPr lang="en-US" dirty="0"/>
                        <a:t>Who owns the IP or range?</a:t>
                      </a:r>
                    </a:p>
                  </a:txBody>
                  <a:tcPr/>
                </a:tc>
                <a:tc>
                  <a:txBody>
                    <a:bodyPr/>
                    <a:lstStyle/>
                    <a:p>
                      <a:r>
                        <a:rPr lang="en-US" dirty="0" err="1"/>
                        <a:t>Whois</a:t>
                      </a:r>
                      <a:r>
                        <a:rPr lang="en-US" dirty="0"/>
                        <a:t> tools, </a:t>
                      </a:r>
                      <a:r>
                        <a:rPr lang="en-US" dirty="0" err="1"/>
                        <a:t>URLScan.io</a:t>
                      </a:r>
                      <a:r>
                        <a:rPr lang="en-US" dirty="0"/>
                        <a:t>, </a:t>
                      </a:r>
                    </a:p>
                  </a:txBody>
                  <a:tcPr/>
                </a:tc>
                <a:extLst>
                  <a:ext uri="{0D108BD9-81ED-4DB2-BD59-A6C34878D82A}">
                    <a16:rowId xmlns:a16="http://schemas.microsoft.com/office/drawing/2014/main" val="1242309848"/>
                  </a:ext>
                </a:extLst>
              </a:tr>
              <a:tr h="370840">
                <a:tc>
                  <a:txBody>
                    <a:bodyPr/>
                    <a:lstStyle/>
                    <a:p>
                      <a:r>
                        <a:rPr lang="en-US" dirty="0"/>
                        <a:t>What other ranges are owned by the same entity?</a:t>
                      </a:r>
                    </a:p>
                  </a:txBody>
                  <a:tcPr/>
                </a:tc>
                <a:tc>
                  <a:txBody>
                    <a:bodyPr/>
                    <a:lstStyle/>
                    <a:p>
                      <a:r>
                        <a:rPr lang="en-US" dirty="0"/>
                        <a:t>Reverse IP </a:t>
                      </a:r>
                      <a:r>
                        <a:rPr lang="en-US" dirty="0" err="1"/>
                        <a:t>Whois</a:t>
                      </a:r>
                      <a:r>
                        <a:rPr lang="en-US" dirty="0"/>
                        <a:t> tools (</a:t>
                      </a:r>
                      <a:r>
                        <a:rPr lang="en-US" i="1" dirty="0"/>
                        <a:t>note: different from Reverse IP!</a:t>
                      </a:r>
                      <a:r>
                        <a:rPr lang="en-US" dirty="0"/>
                        <a:t>)</a:t>
                      </a:r>
                    </a:p>
                  </a:txBody>
                  <a:tcPr/>
                </a:tc>
                <a:extLst>
                  <a:ext uri="{0D108BD9-81ED-4DB2-BD59-A6C34878D82A}">
                    <a16:rowId xmlns:a16="http://schemas.microsoft.com/office/drawing/2014/main" val="2420653499"/>
                  </a:ext>
                </a:extLst>
              </a:tr>
              <a:tr h="370840">
                <a:tc>
                  <a:txBody>
                    <a:bodyPr/>
                    <a:lstStyle/>
                    <a:p>
                      <a:r>
                        <a:rPr lang="en-US" dirty="0"/>
                        <a:t>Where is it based?</a:t>
                      </a:r>
                    </a:p>
                  </a:txBody>
                  <a:tcPr/>
                </a:tc>
                <a:tc>
                  <a:txBody>
                    <a:bodyPr/>
                    <a:lstStyle/>
                    <a:p>
                      <a:r>
                        <a:rPr lang="en-US" dirty="0"/>
                        <a:t>IP2Location, </a:t>
                      </a:r>
                      <a:r>
                        <a:rPr lang="en-US" dirty="0" err="1"/>
                        <a:t>Maxmind</a:t>
                      </a:r>
                      <a:r>
                        <a:rPr lang="en-US" dirty="0"/>
                        <a:t>, </a:t>
                      </a:r>
                      <a:r>
                        <a:rPr lang="en-US" dirty="0" err="1"/>
                        <a:t>URLScan</a:t>
                      </a:r>
                      <a:r>
                        <a:rPr lang="en-US" dirty="0"/>
                        <a:t>, </a:t>
                      </a:r>
                    </a:p>
                  </a:txBody>
                  <a:tcPr/>
                </a:tc>
                <a:extLst>
                  <a:ext uri="{0D108BD9-81ED-4DB2-BD59-A6C34878D82A}">
                    <a16:rowId xmlns:a16="http://schemas.microsoft.com/office/drawing/2014/main" val="395193263"/>
                  </a:ext>
                </a:extLst>
              </a:tr>
              <a:tr h="370840">
                <a:tc>
                  <a:txBody>
                    <a:bodyPr/>
                    <a:lstStyle/>
                    <a:p>
                      <a:r>
                        <a:rPr lang="en-US" dirty="0"/>
                        <a:t>Is it hosting domains? Which ones?</a:t>
                      </a:r>
                    </a:p>
                  </a:txBody>
                  <a:tcPr/>
                </a:tc>
                <a:tc>
                  <a:txBody>
                    <a:bodyPr/>
                    <a:lstStyle/>
                    <a:p>
                      <a:r>
                        <a:rPr lang="en-US" dirty="0" err="1"/>
                        <a:t>pDNS</a:t>
                      </a:r>
                      <a:r>
                        <a:rPr lang="en-US" dirty="0"/>
                        <a:t>, </a:t>
                      </a:r>
                      <a:r>
                        <a:rPr lang="en-US" dirty="0" err="1"/>
                        <a:t>DomainTools</a:t>
                      </a:r>
                      <a:r>
                        <a:rPr lang="en-US" dirty="0"/>
                        <a:t>, </a:t>
                      </a:r>
                    </a:p>
                  </a:txBody>
                  <a:tcPr/>
                </a:tc>
                <a:extLst>
                  <a:ext uri="{0D108BD9-81ED-4DB2-BD59-A6C34878D82A}">
                    <a16:rowId xmlns:a16="http://schemas.microsoft.com/office/drawing/2014/main" val="520903225"/>
                  </a:ext>
                </a:extLst>
              </a:tr>
              <a:tr h="370840">
                <a:tc>
                  <a:txBody>
                    <a:bodyPr/>
                    <a:lstStyle/>
                    <a:p>
                      <a:r>
                        <a:rPr lang="en-US" dirty="0"/>
                        <a:t>What else is on the same ASN?</a:t>
                      </a:r>
                    </a:p>
                  </a:txBody>
                  <a:tcPr/>
                </a:tc>
                <a:tc>
                  <a:txBody>
                    <a:bodyPr/>
                    <a:lstStyle/>
                    <a:p>
                      <a:r>
                        <a:rPr lang="en-US" dirty="0" err="1"/>
                        <a:t>Whois</a:t>
                      </a:r>
                      <a:r>
                        <a:rPr lang="en-US" dirty="0"/>
                        <a:t> lookup tools</a:t>
                      </a:r>
                    </a:p>
                  </a:txBody>
                  <a:tcPr/>
                </a:tc>
                <a:extLst>
                  <a:ext uri="{0D108BD9-81ED-4DB2-BD59-A6C34878D82A}">
                    <a16:rowId xmlns:a16="http://schemas.microsoft.com/office/drawing/2014/main" val="3479992993"/>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84468303"/>
                  </a:ext>
                </a:extLst>
              </a:tr>
              <a:tr h="370840">
                <a:tc>
                  <a:txBody>
                    <a:bodyPr/>
                    <a:lstStyle/>
                    <a:p>
                      <a:r>
                        <a:rPr lang="en-US" dirty="0"/>
                        <a:t>What port(s) are open?</a:t>
                      </a:r>
                    </a:p>
                  </a:txBody>
                  <a:tcPr/>
                </a:tc>
                <a:tc>
                  <a:txBody>
                    <a:bodyPr/>
                    <a:lstStyle/>
                    <a:p>
                      <a:r>
                        <a:rPr lang="en-US" dirty="0" err="1"/>
                        <a:t>Wayback</a:t>
                      </a:r>
                      <a:r>
                        <a:rPr lang="en-US" dirty="0"/>
                        <a:t> Machine, </a:t>
                      </a:r>
                      <a:r>
                        <a:rPr lang="en-US" dirty="0" err="1"/>
                        <a:t>DomainTools</a:t>
                      </a:r>
                      <a:r>
                        <a:rPr lang="en-US" dirty="0"/>
                        <a:t>, </a:t>
                      </a:r>
                      <a:r>
                        <a:rPr lang="en-US" dirty="0" err="1"/>
                        <a:t>URLScan.io</a:t>
                      </a:r>
                      <a:r>
                        <a:rPr lang="en-US" dirty="0"/>
                        <a:t>, </a:t>
                      </a:r>
                    </a:p>
                  </a:txBody>
                  <a:tcPr/>
                </a:tc>
                <a:extLst>
                  <a:ext uri="{0D108BD9-81ED-4DB2-BD59-A6C34878D82A}">
                    <a16:rowId xmlns:a16="http://schemas.microsoft.com/office/drawing/2014/main" val="9933936"/>
                  </a:ext>
                </a:extLst>
              </a:tr>
              <a:tr h="370840">
                <a:tc>
                  <a:txBody>
                    <a:bodyPr/>
                    <a:lstStyle/>
                    <a:p>
                      <a:r>
                        <a:rPr lang="en-US" dirty="0"/>
                        <a:t>Has anyone flagged it as bad?</a:t>
                      </a:r>
                    </a:p>
                  </a:txBody>
                  <a:tcPr/>
                </a:tc>
                <a:tc>
                  <a:txBody>
                    <a:bodyPr/>
                    <a:lstStyle/>
                    <a:p>
                      <a:r>
                        <a:rPr lang="en-US" dirty="0" err="1"/>
                        <a:t>VirusTotal</a:t>
                      </a:r>
                      <a:r>
                        <a:rPr lang="en-US" dirty="0"/>
                        <a:t>, AlienVault OTX, Google Safe Browsing, </a:t>
                      </a:r>
                    </a:p>
                  </a:txBody>
                  <a:tcPr/>
                </a:tc>
                <a:extLst>
                  <a:ext uri="{0D108BD9-81ED-4DB2-BD59-A6C34878D82A}">
                    <a16:rowId xmlns:a16="http://schemas.microsoft.com/office/drawing/2014/main" val="2584663504"/>
                  </a:ext>
                </a:extLst>
              </a:tr>
              <a:tr h="370840">
                <a:tc>
                  <a:txBody>
                    <a:bodyPr/>
                    <a:lstStyle/>
                    <a:p>
                      <a:r>
                        <a:rPr lang="en-US" dirty="0"/>
                        <a:t>Is it part of a coordinated campaign?</a:t>
                      </a:r>
                    </a:p>
                  </a:txBody>
                  <a:tcPr/>
                </a:tc>
                <a:tc>
                  <a:txBody>
                    <a:bodyPr/>
                    <a:lstStyle/>
                    <a:p>
                      <a:r>
                        <a:rPr lang="en-US" dirty="0"/>
                        <a:t>Your judgment, AlienVault OTX, </a:t>
                      </a:r>
                      <a:r>
                        <a:rPr lang="en-US" dirty="0" err="1"/>
                        <a:t>VirusTotal</a:t>
                      </a:r>
                      <a:r>
                        <a:rPr lang="en-US" dirty="0"/>
                        <a:t>, </a:t>
                      </a:r>
                    </a:p>
                  </a:txBody>
                  <a:tcPr/>
                </a:tc>
                <a:extLst>
                  <a:ext uri="{0D108BD9-81ED-4DB2-BD59-A6C34878D82A}">
                    <a16:rowId xmlns:a16="http://schemas.microsoft.com/office/drawing/2014/main" val="516485172"/>
                  </a:ext>
                </a:extLst>
              </a:tr>
            </a:tbl>
          </a:graphicData>
        </a:graphic>
      </p:graphicFrame>
    </p:spTree>
    <p:extLst>
      <p:ext uri="{BB962C8B-B14F-4D97-AF65-F5344CB8AC3E}">
        <p14:creationId xmlns:p14="http://schemas.microsoft.com/office/powerpoint/2010/main" val="314439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normAutofit fontScale="90000"/>
          </a:bodyPr>
          <a:lstStyle/>
          <a:p>
            <a:r>
              <a:rPr lang="en-US" dirty="0"/>
              <a:t>[PLACEHOLDER FOR VIDEO]</a:t>
            </a:r>
          </a:p>
        </p:txBody>
      </p:sp>
    </p:spTree>
    <p:extLst>
      <p:ext uri="{BB962C8B-B14F-4D97-AF65-F5344CB8AC3E}">
        <p14:creationId xmlns:p14="http://schemas.microsoft.com/office/powerpoint/2010/main" val="108477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a:xfrm>
            <a:off x="838200" y="365125"/>
            <a:ext cx="10515600" cy="1101068"/>
          </a:xfrm>
        </p:spPr>
        <p:txBody>
          <a:bodyPr/>
          <a:lstStyle/>
          <a:p>
            <a:r>
              <a:rPr lang="en-US" dirty="0"/>
              <a:t>FIN7</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199" y="1903863"/>
            <a:ext cx="10515601" cy="4273100"/>
          </a:xfrm>
        </p:spPr>
        <p:txBody>
          <a:bodyPr/>
          <a:lstStyle/>
          <a:p>
            <a:r>
              <a:rPr lang="en-US" dirty="0"/>
              <a:t>Prolific cybercrime actor that has targeted retail, banking, hospitality, and restaurant groups</a:t>
            </a:r>
          </a:p>
          <a:p>
            <a:r>
              <a:rPr lang="en-US" dirty="0"/>
              <a:t>Initial intrusion is with a </a:t>
            </a:r>
            <a:r>
              <a:rPr lang="en-US" dirty="0" err="1"/>
              <a:t>maldoc</a:t>
            </a:r>
            <a:r>
              <a:rPr lang="en-US" dirty="0"/>
              <a:t> usually followed-up with some sort of social engineering (e.g. phone call)</a:t>
            </a:r>
          </a:p>
          <a:p>
            <a:r>
              <a:rPr lang="en-US" dirty="0"/>
              <a:t>Payment card data is the target</a:t>
            </a:r>
          </a:p>
          <a:p>
            <a:r>
              <a:rPr lang="en-US" dirty="0"/>
              <a:t>Often reused infrastructure even after being published</a:t>
            </a:r>
          </a:p>
          <a:p>
            <a:r>
              <a:rPr lang="en-US" dirty="0"/>
              <a:t>Used trackable methods to setup infrastructure</a:t>
            </a:r>
          </a:p>
        </p:txBody>
      </p:sp>
    </p:spTree>
    <p:extLst>
      <p:ext uri="{BB962C8B-B14F-4D97-AF65-F5344CB8AC3E}">
        <p14:creationId xmlns:p14="http://schemas.microsoft.com/office/powerpoint/2010/main" val="69307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Tools</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515600" cy="4273100"/>
          </a:xfrm>
        </p:spPr>
        <p:txBody>
          <a:bodyPr/>
          <a:lstStyle/>
          <a:p>
            <a:r>
              <a:rPr lang="en-US" dirty="0" err="1"/>
              <a:t>DomainTools</a:t>
            </a:r>
            <a:r>
              <a:rPr lang="en-US" dirty="0"/>
              <a:t> Iris</a:t>
            </a:r>
          </a:p>
          <a:p>
            <a:r>
              <a:rPr lang="en-US" dirty="0" err="1"/>
              <a:t>VirusTotal</a:t>
            </a:r>
            <a:r>
              <a:rPr lang="en-US" dirty="0"/>
              <a:t> </a:t>
            </a:r>
          </a:p>
          <a:p>
            <a:pPr lvl="1"/>
            <a:r>
              <a:rPr lang="en-US" dirty="0" err="1"/>
              <a:t>pDNS</a:t>
            </a:r>
            <a:r>
              <a:rPr lang="en-US" dirty="0"/>
              <a:t> and URL scan can uncover </a:t>
            </a:r>
            <a:r>
              <a:rPr lang="en-US" dirty="0" err="1"/>
              <a:t>maldocs</a:t>
            </a:r>
            <a:endParaRPr lang="en-US" dirty="0"/>
          </a:p>
          <a:p>
            <a:pPr lvl="1"/>
            <a:endParaRPr lang="en-US" dirty="0"/>
          </a:p>
        </p:txBody>
      </p:sp>
    </p:spTree>
    <p:extLst>
      <p:ext uri="{BB962C8B-B14F-4D97-AF65-F5344CB8AC3E}">
        <p14:creationId xmlns:p14="http://schemas.microsoft.com/office/powerpoint/2010/main" val="173918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[FIN7 VIDEO]</a:t>
            </a:r>
          </a:p>
        </p:txBody>
      </p:sp>
      <p:sp>
        <p:nvSpPr>
          <p:cNvPr id="5" name="Content Placeholder 4">
            <a:extLst>
              <a:ext uri="{FF2B5EF4-FFF2-40B4-BE49-F238E27FC236}">
                <a16:creationId xmlns:a16="http://schemas.microsoft.com/office/drawing/2014/main" id="{1F237506-584A-5742-8B74-9C9D4682D77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3019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Commodity </a:t>
            </a:r>
            <a:r>
              <a:rPr lang="en-US" dirty="0" err="1"/>
              <a:t>Malz</a:t>
            </a:r>
            <a:endParaRPr lang="en-US" dirty="0"/>
          </a:p>
        </p:txBody>
      </p:sp>
      <p:sp>
        <p:nvSpPr>
          <p:cNvPr id="39" name="Picture Placeholder 38">
            <a:extLst>
              <a:ext uri="{FF2B5EF4-FFF2-40B4-BE49-F238E27FC236}">
                <a16:creationId xmlns:a16="http://schemas.microsoft.com/office/drawing/2014/main" id="{ED8DFD06-D320-2845-88A6-7392C2717EBB}"/>
              </a:ext>
            </a:extLst>
          </p:cNvPr>
          <p:cNvSpPr>
            <a:spLocks noGrp="1"/>
          </p:cNvSpPr>
          <p:nvPr>
            <p:ph type="pic" sz="quarter" idx="14"/>
          </p:nvPr>
        </p:nvSpPr>
        <p:spPr/>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515600" cy="4273100"/>
          </a:xfrm>
        </p:spPr>
        <p:txBody>
          <a:bodyPr/>
          <a:lstStyle/>
          <a:p>
            <a:r>
              <a:rPr lang="en-US" dirty="0"/>
              <a:t>Commodity malware infrastructure is usually stood-up well before it’s used in a campaign</a:t>
            </a:r>
          </a:p>
          <a:p>
            <a:pPr lvl="1"/>
            <a:r>
              <a:rPr lang="en-US" dirty="0"/>
              <a:t>You can get lead-time detection</a:t>
            </a:r>
          </a:p>
          <a:p>
            <a:r>
              <a:rPr lang="en-US" dirty="0"/>
              <a:t>Cyber criminal are lazy</a:t>
            </a:r>
          </a:p>
          <a:p>
            <a:pPr lvl="1"/>
            <a:r>
              <a:rPr lang="en-US" dirty="0"/>
              <a:t>Infrastructure is reused</a:t>
            </a:r>
          </a:p>
          <a:p>
            <a:pPr lvl="1"/>
            <a:r>
              <a:rPr lang="en-US" dirty="0"/>
              <a:t>Certs</a:t>
            </a:r>
          </a:p>
          <a:p>
            <a:pPr lvl="2"/>
            <a:r>
              <a:rPr lang="en-US" dirty="0"/>
              <a:t>Self-signed</a:t>
            </a:r>
          </a:p>
          <a:p>
            <a:pPr lvl="2"/>
            <a:r>
              <a:rPr lang="en-US" dirty="0"/>
              <a:t>Expired</a:t>
            </a:r>
          </a:p>
          <a:p>
            <a:pPr lvl="2"/>
            <a:r>
              <a:rPr lang="en-US" dirty="0"/>
              <a:t>Wild card</a:t>
            </a:r>
          </a:p>
        </p:txBody>
      </p:sp>
    </p:spTree>
    <p:extLst>
      <p:ext uri="{BB962C8B-B14F-4D97-AF65-F5344CB8AC3E}">
        <p14:creationId xmlns:p14="http://schemas.microsoft.com/office/powerpoint/2010/main" val="225135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normAutofit fontScale="90000"/>
          </a:bodyPr>
          <a:lstStyle/>
          <a:p>
            <a:r>
              <a:rPr lang="en-US" dirty="0"/>
              <a:t>[VIDEO] </a:t>
            </a:r>
            <a:r>
              <a:rPr lang="en-US" dirty="0" err="1"/>
              <a:t>LokiBot</a:t>
            </a:r>
            <a:r>
              <a:rPr lang="en-US" dirty="0"/>
              <a:t> today… Pony Yesterday?</a:t>
            </a:r>
          </a:p>
        </p:txBody>
      </p:sp>
    </p:spTree>
    <p:extLst>
      <p:ext uri="{BB962C8B-B14F-4D97-AF65-F5344CB8AC3E}">
        <p14:creationId xmlns:p14="http://schemas.microsoft.com/office/powerpoint/2010/main" val="3492442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sz="6700" dirty="0"/>
              <a:t>Break Time!</a:t>
            </a:r>
            <a:endParaRPr lang="en-US" sz="3600" i="1" dirty="0"/>
          </a:p>
        </p:txBody>
      </p:sp>
    </p:spTree>
    <p:extLst>
      <p:ext uri="{BB962C8B-B14F-4D97-AF65-F5344CB8AC3E}">
        <p14:creationId xmlns:p14="http://schemas.microsoft.com/office/powerpoint/2010/main" val="1427549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fontScale="90000"/>
          </a:bodyPr>
          <a:lstStyle/>
          <a:p>
            <a:r>
              <a:rPr lang="en-US" dirty="0"/>
              <a:t>Getting Started;</a:t>
            </a:r>
            <a:br>
              <a:rPr lang="en-US" dirty="0"/>
            </a:br>
            <a:r>
              <a:rPr lang="en-US" dirty="0"/>
              <a:t>Best Practices;</a:t>
            </a:r>
            <a:br>
              <a:rPr lang="en-US" dirty="0"/>
            </a:br>
            <a:r>
              <a:rPr lang="en-US" dirty="0"/>
              <a:t>Budget Management</a:t>
            </a:r>
          </a:p>
        </p:txBody>
      </p:sp>
    </p:spTree>
    <p:extLst>
      <p:ext uri="{BB962C8B-B14F-4D97-AF65-F5344CB8AC3E}">
        <p14:creationId xmlns:p14="http://schemas.microsoft.com/office/powerpoint/2010/main" val="201044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You need to buy threat intel… not really!</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lstStyle/>
          <a:p>
            <a:r>
              <a:rPr lang="en-US" dirty="0"/>
              <a:t>Your organization should be the first place you start for threat intel</a:t>
            </a:r>
          </a:p>
          <a:p>
            <a:r>
              <a:rPr lang="en-US" dirty="0"/>
              <a:t>You should have e-mail logging to include quarantined files</a:t>
            </a:r>
          </a:p>
          <a:p>
            <a:pPr lvl="1"/>
            <a:r>
              <a:rPr lang="en-US" dirty="0"/>
              <a:t>Start a phishing tracking program (1 FTE)</a:t>
            </a:r>
          </a:p>
          <a:p>
            <a:pPr lvl="1"/>
            <a:r>
              <a:rPr lang="en-US" dirty="0"/>
              <a:t>From here you can begin a full infra tracking program (1 FTE)</a:t>
            </a:r>
          </a:p>
          <a:p>
            <a:r>
              <a:rPr lang="en-US" dirty="0"/>
              <a:t>No threat intel feed will be as good as what you generate</a:t>
            </a:r>
          </a:p>
          <a:p>
            <a:r>
              <a:rPr lang="en-US" dirty="0"/>
              <a:t>Only buy to fill gaps your intel program identifies</a:t>
            </a:r>
          </a:p>
          <a:p>
            <a:r>
              <a:rPr lang="en-US" dirty="0"/>
              <a:t>Best ROI would be to start with vulnerability intel (.5 FTE)</a:t>
            </a:r>
          </a:p>
          <a:p>
            <a:endParaRPr lang="en-US" dirty="0"/>
          </a:p>
        </p:txBody>
      </p:sp>
    </p:spTree>
    <p:extLst>
      <p:ext uri="{BB962C8B-B14F-4D97-AF65-F5344CB8AC3E}">
        <p14:creationId xmlns:p14="http://schemas.microsoft.com/office/powerpoint/2010/main" val="273728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Meet Your Presenters</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2157863"/>
            <a:ext cx="5181600" cy="4273100"/>
          </a:xfrm>
        </p:spPr>
        <p:txBody>
          <a:bodyPr>
            <a:normAutofit/>
          </a:bodyPr>
          <a:lstStyle/>
          <a:p>
            <a:pPr marL="0" indent="0">
              <a:buNone/>
            </a:pPr>
            <a:r>
              <a:rPr lang="en-US" sz="2400" b="1" dirty="0">
                <a:solidFill>
                  <a:schemeClr val="tx2"/>
                </a:solidFill>
              </a:rPr>
              <a:t>Mike Schwartz, Target</a:t>
            </a:r>
          </a:p>
          <a:p>
            <a:r>
              <a:rPr lang="en-US" sz="2400" dirty="0"/>
              <a:t>Director – Threat Intel Detection Engineering</a:t>
            </a:r>
          </a:p>
          <a:p>
            <a:r>
              <a:rPr lang="en-US" sz="2400" dirty="0"/>
              <a:t>20 years experience in IT</a:t>
            </a:r>
          </a:p>
          <a:p>
            <a:pPr lvl="1"/>
            <a:r>
              <a:rPr lang="en-US" sz="2000" dirty="0"/>
              <a:t>Help Desk</a:t>
            </a:r>
          </a:p>
          <a:p>
            <a:pPr lvl="1"/>
            <a:r>
              <a:rPr lang="en-US" sz="2000" dirty="0"/>
              <a:t>Systems Engineering/Support</a:t>
            </a:r>
          </a:p>
          <a:p>
            <a:pPr lvl="1"/>
            <a:r>
              <a:rPr lang="en-US" sz="2000" dirty="0"/>
              <a:t>Intelligence Analyst</a:t>
            </a:r>
          </a:p>
          <a:p>
            <a:pPr lvl="1"/>
            <a:r>
              <a:rPr lang="en-US" sz="2000" dirty="0"/>
              <a:t>Android Malware RE</a:t>
            </a:r>
          </a:p>
          <a:p>
            <a:pPr lvl="1"/>
            <a:r>
              <a:rPr lang="en-US" sz="2000" dirty="0"/>
              <a:t>Threat Intel</a:t>
            </a:r>
          </a:p>
          <a:p>
            <a:pPr lvl="1"/>
            <a:r>
              <a:rPr lang="en-US" sz="2000" dirty="0"/>
              <a:t>Detection Engineer</a:t>
            </a:r>
          </a:p>
          <a:p>
            <a:endParaRPr lang="en-US" sz="2400" dirty="0"/>
          </a:p>
        </p:txBody>
      </p:sp>
      <p:sp>
        <p:nvSpPr>
          <p:cNvPr id="4" name="Content Placeholder 3">
            <a:extLst>
              <a:ext uri="{FF2B5EF4-FFF2-40B4-BE49-F238E27FC236}">
                <a16:creationId xmlns:a16="http://schemas.microsoft.com/office/drawing/2014/main" id="{FA1C8C98-5C23-D142-821F-1035D0D1B600}"/>
              </a:ext>
            </a:extLst>
          </p:cNvPr>
          <p:cNvSpPr>
            <a:spLocks noGrp="1"/>
          </p:cNvSpPr>
          <p:nvPr>
            <p:ph sz="half" idx="2"/>
          </p:nvPr>
        </p:nvSpPr>
        <p:spPr>
          <a:xfrm>
            <a:off x="6172200" y="2157863"/>
            <a:ext cx="5181600" cy="4273100"/>
          </a:xfrm>
        </p:spPr>
        <p:txBody>
          <a:bodyPr>
            <a:normAutofit/>
          </a:bodyPr>
          <a:lstStyle/>
          <a:p>
            <a:pPr marL="0" indent="0">
              <a:buNone/>
            </a:pPr>
            <a:r>
              <a:rPr lang="en-US" sz="2400" b="1" dirty="0">
                <a:solidFill>
                  <a:srgbClr val="1F87B3"/>
                </a:solidFill>
              </a:rPr>
              <a:t>Tim Helming, DomainTools</a:t>
            </a:r>
          </a:p>
          <a:p>
            <a:r>
              <a:rPr lang="en-US" sz="2400" dirty="0"/>
              <a:t>Director, Product Management</a:t>
            </a:r>
          </a:p>
          <a:p>
            <a:r>
              <a:rPr lang="en-US" sz="2400" dirty="0"/>
              <a:t>The “features and roadmap guy”</a:t>
            </a:r>
          </a:p>
          <a:p>
            <a:r>
              <a:rPr lang="en-US" sz="2400" dirty="0"/>
              <a:t>Nearly 20 years in </a:t>
            </a:r>
            <a:r>
              <a:rPr lang="en-US" sz="2400" dirty="0" err="1"/>
              <a:t>infosec</a:t>
            </a:r>
            <a:endParaRPr lang="en-US" sz="2400" dirty="0"/>
          </a:p>
          <a:p>
            <a:pPr lvl="1"/>
            <a:r>
              <a:rPr lang="en-US" sz="2000" dirty="0"/>
              <a:t>Technical Support grunt</a:t>
            </a:r>
          </a:p>
          <a:p>
            <a:pPr lvl="1"/>
            <a:r>
              <a:rPr lang="en-US" sz="2000" dirty="0"/>
              <a:t>Technical Support leader</a:t>
            </a:r>
          </a:p>
          <a:p>
            <a:pPr lvl="1"/>
            <a:r>
              <a:rPr lang="en-US" sz="2000" dirty="0"/>
              <a:t>Product management grunt</a:t>
            </a:r>
          </a:p>
          <a:p>
            <a:pPr lvl="1"/>
            <a:r>
              <a:rPr lang="en-US" sz="2000" dirty="0"/>
              <a:t>Product management leader</a:t>
            </a:r>
          </a:p>
          <a:p>
            <a:r>
              <a:rPr lang="en-US" sz="2000" dirty="0">
                <a:solidFill>
                  <a:schemeClr val="accent3">
                    <a:lumMod val="50000"/>
                  </a:schemeClr>
                </a:solidFill>
              </a:rPr>
              <a:t>Just for fun: ham radio, motorcycles, classical percussion</a:t>
            </a:r>
          </a:p>
          <a:p>
            <a:endParaRPr lang="en-US" dirty="0"/>
          </a:p>
          <a:p>
            <a:endParaRPr lang="en-US" sz="2400" dirty="0"/>
          </a:p>
        </p:txBody>
      </p:sp>
    </p:spTree>
    <p:extLst>
      <p:ext uri="{BB962C8B-B14F-4D97-AF65-F5344CB8AC3E}">
        <p14:creationId xmlns:p14="http://schemas.microsoft.com/office/powerpoint/2010/main" val="3231874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C92D0F-433F-9044-B4CC-D3636E133E2A}"/>
              </a:ext>
            </a:extLst>
          </p:cNvPr>
          <p:cNvSpPr>
            <a:spLocks noGrp="1"/>
          </p:cNvSpPr>
          <p:nvPr>
            <p:ph idx="1"/>
          </p:nvPr>
        </p:nvSpPr>
        <p:spPr>
          <a:xfrm>
            <a:off x="5399278" y="2162929"/>
            <a:ext cx="6266792" cy="3968346"/>
          </a:xfrm>
        </p:spPr>
        <p:txBody>
          <a:bodyPr>
            <a:normAutofit/>
          </a:bodyPr>
          <a:lstStyle/>
          <a:p>
            <a:r>
              <a:rPr lang="en-US" dirty="0"/>
              <a:t>What is your logging/archiving policy?</a:t>
            </a:r>
          </a:p>
          <a:p>
            <a:r>
              <a:rPr lang="en-US" dirty="0"/>
              <a:t>Is your internal infrastructure ready? Storage, LAN bandwidth, etc</a:t>
            </a:r>
          </a:p>
          <a:p>
            <a:r>
              <a:rPr lang="en-US" dirty="0"/>
              <a:t>You’ll need to shove a lot of packets around!</a:t>
            </a:r>
          </a:p>
          <a:p>
            <a:r>
              <a:rPr lang="mr-IN" dirty="0"/>
              <a:t>…</a:t>
            </a:r>
            <a:r>
              <a:rPr lang="en-US" dirty="0"/>
              <a:t>but it’s worth it.</a:t>
            </a:r>
          </a:p>
          <a:p>
            <a:endParaRPr lang="en-US" dirty="0"/>
          </a:p>
          <a:p>
            <a:endParaRPr lang="en-US" dirty="0"/>
          </a:p>
        </p:txBody>
      </p:sp>
      <p:sp>
        <p:nvSpPr>
          <p:cNvPr id="5" name="Title 4">
            <a:extLst>
              <a:ext uri="{FF2B5EF4-FFF2-40B4-BE49-F238E27FC236}">
                <a16:creationId xmlns:a16="http://schemas.microsoft.com/office/drawing/2014/main" id="{ECBAFABD-E2CF-D848-A1D8-720C82898371}"/>
              </a:ext>
            </a:extLst>
          </p:cNvPr>
          <p:cNvSpPr>
            <a:spLocks noGrp="1"/>
          </p:cNvSpPr>
          <p:nvPr>
            <p:ph type="title"/>
          </p:nvPr>
        </p:nvSpPr>
        <p:spPr>
          <a:xfrm>
            <a:off x="5399278" y="365125"/>
            <a:ext cx="6266792" cy="1101068"/>
          </a:xfrm>
        </p:spPr>
        <p:txBody>
          <a:bodyPr/>
          <a:lstStyle/>
          <a:p>
            <a:r>
              <a:rPr lang="en-US" b="1" dirty="0"/>
              <a:t>Fuel For The Engine</a:t>
            </a:r>
          </a:p>
        </p:txBody>
      </p:sp>
      <p:pic>
        <p:nvPicPr>
          <p:cNvPr id="2" name="Picture Placeholder 1" descr="Screen Shot 2019-01-24 at 11.44.37 AM.png"/>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4202" r="4202"/>
          <a:stretch>
            <a:fillRect/>
          </a:stretch>
        </p:blipFill>
        <p:spPr/>
      </p:pic>
    </p:spTree>
    <p:extLst>
      <p:ext uri="{BB962C8B-B14F-4D97-AF65-F5344CB8AC3E}">
        <p14:creationId xmlns:p14="http://schemas.microsoft.com/office/powerpoint/2010/main" val="2906479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a:xfrm>
            <a:off x="838200" y="365125"/>
            <a:ext cx="7898176" cy="1101068"/>
          </a:xfrm>
        </p:spPr>
        <p:txBody>
          <a:bodyPr/>
          <a:lstStyle/>
          <a:p>
            <a:r>
              <a:rPr lang="en-US" dirty="0"/>
              <a:t>You will need data</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608326" cy="4273100"/>
          </a:xfrm>
        </p:spPr>
        <p:txBody>
          <a:bodyPr/>
          <a:lstStyle/>
          <a:p>
            <a:r>
              <a:rPr lang="en-US" dirty="0"/>
              <a:t>Your organization’s data</a:t>
            </a:r>
          </a:p>
          <a:p>
            <a:pPr lvl="1"/>
            <a:r>
              <a:rPr lang="en-US" dirty="0"/>
              <a:t>DNS logs</a:t>
            </a:r>
          </a:p>
          <a:p>
            <a:pPr lvl="1"/>
            <a:r>
              <a:rPr lang="en-US" dirty="0"/>
              <a:t>Proxy logs</a:t>
            </a:r>
          </a:p>
          <a:p>
            <a:pPr lvl="1"/>
            <a:r>
              <a:rPr lang="en-US" dirty="0"/>
              <a:t>E-mail logs (envelope info)</a:t>
            </a:r>
          </a:p>
          <a:p>
            <a:pPr lvl="1"/>
            <a:r>
              <a:rPr lang="en-US" dirty="0" err="1"/>
              <a:t>Netflow</a:t>
            </a:r>
            <a:endParaRPr lang="en-US" dirty="0"/>
          </a:p>
          <a:p>
            <a:pPr lvl="1"/>
            <a:endParaRPr lang="en-US" dirty="0"/>
          </a:p>
          <a:p>
            <a:r>
              <a:rPr lang="en-US" dirty="0"/>
              <a:t>External data</a:t>
            </a:r>
          </a:p>
          <a:p>
            <a:pPr lvl="1"/>
            <a:r>
              <a:rPr lang="en-US" dirty="0" err="1"/>
              <a:t>pDNS</a:t>
            </a:r>
            <a:endParaRPr lang="en-US" dirty="0"/>
          </a:p>
          <a:p>
            <a:pPr lvl="1"/>
            <a:r>
              <a:rPr lang="en-US" dirty="0"/>
              <a:t>Domain/Infra History</a:t>
            </a:r>
          </a:p>
        </p:txBody>
      </p:sp>
    </p:spTree>
    <p:extLst>
      <p:ext uri="{BB962C8B-B14F-4D97-AF65-F5344CB8AC3E}">
        <p14:creationId xmlns:p14="http://schemas.microsoft.com/office/powerpoint/2010/main" val="214353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a:xfrm>
            <a:off x="838199" y="365125"/>
            <a:ext cx="8195631" cy="1101068"/>
          </a:xfrm>
        </p:spPr>
        <p:txBody>
          <a:bodyPr/>
          <a:lstStyle/>
          <a:p>
            <a:r>
              <a:rPr lang="en-US" dirty="0"/>
              <a:t>Leverage Open Source / Free Intel</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608326" cy="4273100"/>
          </a:xfrm>
        </p:spPr>
        <p:txBody>
          <a:bodyPr>
            <a:normAutofit fontScale="92500" lnSpcReduction="10000"/>
          </a:bodyPr>
          <a:lstStyle/>
          <a:p>
            <a:r>
              <a:rPr lang="en-US" dirty="0"/>
              <a:t>Open source logging technologies </a:t>
            </a:r>
          </a:p>
          <a:p>
            <a:pPr lvl="1"/>
            <a:r>
              <a:rPr lang="en-US" dirty="0" err="1"/>
              <a:t>Graylog</a:t>
            </a:r>
            <a:endParaRPr lang="en-US" dirty="0"/>
          </a:p>
          <a:p>
            <a:pPr lvl="1"/>
            <a:r>
              <a:rPr lang="en-US" dirty="0"/>
              <a:t>Elastic / Logstash / Kibana (ELK)</a:t>
            </a:r>
          </a:p>
          <a:p>
            <a:pPr lvl="1"/>
            <a:r>
              <a:rPr lang="en-US" dirty="0" err="1"/>
              <a:t>Fluentd</a:t>
            </a:r>
            <a:endParaRPr lang="en-US" dirty="0"/>
          </a:p>
          <a:p>
            <a:pPr lvl="1"/>
            <a:r>
              <a:rPr lang="en-US" dirty="0" err="1"/>
              <a:t>ElastAlert</a:t>
            </a:r>
            <a:endParaRPr lang="en-US" dirty="0"/>
          </a:p>
          <a:p>
            <a:pPr lvl="1"/>
            <a:r>
              <a:rPr lang="en-US" dirty="0" err="1"/>
              <a:t>SecurityOnion</a:t>
            </a:r>
            <a:endParaRPr lang="en-US" dirty="0"/>
          </a:p>
          <a:p>
            <a:r>
              <a:rPr lang="en-US" dirty="0"/>
              <a:t>Free Intel Sources</a:t>
            </a:r>
          </a:p>
          <a:p>
            <a:pPr lvl="1"/>
            <a:r>
              <a:rPr lang="en-US" dirty="0" err="1"/>
              <a:t>Threatcrowd.org</a:t>
            </a:r>
            <a:endParaRPr lang="en-US" dirty="0"/>
          </a:p>
          <a:p>
            <a:pPr lvl="1"/>
            <a:r>
              <a:rPr lang="en-US" dirty="0" err="1"/>
              <a:t>Virustotal.com</a:t>
            </a:r>
            <a:endParaRPr lang="en-US" dirty="0"/>
          </a:p>
          <a:p>
            <a:pPr lvl="1"/>
            <a:r>
              <a:rPr lang="en-US" dirty="0" err="1"/>
              <a:t>Censys.io</a:t>
            </a:r>
            <a:endParaRPr lang="en-US" dirty="0"/>
          </a:p>
          <a:p>
            <a:pPr lvl="1"/>
            <a:r>
              <a:rPr lang="en-US" dirty="0" err="1"/>
              <a:t>Shodan.io</a:t>
            </a:r>
            <a:endParaRPr lang="en-US" dirty="0"/>
          </a:p>
          <a:p>
            <a:pPr lvl="1"/>
            <a:r>
              <a:rPr lang="en-US" dirty="0" err="1"/>
              <a:t>Passivetotal.org</a:t>
            </a:r>
            <a:endParaRPr lang="en-US" dirty="0"/>
          </a:p>
        </p:txBody>
      </p:sp>
      <p:sp>
        <p:nvSpPr>
          <p:cNvPr id="4" name="TextBox 3">
            <a:extLst>
              <a:ext uri="{FF2B5EF4-FFF2-40B4-BE49-F238E27FC236}">
                <a16:creationId xmlns:a16="http://schemas.microsoft.com/office/drawing/2014/main" id="{1D50DDAC-EF9E-A94B-8794-48F1A7E5579F}"/>
              </a:ext>
            </a:extLst>
          </p:cNvPr>
          <p:cNvSpPr txBox="1"/>
          <p:nvPr/>
        </p:nvSpPr>
        <p:spPr>
          <a:xfrm rot="19419692">
            <a:off x="6271592" y="2663052"/>
            <a:ext cx="3130826" cy="707886"/>
          </a:xfrm>
          <a:prstGeom prst="rect">
            <a:avLst/>
          </a:prstGeom>
          <a:noFill/>
        </p:spPr>
        <p:txBody>
          <a:bodyPr wrap="square" rtlCol="0">
            <a:spAutoFit/>
          </a:bodyPr>
          <a:lstStyle/>
          <a:p>
            <a:r>
              <a:rPr lang="en-US" sz="4000" b="1" dirty="0">
                <a:latin typeface="Cooper Black" panose="0208090404030B020404" pitchFamily="18" charset="77"/>
              </a:rPr>
              <a:t>TWITTER!</a:t>
            </a:r>
          </a:p>
        </p:txBody>
      </p:sp>
      <p:sp>
        <p:nvSpPr>
          <p:cNvPr id="5" name="TextBox 4">
            <a:extLst>
              <a:ext uri="{FF2B5EF4-FFF2-40B4-BE49-F238E27FC236}">
                <a16:creationId xmlns:a16="http://schemas.microsoft.com/office/drawing/2014/main" id="{CBA3B65E-8F4D-AB4C-AE3D-7F8329FDDE6F}"/>
              </a:ext>
            </a:extLst>
          </p:cNvPr>
          <p:cNvSpPr txBox="1"/>
          <p:nvPr/>
        </p:nvSpPr>
        <p:spPr>
          <a:xfrm>
            <a:off x="8239539" y="3190461"/>
            <a:ext cx="3399183" cy="830997"/>
          </a:xfrm>
          <a:prstGeom prst="rect">
            <a:avLst/>
          </a:prstGeom>
          <a:noFill/>
        </p:spPr>
        <p:txBody>
          <a:bodyPr wrap="square" rtlCol="0">
            <a:spAutoFit/>
          </a:bodyPr>
          <a:lstStyle/>
          <a:p>
            <a:r>
              <a:rPr lang="en-US" sz="1200" dirty="0"/>
              <a:t>@</a:t>
            </a:r>
            <a:r>
              <a:rPr lang="en-US" sz="1200" dirty="0" err="1"/>
              <a:t>pmelson</a:t>
            </a:r>
            <a:endParaRPr lang="en-US" sz="1200" dirty="0"/>
          </a:p>
          <a:p>
            <a:r>
              <a:rPr lang="en-US" sz="1200" dirty="0"/>
              <a:t>@</a:t>
            </a:r>
            <a:r>
              <a:rPr lang="en-US" sz="1200" dirty="0" err="1"/>
              <a:t>timstrazz</a:t>
            </a:r>
            <a:endParaRPr lang="en-US" sz="1200" dirty="0"/>
          </a:p>
          <a:p>
            <a:r>
              <a:rPr lang="en-US" sz="1200" dirty="0"/>
              <a:t>@</a:t>
            </a:r>
            <a:r>
              <a:rPr lang="en-US" sz="1200" dirty="0" err="1"/>
              <a:t>danielbohannon</a:t>
            </a:r>
            <a:endParaRPr lang="en-US" sz="1200" dirty="0"/>
          </a:p>
          <a:p>
            <a:r>
              <a:rPr lang="en-US" sz="1200" dirty="0"/>
              <a:t>@</a:t>
            </a:r>
            <a:r>
              <a:rPr lang="en-US" sz="1200" dirty="0" err="1"/>
              <a:t>gossithedog</a:t>
            </a:r>
            <a:endParaRPr lang="en-US" sz="1200" dirty="0"/>
          </a:p>
        </p:txBody>
      </p:sp>
    </p:spTree>
    <p:extLst>
      <p:ext uri="{BB962C8B-B14F-4D97-AF65-F5344CB8AC3E}">
        <p14:creationId xmlns:p14="http://schemas.microsoft.com/office/powerpoint/2010/main" val="3797958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290" y="0"/>
            <a:ext cx="12591648" cy="707145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795678" y="2561488"/>
            <a:ext cx="2189852" cy="2189306"/>
          </a:xfrm>
          <a:prstGeom prst="ellipse">
            <a:avLst/>
          </a:prstGeom>
          <a:solidFill>
            <a:srgbClr val="343333"/>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lumMod val="60000"/>
                    <a:lumOff val="40000"/>
                  </a:schemeClr>
                </a:solidFill>
                <a:latin typeface="Helvetica Neue"/>
                <a:cs typeface="Helvetica Neue"/>
              </a:rPr>
              <a:t>Your Network</a:t>
            </a:r>
          </a:p>
        </p:txBody>
      </p:sp>
      <p:sp>
        <p:nvSpPr>
          <p:cNvPr id="6" name="Oval 5"/>
          <p:cNvSpPr/>
          <p:nvPr/>
        </p:nvSpPr>
        <p:spPr>
          <a:xfrm>
            <a:off x="3721857" y="1007081"/>
            <a:ext cx="5015651" cy="501351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rgbClr val="FF0000"/>
                </a:solidFill>
                <a:latin typeface="Helvetica Neue"/>
                <a:cs typeface="Helvetica Neue"/>
              </a:rPr>
              <a:t>Threat Intelligence</a:t>
            </a:r>
          </a:p>
        </p:txBody>
      </p:sp>
      <p:sp>
        <p:nvSpPr>
          <p:cNvPr id="8" name="Arc 7"/>
          <p:cNvSpPr/>
          <p:nvPr/>
        </p:nvSpPr>
        <p:spPr>
          <a:xfrm rot="12938325">
            <a:off x="3216736" y="1963075"/>
            <a:ext cx="2257085" cy="2729337"/>
          </a:xfrm>
          <a:prstGeom prst="arc">
            <a:avLst/>
          </a:prstGeom>
          <a:ln w="38100" cmpd="sng">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40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C92D0F-433F-9044-B4CC-D3636E133E2A}"/>
              </a:ext>
            </a:extLst>
          </p:cNvPr>
          <p:cNvSpPr>
            <a:spLocks noGrp="1"/>
          </p:cNvSpPr>
          <p:nvPr>
            <p:ph idx="1"/>
          </p:nvPr>
        </p:nvSpPr>
        <p:spPr>
          <a:xfrm>
            <a:off x="5341436" y="1533043"/>
            <a:ext cx="6621281" cy="3517983"/>
          </a:xfrm>
        </p:spPr>
        <p:txBody>
          <a:bodyPr>
            <a:noAutofit/>
          </a:bodyPr>
          <a:lstStyle/>
          <a:p>
            <a:pPr marL="0" indent="0">
              <a:buNone/>
            </a:pPr>
            <a:r>
              <a:rPr lang="en-US" dirty="0"/>
              <a:t>Your Network—the ultimate source of relevant data:</a:t>
            </a:r>
          </a:p>
          <a:p>
            <a:r>
              <a:rPr lang="en-US" dirty="0"/>
              <a:t>Email logs, including quarantined files</a:t>
            </a:r>
          </a:p>
          <a:p>
            <a:r>
              <a:rPr lang="en-US" dirty="0"/>
              <a:t>DNS logs</a:t>
            </a:r>
          </a:p>
          <a:p>
            <a:r>
              <a:rPr lang="en-US" dirty="0"/>
              <a:t>Proxy logs</a:t>
            </a:r>
          </a:p>
          <a:p>
            <a:r>
              <a:rPr lang="en-US" dirty="0" err="1"/>
              <a:t>Netflow</a:t>
            </a:r>
            <a:endParaRPr lang="en-US" dirty="0"/>
          </a:p>
          <a:p>
            <a:endParaRPr lang="en-US" dirty="0"/>
          </a:p>
          <a:p>
            <a:pPr marL="0" indent="0">
              <a:buNone/>
            </a:pPr>
            <a:r>
              <a:rPr lang="en-US" dirty="0"/>
              <a:t>These all contain a wealth of forensic information!</a:t>
            </a:r>
          </a:p>
          <a:p>
            <a:endParaRPr lang="en-US" dirty="0"/>
          </a:p>
          <a:p>
            <a:endParaRPr lang="en-US" dirty="0"/>
          </a:p>
        </p:txBody>
      </p:sp>
      <p:sp>
        <p:nvSpPr>
          <p:cNvPr id="5" name="Title 4">
            <a:extLst>
              <a:ext uri="{FF2B5EF4-FFF2-40B4-BE49-F238E27FC236}">
                <a16:creationId xmlns:a16="http://schemas.microsoft.com/office/drawing/2014/main" id="{ECBAFABD-E2CF-D848-A1D8-720C82898371}"/>
              </a:ext>
            </a:extLst>
          </p:cNvPr>
          <p:cNvSpPr>
            <a:spLocks noGrp="1"/>
          </p:cNvSpPr>
          <p:nvPr>
            <p:ph type="title"/>
          </p:nvPr>
        </p:nvSpPr>
        <p:spPr>
          <a:xfrm>
            <a:off x="392372" y="486443"/>
            <a:ext cx="6266792" cy="1101068"/>
          </a:xfrm>
        </p:spPr>
        <p:txBody>
          <a:bodyPr/>
          <a:lstStyle/>
          <a:p>
            <a:r>
              <a:rPr lang="en-US" dirty="0"/>
              <a:t>What Data?</a:t>
            </a:r>
          </a:p>
        </p:txBody>
      </p:sp>
      <p:sp>
        <p:nvSpPr>
          <p:cNvPr id="2" name="Picture Placeholder 1"/>
          <p:cNvSpPr>
            <a:spLocks noGrp="1"/>
          </p:cNvSpPr>
          <p:nvPr>
            <p:ph type="pic" sz="quarter" idx="16"/>
          </p:nvPr>
        </p:nvSpPr>
        <p:spPr/>
      </p:sp>
      <p:sp>
        <p:nvSpPr>
          <p:cNvPr id="6" name="Rectangle 5"/>
          <p:cNvSpPr/>
          <p:nvPr/>
        </p:nvSpPr>
        <p:spPr>
          <a:xfrm>
            <a:off x="-153290" y="-65679"/>
            <a:ext cx="5299442" cy="707145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78844" y="1839017"/>
            <a:ext cx="3546242" cy="3546676"/>
          </a:xfrm>
          <a:prstGeom prst="ellipse">
            <a:avLst/>
          </a:prstGeom>
          <a:solidFill>
            <a:srgbClr val="343333"/>
          </a:solidFill>
          <a:ln w="762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2">
                    <a:lumMod val="60000"/>
                    <a:lumOff val="40000"/>
                  </a:schemeClr>
                </a:solidFill>
                <a:latin typeface="Helvetica Neue"/>
                <a:cs typeface="Helvetica Neue"/>
              </a:rPr>
              <a:t>Your Network</a:t>
            </a:r>
          </a:p>
        </p:txBody>
      </p:sp>
      <p:sp>
        <p:nvSpPr>
          <p:cNvPr id="9" name="Title 4">
            <a:extLst>
              <a:ext uri="{FF2B5EF4-FFF2-40B4-BE49-F238E27FC236}">
                <a16:creationId xmlns:a16="http://schemas.microsoft.com/office/drawing/2014/main" id="{ECBAFABD-E2CF-D848-A1D8-720C82898371}"/>
              </a:ext>
            </a:extLst>
          </p:cNvPr>
          <p:cNvSpPr txBox="1">
            <a:spLocks/>
          </p:cNvSpPr>
          <p:nvPr/>
        </p:nvSpPr>
        <p:spPr>
          <a:xfrm>
            <a:off x="5367440" y="219667"/>
            <a:ext cx="6266792" cy="1101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b="1" dirty="0"/>
              <a:t>What Data?</a:t>
            </a:r>
          </a:p>
        </p:txBody>
      </p:sp>
    </p:spTree>
    <p:extLst>
      <p:ext uri="{BB962C8B-B14F-4D97-AF65-F5344CB8AC3E}">
        <p14:creationId xmlns:p14="http://schemas.microsoft.com/office/powerpoint/2010/main" val="3176904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Anecdotes</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608326" cy="4273100"/>
          </a:xfrm>
        </p:spPr>
        <p:txBody>
          <a:bodyPr>
            <a:normAutofit fontScale="92500" lnSpcReduction="10000"/>
          </a:bodyPr>
          <a:lstStyle/>
          <a:p>
            <a:r>
              <a:rPr lang="en-US" dirty="0"/>
              <a:t>My Cyber Intel / Detection Engineering team uses multiple ELK stacks – the free version.</a:t>
            </a:r>
          </a:p>
          <a:p>
            <a:r>
              <a:rPr lang="en-US" dirty="0"/>
              <a:t>Configure </a:t>
            </a:r>
            <a:r>
              <a:rPr lang="en-US" dirty="0" err="1"/>
              <a:t>ElastAlert</a:t>
            </a:r>
            <a:r>
              <a:rPr lang="en-US" dirty="0"/>
              <a:t> for easy alerting </a:t>
            </a:r>
          </a:p>
          <a:p>
            <a:pPr lvl="1"/>
            <a:r>
              <a:rPr lang="en-US" dirty="0"/>
              <a:t>Alerting configured to HipChat channel for malware sample hunting</a:t>
            </a:r>
          </a:p>
          <a:p>
            <a:r>
              <a:rPr lang="en-US" dirty="0" err="1"/>
              <a:t>ThreatCrowd</a:t>
            </a:r>
            <a:endParaRPr lang="en-US" dirty="0"/>
          </a:p>
          <a:p>
            <a:pPr lvl="1"/>
            <a:r>
              <a:rPr lang="en-US" dirty="0"/>
              <a:t>Useful for searching OSINT on infra</a:t>
            </a:r>
          </a:p>
          <a:p>
            <a:r>
              <a:rPr lang="en-US" dirty="0"/>
              <a:t>Shodan</a:t>
            </a:r>
          </a:p>
          <a:p>
            <a:pPr lvl="1"/>
            <a:r>
              <a:rPr lang="en-US" dirty="0"/>
              <a:t>Not just for fun</a:t>
            </a:r>
          </a:p>
          <a:p>
            <a:pPr lvl="1"/>
            <a:r>
              <a:rPr lang="en-US" dirty="0"/>
              <a:t>Profile infrastructure to create a fingerprint</a:t>
            </a:r>
          </a:p>
          <a:p>
            <a:pPr lvl="1"/>
            <a:r>
              <a:rPr lang="en-US" dirty="0"/>
              <a:t>Identify common ports and services</a:t>
            </a:r>
          </a:p>
          <a:p>
            <a:pPr lvl="1"/>
            <a:r>
              <a:rPr lang="en-US" dirty="0"/>
              <a:t>Maybe you’ll find a unique banner to pivot on</a:t>
            </a:r>
          </a:p>
        </p:txBody>
      </p:sp>
    </p:spTree>
    <p:extLst>
      <p:ext uri="{BB962C8B-B14F-4D97-AF65-F5344CB8AC3E}">
        <p14:creationId xmlns:p14="http://schemas.microsoft.com/office/powerpoint/2010/main" val="2090375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B3F5-A72E-7543-97F7-205872754018}"/>
              </a:ext>
            </a:extLst>
          </p:cNvPr>
          <p:cNvSpPr>
            <a:spLocks noGrp="1"/>
          </p:cNvSpPr>
          <p:nvPr>
            <p:ph type="title"/>
          </p:nvPr>
        </p:nvSpPr>
        <p:spPr/>
        <p:txBody>
          <a:bodyPr/>
          <a:lstStyle/>
          <a:p>
            <a:r>
              <a:rPr lang="en-US" dirty="0"/>
              <a:t>Lets go nuts!</a:t>
            </a:r>
          </a:p>
        </p:txBody>
      </p:sp>
      <p:sp>
        <p:nvSpPr>
          <p:cNvPr id="3" name="Picture Placeholder 2">
            <a:extLst>
              <a:ext uri="{FF2B5EF4-FFF2-40B4-BE49-F238E27FC236}">
                <a16:creationId xmlns:a16="http://schemas.microsoft.com/office/drawing/2014/main" id="{A4D68BD1-FEAA-8642-8CA5-33350E77D3D7}"/>
              </a:ext>
            </a:extLst>
          </p:cNvPr>
          <p:cNvSpPr>
            <a:spLocks noGrp="1"/>
          </p:cNvSpPr>
          <p:nvPr>
            <p:ph type="pic" sz="quarter" idx="14"/>
          </p:nvPr>
        </p:nvSpPr>
        <p:spPr/>
      </p:sp>
      <p:pic>
        <p:nvPicPr>
          <p:cNvPr id="7" name="Content Placeholder 6">
            <a:extLst>
              <a:ext uri="{FF2B5EF4-FFF2-40B4-BE49-F238E27FC236}">
                <a16:creationId xmlns:a16="http://schemas.microsoft.com/office/drawing/2014/main" id="{D9462A30-8401-4345-B8AB-8A8B6FA89F50}"/>
              </a:ext>
            </a:extLst>
          </p:cNvPr>
          <p:cNvPicPr>
            <a:picLocks noGrp="1" noChangeAspect="1"/>
          </p:cNvPicPr>
          <p:nvPr>
            <p:ph sz="half" idx="2"/>
          </p:nvPr>
        </p:nvPicPr>
        <p:blipFill>
          <a:blip r:embed="rId2"/>
          <a:stretch>
            <a:fillRect/>
          </a:stretch>
        </p:blipFill>
        <p:spPr>
          <a:xfrm>
            <a:off x="2291508" y="1857129"/>
            <a:ext cx="7791651" cy="3828656"/>
          </a:xfrm>
        </p:spPr>
      </p:pic>
      <p:sp>
        <p:nvSpPr>
          <p:cNvPr id="8" name="Rectangle 7">
            <a:extLst>
              <a:ext uri="{FF2B5EF4-FFF2-40B4-BE49-F238E27FC236}">
                <a16:creationId xmlns:a16="http://schemas.microsoft.com/office/drawing/2014/main" id="{8658488F-F9C6-9A4B-8D86-9006D903B7F8}"/>
              </a:ext>
            </a:extLst>
          </p:cNvPr>
          <p:cNvSpPr/>
          <p:nvPr/>
        </p:nvSpPr>
        <p:spPr>
          <a:xfrm>
            <a:off x="2194670" y="5685785"/>
            <a:ext cx="3909083" cy="369332"/>
          </a:xfrm>
          <a:prstGeom prst="rect">
            <a:avLst/>
          </a:prstGeom>
        </p:spPr>
        <p:txBody>
          <a:bodyPr wrap="none">
            <a:spAutoFit/>
          </a:bodyPr>
          <a:lstStyle/>
          <a:p>
            <a:r>
              <a:rPr lang="en-US" dirty="0"/>
              <a:t>https://</a:t>
            </a:r>
            <a:r>
              <a:rPr lang="en-US" dirty="0" err="1"/>
              <a:t>github.com</a:t>
            </a:r>
            <a:r>
              <a:rPr lang="en-US" dirty="0"/>
              <a:t>/Cyb3rWard0g/HELK</a:t>
            </a:r>
          </a:p>
        </p:txBody>
      </p:sp>
    </p:spTree>
    <p:extLst>
      <p:ext uri="{BB962C8B-B14F-4D97-AF65-F5344CB8AC3E}">
        <p14:creationId xmlns:p14="http://schemas.microsoft.com/office/powerpoint/2010/main" val="2709818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a:xfrm>
            <a:off x="838199" y="365125"/>
            <a:ext cx="8239699" cy="1101068"/>
          </a:xfrm>
        </p:spPr>
        <p:txBody>
          <a:bodyPr>
            <a:normAutofit fontScale="90000"/>
          </a:bodyPr>
          <a:lstStyle/>
          <a:p>
            <a:r>
              <a:rPr lang="en-US" dirty="0"/>
              <a:t>Hardware is expensive… but it can be cheap</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608326" cy="4273100"/>
          </a:xfrm>
        </p:spPr>
        <p:txBody>
          <a:bodyPr/>
          <a:lstStyle/>
          <a:p>
            <a:r>
              <a:rPr lang="en-US" dirty="0"/>
              <a:t>Buy refurbished</a:t>
            </a:r>
          </a:p>
          <a:p>
            <a:pPr lvl="1"/>
            <a:r>
              <a:rPr lang="en-US" dirty="0"/>
              <a:t>3-5 year old servers are cheap and usually also come with a warranty</a:t>
            </a:r>
          </a:p>
        </p:txBody>
      </p:sp>
      <p:pic>
        <p:nvPicPr>
          <p:cNvPr id="4" name="Picture 3">
            <a:extLst>
              <a:ext uri="{FF2B5EF4-FFF2-40B4-BE49-F238E27FC236}">
                <a16:creationId xmlns:a16="http://schemas.microsoft.com/office/drawing/2014/main" id="{F59965E8-E940-A148-82A8-21DB90A6C728}"/>
              </a:ext>
            </a:extLst>
          </p:cNvPr>
          <p:cNvPicPr>
            <a:picLocks noChangeAspect="1"/>
          </p:cNvPicPr>
          <p:nvPr/>
        </p:nvPicPr>
        <p:blipFill>
          <a:blip r:embed="rId2"/>
          <a:stretch>
            <a:fillRect/>
          </a:stretch>
        </p:blipFill>
        <p:spPr>
          <a:xfrm>
            <a:off x="552833" y="2810372"/>
            <a:ext cx="6299742" cy="3160770"/>
          </a:xfrm>
          <a:prstGeom prst="rect">
            <a:avLst/>
          </a:prstGeom>
        </p:spPr>
      </p:pic>
      <p:pic>
        <p:nvPicPr>
          <p:cNvPr id="6" name="Picture 5">
            <a:extLst>
              <a:ext uri="{FF2B5EF4-FFF2-40B4-BE49-F238E27FC236}">
                <a16:creationId xmlns:a16="http://schemas.microsoft.com/office/drawing/2014/main" id="{2F960514-F4FF-354A-AD1D-9761C68AB534}"/>
              </a:ext>
            </a:extLst>
          </p:cNvPr>
          <p:cNvPicPr>
            <a:picLocks noChangeAspect="1"/>
          </p:cNvPicPr>
          <p:nvPr/>
        </p:nvPicPr>
        <p:blipFill>
          <a:blip r:embed="rId3"/>
          <a:stretch>
            <a:fillRect/>
          </a:stretch>
        </p:blipFill>
        <p:spPr>
          <a:xfrm>
            <a:off x="5095199" y="3220311"/>
            <a:ext cx="6351327" cy="2956652"/>
          </a:xfrm>
          <a:prstGeom prst="rect">
            <a:avLst/>
          </a:prstGeom>
        </p:spPr>
      </p:pic>
    </p:spTree>
    <p:extLst>
      <p:ext uri="{BB962C8B-B14F-4D97-AF65-F5344CB8AC3E}">
        <p14:creationId xmlns:p14="http://schemas.microsoft.com/office/powerpoint/2010/main" val="2689698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normAutofit fontScale="90000"/>
          </a:bodyPr>
          <a:lstStyle/>
          <a:p>
            <a:r>
              <a:rPr lang="en-US" dirty="0"/>
              <a:t>The cloud is also reasonable</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608326" cy="4273100"/>
          </a:xfrm>
        </p:spPr>
        <p:txBody>
          <a:bodyPr/>
          <a:lstStyle/>
          <a:p>
            <a:r>
              <a:rPr lang="en-US" dirty="0"/>
              <a:t>There are some free tiers of service that may work well</a:t>
            </a:r>
          </a:p>
          <a:p>
            <a:r>
              <a:rPr lang="en-US" dirty="0"/>
              <a:t>No upfront costs</a:t>
            </a:r>
          </a:p>
          <a:p>
            <a:endParaRPr lang="en-US" dirty="0"/>
          </a:p>
        </p:txBody>
      </p:sp>
      <p:pic>
        <p:nvPicPr>
          <p:cNvPr id="4" name="Picture 3">
            <a:extLst>
              <a:ext uri="{FF2B5EF4-FFF2-40B4-BE49-F238E27FC236}">
                <a16:creationId xmlns:a16="http://schemas.microsoft.com/office/drawing/2014/main" id="{71D7EA15-E378-6B4F-B277-24123CAE71D3}"/>
              </a:ext>
            </a:extLst>
          </p:cNvPr>
          <p:cNvPicPr>
            <a:picLocks noChangeAspect="1"/>
          </p:cNvPicPr>
          <p:nvPr/>
        </p:nvPicPr>
        <p:blipFill>
          <a:blip r:embed="rId2"/>
          <a:stretch>
            <a:fillRect/>
          </a:stretch>
        </p:blipFill>
        <p:spPr>
          <a:xfrm>
            <a:off x="838200" y="2957417"/>
            <a:ext cx="7086600" cy="2794000"/>
          </a:xfrm>
          <a:prstGeom prst="rect">
            <a:avLst/>
          </a:prstGeom>
        </p:spPr>
      </p:pic>
    </p:spTree>
    <p:extLst>
      <p:ext uri="{BB962C8B-B14F-4D97-AF65-F5344CB8AC3E}">
        <p14:creationId xmlns:p14="http://schemas.microsoft.com/office/powerpoint/2010/main" val="2819791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Recap</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a:xfrm>
            <a:off x="838200" y="1903863"/>
            <a:ext cx="10608326" cy="4273100"/>
          </a:xfrm>
        </p:spPr>
        <p:txBody>
          <a:bodyPr/>
          <a:lstStyle/>
          <a:p>
            <a:r>
              <a:rPr lang="en-US" dirty="0"/>
              <a:t>You don’t need to buy a TI feed</a:t>
            </a:r>
          </a:p>
          <a:p>
            <a:r>
              <a:rPr lang="en-US" dirty="0"/>
              <a:t>Best ROI would be to start with vulnerability intel (.5 FTE)</a:t>
            </a:r>
          </a:p>
          <a:p>
            <a:pPr lvl="1"/>
            <a:r>
              <a:rPr lang="en-US" dirty="0"/>
              <a:t>Build your program from here</a:t>
            </a:r>
          </a:p>
          <a:p>
            <a:r>
              <a:rPr lang="en-US" dirty="0"/>
              <a:t>If you’re not logging the basics, your TI team will having nothing to work with… neither will IR.</a:t>
            </a:r>
          </a:p>
          <a:p>
            <a:r>
              <a:rPr lang="en-US" dirty="0"/>
              <a:t>Most of what you will initially need is free </a:t>
            </a:r>
          </a:p>
          <a:p>
            <a:r>
              <a:rPr lang="en-US" dirty="0"/>
              <a:t>Refurb hardware is much cheaper than new and still very effective</a:t>
            </a:r>
          </a:p>
          <a:p>
            <a:r>
              <a:rPr lang="en-US" dirty="0"/>
              <a:t>Cloud solutions have no sunk costs</a:t>
            </a:r>
          </a:p>
          <a:p>
            <a:endParaRPr lang="en-US" dirty="0"/>
          </a:p>
          <a:p>
            <a:endParaRPr lang="en-US" dirty="0"/>
          </a:p>
          <a:p>
            <a:endParaRPr lang="en-US" dirty="0"/>
          </a:p>
        </p:txBody>
      </p:sp>
    </p:spTree>
    <p:extLst>
      <p:ext uri="{BB962C8B-B14F-4D97-AF65-F5344CB8AC3E}">
        <p14:creationId xmlns:p14="http://schemas.microsoft.com/office/powerpoint/2010/main" val="123403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61BD41-70F2-EC49-A467-199158B3563F}"/>
              </a:ext>
            </a:extLst>
          </p:cNvPr>
          <p:cNvSpPr>
            <a:spLocks noGrp="1"/>
          </p:cNvSpPr>
          <p:nvPr>
            <p:ph type="title"/>
          </p:nvPr>
        </p:nvSpPr>
        <p:spPr>
          <a:xfrm>
            <a:off x="5925208" y="3047919"/>
            <a:ext cx="6266792" cy="1101068"/>
          </a:xfrm>
        </p:spPr>
        <p:txBody>
          <a:bodyPr>
            <a:noAutofit/>
          </a:bodyPr>
          <a:lstStyle/>
          <a:p>
            <a:r>
              <a:rPr lang="en-US" sz="5400" dirty="0"/>
              <a:t>Team Formation</a:t>
            </a:r>
            <a:br>
              <a:rPr lang="en-US" sz="5400" dirty="0"/>
            </a:br>
            <a:br>
              <a:rPr lang="en-US" sz="5400" dirty="0"/>
            </a:br>
            <a:r>
              <a:rPr lang="en-US" sz="5400" dirty="0"/>
              <a:t>Icebreakers</a:t>
            </a:r>
          </a:p>
        </p:txBody>
      </p:sp>
      <p:pic>
        <p:nvPicPr>
          <p:cNvPr id="9" name="Picture Placeholder 8">
            <a:extLst>
              <a:ext uri="{FF2B5EF4-FFF2-40B4-BE49-F238E27FC236}">
                <a16:creationId xmlns:a16="http://schemas.microsoft.com/office/drawing/2014/main" id="{7F23E1E7-FA40-4C43-8C3E-11D5C0C9134D}"/>
              </a:ext>
            </a:extLst>
          </p:cNvPr>
          <p:cNvPicPr>
            <a:picLocks noGrp="1"/>
          </p:cNvPicPr>
          <p:nvPr>
            <p:ph type="pic" sz="quarter" idx="16"/>
          </p:nvPr>
        </p:nvPicPr>
        <p:blipFill>
          <a:blip r:embed="rId3"/>
          <a:stretch>
            <a:fillRect/>
          </a:stretch>
        </p:blipFill>
        <p:spPr>
          <a:xfrm>
            <a:off x="210208" y="1160053"/>
            <a:ext cx="4876800" cy="4876800"/>
          </a:xfrm>
        </p:spPr>
      </p:pic>
    </p:spTree>
    <p:extLst>
      <p:ext uri="{BB962C8B-B14F-4D97-AF65-F5344CB8AC3E}">
        <p14:creationId xmlns:p14="http://schemas.microsoft.com/office/powerpoint/2010/main" val="3933855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dirty="0"/>
              <a:t>LUNCH BREAK!</a:t>
            </a:r>
          </a:p>
        </p:txBody>
      </p:sp>
    </p:spTree>
    <p:extLst>
      <p:ext uri="{BB962C8B-B14F-4D97-AF65-F5344CB8AC3E}">
        <p14:creationId xmlns:p14="http://schemas.microsoft.com/office/powerpoint/2010/main" val="3457152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fontScale="90000"/>
          </a:bodyPr>
          <a:lstStyle/>
          <a:p>
            <a:r>
              <a:rPr lang="en-US" sz="6700" dirty="0"/>
              <a:t>Hands-On!</a:t>
            </a:r>
            <a:br>
              <a:rPr lang="en-US" sz="6700" dirty="0"/>
            </a:br>
            <a:endParaRPr lang="en-US" sz="3600" i="1" dirty="0"/>
          </a:p>
        </p:txBody>
      </p:sp>
    </p:spTree>
    <p:extLst>
      <p:ext uri="{BB962C8B-B14F-4D97-AF65-F5344CB8AC3E}">
        <p14:creationId xmlns:p14="http://schemas.microsoft.com/office/powerpoint/2010/main" val="1325058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Agenda: Hands-On Training</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normAutofit lnSpcReduction="10000"/>
          </a:bodyPr>
          <a:lstStyle/>
          <a:p>
            <a:endParaRPr lang="en-US" dirty="0"/>
          </a:p>
          <a:p>
            <a:r>
              <a:rPr lang="en-US" dirty="0"/>
              <a:t>Group Walk-Through: Profiling a Campaign</a:t>
            </a:r>
          </a:p>
          <a:p>
            <a:pPr lvl="1"/>
            <a:r>
              <a:rPr lang="en-US" dirty="0"/>
              <a:t>Log in: </a:t>
            </a:r>
            <a:r>
              <a:rPr lang="en-US" dirty="0">
                <a:hlinkClick r:id="rId2"/>
              </a:rPr>
              <a:t>https://</a:t>
            </a:r>
            <a:r>
              <a:rPr lang="en-US" dirty="0" err="1">
                <a:hlinkClick r:id="rId2"/>
              </a:rPr>
              <a:t>research.domaintools.com</a:t>
            </a:r>
            <a:r>
              <a:rPr lang="en-US" dirty="0">
                <a:hlinkClick r:id="rId2"/>
              </a:rPr>
              <a:t>/iris</a:t>
            </a:r>
            <a:endParaRPr lang="en-US" dirty="0"/>
          </a:p>
          <a:p>
            <a:pPr lvl="1"/>
            <a:r>
              <a:rPr lang="en-US" dirty="0"/>
              <a:t>Credentials were emailed to you</a:t>
            </a:r>
          </a:p>
          <a:p>
            <a:r>
              <a:rPr lang="en-US" dirty="0"/>
              <a:t>Team Formation</a:t>
            </a:r>
          </a:p>
          <a:p>
            <a:r>
              <a:rPr lang="en-US" dirty="0"/>
              <a:t>Ice-breakers</a:t>
            </a:r>
          </a:p>
          <a:p>
            <a:r>
              <a:rPr lang="en-US" dirty="0"/>
              <a:t>Team Exercises</a:t>
            </a:r>
          </a:p>
          <a:p>
            <a:pPr lvl="1"/>
            <a:r>
              <a:rPr lang="en-US" dirty="0"/>
              <a:t>Characterizing Domains</a:t>
            </a:r>
          </a:p>
          <a:p>
            <a:pPr lvl="1"/>
            <a:r>
              <a:rPr lang="en-US" dirty="0"/>
              <a:t>Connecting Domains</a:t>
            </a:r>
          </a:p>
          <a:p>
            <a:pPr lvl="1"/>
            <a:r>
              <a:rPr lang="en-US" dirty="0"/>
              <a:t>Mapping Attack Infrastructure</a:t>
            </a:r>
          </a:p>
        </p:txBody>
      </p:sp>
    </p:spTree>
    <p:extLst>
      <p:ext uri="{BB962C8B-B14F-4D97-AF65-F5344CB8AC3E}">
        <p14:creationId xmlns:p14="http://schemas.microsoft.com/office/powerpoint/2010/main" val="2872656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EADB99B-28B6-2747-85DA-35EE2A03EFE8}"/>
              </a:ext>
            </a:extLst>
          </p:cNvPr>
          <p:cNvPicPr>
            <a:picLocks noGrp="1" noChangeAspect="1"/>
          </p:cNvPicPr>
          <p:nvPr>
            <p:ph type="pic" sz="quarter" idx="16"/>
          </p:nvPr>
        </p:nvPicPr>
        <p:blipFill>
          <a:blip r:embed="rId2"/>
          <a:srcRect l="21398" r="21398"/>
          <a:stretch>
            <a:fillRect/>
          </a:stretch>
        </p:blipFill>
        <p:spPr/>
      </p:pic>
      <p:sp>
        <p:nvSpPr>
          <p:cNvPr id="3" name="Content Placeholder 2">
            <a:extLst>
              <a:ext uri="{FF2B5EF4-FFF2-40B4-BE49-F238E27FC236}">
                <a16:creationId xmlns:a16="http://schemas.microsoft.com/office/drawing/2014/main" id="{6E30D77E-3874-F144-820C-EBC10DAE8771}"/>
              </a:ext>
            </a:extLst>
          </p:cNvPr>
          <p:cNvSpPr>
            <a:spLocks noGrp="1"/>
          </p:cNvSpPr>
          <p:nvPr>
            <p:ph idx="1"/>
          </p:nvPr>
        </p:nvSpPr>
        <p:spPr/>
        <p:txBody>
          <a:bodyPr/>
          <a:lstStyle/>
          <a:p>
            <a:r>
              <a:rPr lang="en-US" dirty="0"/>
              <a:t>Tab 1: </a:t>
            </a:r>
            <a:r>
              <a:rPr lang="en-US" dirty="0" err="1"/>
              <a:t>URLScan.io</a:t>
            </a:r>
            <a:r>
              <a:rPr lang="en-US" dirty="0"/>
              <a:t> </a:t>
            </a:r>
          </a:p>
          <a:p>
            <a:r>
              <a:rPr lang="en-US" dirty="0"/>
              <a:t>Tab 2: </a:t>
            </a:r>
            <a:r>
              <a:rPr lang="en-US" dirty="0" err="1"/>
              <a:t>VirusTotal</a:t>
            </a:r>
            <a:endParaRPr lang="en-US" dirty="0"/>
          </a:p>
          <a:p>
            <a:r>
              <a:rPr lang="en-US" dirty="0"/>
              <a:t>Tab 3: </a:t>
            </a:r>
            <a:r>
              <a:rPr lang="en-US" dirty="0" err="1"/>
              <a:t>DomainTools</a:t>
            </a:r>
            <a:r>
              <a:rPr lang="en-US" dirty="0"/>
              <a:t> Iris</a:t>
            </a:r>
          </a:p>
        </p:txBody>
      </p:sp>
      <p:sp>
        <p:nvSpPr>
          <p:cNvPr id="4" name="Title 3">
            <a:extLst>
              <a:ext uri="{FF2B5EF4-FFF2-40B4-BE49-F238E27FC236}">
                <a16:creationId xmlns:a16="http://schemas.microsoft.com/office/drawing/2014/main" id="{FB61BD41-70F2-EC49-A467-199158B3563F}"/>
              </a:ext>
            </a:extLst>
          </p:cNvPr>
          <p:cNvSpPr>
            <a:spLocks noGrp="1"/>
          </p:cNvSpPr>
          <p:nvPr>
            <p:ph type="title"/>
          </p:nvPr>
        </p:nvSpPr>
        <p:spPr/>
        <p:txBody>
          <a:bodyPr/>
          <a:lstStyle/>
          <a:p>
            <a:r>
              <a:rPr lang="en-US" dirty="0"/>
              <a:t>Group Walk-through</a:t>
            </a:r>
          </a:p>
        </p:txBody>
      </p:sp>
    </p:spTree>
    <p:extLst>
      <p:ext uri="{BB962C8B-B14F-4D97-AF65-F5344CB8AC3E}">
        <p14:creationId xmlns:p14="http://schemas.microsoft.com/office/powerpoint/2010/main" val="3304504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10515600" cy="1101068"/>
          </a:xfrm>
        </p:spPr>
        <p:txBody>
          <a:bodyPr>
            <a:normAutofit/>
          </a:bodyPr>
          <a:lstStyle/>
          <a:p>
            <a:r>
              <a:rPr lang="en-US" dirty="0"/>
              <a:t>Scenario: Venezuelan DNS Manipulation</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normAutofit/>
          </a:bodyPr>
          <a:lstStyle/>
          <a:p>
            <a:r>
              <a:rPr lang="en-US" dirty="0"/>
              <a:t>In February 2019, </a:t>
            </a:r>
            <a:r>
              <a:rPr lang="en-US" dirty="0">
                <a:hlinkClick r:id="rId2"/>
              </a:rPr>
              <a:t>a malicious site was set up to spoof a humanitarian aid site</a:t>
            </a:r>
            <a:r>
              <a:rPr lang="en-US" dirty="0"/>
              <a:t>. </a:t>
            </a:r>
          </a:p>
          <a:p>
            <a:r>
              <a:rPr lang="en-US" dirty="0"/>
              <a:t>Our task: profile the infrastructure, and ideally the actors, involved in this campaign.</a:t>
            </a:r>
          </a:p>
          <a:p>
            <a:pPr lvl="1"/>
            <a:r>
              <a:rPr lang="en-US" dirty="0"/>
              <a:t>Identify related infrastructure</a:t>
            </a:r>
          </a:p>
          <a:p>
            <a:pPr lvl="1"/>
            <a:r>
              <a:rPr lang="en-US" dirty="0"/>
              <a:t>Identify or create “John Doe” profile of actors</a:t>
            </a:r>
          </a:p>
          <a:p>
            <a:pPr lvl="1"/>
            <a:r>
              <a:rPr lang="en-US" dirty="0"/>
              <a:t>Characterize the campaign</a:t>
            </a:r>
          </a:p>
          <a:p>
            <a:pPr lvl="1"/>
            <a:r>
              <a:rPr lang="en-US" i="1" dirty="0"/>
              <a:t>Predict future moves?</a:t>
            </a:r>
          </a:p>
          <a:p>
            <a:r>
              <a:rPr lang="en-US" i="1" dirty="0"/>
              <a:t>Starting point: </a:t>
            </a:r>
            <a:r>
              <a:rPr lang="en-US" dirty="0"/>
              <a:t>159.65.65[.]194</a:t>
            </a:r>
            <a:endParaRPr lang="en-US" i="1" dirty="0"/>
          </a:p>
        </p:txBody>
      </p:sp>
    </p:spTree>
    <p:extLst>
      <p:ext uri="{BB962C8B-B14F-4D97-AF65-F5344CB8AC3E}">
        <p14:creationId xmlns:p14="http://schemas.microsoft.com/office/powerpoint/2010/main" val="3351141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3DE-544E-D242-9B74-A321BB7DD56D}"/>
              </a:ext>
            </a:extLst>
          </p:cNvPr>
          <p:cNvSpPr>
            <a:spLocks noGrp="1"/>
          </p:cNvSpPr>
          <p:nvPr>
            <p:ph type="title"/>
          </p:nvPr>
        </p:nvSpPr>
        <p:spPr/>
        <p:txBody>
          <a:bodyPr/>
          <a:lstStyle/>
          <a:p>
            <a:r>
              <a:rPr lang="en-US" dirty="0"/>
              <a:t>CTF</a:t>
            </a:r>
          </a:p>
        </p:txBody>
      </p:sp>
      <p:sp>
        <p:nvSpPr>
          <p:cNvPr id="36" name="Content Placeholder 35">
            <a:extLst>
              <a:ext uri="{FF2B5EF4-FFF2-40B4-BE49-F238E27FC236}">
                <a16:creationId xmlns:a16="http://schemas.microsoft.com/office/drawing/2014/main" id="{59915AA0-698F-8C4B-8DF6-4EE0D971DF4F}"/>
              </a:ext>
            </a:extLst>
          </p:cNvPr>
          <p:cNvSpPr>
            <a:spLocks noGrp="1"/>
          </p:cNvSpPr>
          <p:nvPr>
            <p:ph sz="half" idx="15"/>
          </p:nvPr>
        </p:nvSpPr>
        <p:spPr/>
        <p:txBody>
          <a:bodyPr>
            <a:normAutofit fontScale="77500" lnSpcReduction="20000"/>
          </a:bodyPr>
          <a:lstStyle/>
          <a:p>
            <a:pPr marL="0" indent="0">
              <a:buNone/>
            </a:pPr>
            <a:r>
              <a:rPr lang="en-US" b="1" dirty="0"/>
              <a:t>The Challenge:</a:t>
            </a:r>
          </a:p>
          <a:p>
            <a:pPr marL="0" indent="0">
              <a:buNone/>
            </a:pPr>
            <a:r>
              <a:rPr lang="en-US" sz="2000" dirty="0"/>
              <a:t>You have </a:t>
            </a:r>
            <a:r>
              <a:rPr lang="en-US" sz="4600" dirty="0">
                <a:solidFill>
                  <a:srgbClr val="FF0000"/>
                </a:solidFill>
              </a:rPr>
              <a:t>#?</a:t>
            </a:r>
            <a:r>
              <a:rPr lang="en-US" sz="2000" dirty="0"/>
              <a:t> minutes to work through the exercises. These exercises are based on real world cases. </a:t>
            </a:r>
          </a:p>
          <a:p>
            <a:pPr marL="0" indent="0">
              <a:buNone/>
            </a:pPr>
            <a:r>
              <a:rPr lang="en-US" b="1" dirty="0"/>
              <a:t>Your Mission:</a:t>
            </a:r>
            <a:endParaRPr lang="en-US" dirty="0"/>
          </a:p>
          <a:p>
            <a:r>
              <a:rPr lang="en-US" dirty="0"/>
              <a:t>Make your best assessment on what to hunt on.</a:t>
            </a:r>
          </a:p>
          <a:p>
            <a:r>
              <a:rPr lang="en-US" dirty="0"/>
              <a:t>Identify the malware, if possible, and assess the severity.</a:t>
            </a:r>
          </a:p>
          <a:p>
            <a:r>
              <a:rPr lang="en-US" dirty="0"/>
              <a:t>Identify additional infrastructure for IR hunting and tasking.</a:t>
            </a:r>
          </a:p>
          <a:p>
            <a:r>
              <a:rPr lang="en-US" dirty="0"/>
              <a:t>Identify attributes for long term monitoring and intelligence gathering. </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FA1C8C98-5C23-D142-821F-1035D0D1B600}"/>
              </a:ext>
            </a:extLst>
          </p:cNvPr>
          <p:cNvSpPr>
            <a:spLocks noGrp="1"/>
          </p:cNvSpPr>
          <p:nvPr>
            <p:ph sz="half" idx="2"/>
          </p:nvPr>
        </p:nvSpPr>
        <p:spPr/>
        <p:txBody>
          <a:bodyPr/>
          <a:lstStyle/>
          <a:p>
            <a:pPr marL="0" indent="0">
              <a:buNone/>
            </a:pPr>
            <a:r>
              <a:rPr lang="en-US" dirty="0"/>
              <a:t>The Rules:</a:t>
            </a:r>
          </a:p>
          <a:p>
            <a:r>
              <a:rPr lang="en-US" dirty="0"/>
              <a:t>There aren’t any</a:t>
            </a:r>
          </a:p>
          <a:p>
            <a:r>
              <a:rPr lang="en-US" dirty="0"/>
              <a:t>This is an intelligence exercise</a:t>
            </a:r>
          </a:p>
          <a:p>
            <a:r>
              <a:rPr lang="en-US" dirty="0"/>
              <a:t>Sometimes there are no good answers</a:t>
            </a:r>
          </a:p>
          <a:p>
            <a:r>
              <a:rPr lang="en-US" dirty="0"/>
              <a:t>Call out assumptions</a:t>
            </a:r>
          </a:p>
          <a:p>
            <a:endParaRPr lang="en-US" dirty="0"/>
          </a:p>
        </p:txBody>
      </p:sp>
    </p:spTree>
    <p:extLst>
      <p:ext uri="{BB962C8B-B14F-4D97-AF65-F5344CB8AC3E}">
        <p14:creationId xmlns:p14="http://schemas.microsoft.com/office/powerpoint/2010/main" val="3154855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sz="6700" dirty="0"/>
              <a:t>Team Presentations</a:t>
            </a:r>
            <a:endParaRPr lang="en-US" sz="3600" i="1" dirty="0"/>
          </a:p>
        </p:txBody>
      </p:sp>
    </p:spTree>
    <p:extLst>
      <p:ext uri="{BB962C8B-B14F-4D97-AF65-F5344CB8AC3E}">
        <p14:creationId xmlns:p14="http://schemas.microsoft.com/office/powerpoint/2010/main" val="2335633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sz="6700" dirty="0"/>
              <a:t>Break Time!</a:t>
            </a:r>
            <a:endParaRPr lang="en-US" sz="3600" i="1" dirty="0"/>
          </a:p>
        </p:txBody>
      </p:sp>
    </p:spTree>
    <p:extLst>
      <p:ext uri="{BB962C8B-B14F-4D97-AF65-F5344CB8AC3E}">
        <p14:creationId xmlns:p14="http://schemas.microsoft.com/office/powerpoint/2010/main" val="4043590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sz="6700" dirty="0"/>
              <a:t>Results and Feedback</a:t>
            </a:r>
            <a:endParaRPr lang="en-US" sz="3600" i="1" dirty="0"/>
          </a:p>
        </p:txBody>
      </p:sp>
    </p:spTree>
    <p:extLst>
      <p:ext uri="{BB962C8B-B14F-4D97-AF65-F5344CB8AC3E}">
        <p14:creationId xmlns:p14="http://schemas.microsoft.com/office/powerpoint/2010/main" val="39122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a:bodyPr>
          <a:lstStyle/>
          <a:p>
            <a:r>
              <a:rPr lang="en-US" sz="6700" dirty="0"/>
              <a:t>Wrapping Up</a:t>
            </a:r>
            <a:endParaRPr lang="en-US" sz="3600" i="1" dirty="0"/>
          </a:p>
        </p:txBody>
      </p:sp>
    </p:spTree>
    <p:extLst>
      <p:ext uri="{BB962C8B-B14F-4D97-AF65-F5344CB8AC3E}">
        <p14:creationId xmlns:p14="http://schemas.microsoft.com/office/powerpoint/2010/main" val="259409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fontScale="90000"/>
          </a:bodyPr>
          <a:lstStyle/>
          <a:p>
            <a:r>
              <a:rPr lang="en-US" dirty="0"/>
              <a:t>Profile Adversaries And Map Campaigns With This One Weird Trick</a:t>
            </a:r>
          </a:p>
        </p:txBody>
      </p:sp>
    </p:spTree>
    <p:extLst>
      <p:ext uri="{BB962C8B-B14F-4D97-AF65-F5344CB8AC3E}">
        <p14:creationId xmlns:p14="http://schemas.microsoft.com/office/powerpoint/2010/main" val="3943418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200" y="365125"/>
            <a:ext cx="7589982" cy="1101068"/>
          </a:xfrm>
        </p:spPr>
        <p:txBody>
          <a:bodyPr>
            <a:normAutofit/>
          </a:bodyPr>
          <a:lstStyle/>
          <a:p>
            <a:r>
              <a:rPr lang="en-US" dirty="0"/>
              <a:t>The “oh snap” moment revisited</a:t>
            </a:r>
          </a:p>
        </p:txBody>
      </p:sp>
      <p:sp>
        <p:nvSpPr>
          <p:cNvPr id="6" name="Cloud 5"/>
          <p:cNvSpPr/>
          <p:nvPr/>
        </p:nvSpPr>
        <p:spPr>
          <a:xfrm>
            <a:off x="4293779" y="2115452"/>
            <a:ext cx="2347650" cy="1400122"/>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34289" tIns="17144" rIns="34289" bIns="17144" rtlCol="0" anchor="ctr"/>
          <a:lstStyle/>
          <a:p>
            <a:pPr algn="ctr" defTabSz="457178" hangingPunct="0">
              <a:lnSpc>
                <a:spcPts val="1500"/>
              </a:lnSpc>
            </a:pPr>
            <a:endParaRPr lang="en-US" sz="1100" kern="0">
              <a:solidFill>
                <a:srgbClr val="FFFFFF"/>
              </a:solidFill>
              <a:latin typeface="Arial"/>
              <a:ea typeface="Arial"/>
              <a:cs typeface="Arial"/>
              <a:sym typeface="Arial"/>
            </a:endParaRPr>
          </a:p>
        </p:txBody>
      </p:sp>
      <p:sp>
        <p:nvSpPr>
          <p:cNvPr id="7" name="TextBox 6"/>
          <p:cNvSpPr txBox="1"/>
          <p:nvPr/>
        </p:nvSpPr>
        <p:spPr>
          <a:xfrm>
            <a:off x="4318581" y="2569651"/>
            <a:ext cx="2191044" cy="219289"/>
          </a:xfrm>
          <a:prstGeom prst="rect">
            <a:avLst/>
          </a:prstGeom>
          <a:noFill/>
        </p:spPr>
        <p:txBody>
          <a:bodyPr wrap="square" lIns="34289" tIns="17144" rIns="34289" bIns="17144" rtlCol="0">
            <a:spAutoFit/>
          </a:bodyPr>
          <a:lstStyle/>
          <a:p>
            <a:pPr algn="ctr" defTabSz="342883">
              <a:defRPr/>
            </a:pPr>
            <a:r>
              <a:rPr lang="en-US" sz="1200" kern="0" dirty="0" err="1">
                <a:solidFill>
                  <a:srgbClr val="FF0000"/>
                </a:solidFill>
                <a:latin typeface="Arial"/>
                <a:ea typeface="Arial"/>
                <a:cs typeface="Arial"/>
                <a:sym typeface="Arial"/>
              </a:rPr>
              <a:t>exfiltrationdomain.com</a:t>
            </a:r>
            <a:endParaRPr lang="en-US" sz="1200" kern="0" dirty="0">
              <a:solidFill>
                <a:srgbClr val="FF0000"/>
              </a:solidFill>
              <a:latin typeface="Arial"/>
              <a:ea typeface="Arial"/>
              <a:cs typeface="Arial"/>
              <a:sym typeface="Arial"/>
            </a:endParaRPr>
          </a:p>
        </p:txBody>
      </p:sp>
      <p:sp>
        <p:nvSpPr>
          <p:cNvPr id="8" name="TextBox 7"/>
          <p:cNvSpPr txBox="1"/>
          <p:nvPr/>
        </p:nvSpPr>
        <p:spPr>
          <a:xfrm>
            <a:off x="4555318" y="4368990"/>
            <a:ext cx="1614428" cy="203900"/>
          </a:xfrm>
          <a:prstGeom prst="rect">
            <a:avLst/>
          </a:prstGeom>
          <a:noFill/>
        </p:spPr>
        <p:txBody>
          <a:bodyPr wrap="square" lIns="34289" tIns="17144" rIns="34289" bIns="17144" rtlCol="0">
            <a:spAutoFit/>
          </a:bodyPr>
          <a:lstStyle/>
          <a:p>
            <a:pPr algn="ctr" defTabSz="342883">
              <a:defRPr/>
            </a:pPr>
            <a:r>
              <a:rPr lang="en-US" sz="1100" kern="0" dirty="0">
                <a:solidFill>
                  <a:srgbClr val="595959"/>
                </a:solidFill>
                <a:latin typeface="Arial"/>
                <a:ea typeface="Arial"/>
                <a:cs typeface="Arial"/>
                <a:sym typeface="Arial"/>
              </a:rPr>
              <a:t>data hemorrhage</a:t>
            </a:r>
          </a:p>
        </p:txBody>
      </p:sp>
      <p:sp>
        <p:nvSpPr>
          <p:cNvPr id="9" name="Down Arrow 8"/>
          <p:cNvSpPr/>
          <p:nvPr/>
        </p:nvSpPr>
        <p:spPr>
          <a:xfrm rot="10800000">
            <a:off x="4975639" y="3774727"/>
            <a:ext cx="567227" cy="646922"/>
          </a:xfrm>
          <a:prstGeom prst="downArrow">
            <a:avLst/>
          </a:prstGeom>
          <a:gradFill rotWithShape="1">
            <a:gsLst>
              <a:gs pos="0">
                <a:srgbClr val="F0AD00">
                  <a:shade val="47500"/>
                  <a:satMod val="137000"/>
                </a:srgbClr>
              </a:gs>
              <a:gs pos="55000">
                <a:srgbClr val="F0AD00">
                  <a:shade val="69000"/>
                  <a:satMod val="137000"/>
                </a:srgbClr>
              </a:gs>
              <a:gs pos="100000">
                <a:srgbClr val="F0AD00">
                  <a:shade val="98000"/>
                  <a:satMod val="137000"/>
                </a:srgbClr>
              </a:gs>
            </a:gsLst>
            <a:lin ang="16200000" scaled="0"/>
          </a:gradFill>
          <a:ln w="6350" cap="rnd" cmpd="sng" algn="ctr">
            <a:solidFill>
              <a:srgbClr val="F0AD00">
                <a:shade val="95000"/>
                <a:satMod val="105000"/>
              </a:srgbClr>
            </a:solidFill>
            <a:prstDash val="solid"/>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1" name="5-Point Star 10"/>
          <p:cNvSpPr/>
          <p:nvPr/>
        </p:nvSpPr>
        <p:spPr>
          <a:xfrm>
            <a:off x="4910412" y="5737984"/>
            <a:ext cx="746230" cy="709410"/>
          </a:xfrm>
          <a:prstGeom prst="star5">
            <a:avLst/>
          </a:prstGeom>
          <a:solidFill>
            <a:srgbClr val="FF0000"/>
          </a:solidFill>
          <a:ln w="6350" cap="rnd" cmpd="sng" algn="ctr">
            <a:solidFill>
              <a:srgbClr val="FF0000"/>
            </a:solidFill>
            <a:prstDash val="solid"/>
          </a:ln>
          <a:effectLst>
            <a:outerShdw blurRad="39000" dist="25400" dir="5400000" rotWithShape="0">
              <a:srgbClr val="000000">
                <a:alpha val="38000"/>
              </a:srgbClr>
            </a:outerShdw>
          </a:effectLst>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2" name="TextBox 11"/>
          <p:cNvSpPr txBox="1"/>
          <p:nvPr/>
        </p:nvSpPr>
        <p:spPr>
          <a:xfrm>
            <a:off x="4704877" y="5290304"/>
            <a:ext cx="1233468" cy="373177"/>
          </a:xfrm>
          <a:prstGeom prst="rect">
            <a:avLst/>
          </a:prstGeom>
          <a:solidFill>
            <a:srgbClr val="F0AD00">
              <a:lumMod val="60000"/>
              <a:lumOff val="40000"/>
            </a:srgbClr>
          </a:solidFill>
        </p:spPr>
        <p:txBody>
          <a:bodyPr wrap="square" lIns="34289" tIns="17144" rIns="34289" bIns="17144" rtlCol="0">
            <a:spAutoFit/>
          </a:bodyPr>
          <a:lstStyle/>
          <a:p>
            <a:pPr algn="ctr" defTabSz="342883">
              <a:defRPr/>
            </a:pPr>
            <a:r>
              <a:rPr lang="en-US" sz="1100" kern="0" dirty="0">
                <a:solidFill>
                  <a:sysClr val="windowText" lastClr="000000"/>
                </a:solidFill>
                <a:latin typeface="Arial"/>
                <a:ea typeface="Arial"/>
                <a:cs typeface="Arial"/>
                <a:sym typeface="Arial"/>
              </a:rPr>
              <a:t>Something throws an alert!</a:t>
            </a:r>
          </a:p>
        </p:txBody>
      </p:sp>
      <p:sp>
        <p:nvSpPr>
          <p:cNvPr id="13" name="Down Arrow 12"/>
          <p:cNvSpPr/>
          <p:nvPr/>
        </p:nvSpPr>
        <p:spPr>
          <a:xfrm rot="10800000">
            <a:off x="4982842" y="4556988"/>
            <a:ext cx="567227" cy="646922"/>
          </a:xfrm>
          <a:prstGeom prst="downArrow">
            <a:avLst/>
          </a:prstGeom>
          <a:gradFill rotWithShape="1">
            <a:gsLst>
              <a:gs pos="0">
                <a:srgbClr val="F0AD00">
                  <a:shade val="47500"/>
                  <a:satMod val="137000"/>
                </a:srgbClr>
              </a:gs>
              <a:gs pos="55000">
                <a:srgbClr val="F0AD00">
                  <a:shade val="69000"/>
                  <a:satMod val="137000"/>
                </a:srgbClr>
              </a:gs>
              <a:gs pos="100000">
                <a:srgbClr val="F0AD00">
                  <a:shade val="98000"/>
                  <a:satMod val="137000"/>
                </a:srgbClr>
              </a:gs>
            </a:gsLst>
            <a:lin ang="16200000" scaled="0"/>
          </a:gradFill>
          <a:ln w="6350" cap="rnd" cmpd="sng" algn="ctr">
            <a:solidFill>
              <a:srgbClr val="F0AD00">
                <a:shade val="95000"/>
                <a:satMod val="105000"/>
              </a:srgbClr>
            </a:solidFill>
            <a:prstDash val="solid"/>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4" name="Down Arrow 13"/>
          <p:cNvSpPr/>
          <p:nvPr/>
        </p:nvSpPr>
        <p:spPr>
          <a:xfrm rot="10800000">
            <a:off x="4980049" y="3056992"/>
            <a:ext cx="567227" cy="646922"/>
          </a:xfrm>
          <a:prstGeom prst="downArrow">
            <a:avLst/>
          </a:prstGeom>
          <a:gradFill rotWithShape="1">
            <a:gsLst>
              <a:gs pos="0">
                <a:srgbClr val="F0AD00">
                  <a:shade val="47500"/>
                  <a:satMod val="137000"/>
                </a:srgbClr>
              </a:gs>
              <a:gs pos="55000">
                <a:srgbClr val="F0AD00">
                  <a:shade val="69000"/>
                  <a:satMod val="137000"/>
                </a:srgbClr>
              </a:gs>
              <a:gs pos="100000">
                <a:srgbClr val="F0AD00">
                  <a:shade val="98000"/>
                  <a:satMod val="137000"/>
                </a:srgbClr>
              </a:gs>
            </a:gsLst>
            <a:lin ang="16200000" scaled="0"/>
          </a:gradFill>
          <a:ln w="6350" cap="rnd" cmpd="sng" algn="ctr">
            <a:solidFill>
              <a:srgbClr val="F0AD00">
                <a:shade val="95000"/>
                <a:satMod val="105000"/>
              </a:srgbClr>
            </a:solidFill>
            <a:prstDash val="solid"/>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5" name="Multiply 14"/>
          <p:cNvSpPr/>
          <p:nvPr/>
        </p:nvSpPr>
        <p:spPr>
          <a:xfrm>
            <a:off x="4853225" y="2427060"/>
            <a:ext cx="894769" cy="659039"/>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4289" tIns="17144" rIns="34289" bIns="17144" rtlCol="0" anchor="ctr"/>
          <a:lstStyle/>
          <a:p>
            <a:pPr algn="ctr" defTabSz="457178" hangingPunct="0">
              <a:lnSpc>
                <a:spcPts val="1500"/>
              </a:lnSpc>
            </a:pPr>
            <a:endParaRPr lang="en-US" sz="1100" kern="0">
              <a:solidFill>
                <a:srgbClr val="FFFFFF"/>
              </a:solidFill>
              <a:latin typeface="Arial"/>
              <a:ea typeface="Arial"/>
              <a:cs typeface="Arial"/>
              <a:sym typeface="Arial"/>
            </a:endParaRPr>
          </a:p>
        </p:txBody>
      </p:sp>
      <p:sp>
        <p:nvSpPr>
          <p:cNvPr id="16" name="TextBox 15"/>
          <p:cNvSpPr txBox="1"/>
          <p:nvPr/>
        </p:nvSpPr>
        <p:spPr>
          <a:xfrm>
            <a:off x="6856527" y="2153040"/>
            <a:ext cx="3938473" cy="1050285"/>
          </a:xfrm>
          <a:prstGeom prst="rect">
            <a:avLst/>
          </a:prstGeom>
          <a:noFill/>
        </p:spPr>
        <p:txBody>
          <a:bodyPr wrap="square" lIns="34289" tIns="17144" rIns="34289" bIns="17144" rtlCol="0">
            <a:spAutoFit/>
          </a:bodyPr>
          <a:lstStyle/>
          <a:p>
            <a:pPr defTabSz="342883">
              <a:defRPr/>
            </a:pPr>
            <a:r>
              <a:rPr lang="en-US" sz="1100" kern="0" dirty="0">
                <a:solidFill>
                  <a:srgbClr val="595959"/>
                </a:solidFill>
                <a:latin typeface="Helvetica Neue"/>
                <a:ea typeface="Arial"/>
                <a:cs typeface="Helvetica Neue"/>
                <a:sym typeface="Arial"/>
              </a:rPr>
              <a:t>OK-stopped the leak (for now).</a:t>
            </a:r>
          </a:p>
          <a:p>
            <a:pPr defTabSz="342883">
              <a:defRPr/>
            </a:pPr>
            <a:r>
              <a:rPr lang="en-US" sz="1100" kern="0" dirty="0">
                <a:solidFill>
                  <a:srgbClr val="595959"/>
                </a:solidFill>
                <a:latin typeface="Helvetica Neue"/>
                <a:ea typeface="Arial"/>
                <a:cs typeface="Helvetica Neue"/>
                <a:sym typeface="Arial"/>
              </a:rPr>
              <a:t>But…</a:t>
            </a:r>
          </a:p>
          <a:p>
            <a:pPr marL="214303" indent="-214303" defTabSz="342883">
              <a:buFont typeface="Arial"/>
              <a:buChar char="•"/>
              <a:defRPr/>
            </a:pPr>
            <a:r>
              <a:rPr lang="en-US" sz="1100" kern="0" dirty="0">
                <a:solidFill>
                  <a:srgbClr val="595959"/>
                </a:solidFill>
                <a:latin typeface="Helvetica Neue"/>
                <a:ea typeface="Arial"/>
                <a:cs typeface="Helvetica Neue"/>
                <a:sym typeface="Arial"/>
              </a:rPr>
              <a:t>How long have they been inside?</a:t>
            </a:r>
          </a:p>
          <a:p>
            <a:pPr marL="214303" indent="-214303" defTabSz="342883">
              <a:buFont typeface="Arial"/>
              <a:buChar char="•"/>
              <a:defRPr/>
            </a:pPr>
            <a:r>
              <a:rPr lang="en-US" sz="1100" kern="0" dirty="0">
                <a:solidFill>
                  <a:srgbClr val="595959"/>
                </a:solidFill>
                <a:latin typeface="Helvetica Neue"/>
                <a:ea typeface="Arial"/>
                <a:cs typeface="Helvetica Neue"/>
                <a:sym typeface="Arial"/>
              </a:rPr>
              <a:t>Where have they been sending my data—have I stopped the whole leak?</a:t>
            </a:r>
          </a:p>
          <a:p>
            <a:pPr marL="214303" indent="-214303" defTabSz="342883">
              <a:buFont typeface="Arial"/>
              <a:buChar char="•"/>
              <a:defRPr/>
            </a:pPr>
            <a:r>
              <a:rPr lang="en-US" sz="1100" kern="0" dirty="0">
                <a:solidFill>
                  <a:srgbClr val="595959"/>
                </a:solidFill>
                <a:latin typeface="Helvetica Neue"/>
                <a:ea typeface="Arial"/>
                <a:cs typeface="Helvetica Neue"/>
                <a:sym typeface="Arial"/>
              </a:rPr>
              <a:t>Why </a:t>
            </a:r>
            <a:r>
              <a:rPr lang="en-US" sz="1100" kern="0" dirty="0" err="1">
                <a:solidFill>
                  <a:srgbClr val="595959"/>
                </a:solidFill>
                <a:latin typeface="Helvetica Neue"/>
                <a:ea typeface="Arial"/>
                <a:cs typeface="Helvetica Neue"/>
                <a:sym typeface="Arial"/>
              </a:rPr>
              <a:t>didn</a:t>
            </a:r>
            <a:r>
              <a:rPr lang="en-US" sz="1100" kern="0" dirty="0">
                <a:solidFill>
                  <a:srgbClr val="595959"/>
                </a:solidFill>
                <a:latin typeface="Helvetica Neue"/>
                <a:ea typeface="Arial"/>
                <a:cs typeface="Helvetica Neue"/>
                <a:sym typeface="Arial"/>
              </a:rPr>
              <a:t>’t my TI feed(s) flag that domain?</a:t>
            </a:r>
          </a:p>
        </p:txBody>
      </p:sp>
      <p:sp>
        <p:nvSpPr>
          <p:cNvPr id="17" name="TextBox 16"/>
          <p:cNvSpPr txBox="1"/>
          <p:nvPr/>
        </p:nvSpPr>
        <p:spPr>
          <a:xfrm>
            <a:off x="6856528" y="3380024"/>
            <a:ext cx="3938473" cy="1511950"/>
          </a:xfrm>
          <a:prstGeom prst="rect">
            <a:avLst/>
          </a:prstGeom>
          <a:solidFill>
            <a:srgbClr val="60B5CC">
              <a:lumMod val="40000"/>
              <a:lumOff val="60000"/>
            </a:srgbClr>
          </a:solidFill>
        </p:spPr>
        <p:txBody>
          <a:bodyPr wrap="square" lIns="34289" tIns="17144" rIns="34289" bIns="17144" rtlCol="0">
            <a:spAutoFit/>
          </a:bodyPr>
          <a:lstStyle/>
          <a:p>
            <a:pPr defTabSz="342883">
              <a:defRPr/>
            </a:pPr>
            <a:endParaRPr lang="en-US" sz="1200" kern="0" dirty="0">
              <a:solidFill>
                <a:srgbClr val="FF0000"/>
              </a:solidFill>
              <a:latin typeface="Gotham Book"/>
              <a:ea typeface="Arial"/>
              <a:cs typeface="Gotham Book"/>
              <a:sym typeface="Arial"/>
            </a:endParaRPr>
          </a:p>
          <a:p>
            <a:pPr defTabSz="342883">
              <a:defRPr/>
            </a:pPr>
            <a:endParaRPr lang="en-US" sz="1200" kern="0" dirty="0">
              <a:solidFill>
                <a:srgbClr val="FF0000"/>
              </a:solidFill>
              <a:latin typeface="Gotham Book"/>
              <a:ea typeface="Arial"/>
              <a:cs typeface="Gotham Book"/>
              <a:sym typeface="Arial"/>
            </a:endParaRPr>
          </a:p>
          <a:p>
            <a:pPr defTabSz="342883">
              <a:defRPr/>
            </a:pPr>
            <a:endParaRPr lang="en-US" sz="1200" kern="0" dirty="0">
              <a:solidFill>
                <a:srgbClr val="FF0000"/>
              </a:solidFill>
              <a:latin typeface="Gotham Book"/>
              <a:ea typeface="Arial"/>
              <a:cs typeface="Gotham Book"/>
              <a:sym typeface="Arial"/>
            </a:endParaRPr>
          </a:p>
          <a:p>
            <a:pPr defTabSz="342883">
              <a:defRPr/>
            </a:pPr>
            <a:endParaRPr lang="en-US" sz="1200" kern="0" dirty="0">
              <a:solidFill>
                <a:srgbClr val="FF0000"/>
              </a:solidFill>
              <a:latin typeface="Gotham Book"/>
              <a:ea typeface="Arial"/>
              <a:cs typeface="Gotham Book"/>
              <a:sym typeface="Arial"/>
            </a:endParaRPr>
          </a:p>
          <a:p>
            <a:pPr defTabSz="342883">
              <a:defRPr/>
            </a:pPr>
            <a:endParaRPr lang="en-US" sz="1200" kern="0" dirty="0">
              <a:solidFill>
                <a:srgbClr val="FF0000"/>
              </a:solidFill>
              <a:latin typeface="Gotham Book"/>
              <a:ea typeface="Arial"/>
              <a:cs typeface="Gotham Book"/>
              <a:sym typeface="Arial"/>
            </a:endParaRPr>
          </a:p>
          <a:p>
            <a:pPr defTabSz="342883">
              <a:defRPr/>
            </a:pPr>
            <a:r>
              <a:rPr lang="en-US" sz="1200" kern="0" dirty="0" err="1">
                <a:solidFill>
                  <a:srgbClr val="FF0000"/>
                </a:solidFill>
                <a:latin typeface="Helvetica Neue"/>
                <a:ea typeface="Arial"/>
                <a:cs typeface="Helvetica Neue"/>
                <a:sym typeface="Arial"/>
              </a:rPr>
              <a:t>pwnyoudomain.com</a:t>
            </a:r>
            <a:endParaRPr lang="en-US" sz="1200" kern="0" dirty="0">
              <a:solidFill>
                <a:srgbClr val="FF0000"/>
              </a:solidFill>
              <a:latin typeface="Helvetica Neue"/>
              <a:ea typeface="Arial"/>
              <a:cs typeface="Helvetica Neue"/>
              <a:sym typeface="Arial"/>
            </a:endParaRPr>
          </a:p>
          <a:p>
            <a:pPr defTabSz="342883">
              <a:defRPr/>
            </a:pPr>
            <a:r>
              <a:rPr lang="en-US" sz="1200" kern="0" dirty="0" err="1">
                <a:solidFill>
                  <a:srgbClr val="FF0000"/>
                </a:solidFill>
                <a:latin typeface="Helvetica Neue"/>
                <a:ea typeface="Arial"/>
                <a:cs typeface="Helvetica Neue"/>
                <a:sym typeface="Arial"/>
              </a:rPr>
              <a:t>lulzdomain.com</a:t>
            </a:r>
            <a:endParaRPr lang="en-US" sz="1200" kern="0" dirty="0">
              <a:solidFill>
                <a:srgbClr val="FF0000"/>
              </a:solidFill>
              <a:latin typeface="Helvetica Neue"/>
              <a:ea typeface="Arial"/>
              <a:cs typeface="Helvetica Neue"/>
              <a:sym typeface="Arial"/>
            </a:endParaRPr>
          </a:p>
          <a:p>
            <a:pPr defTabSz="342883">
              <a:defRPr/>
            </a:pPr>
            <a:r>
              <a:rPr lang="en-US" sz="1200" kern="0" dirty="0" err="1">
                <a:solidFill>
                  <a:srgbClr val="FF0000"/>
                </a:solidFill>
                <a:latin typeface="Helvetica Neue"/>
                <a:ea typeface="Arial"/>
                <a:cs typeface="Helvetica Neue"/>
                <a:sym typeface="Arial"/>
              </a:rPr>
              <a:t>wewinulosedomain.com</a:t>
            </a:r>
            <a:endParaRPr lang="en-US" sz="1200" kern="0" dirty="0">
              <a:solidFill>
                <a:srgbClr val="FF0000"/>
              </a:solidFill>
              <a:latin typeface="Helvetica Neue"/>
              <a:ea typeface="Arial"/>
              <a:cs typeface="Helvetica Neue"/>
              <a:sym typeface="Arial"/>
            </a:endParaRPr>
          </a:p>
        </p:txBody>
      </p:sp>
      <p:sp>
        <p:nvSpPr>
          <p:cNvPr id="18" name="TextBox 17"/>
          <p:cNvSpPr txBox="1"/>
          <p:nvPr/>
        </p:nvSpPr>
        <p:spPr>
          <a:xfrm>
            <a:off x="6856525" y="5148395"/>
            <a:ext cx="3938474" cy="1050285"/>
          </a:xfrm>
          <a:prstGeom prst="rect">
            <a:avLst/>
          </a:prstGeom>
          <a:solidFill>
            <a:srgbClr val="A6F787"/>
          </a:solidFill>
        </p:spPr>
        <p:txBody>
          <a:bodyPr wrap="square" lIns="34289" tIns="17144" rIns="34289" bIns="17144" rtlCol="0">
            <a:spAutoFit/>
          </a:bodyPr>
          <a:lstStyle/>
          <a:p>
            <a:pPr defTabSz="342883">
              <a:defRPr/>
            </a:pPr>
            <a:r>
              <a:rPr lang="en-US" sz="1100" kern="0" dirty="0">
                <a:solidFill>
                  <a:srgbClr val="595959"/>
                </a:solidFill>
                <a:latin typeface="Helvetica Neue"/>
                <a:ea typeface="Arial"/>
                <a:cs typeface="Helvetica Neue"/>
                <a:sym typeface="Arial"/>
              </a:rPr>
              <a:t>Now you have:</a:t>
            </a:r>
          </a:p>
          <a:p>
            <a:pPr defTabSz="342883">
              <a:defRPr/>
            </a:pPr>
            <a:r>
              <a:rPr lang="en-US" sz="1100" kern="0" dirty="0">
                <a:solidFill>
                  <a:srgbClr val="595959"/>
                </a:solidFill>
                <a:latin typeface="Helvetica Neue"/>
                <a:ea typeface="Arial"/>
                <a:cs typeface="Helvetica Neue"/>
                <a:sym typeface="Arial"/>
              </a:rPr>
              <a:t>-Other domains to block</a:t>
            </a:r>
          </a:p>
          <a:p>
            <a:pPr defTabSz="342883">
              <a:defRPr/>
            </a:pPr>
            <a:r>
              <a:rPr lang="en-US" sz="1100" kern="0" dirty="0">
                <a:solidFill>
                  <a:srgbClr val="595959"/>
                </a:solidFill>
                <a:latin typeface="Helvetica Neue"/>
                <a:ea typeface="Arial"/>
                <a:cs typeface="Helvetica Neue"/>
                <a:sym typeface="Arial"/>
              </a:rPr>
              <a:t>-An indication of dwell time</a:t>
            </a:r>
          </a:p>
          <a:p>
            <a:pPr defTabSz="342883">
              <a:defRPr/>
            </a:pPr>
            <a:r>
              <a:rPr lang="en-US" sz="1100" kern="0" dirty="0">
                <a:solidFill>
                  <a:srgbClr val="595959"/>
                </a:solidFill>
                <a:latin typeface="Helvetica Neue"/>
                <a:ea typeface="Arial"/>
                <a:cs typeface="Helvetica Neue"/>
                <a:sym typeface="Arial"/>
              </a:rPr>
              <a:t>-IOCs/actors to watch for</a:t>
            </a:r>
          </a:p>
          <a:p>
            <a:pPr defTabSz="342883">
              <a:defRPr/>
            </a:pPr>
            <a:r>
              <a:rPr lang="en-US" sz="1100" kern="0" dirty="0">
                <a:solidFill>
                  <a:srgbClr val="595959"/>
                </a:solidFill>
                <a:latin typeface="Helvetica Neue"/>
                <a:ea typeface="Arial"/>
                <a:cs typeface="Helvetica Neue"/>
                <a:sym typeface="Arial"/>
              </a:rPr>
              <a:t>-Possibly other insights:</a:t>
            </a:r>
          </a:p>
          <a:p>
            <a:pPr defTabSz="342883">
              <a:defRPr/>
            </a:pPr>
            <a:r>
              <a:rPr lang="en-US" sz="1100" kern="0" dirty="0">
                <a:solidFill>
                  <a:srgbClr val="595959"/>
                </a:solidFill>
                <a:latin typeface="Helvetica Neue"/>
                <a:ea typeface="Arial"/>
                <a:cs typeface="Helvetica Neue"/>
                <a:sym typeface="Arial"/>
              </a:rPr>
              <a:t>    -TTP examples etc</a:t>
            </a:r>
          </a:p>
        </p:txBody>
      </p:sp>
      <p:cxnSp>
        <p:nvCxnSpPr>
          <p:cNvPr id="19" name="Straight Arrow Connector 18"/>
          <p:cNvCxnSpPr/>
          <p:nvPr/>
        </p:nvCxnSpPr>
        <p:spPr>
          <a:xfrm>
            <a:off x="1762296" y="6187998"/>
            <a:ext cx="4991795" cy="10682"/>
          </a:xfrm>
          <a:prstGeom prst="straightConnector1">
            <a:avLst/>
          </a:prstGeom>
          <a:ln w="5715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14927" y="6060610"/>
            <a:ext cx="444802" cy="225701"/>
          </a:xfrm>
          <a:prstGeom prst="rect">
            <a:avLst/>
          </a:prstGeom>
          <a:noFill/>
        </p:spPr>
        <p:txBody>
          <a:bodyPr wrap="square" lIns="34289" tIns="17144" rIns="34289" bIns="17144" rtlCol="0">
            <a:spAutoFit/>
          </a:bodyPr>
          <a:lstStyle/>
          <a:p>
            <a:pPr defTabSz="457178" hangingPunct="0">
              <a:lnSpc>
                <a:spcPts val="1500"/>
              </a:lnSpc>
            </a:pPr>
            <a:r>
              <a:rPr lang="en-US" sz="1200" kern="0" dirty="0">
                <a:solidFill>
                  <a:srgbClr val="B1B1B1">
                    <a:lumMod val="75000"/>
                  </a:srgbClr>
                </a:solidFill>
                <a:latin typeface="Arial"/>
                <a:ea typeface="Arial"/>
                <a:cs typeface="Arial"/>
                <a:sym typeface="Arial"/>
              </a:rPr>
              <a:t>time</a:t>
            </a:r>
          </a:p>
        </p:txBody>
      </p:sp>
      <p:sp>
        <p:nvSpPr>
          <p:cNvPr id="21" name="TextBox 20"/>
          <p:cNvSpPr txBox="1"/>
          <p:nvPr/>
        </p:nvSpPr>
        <p:spPr>
          <a:xfrm>
            <a:off x="1244717" y="5853714"/>
            <a:ext cx="3608508" cy="203900"/>
          </a:xfrm>
          <a:prstGeom prst="rect">
            <a:avLst/>
          </a:prstGeom>
          <a:solidFill>
            <a:srgbClr val="FF0000"/>
          </a:solidFill>
        </p:spPr>
        <p:txBody>
          <a:bodyPr wrap="square" lIns="34289" tIns="17144" rIns="34289" bIns="17144" rtlCol="0">
            <a:spAutoFit/>
          </a:bodyPr>
          <a:lstStyle/>
          <a:p>
            <a:pPr defTabSz="342883">
              <a:defRPr/>
            </a:pPr>
            <a:r>
              <a:rPr lang="en-US" sz="1100" kern="0" dirty="0">
                <a:solidFill>
                  <a:srgbClr val="FFFFFF"/>
                </a:solidFill>
                <a:latin typeface="Arial"/>
                <a:ea typeface="Arial"/>
                <a:cs typeface="Arial"/>
                <a:sym typeface="Wingdings"/>
              </a:rPr>
              <a:t>            </a:t>
            </a:r>
            <a:r>
              <a:rPr lang="en-US" sz="1100" kern="0" dirty="0">
                <a:solidFill>
                  <a:srgbClr val="FFFFFF"/>
                </a:solidFill>
                <a:latin typeface="Gotham Book"/>
                <a:ea typeface="Arial"/>
                <a:cs typeface="Gotham Book"/>
                <a:sym typeface="Wingdings"/>
              </a:rPr>
              <a:t>dwell time upper bound  </a:t>
            </a:r>
            <a:r>
              <a:rPr lang="en-US" sz="1100" kern="0" dirty="0">
                <a:solidFill>
                  <a:srgbClr val="FFFFFF"/>
                </a:solidFill>
                <a:latin typeface="Arial"/>
                <a:ea typeface="Arial"/>
                <a:cs typeface="Arial"/>
                <a:sym typeface="Wingdings"/>
              </a:rPr>
              <a:t> </a:t>
            </a:r>
            <a:endParaRPr lang="en-US" sz="700" kern="0" dirty="0">
              <a:solidFill>
                <a:srgbClr val="FFFFFF"/>
              </a:solidFill>
              <a:latin typeface="Arial"/>
              <a:ea typeface="Arial"/>
              <a:cs typeface="Arial"/>
              <a:sym typeface="Arial"/>
            </a:endParaRPr>
          </a:p>
        </p:txBody>
      </p:sp>
      <p:sp>
        <p:nvSpPr>
          <p:cNvPr id="22" name="Cloud 21"/>
          <p:cNvSpPr/>
          <p:nvPr/>
        </p:nvSpPr>
        <p:spPr>
          <a:xfrm>
            <a:off x="1502533" y="2128452"/>
            <a:ext cx="2229027" cy="1242635"/>
          </a:xfrm>
          <a:prstGeom prst="cloud">
            <a:avLst/>
          </a:prstGeom>
          <a:solidFill>
            <a:srgbClr val="DEEBF7"/>
          </a:solidFill>
        </p:spPr>
        <p:style>
          <a:lnRef idx="1">
            <a:schemeClr val="accent1"/>
          </a:lnRef>
          <a:fillRef idx="3">
            <a:schemeClr val="accent1"/>
          </a:fillRef>
          <a:effectRef idx="2">
            <a:schemeClr val="accent1"/>
          </a:effectRef>
          <a:fontRef idx="minor">
            <a:schemeClr val="lt1"/>
          </a:fontRef>
        </p:style>
        <p:txBody>
          <a:bodyPr lIns="34289" tIns="17144" rIns="34289" bIns="17144" rtlCol="0" anchor="ctr"/>
          <a:lstStyle/>
          <a:p>
            <a:pPr algn="ctr" defTabSz="457178" hangingPunct="0">
              <a:lnSpc>
                <a:spcPts val="1500"/>
              </a:lnSpc>
            </a:pPr>
            <a:endParaRPr lang="en-US" sz="1100" kern="0">
              <a:solidFill>
                <a:srgbClr val="FFFFFF"/>
              </a:solidFill>
              <a:latin typeface="Arial"/>
              <a:ea typeface="Arial"/>
              <a:cs typeface="Arial"/>
              <a:sym typeface="Arial"/>
            </a:endParaRPr>
          </a:p>
        </p:txBody>
      </p:sp>
      <p:sp>
        <p:nvSpPr>
          <p:cNvPr id="23" name="TextBox 22"/>
          <p:cNvSpPr txBox="1"/>
          <p:nvPr/>
        </p:nvSpPr>
        <p:spPr>
          <a:xfrm>
            <a:off x="1762294" y="2374766"/>
            <a:ext cx="1748220" cy="542454"/>
          </a:xfrm>
          <a:prstGeom prst="rect">
            <a:avLst/>
          </a:prstGeom>
          <a:noFill/>
        </p:spPr>
        <p:txBody>
          <a:bodyPr wrap="square" lIns="34289" tIns="17144" rIns="34289" bIns="17144" rtlCol="0">
            <a:spAutoFit/>
          </a:bodyPr>
          <a:lstStyle/>
          <a:p>
            <a:pPr defTabSz="342883">
              <a:defRPr/>
            </a:pPr>
            <a:r>
              <a:rPr lang="en-US" sz="1100" kern="0" dirty="0" err="1">
                <a:solidFill>
                  <a:srgbClr val="FF0000"/>
                </a:solidFill>
                <a:latin typeface="Arial"/>
                <a:ea typeface="Arial"/>
                <a:cs typeface="Arial"/>
                <a:sym typeface="Arial"/>
              </a:rPr>
              <a:t>pwnyoudomain.com</a:t>
            </a:r>
            <a:endParaRPr lang="en-US" sz="1100" kern="0" dirty="0">
              <a:solidFill>
                <a:srgbClr val="FF0000"/>
              </a:solidFill>
              <a:latin typeface="Arial"/>
              <a:ea typeface="Arial"/>
              <a:cs typeface="Arial"/>
              <a:sym typeface="Arial"/>
            </a:endParaRPr>
          </a:p>
          <a:p>
            <a:pPr defTabSz="342883">
              <a:defRPr/>
            </a:pPr>
            <a:r>
              <a:rPr lang="en-US" sz="1100" kern="0" dirty="0" err="1">
                <a:solidFill>
                  <a:srgbClr val="FF0000"/>
                </a:solidFill>
                <a:latin typeface="Arial"/>
                <a:ea typeface="Arial"/>
                <a:cs typeface="Arial"/>
                <a:sym typeface="Arial"/>
              </a:rPr>
              <a:t>lulzdomain.com</a:t>
            </a:r>
            <a:endParaRPr lang="en-US" sz="1100" kern="0" dirty="0">
              <a:solidFill>
                <a:srgbClr val="FF0000"/>
              </a:solidFill>
              <a:latin typeface="Arial"/>
              <a:ea typeface="Arial"/>
              <a:cs typeface="Arial"/>
              <a:sym typeface="Arial"/>
            </a:endParaRPr>
          </a:p>
          <a:p>
            <a:pPr defTabSz="342883">
              <a:defRPr/>
            </a:pPr>
            <a:r>
              <a:rPr lang="en-US" sz="1100" kern="0" dirty="0">
                <a:solidFill>
                  <a:srgbClr val="FF0000"/>
                </a:solidFill>
                <a:latin typeface="Arial"/>
                <a:ea typeface="Arial"/>
                <a:cs typeface="Arial"/>
                <a:sym typeface="Arial"/>
              </a:rPr>
              <a:t>etc…</a:t>
            </a:r>
          </a:p>
        </p:txBody>
      </p:sp>
      <p:sp>
        <p:nvSpPr>
          <p:cNvPr id="24" name="TextBox 23"/>
          <p:cNvSpPr txBox="1"/>
          <p:nvPr/>
        </p:nvSpPr>
        <p:spPr>
          <a:xfrm>
            <a:off x="2114409" y="4544930"/>
            <a:ext cx="947583" cy="203900"/>
          </a:xfrm>
          <a:prstGeom prst="rect">
            <a:avLst/>
          </a:prstGeom>
          <a:noFill/>
        </p:spPr>
        <p:txBody>
          <a:bodyPr wrap="square" lIns="34289" tIns="17144" rIns="34289" bIns="17144" rtlCol="0">
            <a:spAutoFit/>
          </a:bodyPr>
          <a:lstStyle/>
          <a:p>
            <a:pPr defTabSz="342883">
              <a:defRPr/>
            </a:pPr>
            <a:r>
              <a:rPr lang="en-US" sz="1100" kern="0" dirty="0">
                <a:solidFill>
                  <a:sysClr val="windowText" lastClr="000000"/>
                </a:solidFill>
                <a:latin typeface="Arial"/>
                <a:ea typeface="Arial"/>
                <a:cs typeface="Arial"/>
                <a:sym typeface="Arial"/>
              </a:rPr>
              <a:t>data trickle</a:t>
            </a:r>
          </a:p>
        </p:txBody>
      </p:sp>
      <p:sp>
        <p:nvSpPr>
          <p:cNvPr id="25" name="TextBox 24"/>
          <p:cNvSpPr txBox="1"/>
          <p:nvPr/>
        </p:nvSpPr>
        <p:spPr>
          <a:xfrm>
            <a:off x="1891642" y="5415712"/>
            <a:ext cx="1316295" cy="173122"/>
          </a:xfrm>
          <a:prstGeom prst="rect">
            <a:avLst/>
          </a:prstGeom>
          <a:solidFill>
            <a:srgbClr val="F0AD00">
              <a:lumMod val="60000"/>
              <a:lumOff val="40000"/>
            </a:srgbClr>
          </a:solidFill>
        </p:spPr>
        <p:txBody>
          <a:bodyPr wrap="square" lIns="34289" tIns="17144" rIns="34289" bIns="17144" rtlCol="0">
            <a:spAutoFit/>
          </a:bodyPr>
          <a:lstStyle/>
          <a:p>
            <a:pPr algn="ctr" defTabSz="342883">
              <a:defRPr/>
            </a:pPr>
            <a:r>
              <a:rPr lang="en-US" sz="900" kern="0" dirty="0">
                <a:solidFill>
                  <a:sysClr val="windowText" lastClr="000000"/>
                </a:solidFill>
                <a:latin typeface="Arial"/>
                <a:ea typeface="Arial"/>
                <a:cs typeface="Arial"/>
                <a:sym typeface="Arial"/>
              </a:rPr>
              <a:t>Under the radar</a:t>
            </a:r>
          </a:p>
        </p:txBody>
      </p:sp>
      <p:sp>
        <p:nvSpPr>
          <p:cNvPr id="26" name="Down Arrow 25"/>
          <p:cNvSpPr/>
          <p:nvPr/>
        </p:nvSpPr>
        <p:spPr>
          <a:xfrm rot="10800000">
            <a:off x="2354168" y="4784724"/>
            <a:ext cx="284019" cy="598160"/>
          </a:xfrm>
          <a:prstGeom prst="downArrow">
            <a:avLst/>
          </a:prstGeom>
          <a:noFill/>
          <a:ln w="28575" cap="rnd" cmpd="sng" algn="ctr">
            <a:solidFill>
              <a:sysClr val="windowText" lastClr="000000"/>
            </a:solidFill>
            <a:prstDash val="dash"/>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27" name="Down Arrow 26"/>
          <p:cNvSpPr/>
          <p:nvPr/>
        </p:nvSpPr>
        <p:spPr>
          <a:xfrm rot="10800000">
            <a:off x="2354168" y="4002464"/>
            <a:ext cx="284019" cy="598160"/>
          </a:xfrm>
          <a:prstGeom prst="downArrow">
            <a:avLst/>
          </a:prstGeom>
          <a:noFill/>
          <a:ln w="28575" cap="rnd" cmpd="sng" algn="ctr">
            <a:solidFill>
              <a:sysClr val="windowText" lastClr="000000"/>
            </a:solidFill>
            <a:prstDash val="dash"/>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28" name="Down Arrow 27"/>
          <p:cNvSpPr/>
          <p:nvPr/>
        </p:nvSpPr>
        <p:spPr>
          <a:xfrm rot="10800000">
            <a:off x="2354168" y="3336009"/>
            <a:ext cx="284019" cy="598160"/>
          </a:xfrm>
          <a:prstGeom prst="downArrow">
            <a:avLst/>
          </a:prstGeom>
          <a:noFill/>
          <a:ln w="28575" cap="rnd" cmpd="sng" algn="ctr">
            <a:solidFill>
              <a:sysClr val="windowText" lastClr="000000"/>
            </a:solidFill>
            <a:prstDash val="dash"/>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29" name="Down Arrow 28"/>
          <p:cNvSpPr/>
          <p:nvPr/>
        </p:nvSpPr>
        <p:spPr>
          <a:xfrm rot="10800000">
            <a:off x="2833573" y="3778752"/>
            <a:ext cx="284019" cy="598160"/>
          </a:xfrm>
          <a:prstGeom prst="downArrow">
            <a:avLst/>
          </a:prstGeom>
          <a:noFill/>
          <a:ln w="28575" cap="rnd" cmpd="sng" algn="ctr">
            <a:solidFill>
              <a:sysClr val="windowText" lastClr="000000"/>
            </a:solidFill>
            <a:prstDash val="dash"/>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30" name="Down Arrow 29"/>
          <p:cNvSpPr/>
          <p:nvPr/>
        </p:nvSpPr>
        <p:spPr>
          <a:xfrm rot="10800000">
            <a:off x="1891642" y="3466694"/>
            <a:ext cx="284019" cy="598160"/>
          </a:xfrm>
          <a:prstGeom prst="downArrow">
            <a:avLst/>
          </a:prstGeom>
          <a:noFill/>
          <a:ln w="28575" cap="rnd" cmpd="sng" algn="ctr">
            <a:solidFill>
              <a:sysClr val="windowText" lastClr="000000"/>
            </a:solidFill>
            <a:prstDash val="dash"/>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31" name="Rectangle 30"/>
          <p:cNvSpPr/>
          <p:nvPr/>
        </p:nvSpPr>
        <p:spPr>
          <a:xfrm>
            <a:off x="1244717" y="2008902"/>
            <a:ext cx="2786939" cy="3729082"/>
          </a:xfrm>
          <a:prstGeom prst="rect">
            <a:avLst/>
          </a:prstGeom>
          <a:solidFill>
            <a:srgbClr val="D4D4D6">
              <a:lumMod val="75000"/>
              <a:alpha val="42000"/>
            </a:srgbClr>
          </a:solidFill>
          <a:ln w="6350" cap="rnd" cmpd="sng" algn="ctr">
            <a:noFill/>
            <a:prstDash val="solid"/>
          </a:ln>
          <a:effectLst>
            <a:outerShdw blurRad="39000" dist="25400" dir="5400000" rotWithShape="0">
              <a:srgbClr val="000000">
                <a:alpha val="38000"/>
              </a:srgbClr>
            </a:outerShdw>
          </a:effectLst>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pic>
        <p:nvPicPr>
          <p:cNvPr id="32" name="Picture 31" descr="Screen Shot 2016-07-05 at 3.02.45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0552" y="3455183"/>
            <a:ext cx="2059360" cy="1079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78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1" grpId="0" animBg="1"/>
      <p:bldP spid="12" grpId="0" animBg="1"/>
      <p:bldP spid="13" grpId="0" animBg="1"/>
      <p:bldP spid="14" grpId="0" animBg="1"/>
      <p:bldP spid="15" grpId="0" animBg="1"/>
      <p:bldP spid="16" grpId="0"/>
      <p:bldP spid="17" grpId="0" animBg="1"/>
      <p:bldP spid="18" grpId="0" animBg="1"/>
      <p:bldP spid="20" grpId="0"/>
      <p:bldP spid="21" grpId="0" animBg="1"/>
      <p:bldP spid="21" grpId="1" animBg="1"/>
      <p:bldP spid="22" grpId="0" animBg="1"/>
      <p:bldP spid="23" grpId="0"/>
      <p:bldP spid="24" grpId="0"/>
      <p:bldP spid="25" grpId="0" animBg="1"/>
      <p:bldP spid="26" grpId="0" animBg="1"/>
      <p:bldP spid="27" grpId="0" animBg="1"/>
      <p:bldP spid="28" grpId="0" animBg="1"/>
      <p:bldP spid="29" grpId="0" animBg="1"/>
      <p:bldP spid="30" grpId="0" animBg="1"/>
      <p:bldP spid="3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C92D0F-433F-9044-B4CC-D3636E133E2A}"/>
              </a:ext>
            </a:extLst>
          </p:cNvPr>
          <p:cNvSpPr>
            <a:spLocks noGrp="1"/>
          </p:cNvSpPr>
          <p:nvPr>
            <p:ph idx="1"/>
          </p:nvPr>
        </p:nvSpPr>
        <p:spPr>
          <a:xfrm>
            <a:off x="5087008" y="1513960"/>
            <a:ext cx="6266792" cy="4621676"/>
          </a:xfrm>
        </p:spPr>
        <p:txBody>
          <a:bodyPr>
            <a:normAutofit fontScale="92500" lnSpcReduction="20000"/>
          </a:bodyPr>
          <a:lstStyle/>
          <a:p>
            <a:r>
              <a:rPr lang="en-US" dirty="0"/>
              <a:t>Adversary analysis and campaign mapping will help you find threats your TI feeds may miss</a:t>
            </a:r>
          </a:p>
          <a:p>
            <a:r>
              <a:rPr lang="en-US" dirty="0"/>
              <a:t>It is an approachable “on-ramp” to more comprehensive hunting</a:t>
            </a:r>
          </a:p>
          <a:p>
            <a:r>
              <a:rPr lang="en-US" dirty="0"/>
              <a:t>Newer folks can quickly get proficient, experienced ones can go fast</a:t>
            </a:r>
          </a:p>
          <a:p>
            <a:r>
              <a:rPr lang="en-US" dirty="0"/>
              <a:t>Your organization is the best place to source “intel”</a:t>
            </a:r>
          </a:p>
          <a:p>
            <a:r>
              <a:rPr lang="en-US" dirty="0"/>
              <a:t>It’s more worthwhile to start with basic logging</a:t>
            </a:r>
          </a:p>
          <a:p>
            <a:r>
              <a:rPr lang="en-US" dirty="0"/>
              <a:t>You should not be paying anyone for intel yet</a:t>
            </a:r>
          </a:p>
          <a:p>
            <a:endParaRPr lang="en-US" dirty="0"/>
          </a:p>
        </p:txBody>
      </p:sp>
      <p:sp>
        <p:nvSpPr>
          <p:cNvPr id="5" name="Title 4">
            <a:extLst>
              <a:ext uri="{FF2B5EF4-FFF2-40B4-BE49-F238E27FC236}">
                <a16:creationId xmlns:a16="http://schemas.microsoft.com/office/drawing/2014/main" id="{ECBAFABD-E2CF-D848-A1D8-720C82898371}"/>
              </a:ext>
            </a:extLst>
          </p:cNvPr>
          <p:cNvSpPr>
            <a:spLocks noGrp="1"/>
          </p:cNvSpPr>
          <p:nvPr>
            <p:ph type="title"/>
          </p:nvPr>
        </p:nvSpPr>
        <p:spPr/>
        <p:txBody>
          <a:bodyPr/>
          <a:lstStyle/>
          <a:p>
            <a:r>
              <a:rPr lang="en-US" dirty="0"/>
              <a:t>Takeaways</a:t>
            </a:r>
          </a:p>
        </p:txBody>
      </p:sp>
      <p:pic>
        <p:nvPicPr>
          <p:cNvPr id="2" name="Picture Placeholder 1" descr="Pencils.png"/>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3398" r="23398"/>
          <a:stretch>
            <a:fillRect/>
          </a:stretch>
        </p:blipFill>
        <p:spPr/>
      </p:pic>
    </p:spTree>
    <p:extLst>
      <p:ext uri="{BB962C8B-B14F-4D97-AF65-F5344CB8AC3E}">
        <p14:creationId xmlns:p14="http://schemas.microsoft.com/office/powerpoint/2010/main" val="2892856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4C-4E52-6D44-8F65-20C5DBE74CEF}"/>
              </a:ext>
            </a:extLst>
          </p:cNvPr>
          <p:cNvSpPr>
            <a:spLocks noGrp="1"/>
          </p:cNvSpPr>
          <p:nvPr>
            <p:ph type="ctrTitle"/>
          </p:nvPr>
        </p:nvSpPr>
        <p:spPr>
          <a:xfrm>
            <a:off x="692727" y="2286863"/>
            <a:ext cx="10564091" cy="1408635"/>
          </a:xfrm>
        </p:spPr>
        <p:txBody>
          <a:bodyPr>
            <a:normAutofit fontScale="90000"/>
          </a:bodyPr>
          <a:lstStyle/>
          <a:p>
            <a:pPr algn="l"/>
            <a:r>
              <a:rPr lang="en-US" sz="9800" dirty="0"/>
              <a:t>Thank You!</a:t>
            </a:r>
            <a:br>
              <a:rPr lang="en-US" sz="9800" dirty="0"/>
            </a:br>
            <a:r>
              <a:rPr lang="en-US" sz="3100" dirty="0" err="1">
                <a:solidFill>
                  <a:schemeClr val="tx2">
                    <a:lumMod val="20000"/>
                    <a:lumOff val="80000"/>
                  </a:schemeClr>
                </a:solidFill>
              </a:rPr>
              <a:t>thelming@domaintools.com</a:t>
            </a:r>
            <a:br>
              <a:rPr lang="en-US" sz="3100" dirty="0">
                <a:solidFill>
                  <a:schemeClr val="tx2">
                    <a:lumMod val="20000"/>
                    <a:lumOff val="80000"/>
                  </a:schemeClr>
                </a:solidFill>
              </a:rPr>
            </a:br>
            <a:r>
              <a:rPr lang="en-US" sz="3100" dirty="0">
                <a:solidFill>
                  <a:schemeClr val="tx2">
                    <a:lumMod val="20000"/>
                    <a:lumOff val="80000"/>
                  </a:schemeClr>
                </a:solidFill>
              </a:rPr>
              <a:t>@</a:t>
            </a:r>
            <a:r>
              <a:rPr lang="en-US" sz="3100" dirty="0" err="1">
                <a:solidFill>
                  <a:schemeClr val="tx2">
                    <a:lumMod val="20000"/>
                    <a:lumOff val="80000"/>
                  </a:schemeClr>
                </a:solidFill>
              </a:rPr>
              <a:t>timhelming</a:t>
            </a:r>
            <a:br>
              <a:rPr lang="en-US" sz="3100" dirty="0">
                <a:solidFill>
                  <a:schemeClr val="tx2">
                    <a:lumMod val="20000"/>
                    <a:lumOff val="80000"/>
                  </a:schemeClr>
                </a:solidFill>
              </a:rPr>
            </a:br>
            <a:br>
              <a:rPr lang="en-US" sz="3100" dirty="0">
                <a:solidFill>
                  <a:schemeClr val="tx2">
                    <a:lumMod val="20000"/>
                    <a:lumOff val="80000"/>
                  </a:schemeClr>
                </a:solidFill>
              </a:rPr>
            </a:br>
            <a:r>
              <a:rPr lang="en-US" sz="3100" dirty="0" err="1">
                <a:solidFill>
                  <a:schemeClr val="tx2">
                    <a:lumMod val="20000"/>
                    <a:lumOff val="80000"/>
                  </a:schemeClr>
                </a:solidFill>
              </a:rPr>
              <a:t>michael.j.schwartz@target.com</a:t>
            </a:r>
            <a:br>
              <a:rPr lang="en-US" sz="3100" dirty="0">
                <a:solidFill>
                  <a:schemeClr val="tx2">
                    <a:lumMod val="20000"/>
                    <a:lumOff val="80000"/>
                  </a:schemeClr>
                </a:solidFill>
              </a:rPr>
            </a:br>
            <a:r>
              <a:rPr lang="en-US" sz="3100" dirty="0">
                <a:solidFill>
                  <a:schemeClr val="tx2">
                    <a:lumMod val="20000"/>
                    <a:lumOff val="80000"/>
                  </a:schemeClr>
                </a:solidFill>
              </a:rPr>
              <a:t>@</a:t>
            </a:r>
            <a:r>
              <a:rPr lang="en-US" sz="3100" dirty="0" err="1">
                <a:solidFill>
                  <a:schemeClr val="tx2">
                    <a:lumMod val="20000"/>
                    <a:lumOff val="80000"/>
                  </a:schemeClr>
                </a:solidFill>
              </a:rPr>
              <a:t>kungfu_javeous</a:t>
            </a:r>
            <a:br>
              <a:rPr lang="en-US" sz="3100" dirty="0">
                <a:solidFill>
                  <a:schemeClr val="tx2">
                    <a:lumMod val="20000"/>
                    <a:lumOff val="80000"/>
                  </a:schemeClr>
                </a:solidFill>
              </a:rPr>
            </a:br>
            <a:endParaRPr lang="en-US" sz="1300" i="1" dirty="0">
              <a:solidFill>
                <a:schemeClr val="tx2">
                  <a:lumMod val="20000"/>
                  <a:lumOff val="80000"/>
                </a:schemeClr>
              </a:solidFill>
            </a:endParaRPr>
          </a:p>
        </p:txBody>
      </p:sp>
    </p:spTree>
    <p:extLst>
      <p:ext uri="{BB962C8B-B14F-4D97-AF65-F5344CB8AC3E}">
        <p14:creationId xmlns:p14="http://schemas.microsoft.com/office/powerpoint/2010/main" val="78253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p:txBody>
          <a:bodyPr>
            <a:normAutofit/>
          </a:bodyPr>
          <a:lstStyle/>
          <a:p>
            <a:r>
              <a:rPr lang="en-US" dirty="0"/>
              <a:t>The “Oh Snap” Moment</a:t>
            </a:r>
          </a:p>
        </p:txBody>
      </p:sp>
      <p:sp>
        <p:nvSpPr>
          <p:cNvPr id="6" name="Cloud 5"/>
          <p:cNvSpPr/>
          <p:nvPr/>
        </p:nvSpPr>
        <p:spPr>
          <a:xfrm>
            <a:off x="2298003" y="2155888"/>
            <a:ext cx="1899905" cy="1106889"/>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34289" tIns="17144" rIns="34289" bIns="17144" rtlCol="0" anchor="ctr"/>
          <a:lstStyle/>
          <a:p>
            <a:pPr algn="ctr" defTabSz="457178" hangingPunct="0">
              <a:lnSpc>
                <a:spcPts val="1500"/>
              </a:lnSpc>
            </a:pPr>
            <a:endParaRPr lang="en-US" sz="1100" kern="0">
              <a:solidFill>
                <a:srgbClr val="FFFFFF"/>
              </a:solidFill>
              <a:latin typeface="Arial"/>
              <a:ea typeface="Arial"/>
              <a:cs typeface="Arial"/>
              <a:sym typeface="Arial"/>
            </a:endParaRPr>
          </a:p>
        </p:txBody>
      </p:sp>
      <p:sp>
        <p:nvSpPr>
          <p:cNvPr id="7" name="TextBox 6"/>
          <p:cNvSpPr txBox="1"/>
          <p:nvPr/>
        </p:nvSpPr>
        <p:spPr>
          <a:xfrm>
            <a:off x="2322805" y="2514235"/>
            <a:ext cx="1773167" cy="219291"/>
          </a:xfrm>
          <a:prstGeom prst="rect">
            <a:avLst/>
          </a:prstGeom>
          <a:noFill/>
        </p:spPr>
        <p:txBody>
          <a:bodyPr wrap="square" lIns="34289" tIns="17144" rIns="34289" bIns="17144" rtlCol="0">
            <a:spAutoFit/>
          </a:bodyPr>
          <a:lstStyle/>
          <a:p>
            <a:pPr algn="ctr" defTabSz="342883">
              <a:defRPr/>
            </a:pPr>
            <a:r>
              <a:rPr lang="en-US" sz="1200" kern="0" dirty="0" err="1">
                <a:solidFill>
                  <a:srgbClr val="FF0000"/>
                </a:solidFill>
                <a:latin typeface="Arial"/>
                <a:ea typeface="Arial"/>
                <a:cs typeface="Arial"/>
                <a:sym typeface="Arial"/>
              </a:rPr>
              <a:t>exfiltrationdomain.com</a:t>
            </a:r>
            <a:endParaRPr lang="en-US" sz="1200" kern="0" dirty="0">
              <a:solidFill>
                <a:srgbClr val="FF0000"/>
              </a:solidFill>
              <a:latin typeface="Arial"/>
              <a:ea typeface="Arial"/>
              <a:cs typeface="Arial"/>
              <a:sym typeface="Arial"/>
            </a:endParaRPr>
          </a:p>
        </p:txBody>
      </p:sp>
      <p:sp>
        <p:nvSpPr>
          <p:cNvPr id="8" name="TextBox 7"/>
          <p:cNvSpPr txBox="1"/>
          <p:nvPr/>
        </p:nvSpPr>
        <p:spPr>
          <a:xfrm>
            <a:off x="2559542" y="4312189"/>
            <a:ext cx="1306523" cy="207748"/>
          </a:xfrm>
          <a:prstGeom prst="rect">
            <a:avLst/>
          </a:prstGeom>
          <a:noFill/>
        </p:spPr>
        <p:txBody>
          <a:bodyPr wrap="square" lIns="34289" tIns="17144" rIns="34289" bIns="17144" rtlCol="0">
            <a:spAutoFit/>
          </a:bodyPr>
          <a:lstStyle/>
          <a:p>
            <a:pPr algn="ctr" defTabSz="342883">
              <a:defRPr/>
            </a:pPr>
            <a:r>
              <a:rPr lang="en-US" sz="1100" kern="0" dirty="0">
                <a:solidFill>
                  <a:srgbClr val="595959"/>
                </a:solidFill>
                <a:latin typeface="Arial"/>
                <a:ea typeface="Arial"/>
                <a:cs typeface="Arial"/>
                <a:sym typeface="Arial"/>
              </a:rPr>
              <a:t>data hemorrhage</a:t>
            </a:r>
          </a:p>
        </p:txBody>
      </p:sp>
      <p:sp>
        <p:nvSpPr>
          <p:cNvPr id="9" name="Down Arrow 8"/>
          <p:cNvSpPr/>
          <p:nvPr/>
        </p:nvSpPr>
        <p:spPr>
          <a:xfrm rot="10800000">
            <a:off x="2979865" y="3752985"/>
            <a:ext cx="459045" cy="511435"/>
          </a:xfrm>
          <a:prstGeom prst="downArrow">
            <a:avLst/>
          </a:prstGeom>
          <a:gradFill rotWithShape="1">
            <a:gsLst>
              <a:gs pos="0">
                <a:srgbClr val="F0AD00">
                  <a:shade val="47500"/>
                  <a:satMod val="137000"/>
                </a:srgbClr>
              </a:gs>
              <a:gs pos="55000">
                <a:srgbClr val="F0AD00">
                  <a:shade val="69000"/>
                  <a:satMod val="137000"/>
                </a:srgbClr>
              </a:gs>
              <a:gs pos="100000">
                <a:srgbClr val="F0AD00">
                  <a:shade val="98000"/>
                  <a:satMod val="137000"/>
                </a:srgbClr>
              </a:gs>
            </a:gsLst>
            <a:lin ang="16200000" scaled="0"/>
          </a:gradFill>
          <a:ln w="6350" cap="rnd" cmpd="sng" algn="ctr">
            <a:solidFill>
              <a:srgbClr val="F0AD00">
                <a:shade val="95000"/>
                <a:satMod val="105000"/>
              </a:srgbClr>
            </a:solidFill>
            <a:prstDash val="solid"/>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1" name="5-Point Star 10"/>
          <p:cNvSpPr/>
          <p:nvPr/>
        </p:nvSpPr>
        <p:spPr>
          <a:xfrm>
            <a:off x="2914636" y="5652130"/>
            <a:ext cx="603909" cy="560835"/>
          </a:xfrm>
          <a:prstGeom prst="star5">
            <a:avLst/>
          </a:prstGeom>
          <a:solidFill>
            <a:srgbClr val="FF0000"/>
          </a:solidFill>
          <a:ln w="6350" cap="rnd" cmpd="sng" algn="ctr">
            <a:solidFill>
              <a:srgbClr val="FF0000"/>
            </a:solidFill>
            <a:prstDash val="solid"/>
          </a:ln>
          <a:effectLst>
            <a:outerShdw blurRad="39000" dist="25400" dir="5400000" rotWithShape="0">
              <a:srgbClr val="000000">
                <a:alpha val="38000"/>
              </a:srgbClr>
            </a:outerShdw>
          </a:effectLst>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2" name="TextBox 11"/>
          <p:cNvSpPr txBox="1"/>
          <p:nvPr/>
        </p:nvSpPr>
        <p:spPr>
          <a:xfrm>
            <a:off x="2709101" y="5087104"/>
            <a:ext cx="998220" cy="553997"/>
          </a:xfrm>
          <a:prstGeom prst="rect">
            <a:avLst/>
          </a:prstGeom>
          <a:solidFill>
            <a:srgbClr val="F0AD00">
              <a:lumMod val="60000"/>
              <a:lumOff val="40000"/>
            </a:srgbClr>
          </a:solidFill>
        </p:spPr>
        <p:txBody>
          <a:bodyPr wrap="square" lIns="34289" tIns="17144" rIns="34289" bIns="17144" rtlCol="0">
            <a:spAutoFit/>
          </a:bodyPr>
          <a:lstStyle/>
          <a:p>
            <a:pPr algn="ctr" defTabSz="342883">
              <a:defRPr/>
            </a:pPr>
            <a:r>
              <a:rPr lang="en-US" sz="1100" kern="0" dirty="0">
                <a:solidFill>
                  <a:sysClr val="windowText" lastClr="000000"/>
                </a:solidFill>
                <a:latin typeface="Arial"/>
                <a:ea typeface="Arial"/>
                <a:cs typeface="Arial"/>
                <a:sym typeface="Arial"/>
              </a:rPr>
              <a:t>Something throws an alert!</a:t>
            </a:r>
          </a:p>
        </p:txBody>
      </p:sp>
      <p:sp>
        <p:nvSpPr>
          <p:cNvPr id="13" name="Down Arrow 12"/>
          <p:cNvSpPr/>
          <p:nvPr/>
        </p:nvSpPr>
        <p:spPr>
          <a:xfrm rot="10800000">
            <a:off x="2987068" y="4535246"/>
            <a:ext cx="459045" cy="511435"/>
          </a:xfrm>
          <a:prstGeom prst="downArrow">
            <a:avLst/>
          </a:prstGeom>
          <a:gradFill rotWithShape="1">
            <a:gsLst>
              <a:gs pos="0">
                <a:srgbClr val="F0AD00">
                  <a:shade val="47500"/>
                  <a:satMod val="137000"/>
                </a:srgbClr>
              </a:gs>
              <a:gs pos="55000">
                <a:srgbClr val="F0AD00">
                  <a:shade val="69000"/>
                  <a:satMod val="137000"/>
                </a:srgbClr>
              </a:gs>
              <a:gs pos="100000">
                <a:srgbClr val="F0AD00">
                  <a:shade val="98000"/>
                  <a:satMod val="137000"/>
                </a:srgbClr>
              </a:gs>
            </a:gsLst>
            <a:lin ang="16200000" scaled="0"/>
          </a:gradFill>
          <a:ln w="6350" cap="rnd" cmpd="sng" algn="ctr">
            <a:solidFill>
              <a:srgbClr val="F0AD00">
                <a:shade val="95000"/>
                <a:satMod val="105000"/>
              </a:srgbClr>
            </a:solidFill>
            <a:prstDash val="solid"/>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4" name="Down Arrow 13"/>
          <p:cNvSpPr/>
          <p:nvPr/>
        </p:nvSpPr>
        <p:spPr>
          <a:xfrm rot="10800000">
            <a:off x="2984275" y="3035250"/>
            <a:ext cx="459045" cy="511435"/>
          </a:xfrm>
          <a:prstGeom prst="downArrow">
            <a:avLst/>
          </a:prstGeom>
          <a:gradFill rotWithShape="1">
            <a:gsLst>
              <a:gs pos="0">
                <a:srgbClr val="F0AD00">
                  <a:shade val="47500"/>
                  <a:satMod val="137000"/>
                </a:srgbClr>
              </a:gs>
              <a:gs pos="55000">
                <a:srgbClr val="F0AD00">
                  <a:shade val="69000"/>
                  <a:satMod val="137000"/>
                </a:srgbClr>
              </a:gs>
              <a:gs pos="100000">
                <a:srgbClr val="F0AD00">
                  <a:shade val="98000"/>
                  <a:satMod val="137000"/>
                </a:srgbClr>
              </a:gs>
            </a:gsLst>
            <a:lin ang="16200000" scaled="0"/>
          </a:gradFill>
          <a:ln w="6350" cap="rnd" cmpd="sng" algn="ctr">
            <a:solidFill>
              <a:srgbClr val="F0AD00">
                <a:shade val="95000"/>
                <a:satMod val="105000"/>
              </a:srgbClr>
            </a:solidFill>
            <a:prstDash val="solid"/>
          </a:ln>
          <a:effectLst>
            <a:outerShdw blurRad="39000" dist="25400" dir="5400000" rotWithShape="0">
              <a:srgbClr val="000000">
                <a:alpha val="38000"/>
              </a:srgbClr>
            </a:outerShdw>
          </a:effectLst>
          <a:scene3d>
            <a:camera prst="perspectiveFront" fov="3000000"/>
            <a:lightRig rig="threePt" dir="t"/>
          </a:scene3d>
        </p:spPr>
        <p:txBody>
          <a:bodyPr lIns="34289" tIns="17144" rIns="34289" bIns="17144" rtlCol="0" anchor="ctr"/>
          <a:lstStyle/>
          <a:p>
            <a:pPr algn="ctr" defTabSz="342883">
              <a:defRPr/>
            </a:pPr>
            <a:endParaRPr lang="en-US" sz="700" kern="0">
              <a:solidFill>
                <a:sysClr val="window" lastClr="FFFFFF"/>
              </a:solidFill>
              <a:latin typeface="Corbel"/>
              <a:ea typeface="Arial"/>
              <a:cs typeface="Arial"/>
              <a:sym typeface="Arial"/>
            </a:endParaRPr>
          </a:p>
        </p:txBody>
      </p:sp>
      <p:sp>
        <p:nvSpPr>
          <p:cNvPr id="15" name="Multiply 14"/>
          <p:cNvSpPr/>
          <p:nvPr/>
        </p:nvSpPr>
        <p:spPr>
          <a:xfrm>
            <a:off x="2857450" y="2406319"/>
            <a:ext cx="724118" cy="521014"/>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34289" tIns="17144" rIns="34289" bIns="17144" rtlCol="0" anchor="ctr"/>
          <a:lstStyle/>
          <a:p>
            <a:pPr algn="ctr" defTabSz="457178" hangingPunct="0">
              <a:lnSpc>
                <a:spcPts val="1500"/>
              </a:lnSpc>
            </a:pPr>
            <a:endParaRPr lang="en-US" sz="1100" kern="0">
              <a:solidFill>
                <a:srgbClr val="FFFFFF"/>
              </a:solidFill>
              <a:latin typeface="Arial"/>
              <a:ea typeface="Arial"/>
              <a:cs typeface="Arial"/>
              <a:sym typeface="Arial"/>
            </a:endParaRPr>
          </a:p>
        </p:txBody>
      </p:sp>
      <p:sp>
        <p:nvSpPr>
          <p:cNvPr id="16" name="TextBox 15"/>
          <p:cNvSpPr txBox="1"/>
          <p:nvPr/>
        </p:nvSpPr>
        <p:spPr>
          <a:xfrm>
            <a:off x="4860751" y="2172398"/>
            <a:ext cx="6026613" cy="3358610"/>
          </a:xfrm>
          <a:prstGeom prst="rect">
            <a:avLst/>
          </a:prstGeom>
          <a:noFill/>
        </p:spPr>
        <p:txBody>
          <a:bodyPr wrap="square" lIns="34289" tIns="17144" rIns="34289" bIns="17144" rtlCol="0">
            <a:spAutoFit/>
          </a:bodyPr>
          <a:lstStyle/>
          <a:p>
            <a:pPr defTabSz="342883">
              <a:defRPr/>
            </a:pPr>
            <a:r>
              <a:rPr lang="en-US" sz="2400" kern="0" dirty="0">
                <a:solidFill>
                  <a:srgbClr val="595959"/>
                </a:solidFill>
                <a:latin typeface="Helvetica Neue"/>
                <a:ea typeface="Arial"/>
                <a:cs typeface="Helvetica Neue"/>
                <a:sym typeface="Arial"/>
              </a:rPr>
              <a:t>OK-stopped the leak (for now).</a:t>
            </a:r>
          </a:p>
          <a:p>
            <a:pPr defTabSz="342883">
              <a:defRPr/>
            </a:pPr>
            <a:r>
              <a:rPr lang="en-US" sz="2400" kern="0" dirty="0">
                <a:solidFill>
                  <a:srgbClr val="595959"/>
                </a:solidFill>
                <a:latin typeface="Helvetica Neue"/>
                <a:ea typeface="Arial"/>
                <a:cs typeface="Helvetica Neue"/>
                <a:sym typeface="Arial"/>
              </a:rPr>
              <a:t>But…</a:t>
            </a:r>
          </a:p>
          <a:p>
            <a:pPr marL="214303" indent="-214303" defTabSz="342883">
              <a:buFont typeface="Arial"/>
              <a:buChar char="•"/>
              <a:defRPr/>
            </a:pPr>
            <a:r>
              <a:rPr lang="en-US" sz="2400" kern="0" dirty="0">
                <a:solidFill>
                  <a:srgbClr val="595959"/>
                </a:solidFill>
                <a:latin typeface="Helvetica Neue"/>
                <a:ea typeface="Arial"/>
                <a:cs typeface="Helvetica Neue"/>
                <a:sym typeface="Arial"/>
              </a:rPr>
              <a:t>How long have they been inside?</a:t>
            </a:r>
          </a:p>
          <a:p>
            <a:pPr marL="214303" indent="-214303" defTabSz="342883">
              <a:buFont typeface="Arial"/>
              <a:buChar char="•"/>
              <a:defRPr/>
            </a:pPr>
            <a:r>
              <a:rPr lang="en-US" sz="2400" kern="0" dirty="0">
                <a:solidFill>
                  <a:srgbClr val="595959"/>
                </a:solidFill>
                <a:latin typeface="Helvetica Neue"/>
                <a:ea typeface="Arial"/>
                <a:cs typeface="Helvetica Neue"/>
                <a:sym typeface="Arial"/>
              </a:rPr>
              <a:t>Where have they been sending my data—have I stopped the whole leak?</a:t>
            </a:r>
          </a:p>
          <a:p>
            <a:pPr marL="214303" indent="-214303" defTabSz="342883">
              <a:buFont typeface="Arial"/>
              <a:buChar char="•"/>
              <a:defRPr/>
            </a:pPr>
            <a:r>
              <a:rPr lang="en-US" sz="2400" kern="0" dirty="0">
                <a:solidFill>
                  <a:srgbClr val="595959"/>
                </a:solidFill>
                <a:latin typeface="Helvetica Neue"/>
                <a:ea typeface="Arial"/>
                <a:cs typeface="Helvetica Neue"/>
                <a:sym typeface="Arial"/>
              </a:rPr>
              <a:t>Why didn’t my TI feed(s) flag that domain or IP?</a:t>
            </a:r>
          </a:p>
          <a:p>
            <a:pPr marL="214303" indent="-214303" defTabSz="342883">
              <a:buFont typeface="Arial"/>
              <a:buChar char="•"/>
              <a:defRPr/>
            </a:pPr>
            <a:endParaRPr lang="en-US" sz="2400" kern="0" dirty="0">
              <a:solidFill>
                <a:srgbClr val="595959"/>
              </a:solidFill>
              <a:latin typeface="Helvetica Neue"/>
              <a:ea typeface="Arial"/>
              <a:cs typeface="Helvetica Neue"/>
              <a:sym typeface="Arial"/>
            </a:endParaRPr>
          </a:p>
          <a:p>
            <a:pPr defTabSz="342883">
              <a:defRPr/>
            </a:pPr>
            <a:r>
              <a:rPr lang="mr-IN" sz="2400" kern="0" dirty="0">
                <a:solidFill>
                  <a:srgbClr val="595959"/>
                </a:solidFill>
                <a:latin typeface="Helvetica Neue"/>
                <a:ea typeface="Arial"/>
                <a:cs typeface="Helvetica Neue"/>
                <a:sym typeface="Arial"/>
              </a:rPr>
              <a:t>…</a:t>
            </a:r>
            <a:r>
              <a:rPr lang="en-US" sz="2400" kern="0" dirty="0">
                <a:solidFill>
                  <a:srgbClr val="595959"/>
                </a:solidFill>
                <a:latin typeface="Helvetica Neue"/>
                <a:ea typeface="Arial"/>
                <a:cs typeface="Helvetica Neue"/>
                <a:sym typeface="Arial"/>
              </a:rPr>
              <a:t>.Thus our journey begins</a:t>
            </a:r>
            <a:r>
              <a:rPr lang="mr-IN" sz="2400" kern="0" dirty="0">
                <a:solidFill>
                  <a:srgbClr val="595959"/>
                </a:solidFill>
                <a:latin typeface="Helvetica Neue"/>
                <a:ea typeface="Arial"/>
                <a:cs typeface="Helvetica Neue"/>
                <a:sym typeface="Arial"/>
              </a:rPr>
              <a:t>…</a:t>
            </a:r>
            <a:endParaRPr lang="en-US" sz="2400" kern="0" dirty="0">
              <a:solidFill>
                <a:srgbClr val="595959"/>
              </a:solidFill>
              <a:latin typeface="Helvetica Neue"/>
              <a:ea typeface="Arial"/>
              <a:cs typeface="Helvetica Neue"/>
              <a:sym typeface="Arial"/>
            </a:endParaRPr>
          </a:p>
        </p:txBody>
      </p:sp>
    </p:spTree>
    <p:extLst>
      <p:ext uri="{BB962C8B-B14F-4D97-AF65-F5344CB8AC3E}">
        <p14:creationId xmlns:p14="http://schemas.microsoft.com/office/powerpoint/2010/main" val="8459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500"/>
                                        <p:tgtEl>
                                          <p:spTgt spid="16">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fade">
                                      <p:cBhvr>
                                        <p:cTn id="43" dur="500"/>
                                        <p:tgtEl>
                                          <p:spTgt spid="1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fade">
                                      <p:cBhvr>
                                        <p:cTn id="48" dur="500"/>
                                        <p:tgtEl>
                                          <p:spTgt spid="1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3" end="3"/>
                                            </p:txEl>
                                          </p:spTgt>
                                        </p:tgtEl>
                                        <p:attrNameLst>
                                          <p:attrName>style.visibility</p:attrName>
                                        </p:attrNameLst>
                                      </p:cBhvr>
                                      <p:to>
                                        <p:strVal val="visible"/>
                                      </p:to>
                                    </p:set>
                                    <p:animEffect transition="in" filter="fade">
                                      <p:cBhvr>
                                        <p:cTn id="53" dur="500"/>
                                        <p:tgtEl>
                                          <p:spTgt spid="1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xEl>
                                              <p:pRg st="4" end="4"/>
                                            </p:txEl>
                                          </p:spTgt>
                                        </p:tgtEl>
                                        <p:attrNameLst>
                                          <p:attrName>style.visibility</p:attrName>
                                        </p:attrNameLst>
                                      </p:cBhvr>
                                      <p:to>
                                        <p:strVal val="visible"/>
                                      </p:to>
                                    </p:set>
                                    <p:animEffect transition="in" filter="fade">
                                      <p:cBhvr>
                                        <p:cTn id="58" dur="500"/>
                                        <p:tgtEl>
                                          <p:spTgt spid="1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6" end="6"/>
                                            </p:txEl>
                                          </p:spTgt>
                                        </p:tgtEl>
                                        <p:attrNameLst>
                                          <p:attrName>style.visibility</p:attrName>
                                        </p:attrNameLst>
                                      </p:cBhvr>
                                      <p:to>
                                        <p:strVal val="visible"/>
                                      </p:to>
                                    </p:set>
                                    <p:animEffect transition="in" filter="fade">
                                      <p:cBhvr>
                                        <p:cTn id="63"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199" y="365125"/>
            <a:ext cx="8328891" cy="1101068"/>
          </a:xfrm>
        </p:spPr>
        <p:txBody>
          <a:bodyPr>
            <a:normAutofit fontScale="90000"/>
          </a:bodyPr>
          <a:lstStyle/>
          <a:p>
            <a:r>
              <a:rPr lang="en-US" dirty="0"/>
              <a:t>DNS OSINT for Hunting and Analysis</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lstStyle/>
          <a:p>
            <a:pPr marL="0" indent="0">
              <a:buNone/>
            </a:pPr>
            <a:r>
              <a:rPr lang="en-US" dirty="0"/>
              <a:t>Normally we might assume that hunting for signs of compromise is about looking at internal systems/indicators (infected machines, corrupted/deleted file systems, etc). However:</a:t>
            </a:r>
          </a:p>
          <a:p>
            <a:r>
              <a:rPr lang="en-US" sz="2400" dirty="0">
                <a:solidFill>
                  <a:srgbClr val="16759F"/>
                </a:solidFill>
              </a:rPr>
              <a:t>Attackers almost always leave clues behind</a:t>
            </a:r>
          </a:p>
          <a:p>
            <a:r>
              <a:rPr lang="en-US" sz="2400" dirty="0">
                <a:solidFill>
                  <a:srgbClr val="16759F"/>
                </a:solidFill>
              </a:rPr>
              <a:t>These can occur at any stage of the operation (some more than others)</a:t>
            </a:r>
          </a:p>
          <a:p>
            <a:r>
              <a:rPr lang="en-US" sz="2400" dirty="0">
                <a:solidFill>
                  <a:srgbClr val="16759F"/>
                </a:solidFill>
              </a:rPr>
              <a:t>Some of the clues involve observable Internet traffic</a:t>
            </a:r>
          </a:p>
          <a:p>
            <a:pPr marL="0" indent="0">
              <a:buNone/>
            </a:pPr>
            <a:r>
              <a:rPr lang="en-US" dirty="0"/>
              <a:t>…and some of that traffic could hold the key to discovering, stopping, or even preventing a breach or other event</a:t>
            </a:r>
          </a:p>
          <a:p>
            <a:pPr marL="0" indent="0">
              <a:buNone/>
            </a:pPr>
            <a:endParaRPr lang="en-US" dirty="0"/>
          </a:p>
        </p:txBody>
      </p:sp>
    </p:spTree>
    <p:extLst>
      <p:ext uri="{BB962C8B-B14F-4D97-AF65-F5344CB8AC3E}">
        <p14:creationId xmlns:p14="http://schemas.microsoft.com/office/powerpoint/2010/main" val="288729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a:xfrm>
            <a:off x="838199" y="365125"/>
            <a:ext cx="11026545" cy="1101068"/>
          </a:xfrm>
        </p:spPr>
        <p:txBody>
          <a:bodyPr>
            <a:normAutofit fontScale="90000"/>
          </a:bodyPr>
          <a:lstStyle/>
          <a:p>
            <a:r>
              <a:rPr lang="en-US" dirty="0"/>
              <a:t>Network-Based Adversary Profiling: Data Sources</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normAutofit fontScale="92500"/>
          </a:bodyPr>
          <a:lstStyle/>
          <a:p>
            <a:r>
              <a:rPr lang="en-US" dirty="0"/>
              <a:t>DNS lookups (many sources of passive/massive DNS. Live lookups are fine but don’t scale, plus you have to know what to look up a priori)</a:t>
            </a:r>
          </a:p>
          <a:p>
            <a:r>
              <a:rPr lang="en-US" dirty="0"/>
              <a:t>Dig (command line)</a:t>
            </a:r>
          </a:p>
          <a:p>
            <a:r>
              <a:rPr lang="en-US" dirty="0"/>
              <a:t>Whois lookups (many web sources, or port 43 from command line)</a:t>
            </a:r>
          </a:p>
          <a:p>
            <a:r>
              <a:rPr lang="en-US" dirty="0"/>
              <a:t>MX records (several web sources, command line also supports this)</a:t>
            </a:r>
          </a:p>
          <a:p>
            <a:r>
              <a:rPr lang="en-US" dirty="0" err="1"/>
              <a:t>Archive.org’s</a:t>
            </a:r>
            <a:r>
              <a:rPr lang="en-US" dirty="0"/>
              <a:t> </a:t>
            </a:r>
            <a:r>
              <a:rPr lang="en-US" dirty="0" err="1"/>
              <a:t>Wayback</a:t>
            </a:r>
            <a:r>
              <a:rPr lang="en-US" dirty="0"/>
              <a:t> Machine</a:t>
            </a:r>
          </a:p>
          <a:p>
            <a:r>
              <a:rPr lang="en-US" dirty="0"/>
              <a:t>Search engines - there are a few of these too :) </a:t>
            </a:r>
          </a:p>
          <a:p>
            <a:r>
              <a:rPr lang="en-US" dirty="0"/>
              <a:t>Malware analysis (that’s more Mike’s area)</a:t>
            </a:r>
          </a:p>
        </p:txBody>
      </p:sp>
    </p:spTree>
    <p:extLst>
      <p:ext uri="{BB962C8B-B14F-4D97-AF65-F5344CB8AC3E}">
        <p14:creationId xmlns:p14="http://schemas.microsoft.com/office/powerpoint/2010/main" val="248334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0B07-5EA3-D840-8BB0-4FC6508AF41D}"/>
              </a:ext>
            </a:extLst>
          </p:cNvPr>
          <p:cNvSpPr>
            <a:spLocks noGrp="1"/>
          </p:cNvSpPr>
          <p:nvPr>
            <p:ph type="title"/>
          </p:nvPr>
        </p:nvSpPr>
        <p:spPr/>
        <p:txBody>
          <a:bodyPr>
            <a:normAutofit/>
          </a:bodyPr>
          <a:lstStyle/>
          <a:p>
            <a:r>
              <a:rPr lang="en-US" dirty="0"/>
              <a:t>OSINT=Free?</a:t>
            </a:r>
          </a:p>
        </p:txBody>
      </p:sp>
      <p:sp>
        <p:nvSpPr>
          <p:cNvPr id="5" name="Content Placeholder 4">
            <a:extLst>
              <a:ext uri="{FF2B5EF4-FFF2-40B4-BE49-F238E27FC236}">
                <a16:creationId xmlns:a16="http://schemas.microsoft.com/office/drawing/2014/main" id="{D7BAFA68-1739-5A48-8053-110FAA6AE464}"/>
              </a:ext>
            </a:extLst>
          </p:cNvPr>
          <p:cNvSpPr>
            <a:spLocks noGrp="1"/>
          </p:cNvSpPr>
          <p:nvPr>
            <p:ph idx="1"/>
          </p:nvPr>
        </p:nvSpPr>
        <p:spPr/>
        <p:txBody>
          <a:bodyPr>
            <a:normAutofit/>
          </a:bodyPr>
          <a:lstStyle/>
          <a:p>
            <a:pPr marL="0" indent="0">
              <a:buNone/>
            </a:pPr>
            <a:r>
              <a:rPr lang="en-US" dirty="0">
                <a:solidFill>
                  <a:schemeClr val="accent1"/>
                </a:solidFill>
              </a:rPr>
              <a:t>Short answer</a:t>
            </a:r>
          </a:p>
          <a:p>
            <a:r>
              <a:rPr lang="en-US" sz="2400" dirty="0">
                <a:solidFill>
                  <a:schemeClr val="tx1">
                    <a:lumMod val="75000"/>
                  </a:schemeClr>
                </a:solidFill>
              </a:rPr>
              <a:t>Piecemeal: Yes</a:t>
            </a:r>
          </a:p>
          <a:p>
            <a:r>
              <a:rPr lang="en-US" sz="2400" dirty="0">
                <a:solidFill>
                  <a:schemeClr val="tx1">
                    <a:lumMod val="75000"/>
                  </a:schemeClr>
                </a:solidFill>
              </a:rPr>
              <a:t>At scale: No (typically)</a:t>
            </a:r>
          </a:p>
          <a:p>
            <a:endParaRPr lang="en-US" dirty="0"/>
          </a:p>
          <a:p>
            <a:pPr marL="0" indent="0">
              <a:buNone/>
            </a:pPr>
            <a:r>
              <a:rPr lang="en-US" dirty="0">
                <a:solidFill>
                  <a:srgbClr val="27A9E1"/>
                </a:solidFill>
              </a:rPr>
              <a:t>Longer answer</a:t>
            </a:r>
          </a:p>
          <a:p>
            <a:r>
              <a:rPr lang="en-US" sz="2400" dirty="0">
                <a:solidFill>
                  <a:schemeClr val="tx1">
                    <a:lumMod val="75000"/>
                  </a:schemeClr>
                </a:solidFill>
              </a:rPr>
              <a:t>With some work, there are things you can do to automate collection/querying of OSINT in large(</a:t>
            </a:r>
            <a:r>
              <a:rPr lang="en-US" sz="2400" dirty="0" err="1">
                <a:solidFill>
                  <a:schemeClr val="tx1">
                    <a:lumMod val="75000"/>
                  </a:schemeClr>
                </a:solidFill>
              </a:rPr>
              <a:t>ish</a:t>
            </a:r>
            <a:r>
              <a:rPr lang="en-US" sz="2400" dirty="0">
                <a:solidFill>
                  <a:schemeClr val="tx1">
                    <a:lumMod val="75000"/>
                  </a:schemeClr>
                </a:solidFill>
              </a:rPr>
              <a:t>)  volumes, but…</a:t>
            </a:r>
          </a:p>
          <a:p>
            <a:r>
              <a:rPr lang="en-US" sz="2400" dirty="0">
                <a:solidFill>
                  <a:schemeClr val="tx1">
                    <a:lumMod val="75000"/>
                  </a:schemeClr>
                </a:solidFill>
              </a:rPr>
              <a:t>Consider the domains-by-IP problem</a:t>
            </a:r>
          </a:p>
          <a:p>
            <a:r>
              <a:rPr lang="en-US" sz="2400" dirty="0">
                <a:solidFill>
                  <a:schemeClr val="tx1">
                    <a:lumMod val="75000"/>
                  </a:schemeClr>
                </a:solidFill>
              </a:rPr>
              <a:t>Creating cross-indexed databases of OSINT is not trivial</a:t>
            </a:r>
          </a:p>
          <a:p>
            <a:endParaRPr lang="en-US" dirty="0"/>
          </a:p>
        </p:txBody>
      </p:sp>
    </p:spTree>
    <p:extLst>
      <p:ext uri="{BB962C8B-B14F-4D97-AF65-F5344CB8AC3E}">
        <p14:creationId xmlns:p14="http://schemas.microsoft.com/office/powerpoint/2010/main" val="3954069569"/>
      </p:ext>
    </p:extLst>
  </p:cSld>
  <p:clrMapOvr>
    <a:masterClrMapping/>
  </p:clrMapOvr>
</p:sld>
</file>

<file path=ppt/theme/theme1.xml><?xml version="1.0" encoding="utf-8"?>
<a:theme xmlns:a="http://schemas.openxmlformats.org/drawingml/2006/main" name="Office Theme">
  <a:themeElements>
    <a:clrScheme name="Black">
      <a:dk1>
        <a:srgbClr val="343333"/>
      </a:dk1>
      <a:lt1>
        <a:srgbClr val="FFFFFF"/>
      </a:lt1>
      <a:dk2>
        <a:srgbClr val="1F87B3"/>
      </a:dk2>
      <a:lt2>
        <a:srgbClr val="E6E5E5"/>
      </a:lt2>
      <a:accent1>
        <a:srgbClr val="27A9E1"/>
      </a:accent1>
      <a:accent2>
        <a:srgbClr val="5EBA46"/>
      </a:accent2>
      <a:accent3>
        <a:srgbClr val="7DCBED"/>
      </a:accent3>
      <a:accent4>
        <a:srgbClr val="8ECE7D"/>
      </a:accent4>
      <a:accent5>
        <a:srgbClr val="828181"/>
      </a:accent5>
      <a:accent6>
        <a:srgbClr val="A7A6A6"/>
      </a:accent6>
      <a:hlink>
        <a:srgbClr val="27A9E1"/>
      </a:hlink>
      <a:folHlink>
        <a:srgbClr val="E15F2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0C5FA67-6BDC-B04D-91CA-E412ED68ED88}" vid="{4C9550FE-1212-EF42-B1F0-1AF4FEB13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54503</TotalTime>
  <Words>3376</Words>
  <Application>Microsoft Macintosh PowerPoint</Application>
  <PresentationFormat>Widescreen</PresentationFormat>
  <Paragraphs>452</Paragraphs>
  <Slides>52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Calibri</vt:lpstr>
      <vt:lpstr>Cooper Black</vt:lpstr>
      <vt:lpstr>Corbel</vt:lpstr>
      <vt:lpstr>Gotham Bold</vt:lpstr>
      <vt:lpstr>Gotham Book</vt:lpstr>
      <vt:lpstr>Helvetica</vt:lpstr>
      <vt:lpstr>Helvetica Neue</vt:lpstr>
      <vt:lpstr>Mangal</vt:lpstr>
      <vt:lpstr>Wingdings</vt:lpstr>
      <vt:lpstr>Office Theme</vt:lpstr>
      <vt:lpstr>Workshop: Tracking Adversary Infrastructure</vt:lpstr>
      <vt:lpstr>Agenda</vt:lpstr>
      <vt:lpstr>Meet Your Presenters</vt:lpstr>
      <vt:lpstr>Team Formation  Icebreakers</vt:lpstr>
      <vt:lpstr>Profile Adversaries And Map Campaigns With This One Weird Trick</vt:lpstr>
      <vt:lpstr>The “Oh Snap” Moment</vt:lpstr>
      <vt:lpstr>DNS OSINT for Hunting and Analysis</vt:lpstr>
      <vt:lpstr>Network-Based Adversary Profiling: Data Sources</vt:lpstr>
      <vt:lpstr>OSINT=Free?</vt:lpstr>
      <vt:lpstr>A Note on Directionality</vt:lpstr>
      <vt:lpstr>OSINT, Threat Feeds, Directionality</vt:lpstr>
      <vt:lpstr>Asking the Right Questions</vt:lpstr>
      <vt:lpstr>Workflow: Adversary Infrastructure Mapping</vt:lpstr>
      <vt:lpstr>Break Time!</vt:lpstr>
      <vt:lpstr>The Real World: Case Studies</vt:lpstr>
      <vt:lpstr>Digital Skimmers e.g. MageCart</vt:lpstr>
      <vt:lpstr>Digital Skimmers cont.</vt:lpstr>
      <vt:lpstr>Tools</vt:lpstr>
      <vt:lpstr>The Right Tool for the Job: Domains</vt:lpstr>
      <vt:lpstr>The Right Tool for the Job: IPs</vt:lpstr>
      <vt:lpstr>[PLACEHOLDER FOR VIDEO]</vt:lpstr>
      <vt:lpstr>FIN7</vt:lpstr>
      <vt:lpstr>Tools</vt:lpstr>
      <vt:lpstr>[FIN7 VIDEO]</vt:lpstr>
      <vt:lpstr>Commodity Malz</vt:lpstr>
      <vt:lpstr>[VIDEO] LokiBot today… Pony Yesterday?</vt:lpstr>
      <vt:lpstr>Break Time!</vt:lpstr>
      <vt:lpstr>Getting Started; Best Practices; Budget Management</vt:lpstr>
      <vt:lpstr>You need to buy threat intel… not really!</vt:lpstr>
      <vt:lpstr>Fuel For The Engine</vt:lpstr>
      <vt:lpstr>You will need data</vt:lpstr>
      <vt:lpstr>Leverage Open Source / Free Intel</vt:lpstr>
      <vt:lpstr>PowerPoint Presentation</vt:lpstr>
      <vt:lpstr>What Data?</vt:lpstr>
      <vt:lpstr>Anecdotes</vt:lpstr>
      <vt:lpstr>Lets go nuts!</vt:lpstr>
      <vt:lpstr>Hardware is expensive… but it can be cheap</vt:lpstr>
      <vt:lpstr>The cloud is also reasonable</vt:lpstr>
      <vt:lpstr>Recap</vt:lpstr>
      <vt:lpstr>LUNCH BREAK!</vt:lpstr>
      <vt:lpstr>Hands-On! </vt:lpstr>
      <vt:lpstr>Agenda: Hands-On Training</vt:lpstr>
      <vt:lpstr>Group Walk-through</vt:lpstr>
      <vt:lpstr>Scenario: Venezuelan DNS Manipulation</vt:lpstr>
      <vt:lpstr>CTF</vt:lpstr>
      <vt:lpstr>Team Presentations</vt:lpstr>
      <vt:lpstr>Break Time!</vt:lpstr>
      <vt:lpstr>Results and Feedback</vt:lpstr>
      <vt:lpstr>Wrapping Up</vt:lpstr>
      <vt:lpstr>The “oh snap” moment revisited</vt:lpstr>
      <vt:lpstr>Takeaways</vt:lpstr>
      <vt:lpstr>Thank You! thelming@domaintools.com @timhelming  michael.j.schwartz@target.com @kungfu_javeous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ttrefry@domaintools.com</dc:creator>
  <cp:lastModifiedBy>Microsoft Office User</cp:lastModifiedBy>
  <cp:revision>72</cp:revision>
  <cp:lastPrinted>2018-10-29T16:55:41Z</cp:lastPrinted>
  <dcterms:created xsi:type="dcterms:W3CDTF">2018-10-15T15:27:42Z</dcterms:created>
  <dcterms:modified xsi:type="dcterms:W3CDTF">2019-02-21T22:25:10Z</dcterms:modified>
</cp:coreProperties>
</file>