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66" r:id="rId4"/>
    <p:sldId id="271" r:id="rId5"/>
    <p:sldId id="258" r:id="rId6"/>
    <p:sldId id="267" r:id="rId7"/>
    <p:sldId id="268" r:id="rId8"/>
    <p:sldId id="284" r:id="rId9"/>
    <p:sldId id="269" r:id="rId10"/>
    <p:sldId id="281" r:id="rId11"/>
    <p:sldId id="282" r:id="rId12"/>
    <p:sldId id="279" r:id="rId13"/>
    <p:sldId id="283" r:id="rId14"/>
    <p:sldId id="273" r:id="rId15"/>
    <p:sldId id="277" r:id="rId16"/>
    <p:sldId id="278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318" autoAdjust="0"/>
  </p:normalViewPr>
  <p:slideViewPr>
    <p:cSldViewPr snapToGrid="0">
      <p:cViewPr varScale="1">
        <p:scale>
          <a:sx n="90" d="100"/>
          <a:sy n="90" d="100"/>
        </p:scale>
        <p:origin x="13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BC5D8-F87E-475C-9212-F51C29CAFAC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11EE-8A74-4F7D-8615-2A1E2D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1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ACH to work, you must have hypotheses are mutually exclusive: for one to be true, the other one is false.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8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initial mapping of this campaign is turning less into a confirmed reality – and more into a speculative one. In that I mean, I am trying to bring context to the unknowns and represent these in the same way I am able to represent my initial mapping of this campaign…next slide…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10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1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2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11EE-8A74-4F7D-8615-2A1E2D634A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caitlin-h-7729147b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4D14F-CD6C-4A40-BFF3-1AC68832E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024" y="1461047"/>
            <a:ext cx="8110584" cy="3935906"/>
          </a:xfrm>
        </p:spPr>
        <p:txBody>
          <a:bodyPr anchor="t">
            <a:normAutofit fontScale="90000"/>
          </a:bodyPr>
          <a:lstStyle/>
          <a:p>
            <a:r>
              <a:rPr lang="en-US" sz="4500" dirty="0"/>
              <a:t>A Place for Analysis of competing hypotheses (ACH) in Cyber Threat intelligence (CTI) </a:t>
            </a:r>
            <a:br>
              <a:rPr lang="en-US" sz="4500" dirty="0"/>
            </a:br>
            <a:br>
              <a:rPr lang="en-US" sz="4500" dirty="0"/>
            </a:br>
            <a:br>
              <a:rPr lang="en-US" sz="4500" dirty="0"/>
            </a:br>
            <a:r>
              <a:rPr lang="en-US" sz="4500" dirty="0"/>
              <a:t>Applications and Evolution</a:t>
            </a:r>
          </a:p>
        </p:txBody>
      </p:sp>
    </p:spTree>
    <p:extLst>
      <p:ext uri="{BB962C8B-B14F-4D97-AF65-F5344CB8AC3E}">
        <p14:creationId xmlns:p14="http://schemas.microsoft.com/office/powerpoint/2010/main" val="669077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E358-C7AD-4204-97A6-B6F168D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5" y="219576"/>
            <a:ext cx="8266291" cy="1485900"/>
          </a:xfrm>
        </p:spPr>
        <p:txBody>
          <a:bodyPr/>
          <a:lstStyle/>
          <a:p>
            <a:r>
              <a:rPr lang="en-US" dirty="0"/>
              <a:t>Gorgon Group Report: Roma225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69CCE-A08A-4A2D-86C8-1F510A94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5" y="2108680"/>
            <a:ext cx="6040341" cy="1550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D8C3A-3D6D-4973-958F-89C085A07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5" y="4610501"/>
            <a:ext cx="6042414" cy="1015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E43AB7-2536-491F-B630-93F226069091}"/>
              </a:ext>
            </a:extLst>
          </p:cNvPr>
          <p:cNvSpPr/>
          <p:nvPr/>
        </p:nvSpPr>
        <p:spPr>
          <a:xfrm>
            <a:off x="3253339" y="4790862"/>
            <a:ext cx="1020278" cy="25964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542700-8F72-4FA2-8594-730CC87AE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000" y="942196"/>
            <a:ext cx="5254925" cy="5860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2B856F-1487-4A01-966F-81F9EC99EC6C}"/>
              </a:ext>
            </a:extLst>
          </p:cNvPr>
          <p:cNvSpPr/>
          <p:nvPr/>
        </p:nvSpPr>
        <p:spPr>
          <a:xfrm>
            <a:off x="742955" y="623308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https://blog.yoroi.company/research/the-enigmatic-roma225-campaign/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AA6D5C-3664-44D1-9AED-58FB2DDA07F7}"/>
              </a:ext>
            </a:extLst>
          </p:cNvPr>
          <p:cNvSpPr/>
          <p:nvPr/>
        </p:nvSpPr>
        <p:spPr>
          <a:xfrm>
            <a:off x="742955" y="645549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https://unit42.paloaltonetworks.com/unit42-gorgon-group-slithering-nation-state-cybercrime/</a:t>
            </a:r>
          </a:p>
        </p:txBody>
      </p:sp>
    </p:spTree>
    <p:extLst>
      <p:ext uri="{BB962C8B-B14F-4D97-AF65-F5344CB8AC3E}">
        <p14:creationId xmlns:p14="http://schemas.microsoft.com/office/powerpoint/2010/main" val="245256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FB759-9793-43BD-B9E9-0D9B22E7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8824"/>
          </a:xfrm>
        </p:spPr>
        <p:txBody>
          <a:bodyPr/>
          <a:lstStyle/>
          <a:p>
            <a:r>
              <a:rPr lang="en-US" dirty="0"/>
              <a:t>Using Models to Expand What We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446C9-A7D9-4814-8A73-C580BDE4CD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6" y="1889345"/>
            <a:ext cx="6929306" cy="456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6F3F2-DAA4-44D7-BEFD-1C9B9E0C6118}"/>
              </a:ext>
            </a:extLst>
          </p:cNvPr>
          <p:cNvSpPr txBox="1"/>
          <p:nvPr/>
        </p:nvSpPr>
        <p:spPr>
          <a:xfrm>
            <a:off x="5176449" y="6292422"/>
            <a:ext cx="2231471" cy="3231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Italian Automotive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18462-3A8B-4EFF-8DD5-F42F06876BFE}"/>
              </a:ext>
            </a:extLst>
          </p:cNvPr>
          <p:cNvSpPr txBox="1"/>
          <p:nvPr/>
        </p:nvSpPr>
        <p:spPr>
          <a:xfrm>
            <a:off x="9412448" y="4876249"/>
            <a:ext cx="1188442" cy="3231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MSHTA.exe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458E3-5E93-4915-92B0-0E718D8237B1}"/>
              </a:ext>
            </a:extLst>
          </p:cNvPr>
          <p:cNvSpPr txBox="1"/>
          <p:nvPr/>
        </p:nvSpPr>
        <p:spPr>
          <a:xfrm>
            <a:off x="932888" y="3848510"/>
            <a:ext cx="2455205" cy="3231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Leveraged Duck DNS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1C028-D9A7-44A3-BD66-81EB9E2EE4E5}"/>
              </a:ext>
            </a:extLst>
          </p:cNvPr>
          <p:cNvSpPr txBox="1"/>
          <p:nvPr/>
        </p:nvSpPr>
        <p:spPr>
          <a:xfrm>
            <a:off x="9412448" y="5284135"/>
            <a:ext cx="1960226" cy="3231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RevengeRAT 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E2BE1-5449-42E6-8DE9-14F34FD170BE}"/>
              </a:ext>
            </a:extLst>
          </p:cNvPr>
          <p:cNvSpPr txBox="1"/>
          <p:nvPr/>
        </p:nvSpPr>
        <p:spPr>
          <a:xfrm>
            <a:off x="932888" y="4249314"/>
            <a:ext cx="2455206" cy="5539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Blogspot hosted web page downloaded by mshta.exe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EA09A-075D-45F9-9315-1D450577159B}"/>
              </a:ext>
            </a:extLst>
          </p:cNvPr>
          <p:cNvSpPr txBox="1"/>
          <p:nvPr/>
        </p:nvSpPr>
        <p:spPr>
          <a:xfrm>
            <a:off x="7050787" y="2148246"/>
            <a:ext cx="1357052" cy="3231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BC7B7-78C0-4C93-868D-DDD8B4110D11}"/>
              </a:ext>
            </a:extLst>
          </p:cNvPr>
          <p:cNvSpPr txBox="1"/>
          <p:nvPr/>
        </p:nvSpPr>
        <p:spPr>
          <a:xfrm>
            <a:off x="9413845" y="2906314"/>
            <a:ext cx="2622645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Phishing emails impersonating a senior partner in a major Brazilian law firm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41D94-E2B7-40B2-A353-10D419E5F0D5}"/>
              </a:ext>
            </a:extLst>
          </p:cNvPr>
          <p:cNvSpPr txBox="1"/>
          <p:nvPr/>
        </p:nvSpPr>
        <p:spPr>
          <a:xfrm>
            <a:off x="9412448" y="4006698"/>
            <a:ext cx="2622645" cy="7848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PowerPoint add-in document (</a:t>
            </a:r>
            <a:r>
              <a:rPr lang="en-US" sz="1500" i="1" dirty="0"/>
              <a:t>.ppa</a:t>
            </a:r>
            <a:r>
              <a:rPr lang="en-US" sz="1500" dirty="0"/>
              <a:t> extension) armed with auto-open VBA macro code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30959-D5B3-4416-90B8-35E79336AC45}"/>
              </a:ext>
            </a:extLst>
          </p:cNvPr>
          <p:cNvSpPr txBox="1"/>
          <p:nvPr/>
        </p:nvSpPr>
        <p:spPr>
          <a:xfrm>
            <a:off x="7050787" y="2528512"/>
            <a:ext cx="1357052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Gorgon Group</a:t>
            </a:r>
          </a:p>
        </p:txBody>
      </p:sp>
    </p:spTree>
    <p:extLst>
      <p:ext uri="{BB962C8B-B14F-4D97-AF65-F5344CB8AC3E}">
        <p14:creationId xmlns:p14="http://schemas.microsoft.com/office/powerpoint/2010/main" val="46235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4FF5-FDCB-4D99-880D-17FA969C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the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27F43E-C2DF-4476-9174-36E62F4CB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62547"/>
              </p:ext>
            </p:extLst>
          </p:nvPr>
        </p:nvGraphicFramePr>
        <p:xfrm>
          <a:off x="1724298" y="2608217"/>
          <a:ext cx="924850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8149">
                  <a:extLst>
                    <a:ext uri="{9D8B030D-6E8A-4147-A177-3AD203B41FA5}">
                      <a16:colId xmlns:a16="http://schemas.microsoft.com/office/drawing/2014/main" val="1071843863"/>
                    </a:ext>
                  </a:extLst>
                </a:gridCol>
                <a:gridCol w="1114696">
                  <a:extLst>
                    <a:ext uri="{9D8B030D-6E8A-4147-A177-3AD203B41FA5}">
                      <a16:colId xmlns:a16="http://schemas.microsoft.com/office/drawing/2014/main" val="227761218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60280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2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RevengeRAT Is Not Exclusively Used by Gorgon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3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 DNS Service Does Not Align with Gorgon Group Infrastructure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Gorgon Group Did Not Use Blogger Service in Previous Campaigns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1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MSHTA.exe Not Used by Gorgon Group Before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Sophistication: Novice to Practitioner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Gorgon Group Unlikely to Repeat OPSEC mistake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815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5E11DB-F087-4672-A87A-706D604AD4E6}"/>
              </a:ext>
            </a:extLst>
          </p:cNvPr>
          <p:cNvSpPr txBox="1"/>
          <p:nvPr/>
        </p:nvSpPr>
        <p:spPr>
          <a:xfrm>
            <a:off x="1724298" y="1743627"/>
            <a:ext cx="565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H1: Gorgon Group is behind Roma225</a:t>
            </a:r>
          </a:p>
          <a:p>
            <a:r>
              <a:rPr lang="en-US" dirty="0"/>
              <a:t>H2: Gorgon Group is </a:t>
            </a:r>
            <a:r>
              <a:rPr lang="en-US" u="sng" dirty="0"/>
              <a:t>not</a:t>
            </a:r>
            <a:r>
              <a:rPr lang="en-US" dirty="0"/>
              <a:t> behind Roma225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8B7BE-8E8E-4BAE-A194-DA661848981D}"/>
              </a:ext>
            </a:extLst>
          </p:cNvPr>
          <p:cNvSpPr txBox="1"/>
          <p:nvPr/>
        </p:nvSpPr>
        <p:spPr>
          <a:xfrm>
            <a:off x="10154920" y="5909854"/>
            <a:ext cx="163576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- -    Very Inconsistent</a:t>
            </a:r>
          </a:p>
          <a:p>
            <a:r>
              <a:rPr lang="en-US" sz="1200" dirty="0"/>
              <a:t>-      Inconsistent</a:t>
            </a:r>
          </a:p>
          <a:p>
            <a:r>
              <a:rPr lang="en-US" sz="1200" dirty="0"/>
              <a:t>+    Consistent</a:t>
            </a:r>
          </a:p>
          <a:p>
            <a:r>
              <a:rPr lang="en-US" sz="1200" dirty="0"/>
              <a:t>++  Very Consistent</a:t>
            </a:r>
          </a:p>
        </p:txBody>
      </p:sp>
    </p:spTree>
    <p:extLst>
      <p:ext uri="{BB962C8B-B14F-4D97-AF65-F5344CB8AC3E}">
        <p14:creationId xmlns:p14="http://schemas.microsoft.com/office/powerpoint/2010/main" val="126666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BA94-8D03-45C6-95D7-CE8C854D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Starts to Look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B03A8-7942-4393-87EA-14C4AA1A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177" y="2426517"/>
            <a:ext cx="5313145" cy="3581400"/>
          </a:xfrm>
        </p:spPr>
        <p:txBody>
          <a:bodyPr>
            <a:normAutofit/>
          </a:bodyPr>
          <a:lstStyle/>
          <a:p>
            <a:r>
              <a:rPr lang="en-US" sz="2200" dirty="0"/>
              <a:t>Confirmed reality vs a speculative one</a:t>
            </a:r>
          </a:p>
          <a:p>
            <a:pPr lvl="1"/>
            <a:r>
              <a:rPr lang="en-US" sz="2200" dirty="0"/>
              <a:t>H1, H2, H3</a:t>
            </a:r>
          </a:p>
          <a:p>
            <a:pPr lvl="1"/>
            <a:endParaRPr lang="en-US" sz="2200" dirty="0"/>
          </a:p>
          <a:p>
            <a:r>
              <a:rPr lang="en-US" sz="2200" dirty="0"/>
              <a:t>Changing how we share Hypotheses with the community</a:t>
            </a:r>
          </a:p>
          <a:p>
            <a:endParaRPr lang="en-US" sz="2200" dirty="0"/>
          </a:p>
          <a:p>
            <a:r>
              <a:rPr lang="en-US" sz="2200" dirty="0"/>
              <a:t>Making ACH actionable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8142478-6529-427B-A080-37E5AEA91398}"/>
              </a:ext>
            </a:extLst>
          </p:cNvPr>
          <p:cNvSpPr/>
          <p:nvPr/>
        </p:nvSpPr>
        <p:spPr>
          <a:xfrm>
            <a:off x="5084544" y="3936733"/>
            <a:ext cx="1597794" cy="67376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69B33-04CD-41C6-9E55-26E7BC1C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2" y="1687588"/>
            <a:ext cx="4344812" cy="48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2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1CC0-7535-4482-87A0-A063C887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involve this core tradecraft into something to structure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321BA-EF45-4EB7-9A81-E6D5C5DA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74" y="36835"/>
            <a:ext cx="9845922" cy="67843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44BFEE-BA2B-4C6D-B8EF-1DF8CB3412CC}"/>
              </a:ext>
            </a:extLst>
          </p:cNvPr>
          <p:cNvCxnSpPr>
            <a:cxnSpLocks/>
          </p:cNvCxnSpPr>
          <p:nvPr/>
        </p:nvCxnSpPr>
        <p:spPr>
          <a:xfrm flipV="1">
            <a:off x="1166261" y="1591576"/>
            <a:ext cx="718686" cy="506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E87D25-D7B6-4ADB-A677-6AFA389E05C2}"/>
              </a:ext>
            </a:extLst>
          </p:cNvPr>
          <p:cNvCxnSpPr>
            <a:cxnSpLocks/>
          </p:cNvCxnSpPr>
          <p:nvPr/>
        </p:nvCxnSpPr>
        <p:spPr>
          <a:xfrm flipH="1">
            <a:off x="4954471" y="620696"/>
            <a:ext cx="687404" cy="483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5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605-597E-4F03-89CB-1313A168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Structure Helps to 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8E78-3EE4-4913-8E32-F511C2043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See Hypotheses from different sources over time</a:t>
            </a:r>
          </a:p>
          <a:p>
            <a:pPr lvl="1"/>
            <a:r>
              <a:rPr lang="en-US" sz="2200" dirty="0"/>
              <a:t>See what the world looks like if Producer A’s hypotheses were true</a:t>
            </a:r>
          </a:p>
          <a:p>
            <a:endParaRPr lang="en-US" sz="2200" dirty="0"/>
          </a:p>
          <a:p>
            <a:r>
              <a:rPr lang="en-US" sz="2200" dirty="0"/>
              <a:t>Use structured ACH as a way to expand an organization’s threat hunting around the diamond model </a:t>
            </a:r>
          </a:p>
          <a:p>
            <a:pPr lvl="1"/>
            <a:r>
              <a:rPr lang="en-US" sz="2200" dirty="0"/>
              <a:t>To identify all the hypotheses related to a Threat Actor</a:t>
            </a:r>
          </a:p>
          <a:p>
            <a:pPr lvl="1"/>
            <a:endParaRPr lang="en-US" sz="2200" dirty="0"/>
          </a:p>
          <a:p>
            <a:r>
              <a:rPr lang="en-US" sz="2200" dirty="0"/>
              <a:t>See same/similar evidence used to support different Hypotheses over time</a:t>
            </a:r>
          </a:p>
        </p:txBody>
      </p:sp>
    </p:spTree>
    <p:extLst>
      <p:ext uri="{BB962C8B-B14F-4D97-AF65-F5344CB8AC3E}">
        <p14:creationId xmlns:p14="http://schemas.microsoft.com/office/powerpoint/2010/main" val="1419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7D80-D3DF-43EC-9D5B-6BDD8AAF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Structure Helps to Achieve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180B-71E1-4662-B568-0785BAB2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4" y="2285999"/>
            <a:ext cx="9721516" cy="4153301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How to maintain changes in hypotheses over time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Example: WannaCry</a:t>
            </a:r>
          </a:p>
          <a:p>
            <a:pPr marL="987552" lvl="2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Where we can import classic intel 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 automate </a:t>
            </a:r>
          </a:p>
          <a:p>
            <a:endParaRPr 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Competing hypotheses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How to champion one hypothesis and reduce the noise of less-supported hypotheses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tx1"/>
                </a:solidFill>
              </a:rPr>
              <a:t>Metrics as a way to evaluate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0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03EC-6D79-4FE6-A078-656078B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ACH Evolving?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014B-A25F-4A6C-87FA-FD9EFBE3F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ACH as a process is cumbersome/lengthy </a:t>
            </a:r>
          </a:p>
          <a:p>
            <a:endParaRPr lang="en-US" sz="2200" dirty="0"/>
          </a:p>
          <a:p>
            <a:r>
              <a:rPr lang="en-US" sz="2200" dirty="0"/>
              <a:t>There is no way to currently receive results from conducting ACH apart from a free text report</a:t>
            </a:r>
          </a:p>
          <a:p>
            <a:endParaRPr lang="en-US" sz="2200" dirty="0"/>
          </a:p>
          <a:p>
            <a:r>
              <a:rPr lang="en-US" sz="2200" dirty="0"/>
              <a:t>Track various hypotheses over time</a:t>
            </a:r>
          </a:p>
          <a:p>
            <a:endParaRPr lang="en-US" sz="2200" dirty="0"/>
          </a:p>
          <a:p>
            <a:r>
              <a:rPr lang="en-US" sz="2200" dirty="0"/>
              <a:t>Get value from someone else’s ACH process into my own intelligence</a:t>
            </a:r>
          </a:p>
        </p:txBody>
      </p:sp>
    </p:spTree>
    <p:extLst>
      <p:ext uri="{BB962C8B-B14F-4D97-AF65-F5344CB8AC3E}">
        <p14:creationId xmlns:p14="http://schemas.microsoft.com/office/powerpoint/2010/main" val="183009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98388F-60C6-4369-8834-25478D34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858053"/>
            <a:ext cx="8361229" cy="2098226"/>
          </a:xfrm>
        </p:spPr>
        <p:txBody>
          <a:bodyPr>
            <a:noAutofit/>
          </a:bodyPr>
          <a:lstStyle/>
          <a:p>
            <a:r>
              <a:rPr lang="en-US" sz="5500" dirty="0"/>
              <a:t>Questions</a:t>
            </a:r>
            <a:br>
              <a:rPr lang="en-US" sz="5500" dirty="0"/>
            </a:br>
            <a:r>
              <a:rPr lang="en-US" sz="5500" dirty="0"/>
              <a:t>&amp;</a:t>
            </a:r>
            <a:br>
              <a:rPr lang="en-US" sz="5500" dirty="0"/>
            </a:br>
            <a:r>
              <a:rPr lang="en-US" sz="5500" dirty="0"/>
              <a:t>Conclusion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C128D-DE67-4B29-B8A5-6B8C2F471991}"/>
              </a:ext>
            </a:extLst>
          </p:cNvPr>
          <p:cNvSpPr/>
          <p:nvPr/>
        </p:nvSpPr>
        <p:spPr>
          <a:xfrm>
            <a:off x="670882" y="5133786"/>
            <a:ext cx="75266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b="0" i="0" dirty="0"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/>
              <a:t>caitlin@eclecticiq.com</a:t>
            </a:r>
          </a:p>
          <a:p>
            <a:r>
              <a:rPr lang="en-US" dirty="0"/>
              <a:t>https://gist.github.com/CaitlinHuey/6a0fbb0f6e7faf063c748b23f9c7dc62</a:t>
            </a:r>
          </a:p>
        </p:txBody>
      </p:sp>
    </p:spTree>
    <p:extLst>
      <p:ext uri="{BB962C8B-B14F-4D97-AF65-F5344CB8AC3E}">
        <p14:creationId xmlns:p14="http://schemas.microsoft.com/office/powerpoint/2010/main" val="343723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72FDBB-5EFE-4BAD-BB87-62A4F95C2C37}"/>
              </a:ext>
            </a:extLst>
          </p:cNvPr>
          <p:cNvSpPr txBox="1"/>
          <p:nvPr/>
        </p:nvSpPr>
        <p:spPr>
          <a:xfrm>
            <a:off x="1668544" y="1649691"/>
            <a:ext cx="2611225" cy="223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Caitlin HueY</a:t>
            </a: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Senior Threat Intelligence Analyst</a:t>
            </a: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EclecticIQ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C9969-DDBE-4CB9-A53D-9B44796A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5" r="1817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2686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5B48-3482-4CBB-B751-41856CE5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94ED-CAC2-4CC2-8DBA-7D59EE1EF0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08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sz="2200" dirty="0"/>
              <a:t>What is ACH</a:t>
            </a:r>
          </a:p>
          <a:p>
            <a:r>
              <a:rPr lang="en-US" sz="2200" dirty="0"/>
              <a:t>Traditional uses of ACH</a:t>
            </a:r>
          </a:p>
          <a:p>
            <a:r>
              <a:rPr lang="en-US" sz="2200" dirty="0"/>
              <a:t>ACH in CTI</a:t>
            </a:r>
          </a:p>
          <a:p>
            <a:r>
              <a:rPr lang="en-US" sz="2200" dirty="0"/>
              <a:t>Use Case</a:t>
            </a:r>
          </a:p>
          <a:p>
            <a:r>
              <a:rPr lang="en-US" sz="2200" dirty="0"/>
              <a:t>Structuring ACH</a:t>
            </a:r>
          </a:p>
          <a:p>
            <a:r>
              <a:rPr lang="en-US" sz="2200" dirty="0"/>
              <a:t>Evolution of ACH</a:t>
            </a:r>
          </a:p>
          <a:p>
            <a:r>
              <a:rPr lang="en-US" sz="2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8547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4D4-87C5-4265-A36A-19D67D97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ACH: Analysis of Competing Hypotheses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5BAC-0273-46E8-9EE6-33BFA70D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Analyst tradecraft </a:t>
            </a:r>
          </a:p>
          <a:p>
            <a:endParaRPr lang="en-US" sz="2200" dirty="0"/>
          </a:p>
          <a:p>
            <a:r>
              <a:rPr lang="en-US" sz="2200" dirty="0"/>
              <a:t>Evaluate consistencies and inconsistencies</a:t>
            </a:r>
          </a:p>
          <a:p>
            <a:endParaRPr lang="en-US" sz="2200" dirty="0"/>
          </a:p>
          <a:p>
            <a:r>
              <a:rPr lang="en-US" sz="2200" dirty="0"/>
              <a:t>See an alternative view(s)</a:t>
            </a:r>
          </a:p>
          <a:p>
            <a:endParaRPr lang="en-US" sz="2200" dirty="0"/>
          </a:p>
          <a:p>
            <a:r>
              <a:rPr lang="en-US" sz="2200" dirty="0"/>
              <a:t>Produce a more confident hypothesis – one hypothesis will score stronger that the rest (H1, H2, H3) based on available evidence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5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EE57-B6AB-42EB-940F-7C1EA51D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 Applied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B70C-CF07-4EF0-B397-CAE32C9F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/>
          <a:lstStyle/>
          <a:p>
            <a:r>
              <a:rPr lang="en-US" sz="2200" dirty="0"/>
              <a:t>Traditional ACH: Analysts operating over several “INTs” have relied on a way to effectively test data coming from multiple sources and producers in order to measure evidence against them. </a:t>
            </a:r>
          </a:p>
          <a:p>
            <a:endParaRPr lang="en-US" sz="2200" dirty="0"/>
          </a:p>
          <a:p>
            <a:r>
              <a:rPr lang="en-US" sz="2200" dirty="0"/>
              <a:t>Place in CTI: Producers and consumers of cyber threat intelligence have largely relied on ACH to evaluate data and analyze it on the basis of identifying attribution, patterns, and more.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5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F539-98F8-420E-884E-2F586505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Uses of ACH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F6A7-BD23-4672-A8BC-72928644F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Evaluate a range of hypotheses against a set of evidence</a:t>
            </a:r>
          </a:p>
          <a:p>
            <a:pPr lvl="1"/>
            <a:r>
              <a:rPr lang="en-US" sz="2200" dirty="0"/>
              <a:t>Weigh evidence against each hypothesis</a:t>
            </a:r>
          </a:p>
          <a:p>
            <a:pPr lvl="1"/>
            <a:r>
              <a:rPr lang="en-US" sz="2200" dirty="0"/>
              <a:t>Calculate score of how individual pieces of evidence proves or disproves a hypothesis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Enhanced use of the “Analyst Comment”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Confidence in something increases after conducting 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9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38C1-EFCF-4DEF-AE9E-0C8961D5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for ACH in CTI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6A3B-EB65-4C2D-87CB-821BB81F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6000"/>
            <a:ext cx="4855058" cy="3581400"/>
          </a:xfrm>
        </p:spPr>
        <p:txBody>
          <a:bodyPr>
            <a:normAutofit/>
          </a:bodyPr>
          <a:lstStyle/>
          <a:p>
            <a:r>
              <a:rPr lang="en-US" sz="2200" dirty="0"/>
              <a:t>ACH conducted in CTI is different from traditional applications</a:t>
            </a:r>
          </a:p>
          <a:p>
            <a:pPr lvl="1"/>
            <a:r>
              <a:rPr lang="en-US" sz="2200" dirty="0"/>
              <a:t>Types of evidence</a:t>
            </a:r>
          </a:p>
          <a:p>
            <a:pPr lvl="1"/>
            <a:r>
              <a:rPr lang="en-US" sz="2200" dirty="0"/>
              <a:t>Qualify evidence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Facilitate intelligence sharing in a structured way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FF885-2626-4CE9-A7C7-E26E0E6F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58" y="1518293"/>
            <a:ext cx="5755135" cy="4478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8595AA-E8F2-41D2-8A92-84CF161877AB}"/>
              </a:ext>
            </a:extLst>
          </p:cNvPr>
          <p:cNvSpPr/>
          <p:nvPr/>
        </p:nvSpPr>
        <p:spPr>
          <a:xfrm>
            <a:off x="6226658" y="6172200"/>
            <a:ext cx="5830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https://www.digitalshadows.com/blog-and-research/digital-shadows-most-popular-blogs-of-2017-analysis-of-competing-hypotheses-for-the-win/</a:t>
            </a:r>
          </a:p>
        </p:txBody>
      </p:sp>
    </p:spTree>
    <p:extLst>
      <p:ext uri="{BB962C8B-B14F-4D97-AF65-F5344CB8AC3E}">
        <p14:creationId xmlns:p14="http://schemas.microsoft.com/office/powerpoint/2010/main" val="133808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CAB1F0-CED7-40CC-900B-B543BE95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6" y="1046480"/>
            <a:ext cx="5575340" cy="4159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48B87A-18B6-4F4E-B842-BF09B0936F31}"/>
              </a:ext>
            </a:extLst>
          </p:cNvPr>
          <p:cNvSpPr/>
          <p:nvPr/>
        </p:nvSpPr>
        <p:spPr>
          <a:xfrm>
            <a:off x="822960" y="6317629"/>
            <a:ext cx="7609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https://www.sans.org/cyber-security-summit/archives/file/summit-archive-1492185958.pdf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158A1-82CF-471E-A94E-E635ED8F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98" y="1046248"/>
            <a:ext cx="5575341" cy="4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86F0-4D59-4068-92AE-57F294DE6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684" y="2843865"/>
            <a:ext cx="4519369" cy="110364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37701179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Widescreen</PresentationFormat>
  <Paragraphs>142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Franklin Gothic Book</vt:lpstr>
      <vt:lpstr>Crop</vt:lpstr>
      <vt:lpstr>A Place for Analysis of competing hypotheses (ACH) in Cyber Threat intelligence (CTI)    Applications and Evolution</vt:lpstr>
      <vt:lpstr>PowerPoint Presentation</vt:lpstr>
      <vt:lpstr>Agenda</vt:lpstr>
      <vt:lpstr>ACH: Analysis of Competing Hypotheses </vt:lpstr>
      <vt:lpstr>ACH Applied</vt:lpstr>
      <vt:lpstr>Traditional Uses of ACH </vt:lpstr>
      <vt:lpstr>Place for ACH in CTI</vt:lpstr>
      <vt:lpstr>PowerPoint Presentation</vt:lpstr>
      <vt:lpstr>   USE Case</vt:lpstr>
      <vt:lpstr>Gorgon Group Report: Roma225 Campaign</vt:lpstr>
      <vt:lpstr>Using Models to Expand What We Know</vt:lpstr>
      <vt:lpstr>Looking at the Evidence</vt:lpstr>
      <vt:lpstr>What This Starts to Look Like</vt:lpstr>
      <vt:lpstr>PowerPoint Presentation</vt:lpstr>
      <vt:lpstr>What Structure Helps to Achieve</vt:lpstr>
      <vt:lpstr>What Structure Helps to Achieve (2)</vt:lpstr>
      <vt:lpstr>Is ACH Evolving?</vt:lpstr>
      <vt:lpstr>Questions &amp;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Place for Analysis of competing hypotheses (ACH) in Cyber Threat intelligence (CTI)    Applications and Evolution</dc:title>
  <dc:creator>Caitlin Huey</dc:creator>
  <cp:lastModifiedBy>Caitlin Huey</cp:lastModifiedBy>
  <cp:revision>2</cp:revision>
  <dcterms:created xsi:type="dcterms:W3CDTF">2019-03-20T12:21:39Z</dcterms:created>
  <dcterms:modified xsi:type="dcterms:W3CDTF">2019-03-21T09:28:25Z</dcterms:modified>
</cp:coreProperties>
</file>