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95" r:id="rId3"/>
    <p:sldId id="282" r:id="rId4"/>
    <p:sldId id="292" r:id="rId5"/>
    <p:sldId id="293" r:id="rId6"/>
    <p:sldId id="287" r:id="rId7"/>
    <p:sldId id="270" r:id="rId8"/>
    <p:sldId id="288" r:id="rId9"/>
    <p:sldId id="294" r:id="rId10"/>
    <p:sldId id="269" r:id="rId11"/>
    <p:sldId id="271" r:id="rId12"/>
    <p:sldId id="272" r:id="rId13"/>
    <p:sldId id="273" r:id="rId14"/>
    <p:sldId id="268" r:id="rId15"/>
    <p:sldId id="274" r:id="rId16"/>
    <p:sldId id="296" r:id="rId17"/>
    <p:sldId id="298" r:id="rId18"/>
    <p:sldId id="297" r:id="rId19"/>
    <p:sldId id="276" r:id="rId20"/>
    <p:sldId id="277" r:id="rId21"/>
    <p:sldId id="278" r:id="rId22"/>
    <p:sldId id="279" r:id="rId23"/>
    <p:sldId id="281" r:id="rId24"/>
    <p:sldId id="280" r:id="rId25"/>
    <p:sldId id="263" r:id="rId26"/>
  </p:sldIdLst>
  <p:sldSz cx="12192000" cy="6858000"/>
  <p:notesSz cx="6858000" cy="9144000"/>
  <p:embeddedFontLst>
    <p:embeddedFont>
      <p:font typeface="Exo 2" pitchFamily="2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SnwC/OYCEena5Z3qxZOrv+AYww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üri Shamov-Liiver" initials="JS" lastIdx="1" clrIdx="0">
    <p:extLst>
      <p:ext uri="{19B8F6BF-5375-455C-9EA6-DF929625EA0E}">
        <p15:presenceInfo xmlns:p15="http://schemas.microsoft.com/office/powerpoint/2012/main" userId="23cf9dcd48760cd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257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outlineViewPr>
    <p:cViewPr>
      <p:scale>
        <a:sx n="33" d="100"/>
        <a:sy n="33" d="100"/>
      </p:scale>
      <p:origin x="0" y="-69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F34AA3-58A3-E040-BC34-BA5ABCF188E6}" type="doc">
      <dgm:prSet loTypeId="urn:microsoft.com/office/officeart/2009/3/layout/IncreasingArrowsProcess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BE82A7-D791-AD49-BABF-510FEF69ECB6}">
      <dgm:prSet/>
      <dgm:spPr/>
      <dgm:t>
        <a:bodyPr/>
        <a:lstStyle/>
        <a:p>
          <a:r>
            <a:rPr lang="et-EE" b="1" i="0" dirty="0"/>
            <a:t>1. Server </a:t>
          </a:r>
          <a:r>
            <a:rPr lang="et-EE" b="1" i="0" dirty="0" err="1"/>
            <a:t>Discovery</a:t>
          </a:r>
          <a:endParaRPr lang="en-US" dirty="0"/>
        </a:p>
      </dgm:t>
    </dgm:pt>
    <dgm:pt modelId="{8DACB627-F15E-E14A-9F17-53EC3826F30B}" type="parTrans" cxnId="{F3B647B7-2A5D-A146-9726-AFCAAD757452}">
      <dgm:prSet/>
      <dgm:spPr/>
      <dgm:t>
        <a:bodyPr/>
        <a:lstStyle/>
        <a:p>
          <a:endParaRPr lang="en-US"/>
        </a:p>
      </dgm:t>
    </dgm:pt>
    <dgm:pt modelId="{835C9615-AF59-BA41-B98C-39D5BBA6ED9D}" type="sibTrans" cxnId="{F3B647B7-2A5D-A146-9726-AFCAAD757452}">
      <dgm:prSet/>
      <dgm:spPr/>
      <dgm:t>
        <a:bodyPr/>
        <a:lstStyle/>
        <a:p>
          <a:endParaRPr lang="en-US"/>
        </a:p>
      </dgm:t>
    </dgm:pt>
    <dgm:pt modelId="{7FDBB083-F0C5-374E-BA85-7F8C61809AE7}">
      <dgm:prSet/>
      <dgm:spPr/>
      <dgm:t>
        <a:bodyPr/>
        <a:lstStyle/>
        <a:p>
          <a:r>
            <a:rPr lang="en-US" dirty="0"/>
            <a:t>2. Connectivity Check</a:t>
          </a:r>
        </a:p>
      </dgm:t>
    </dgm:pt>
    <dgm:pt modelId="{A0FBE3E6-3F3A-DF40-B8C1-224B4F042DA8}" type="parTrans" cxnId="{E275F9AE-612F-2044-BC65-7C9A6B2D83B8}">
      <dgm:prSet/>
      <dgm:spPr/>
      <dgm:t>
        <a:bodyPr/>
        <a:lstStyle/>
        <a:p>
          <a:endParaRPr lang="en-US"/>
        </a:p>
      </dgm:t>
    </dgm:pt>
    <dgm:pt modelId="{D9D576E1-AD71-664B-956E-2BA1EF181EA6}" type="sibTrans" cxnId="{E275F9AE-612F-2044-BC65-7C9A6B2D83B8}">
      <dgm:prSet/>
      <dgm:spPr/>
      <dgm:t>
        <a:bodyPr/>
        <a:lstStyle/>
        <a:p>
          <a:endParaRPr lang="en-US"/>
        </a:p>
      </dgm:t>
    </dgm:pt>
    <dgm:pt modelId="{72A6E599-FC45-864E-8F86-7A083631E54A}">
      <dgm:prSet/>
      <dgm:spPr/>
      <dgm:t>
        <a:bodyPr/>
        <a:lstStyle/>
        <a:p>
          <a:r>
            <a:rPr lang="en-US" dirty="0"/>
            <a:t>3. Authentication</a:t>
          </a:r>
        </a:p>
      </dgm:t>
    </dgm:pt>
    <dgm:pt modelId="{7A8E65DD-2A38-0745-893D-827BAA3248B4}" type="parTrans" cxnId="{19E19504-14A3-AA49-8FD7-E7513465D01D}">
      <dgm:prSet/>
      <dgm:spPr/>
      <dgm:t>
        <a:bodyPr/>
        <a:lstStyle/>
        <a:p>
          <a:endParaRPr lang="en-US"/>
        </a:p>
      </dgm:t>
    </dgm:pt>
    <dgm:pt modelId="{E98B97A5-183B-4A4E-B427-A74275DEBD66}" type="sibTrans" cxnId="{19E19504-14A3-AA49-8FD7-E7513465D01D}">
      <dgm:prSet/>
      <dgm:spPr/>
      <dgm:t>
        <a:bodyPr/>
        <a:lstStyle/>
        <a:p>
          <a:endParaRPr lang="en-US"/>
        </a:p>
      </dgm:t>
    </dgm:pt>
    <dgm:pt modelId="{6202B5E4-5039-DA4B-B260-293464C266A1}">
      <dgm:prSet/>
      <dgm:spPr/>
      <dgm:t>
        <a:bodyPr/>
        <a:lstStyle/>
        <a:p>
          <a:r>
            <a:rPr lang="en-US" dirty="0"/>
            <a:t>4. Optional Redirection</a:t>
          </a:r>
        </a:p>
      </dgm:t>
    </dgm:pt>
    <dgm:pt modelId="{9FDAE966-D980-0949-91A3-CEE162AA1B3E}" type="parTrans" cxnId="{AC2EFDAE-402D-7344-8F4B-621190530198}">
      <dgm:prSet/>
      <dgm:spPr/>
      <dgm:t>
        <a:bodyPr/>
        <a:lstStyle/>
        <a:p>
          <a:endParaRPr lang="en-US"/>
        </a:p>
      </dgm:t>
    </dgm:pt>
    <dgm:pt modelId="{C27EC096-BF16-3645-8389-1A213C379FB8}" type="sibTrans" cxnId="{AC2EFDAE-402D-7344-8F4B-621190530198}">
      <dgm:prSet/>
      <dgm:spPr/>
      <dgm:t>
        <a:bodyPr/>
        <a:lstStyle/>
        <a:p>
          <a:endParaRPr lang="en-US"/>
        </a:p>
      </dgm:t>
    </dgm:pt>
    <dgm:pt modelId="{23BE3344-C6C7-E742-A098-B87B24046F4E}">
      <dgm:prSet/>
      <dgm:spPr/>
      <dgm:t>
        <a:bodyPr/>
        <a:lstStyle/>
        <a:p>
          <a:r>
            <a:rPr lang="en-US" dirty="0"/>
            <a:t>5. Retrieve Settings and Policies</a:t>
          </a:r>
        </a:p>
      </dgm:t>
    </dgm:pt>
    <dgm:pt modelId="{FBBE0128-3E9F-7E43-8236-F3AF21632D9B}" type="parTrans" cxnId="{4A2BF13C-881A-F646-BA4B-4F7F314FC961}">
      <dgm:prSet/>
      <dgm:spPr/>
      <dgm:t>
        <a:bodyPr/>
        <a:lstStyle/>
        <a:p>
          <a:endParaRPr lang="en-US"/>
        </a:p>
      </dgm:t>
    </dgm:pt>
    <dgm:pt modelId="{2654F7CD-0CE4-B24C-8323-EC688B513078}" type="sibTrans" cxnId="{4A2BF13C-881A-F646-BA4B-4F7F314FC961}">
      <dgm:prSet/>
      <dgm:spPr/>
      <dgm:t>
        <a:bodyPr/>
        <a:lstStyle/>
        <a:p>
          <a:endParaRPr lang="en-US"/>
        </a:p>
      </dgm:t>
    </dgm:pt>
    <dgm:pt modelId="{390A29B4-BD3C-774A-BCDA-482E2803FED1}" type="pres">
      <dgm:prSet presAssocID="{A8F34AA3-58A3-E040-BC34-BA5ABCF188E6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63A019E-7A7B-2945-83DB-279169251FE9}" type="pres">
      <dgm:prSet presAssocID="{6BBE82A7-D791-AD49-BABF-510FEF69ECB6}" presName="parentText1" presStyleLbl="node1" presStyleIdx="0" presStyleCnt="1">
        <dgm:presLayoutVars>
          <dgm:chMax/>
          <dgm:chPref val="3"/>
          <dgm:bulletEnabled val="1"/>
        </dgm:presLayoutVars>
      </dgm:prSet>
      <dgm:spPr/>
    </dgm:pt>
    <dgm:pt modelId="{06DC5389-B94C-724D-BA35-77BBA9E9CA5A}" type="pres">
      <dgm:prSet presAssocID="{6BBE82A7-D791-AD49-BABF-510FEF69ECB6}" presName="childText1" presStyleLbl="solidAlignAcc1" presStyleIdx="0" presStyleCnt="1" custScaleY="58612" custLinFactNeighborX="987" custLinFactNeighborY="-22031">
        <dgm:presLayoutVars>
          <dgm:chMax val="0"/>
          <dgm:chPref val="0"/>
          <dgm:bulletEnabled val="1"/>
        </dgm:presLayoutVars>
      </dgm:prSet>
      <dgm:spPr/>
    </dgm:pt>
  </dgm:ptLst>
  <dgm:cxnLst>
    <dgm:cxn modelId="{19E19504-14A3-AA49-8FD7-E7513465D01D}" srcId="{6BBE82A7-D791-AD49-BABF-510FEF69ECB6}" destId="{72A6E599-FC45-864E-8F86-7A083631E54A}" srcOrd="1" destOrd="0" parTransId="{7A8E65DD-2A38-0745-893D-827BAA3248B4}" sibTransId="{E98B97A5-183B-4A4E-B427-A74275DEBD66}"/>
    <dgm:cxn modelId="{EFA00A07-228E-4D47-982F-59917E093C39}" type="presOf" srcId="{6202B5E4-5039-DA4B-B260-293464C266A1}" destId="{06DC5389-B94C-724D-BA35-77BBA9E9CA5A}" srcOrd="0" destOrd="2" presId="urn:microsoft.com/office/officeart/2009/3/layout/IncreasingArrowsProcess"/>
    <dgm:cxn modelId="{EFA8DE2E-610E-4345-ABDC-7633FEF35879}" type="presOf" srcId="{7FDBB083-F0C5-374E-BA85-7F8C61809AE7}" destId="{06DC5389-B94C-724D-BA35-77BBA9E9CA5A}" srcOrd="0" destOrd="0" presId="urn:microsoft.com/office/officeart/2009/3/layout/IncreasingArrowsProcess"/>
    <dgm:cxn modelId="{4A2BF13C-881A-F646-BA4B-4F7F314FC961}" srcId="{6BBE82A7-D791-AD49-BABF-510FEF69ECB6}" destId="{23BE3344-C6C7-E742-A098-B87B24046F4E}" srcOrd="3" destOrd="0" parTransId="{FBBE0128-3E9F-7E43-8236-F3AF21632D9B}" sibTransId="{2654F7CD-0CE4-B24C-8323-EC688B513078}"/>
    <dgm:cxn modelId="{DA423446-6671-C848-97E7-41FA8190F00E}" type="presOf" srcId="{A8F34AA3-58A3-E040-BC34-BA5ABCF188E6}" destId="{390A29B4-BD3C-774A-BCDA-482E2803FED1}" srcOrd="0" destOrd="0" presId="urn:microsoft.com/office/officeart/2009/3/layout/IncreasingArrowsProcess"/>
    <dgm:cxn modelId="{F28BE24C-42C7-F54A-989D-895A6F8BDE04}" type="presOf" srcId="{6BBE82A7-D791-AD49-BABF-510FEF69ECB6}" destId="{A63A019E-7A7B-2945-83DB-279169251FE9}" srcOrd="0" destOrd="0" presId="urn:microsoft.com/office/officeart/2009/3/layout/IncreasingArrowsProcess"/>
    <dgm:cxn modelId="{C609B898-5BE4-B34B-BC20-0CD47E11CA1C}" type="presOf" srcId="{72A6E599-FC45-864E-8F86-7A083631E54A}" destId="{06DC5389-B94C-724D-BA35-77BBA9E9CA5A}" srcOrd="0" destOrd="1" presId="urn:microsoft.com/office/officeart/2009/3/layout/IncreasingArrowsProcess"/>
    <dgm:cxn modelId="{E275F9AE-612F-2044-BC65-7C9A6B2D83B8}" srcId="{6BBE82A7-D791-AD49-BABF-510FEF69ECB6}" destId="{7FDBB083-F0C5-374E-BA85-7F8C61809AE7}" srcOrd="0" destOrd="0" parTransId="{A0FBE3E6-3F3A-DF40-B8C1-224B4F042DA8}" sibTransId="{D9D576E1-AD71-664B-956E-2BA1EF181EA6}"/>
    <dgm:cxn modelId="{AC2EFDAE-402D-7344-8F4B-621190530198}" srcId="{6BBE82A7-D791-AD49-BABF-510FEF69ECB6}" destId="{6202B5E4-5039-DA4B-B260-293464C266A1}" srcOrd="2" destOrd="0" parTransId="{9FDAE966-D980-0949-91A3-CEE162AA1B3E}" sibTransId="{C27EC096-BF16-3645-8389-1A213C379FB8}"/>
    <dgm:cxn modelId="{F3B647B7-2A5D-A146-9726-AFCAAD757452}" srcId="{A8F34AA3-58A3-E040-BC34-BA5ABCF188E6}" destId="{6BBE82A7-D791-AD49-BABF-510FEF69ECB6}" srcOrd="0" destOrd="0" parTransId="{8DACB627-F15E-E14A-9F17-53EC3826F30B}" sibTransId="{835C9615-AF59-BA41-B98C-39D5BBA6ED9D}"/>
    <dgm:cxn modelId="{2AC397F7-256D-7442-AB2D-97F3E0EBBEBD}" type="presOf" srcId="{23BE3344-C6C7-E742-A098-B87B24046F4E}" destId="{06DC5389-B94C-724D-BA35-77BBA9E9CA5A}" srcOrd="0" destOrd="3" presId="urn:microsoft.com/office/officeart/2009/3/layout/IncreasingArrowsProcess"/>
    <dgm:cxn modelId="{09FA92B6-000A-7B4A-9125-E764BC172A86}" type="presParOf" srcId="{390A29B4-BD3C-774A-BCDA-482E2803FED1}" destId="{A63A019E-7A7B-2945-83DB-279169251FE9}" srcOrd="0" destOrd="0" presId="urn:microsoft.com/office/officeart/2009/3/layout/IncreasingArrowsProcess"/>
    <dgm:cxn modelId="{AE182456-CEBF-EF4E-8090-902F63C68F77}" type="presParOf" srcId="{390A29B4-BD3C-774A-BCDA-482E2803FED1}" destId="{06DC5389-B94C-724D-BA35-77BBA9E9CA5A}" srcOrd="1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1C9D0C-C3C1-8F4B-A4CE-344FE7D946F6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4C0428-B86B-3B4B-AC16-09260CEE87DB}">
      <dgm:prSet phldrT="[Text]" custT="1"/>
      <dgm:spPr/>
      <dgm:t>
        <a:bodyPr/>
        <a:lstStyle/>
        <a:p>
          <a:pPr algn="l"/>
          <a:r>
            <a:rPr lang="en-US" sz="1800" b="1" baseline="0" dirty="0"/>
            <a:t>Web </a:t>
          </a:r>
          <a:r>
            <a:rPr lang="en-US" sz="1800" b="1" baseline="0" dirty="0" err="1"/>
            <a:t>autodiscovery</a:t>
          </a:r>
          <a:r>
            <a:rPr lang="en-US" sz="1800" b="1" baseline="0" dirty="0"/>
            <a:t>:</a:t>
          </a:r>
        </a:p>
        <a:p>
          <a:pPr algn="l"/>
          <a:r>
            <a:rPr lang="en-US" sz="1800" b="0" i="0" baseline="0" dirty="0"/>
            <a:t>1. </a:t>
          </a:r>
          <a:r>
            <a:rPr lang="en-US" sz="1800" b="0" i="0" baseline="0" dirty="0" err="1"/>
            <a:t>lyncdiscoverinternal</a:t>
          </a:r>
          <a:r>
            <a:rPr lang="en-US" sz="1800" b="0" i="0" baseline="0" dirty="0"/>
            <a:t>.&lt;domain&gt;</a:t>
          </a:r>
        </a:p>
        <a:p>
          <a:pPr algn="l"/>
          <a:r>
            <a:rPr lang="en-US" sz="1800" b="0" i="0" baseline="0" dirty="0"/>
            <a:t>2. </a:t>
          </a:r>
          <a:r>
            <a:rPr lang="en-US" sz="1800" b="0" i="0" baseline="0" dirty="0" err="1"/>
            <a:t>lyncdiscover</a:t>
          </a:r>
          <a:r>
            <a:rPr lang="en-US" sz="1800" b="0" i="0" baseline="0" dirty="0"/>
            <a:t>.&lt;domain&gt;</a:t>
          </a:r>
        </a:p>
      </dgm:t>
    </dgm:pt>
    <dgm:pt modelId="{B7C06D4E-444B-4249-B4D9-6C8401BB04D3}" type="parTrans" cxnId="{EF60C9C9-307D-2647-B896-F2597D02C31E}">
      <dgm:prSet/>
      <dgm:spPr/>
      <dgm:t>
        <a:bodyPr/>
        <a:lstStyle/>
        <a:p>
          <a:endParaRPr lang="en-US"/>
        </a:p>
      </dgm:t>
    </dgm:pt>
    <dgm:pt modelId="{C03E5CD9-45E0-B341-9160-E580F6E94BA3}" type="sibTrans" cxnId="{EF60C9C9-307D-2647-B896-F2597D02C31E}">
      <dgm:prSet/>
      <dgm:spPr/>
      <dgm:t>
        <a:bodyPr/>
        <a:lstStyle/>
        <a:p>
          <a:endParaRPr lang="en-US"/>
        </a:p>
      </dgm:t>
    </dgm:pt>
    <dgm:pt modelId="{6F17A8DE-8F8B-1B4B-9985-9C2E081DFB20}">
      <dgm:prSet phldrT="[Text]" custT="1"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</dgm:spPr>
      <dgm:t>
        <a:bodyPr/>
        <a:lstStyle/>
        <a:p>
          <a:pPr algn="l"/>
          <a:r>
            <a:rPr lang="en-US" sz="1600" b="1" baseline="0" dirty="0"/>
            <a:t>DNS SRV records:</a:t>
          </a:r>
        </a:p>
        <a:p>
          <a:pPr algn="l"/>
          <a:r>
            <a:rPr lang="en-US" sz="1600" b="1" baseline="0" dirty="0"/>
            <a:t>3. </a:t>
          </a:r>
          <a:r>
            <a:rPr lang="en-US" sz="1600" b="0" baseline="0" dirty="0"/>
            <a:t>_</a:t>
          </a:r>
          <a:r>
            <a:rPr lang="en-US" sz="1600" b="0" baseline="0" dirty="0" err="1"/>
            <a:t>sipinternaltls</a:t>
          </a:r>
          <a:r>
            <a:rPr lang="en-US" sz="1600" b="0" baseline="0" dirty="0"/>
            <a:t>._</a:t>
          </a:r>
          <a:r>
            <a:rPr lang="en-US" sz="1600" b="0" baseline="0" dirty="0" err="1"/>
            <a:t>tcp</a:t>
          </a:r>
          <a:r>
            <a:rPr lang="en-US" sz="1600" b="0" baseline="0" dirty="0"/>
            <a:t>.&lt;domain&gt;</a:t>
          </a:r>
        </a:p>
        <a:p>
          <a:pPr algn="l"/>
          <a:r>
            <a:rPr lang="en-US" sz="1600" b="1" baseline="0" dirty="0"/>
            <a:t>4. </a:t>
          </a:r>
          <a:r>
            <a:rPr lang="en-US" sz="1600" b="0" baseline="0" dirty="0"/>
            <a:t>_sip._</a:t>
          </a:r>
          <a:r>
            <a:rPr lang="en-US" sz="1600" b="0" baseline="0" dirty="0" err="1"/>
            <a:t>tls</a:t>
          </a:r>
          <a:r>
            <a:rPr lang="en-US" sz="1600" b="0" baseline="0" dirty="0"/>
            <a:t>.&lt;domain&gt;</a:t>
          </a:r>
        </a:p>
      </dgm:t>
    </dgm:pt>
    <dgm:pt modelId="{4A7AE7D4-3371-DA44-8365-0EEFB1936E4A}" type="sibTrans" cxnId="{81F78810-9787-1844-B694-AC42EA9EB0AD}">
      <dgm:prSet/>
      <dgm:spPr/>
      <dgm:t>
        <a:bodyPr/>
        <a:lstStyle/>
        <a:p>
          <a:endParaRPr lang="en-US"/>
        </a:p>
      </dgm:t>
    </dgm:pt>
    <dgm:pt modelId="{CED12D1A-8EDB-554D-BADE-8C2363FBB08C}" type="parTrans" cxnId="{81F78810-9787-1844-B694-AC42EA9EB0AD}">
      <dgm:prSet/>
      <dgm:spPr/>
      <dgm:t>
        <a:bodyPr/>
        <a:lstStyle/>
        <a:p>
          <a:endParaRPr lang="en-US"/>
        </a:p>
      </dgm:t>
    </dgm:pt>
    <dgm:pt modelId="{84736850-9626-C045-B227-884C4E468D26}">
      <dgm:prSet phldrT="[Text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</dgm:spPr>
      <dgm:t>
        <a:bodyPr/>
        <a:lstStyle/>
        <a:p>
          <a:pPr algn="l"/>
          <a:endParaRPr lang="en-US" sz="1600" b="1" baseline="0" dirty="0"/>
        </a:p>
        <a:p>
          <a:pPr algn="l"/>
          <a:r>
            <a:rPr lang="en-US" sz="1600" b="1" baseline="0" dirty="0"/>
            <a:t>DNS A records:</a:t>
          </a:r>
        </a:p>
        <a:p>
          <a:pPr algn="l"/>
          <a:r>
            <a:rPr lang="en-US" sz="1600" b="0" baseline="0" dirty="0"/>
            <a:t>5. sip.&lt;domain&gt;
6. </a:t>
          </a:r>
          <a:r>
            <a:rPr lang="en-US" sz="1600" b="0" baseline="0" dirty="0" err="1"/>
            <a:t>sipinternal</a:t>
          </a:r>
          <a:r>
            <a:rPr lang="en-US" sz="1600" b="0" baseline="0" dirty="0"/>
            <a:t>.&lt;domain&gt;
7. </a:t>
          </a:r>
          <a:r>
            <a:rPr lang="en-US" sz="1600" b="0" baseline="0" dirty="0" err="1"/>
            <a:t>sipexternal</a:t>
          </a:r>
          <a:r>
            <a:rPr lang="en-US" sz="1600" b="0" baseline="0" dirty="0"/>
            <a:t>.&lt;domain&gt;
</a:t>
          </a:r>
        </a:p>
      </dgm:t>
    </dgm:pt>
    <dgm:pt modelId="{C5F7B12A-97D1-CF4F-B9D4-B3A0BDCB38EA}" type="parTrans" cxnId="{70DBBF49-214E-DD4F-89CF-E79B8C4AD5E1}">
      <dgm:prSet/>
      <dgm:spPr/>
      <dgm:t>
        <a:bodyPr/>
        <a:lstStyle/>
        <a:p>
          <a:endParaRPr lang="en-US"/>
        </a:p>
      </dgm:t>
    </dgm:pt>
    <dgm:pt modelId="{AE106341-4CF4-C34A-AD61-74A34D61AD2B}" type="sibTrans" cxnId="{70DBBF49-214E-DD4F-89CF-E79B8C4AD5E1}">
      <dgm:prSet/>
      <dgm:spPr/>
      <dgm:t>
        <a:bodyPr/>
        <a:lstStyle/>
        <a:p>
          <a:endParaRPr lang="en-US"/>
        </a:p>
      </dgm:t>
    </dgm:pt>
    <dgm:pt modelId="{2C0A50B1-015B-E342-A595-CBA6A015446F}" type="pres">
      <dgm:prSet presAssocID="{3E1C9D0C-C3C1-8F4B-A4CE-344FE7D946F6}" presName="linearFlow" presStyleCnt="0">
        <dgm:presLayoutVars>
          <dgm:resizeHandles val="exact"/>
        </dgm:presLayoutVars>
      </dgm:prSet>
      <dgm:spPr/>
    </dgm:pt>
    <dgm:pt modelId="{92E86D56-A6BC-E74B-BE5D-AFB110DAB498}" type="pres">
      <dgm:prSet presAssocID="{C54C0428-B86B-3B4B-AC16-09260CEE87DB}" presName="node" presStyleLbl="node1" presStyleIdx="0" presStyleCnt="3" custScaleX="138645" custScaleY="90003" custLinFactNeighborY="39883">
        <dgm:presLayoutVars>
          <dgm:bulletEnabled val="1"/>
        </dgm:presLayoutVars>
      </dgm:prSet>
      <dgm:spPr/>
    </dgm:pt>
    <dgm:pt modelId="{D8DAB92F-8119-6046-9441-DC534CFA7F54}" type="pres">
      <dgm:prSet presAssocID="{C03E5CD9-45E0-B341-9160-E580F6E94BA3}" presName="sibTrans" presStyleLbl="sibTrans2D1" presStyleIdx="0" presStyleCnt="2"/>
      <dgm:spPr/>
    </dgm:pt>
    <dgm:pt modelId="{0EE30D03-3EE0-FC49-B6D0-D74808359568}" type="pres">
      <dgm:prSet presAssocID="{C03E5CD9-45E0-B341-9160-E580F6E94BA3}" presName="connectorText" presStyleLbl="sibTrans2D1" presStyleIdx="0" presStyleCnt="2"/>
      <dgm:spPr/>
    </dgm:pt>
    <dgm:pt modelId="{D414E409-0BFA-7F46-AA31-1C055FB2A52A}" type="pres">
      <dgm:prSet presAssocID="{6F17A8DE-8F8B-1B4B-9985-9C2E081DFB20}" presName="node" presStyleLbl="node1" presStyleIdx="1" presStyleCnt="3" custScaleX="138645" custScaleY="87384" custLinFactNeighborY="6002">
        <dgm:presLayoutVars>
          <dgm:bulletEnabled val="1"/>
        </dgm:presLayoutVars>
      </dgm:prSet>
      <dgm:spPr/>
    </dgm:pt>
    <dgm:pt modelId="{0F5DEE51-179F-BA45-BBAC-788F95050C89}" type="pres">
      <dgm:prSet presAssocID="{4A7AE7D4-3371-DA44-8365-0EEFB1936E4A}" presName="sibTrans" presStyleLbl="sibTrans2D1" presStyleIdx="1" presStyleCnt="2"/>
      <dgm:spPr/>
    </dgm:pt>
    <dgm:pt modelId="{25CF0672-7209-004B-8257-AFC55D4EB2F1}" type="pres">
      <dgm:prSet presAssocID="{4A7AE7D4-3371-DA44-8365-0EEFB1936E4A}" presName="connectorText" presStyleLbl="sibTrans2D1" presStyleIdx="1" presStyleCnt="2"/>
      <dgm:spPr/>
    </dgm:pt>
    <dgm:pt modelId="{396BA923-2B4B-CA4A-B332-5A276FD3401E}" type="pres">
      <dgm:prSet presAssocID="{84736850-9626-C045-B227-884C4E468D26}" presName="node" presStyleLbl="node1" presStyleIdx="2" presStyleCnt="3" custScaleX="138645" custScaleY="127229" custLinFactNeighborY="-28202">
        <dgm:presLayoutVars>
          <dgm:bulletEnabled val="1"/>
        </dgm:presLayoutVars>
      </dgm:prSet>
      <dgm:spPr/>
    </dgm:pt>
  </dgm:ptLst>
  <dgm:cxnLst>
    <dgm:cxn modelId="{81F78810-9787-1844-B694-AC42EA9EB0AD}" srcId="{3E1C9D0C-C3C1-8F4B-A4CE-344FE7D946F6}" destId="{6F17A8DE-8F8B-1B4B-9985-9C2E081DFB20}" srcOrd="1" destOrd="0" parTransId="{CED12D1A-8EDB-554D-BADE-8C2363FBB08C}" sibTransId="{4A7AE7D4-3371-DA44-8365-0EEFB1936E4A}"/>
    <dgm:cxn modelId="{3B7A4D2F-153B-7B47-8EC4-695D8E82B77F}" type="presOf" srcId="{4A7AE7D4-3371-DA44-8365-0EEFB1936E4A}" destId="{25CF0672-7209-004B-8257-AFC55D4EB2F1}" srcOrd="1" destOrd="0" presId="urn:microsoft.com/office/officeart/2005/8/layout/process2"/>
    <dgm:cxn modelId="{70DBBF49-214E-DD4F-89CF-E79B8C4AD5E1}" srcId="{3E1C9D0C-C3C1-8F4B-A4CE-344FE7D946F6}" destId="{84736850-9626-C045-B227-884C4E468D26}" srcOrd="2" destOrd="0" parTransId="{C5F7B12A-97D1-CF4F-B9D4-B3A0BDCB38EA}" sibTransId="{AE106341-4CF4-C34A-AD61-74A34D61AD2B}"/>
    <dgm:cxn modelId="{63FB495B-03A0-3241-B407-93F5118A8148}" type="presOf" srcId="{C03E5CD9-45E0-B341-9160-E580F6E94BA3}" destId="{D8DAB92F-8119-6046-9441-DC534CFA7F54}" srcOrd="0" destOrd="0" presId="urn:microsoft.com/office/officeart/2005/8/layout/process2"/>
    <dgm:cxn modelId="{60A8046E-03BF-1F4C-A0B6-C3E520C5E883}" type="presOf" srcId="{C03E5CD9-45E0-B341-9160-E580F6E94BA3}" destId="{0EE30D03-3EE0-FC49-B6D0-D74808359568}" srcOrd="1" destOrd="0" presId="urn:microsoft.com/office/officeart/2005/8/layout/process2"/>
    <dgm:cxn modelId="{8B91F970-2F74-7A47-A31F-523B2BCC43C0}" type="presOf" srcId="{C54C0428-B86B-3B4B-AC16-09260CEE87DB}" destId="{92E86D56-A6BC-E74B-BE5D-AFB110DAB498}" srcOrd="0" destOrd="0" presId="urn:microsoft.com/office/officeart/2005/8/layout/process2"/>
    <dgm:cxn modelId="{48CC2C88-5038-9544-A7B7-0949E051BFA9}" type="presOf" srcId="{84736850-9626-C045-B227-884C4E468D26}" destId="{396BA923-2B4B-CA4A-B332-5A276FD3401E}" srcOrd="0" destOrd="0" presId="urn:microsoft.com/office/officeart/2005/8/layout/process2"/>
    <dgm:cxn modelId="{866AF190-315F-344F-95F9-70A211B3D1AB}" type="presOf" srcId="{3E1C9D0C-C3C1-8F4B-A4CE-344FE7D946F6}" destId="{2C0A50B1-015B-E342-A595-CBA6A015446F}" srcOrd="0" destOrd="0" presId="urn:microsoft.com/office/officeart/2005/8/layout/process2"/>
    <dgm:cxn modelId="{F2407AB0-D921-3148-B962-E20E41784E5B}" type="presOf" srcId="{6F17A8DE-8F8B-1B4B-9985-9C2E081DFB20}" destId="{D414E409-0BFA-7F46-AA31-1C055FB2A52A}" srcOrd="0" destOrd="0" presId="urn:microsoft.com/office/officeart/2005/8/layout/process2"/>
    <dgm:cxn modelId="{5AEAACB4-66AD-E84B-9B4A-3710B14CEC93}" type="presOf" srcId="{4A7AE7D4-3371-DA44-8365-0EEFB1936E4A}" destId="{0F5DEE51-179F-BA45-BBAC-788F95050C89}" srcOrd="0" destOrd="0" presId="urn:microsoft.com/office/officeart/2005/8/layout/process2"/>
    <dgm:cxn modelId="{EF60C9C9-307D-2647-B896-F2597D02C31E}" srcId="{3E1C9D0C-C3C1-8F4B-A4CE-344FE7D946F6}" destId="{C54C0428-B86B-3B4B-AC16-09260CEE87DB}" srcOrd="0" destOrd="0" parTransId="{B7C06D4E-444B-4249-B4D9-6C8401BB04D3}" sibTransId="{C03E5CD9-45E0-B341-9160-E580F6E94BA3}"/>
    <dgm:cxn modelId="{7D7FBD34-5B48-BF4E-8A63-429DA1748D4D}" type="presParOf" srcId="{2C0A50B1-015B-E342-A595-CBA6A015446F}" destId="{92E86D56-A6BC-E74B-BE5D-AFB110DAB498}" srcOrd="0" destOrd="0" presId="urn:microsoft.com/office/officeart/2005/8/layout/process2"/>
    <dgm:cxn modelId="{2059AE1C-936E-1E40-A9CD-B3F1E99D6DA2}" type="presParOf" srcId="{2C0A50B1-015B-E342-A595-CBA6A015446F}" destId="{D8DAB92F-8119-6046-9441-DC534CFA7F54}" srcOrd="1" destOrd="0" presId="urn:microsoft.com/office/officeart/2005/8/layout/process2"/>
    <dgm:cxn modelId="{78D99C39-758D-D94A-B11C-2EFD2F471ED3}" type="presParOf" srcId="{D8DAB92F-8119-6046-9441-DC534CFA7F54}" destId="{0EE30D03-3EE0-FC49-B6D0-D74808359568}" srcOrd="0" destOrd="0" presId="urn:microsoft.com/office/officeart/2005/8/layout/process2"/>
    <dgm:cxn modelId="{723110DB-F21F-E947-84F0-1837804C8D15}" type="presParOf" srcId="{2C0A50B1-015B-E342-A595-CBA6A015446F}" destId="{D414E409-0BFA-7F46-AA31-1C055FB2A52A}" srcOrd="2" destOrd="0" presId="urn:microsoft.com/office/officeart/2005/8/layout/process2"/>
    <dgm:cxn modelId="{43E8EF71-D216-184A-AF10-EBA893CEFBA5}" type="presParOf" srcId="{2C0A50B1-015B-E342-A595-CBA6A015446F}" destId="{0F5DEE51-179F-BA45-BBAC-788F95050C89}" srcOrd="3" destOrd="0" presId="urn:microsoft.com/office/officeart/2005/8/layout/process2"/>
    <dgm:cxn modelId="{DC9A06A9-EE24-A94F-AF51-DDCD6312D994}" type="presParOf" srcId="{0F5DEE51-179F-BA45-BBAC-788F95050C89}" destId="{25CF0672-7209-004B-8257-AFC55D4EB2F1}" srcOrd="0" destOrd="0" presId="urn:microsoft.com/office/officeart/2005/8/layout/process2"/>
    <dgm:cxn modelId="{ADE1CF2A-2877-914A-8B0D-AEFCD5ABAA12}" type="presParOf" srcId="{2C0A50B1-015B-E342-A595-CBA6A015446F}" destId="{396BA923-2B4B-CA4A-B332-5A276FD3401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A019E-7A7B-2945-83DB-279169251FE9}">
      <dsp:nvSpPr>
        <dsp:cNvPr id="0" name=""/>
        <dsp:cNvSpPr/>
      </dsp:nvSpPr>
      <dsp:spPr>
        <a:xfrm>
          <a:off x="0" y="535689"/>
          <a:ext cx="5370653" cy="78218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254000" bIns="12417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500" b="1" i="0" kern="1200" dirty="0"/>
            <a:t>1. Server </a:t>
          </a:r>
          <a:r>
            <a:rPr lang="et-EE" sz="1500" b="1" i="0" kern="1200" dirty="0" err="1"/>
            <a:t>Discovery</a:t>
          </a:r>
          <a:endParaRPr lang="en-US" sz="1500" kern="1200" dirty="0"/>
        </a:p>
      </dsp:txBody>
      <dsp:txXfrm>
        <a:off x="0" y="731235"/>
        <a:ext cx="5175107" cy="391091"/>
      </dsp:txXfrm>
    </dsp:sp>
    <dsp:sp modelId="{06DC5389-B94C-724D-BA35-77BBA9E9CA5A}">
      <dsp:nvSpPr>
        <dsp:cNvPr id="0" name=""/>
        <dsp:cNvSpPr/>
      </dsp:nvSpPr>
      <dsp:spPr>
        <a:xfrm>
          <a:off x="48985" y="1113270"/>
          <a:ext cx="4963020" cy="1229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2. Connectivity Check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3. Authentication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4. Optional Redirection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5. Retrieve Settings and Policies</a:t>
          </a:r>
        </a:p>
      </dsp:txBody>
      <dsp:txXfrm>
        <a:off x="48985" y="1113270"/>
        <a:ext cx="4963020" cy="1229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86D56-A6BC-E74B-BE5D-AFB110DAB498}">
      <dsp:nvSpPr>
        <dsp:cNvPr id="0" name=""/>
        <dsp:cNvSpPr/>
      </dsp:nvSpPr>
      <dsp:spPr>
        <a:xfrm>
          <a:off x="0" y="215877"/>
          <a:ext cx="3601905" cy="961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/>
            <a:t>Web </a:t>
          </a:r>
          <a:r>
            <a:rPr lang="en-US" sz="1800" b="1" kern="1200" baseline="0" dirty="0" err="1"/>
            <a:t>autodiscovery</a:t>
          </a:r>
          <a:r>
            <a:rPr lang="en-US" sz="1800" b="1" kern="1200" baseline="0" dirty="0"/>
            <a:t>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/>
            <a:t>1. </a:t>
          </a:r>
          <a:r>
            <a:rPr lang="en-US" sz="1800" b="0" i="0" kern="1200" baseline="0" dirty="0" err="1"/>
            <a:t>lyncdiscoverinternal</a:t>
          </a:r>
          <a:r>
            <a:rPr lang="en-US" sz="1800" b="0" i="0" kern="1200" baseline="0" dirty="0"/>
            <a:t>.&lt;domain&gt;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baseline="0" dirty="0"/>
            <a:t>2. </a:t>
          </a:r>
          <a:r>
            <a:rPr lang="en-US" sz="1800" b="0" i="0" kern="1200" baseline="0" dirty="0" err="1"/>
            <a:t>lyncdiscover</a:t>
          </a:r>
          <a:r>
            <a:rPr lang="en-US" sz="1800" b="0" i="0" kern="1200" baseline="0" dirty="0"/>
            <a:t>.&lt;domain&gt;</a:t>
          </a:r>
        </a:p>
      </dsp:txBody>
      <dsp:txXfrm>
        <a:off x="28168" y="244045"/>
        <a:ext cx="3545569" cy="905391"/>
      </dsp:txXfrm>
    </dsp:sp>
    <dsp:sp modelId="{D8DAB92F-8119-6046-9441-DC534CFA7F54}">
      <dsp:nvSpPr>
        <dsp:cNvPr id="0" name=""/>
        <dsp:cNvSpPr/>
      </dsp:nvSpPr>
      <dsp:spPr>
        <a:xfrm rot="5400000">
          <a:off x="1668480" y="1113810"/>
          <a:ext cx="264943" cy="480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656698" y="1221762"/>
        <a:ext cx="288509" cy="185460"/>
      </dsp:txXfrm>
    </dsp:sp>
    <dsp:sp modelId="{D414E409-0BFA-7F46-AA31-1C055FB2A52A}">
      <dsp:nvSpPr>
        <dsp:cNvPr id="0" name=""/>
        <dsp:cNvSpPr/>
      </dsp:nvSpPr>
      <dsp:spPr>
        <a:xfrm>
          <a:off x="0" y="1530863"/>
          <a:ext cx="3601905" cy="933742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/>
            <a:t>DNS SRV records: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/>
            <a:t>3. </a:t>
          </a:r>
          <a:r>
            <a:rPr lang="en-US" sz="1600" b="0" kern="1200" baseline="0" dirty="0"/>
            <a:t>_</a:t>
          </a:r>
          <a:r>
            <a:rPr lang="en-US" sz="1600" b="0" kern="1200" baseline="0" dirty="0" err="1"/>
            <a:t>sipinternaltls</a:t>
          </a:r>
          <a:r>
            <a:rPr lang="en-US" sz="1600" b="0" kern="1200" baseline="0" dirty="0"/>
            <a:t>._</a:t>
          </a:r>
          <a:r>
            <a:rPr lang="en-US" sz="1600" b="0" kern="1200" baseline="0" dirty="0" err="1"/>
            <a:t>tcp</a:t>
          </a:r>
          <a:r>
            <a:rPr lang="en-US" sz="1600" b="0" kern="1200" baseline="0" dirty="0"/>
            <a:t>.&lt;domain&gt;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/>
            <a:t>4. </a:t>
          </a:r>
          <a:r>
            <a:rPr lang="en-US" sz="1600" b="0" kern="1200" baseline="0" dirty="0"/>
            <a:t>_sip._</a:t>
          </a:r>
          <a:r>
            <a:rPr lang="en-US" sz="1600" b="0" kern="1200" baseline="0" dirty="0" err="1"/>
            <a:t>tls</a:t>
          </a:r>
          <a:r>
            <a:rPr lang="en-US" sz="1600" b="0" kern="1200" baseline="0" dirty="0"/>
            <a:t>.&lt;domain&gt;</a:t>
          </a:r>
        </a:p>
      </dsp:txBody>
      <dsp:txXfrm>
        <a:off x="27348" y="1558211"/>
        <a:ext cx="3547209" cy="879046"/>
      </dsp:txXfrm>
    </dsp:sp>
    <dsp:sp modelId="{0F5DEE51-179F-BA45-BBAC-788F95050C89}">
      <dsp:nvSpPr>
        <dsp:cNvPr id="0" name=""/>
        <dsp:cNvSpPr/>
      </dsp:nvSpPr>
      <dsp:spPr>
        <a:xfrm rot="5400000">
          <a:off x="1669128" y="2399947"/>
          <a:ext cx="263648" cy="4808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1656698" y="2508546"/>
        <a:ext cx="288509" cy="184554"/>
      </dsp:txXfrm>
    </dsp:sp>
    <dsp:sp modelId="{396BA923-2B4B-CA4A-B332-5A276FD3401E}">
      <dsp:nvSpPr>
        <dsp:cNvPr id="0" name=""/>
        <dsp:cNvSpPr/>
      </dsp:nvSpPr>
      <dsp:spPr>
        <a:xfrm>
          <a:off x="0" y="2816137"/>
          <a:ext cx="3601905" cy="1359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baseline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/>
            <a:t>DNS A records: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baseline="0" dirty="0"/>
            <a:t>5. sip.&lt;domain&gt;
6. </a:t>
          </a:r>
          <a:r>
            <a:rPr lang="en-US" sz="1600" b="0" kern="1200" baseline="0" dirty="0" err="1"/>
            <a:t>sipinternal</a:t>
          </a:r>
          <a:r>
            <a:rPr lang="en-US" sz="1600" b="0" kern="1200" baseline="0" dirty="0"/>
            <a:t>.&lt;domain&gt;
7. </a:t>
          </a:r>
          <a:r>
            <a:rPr lang="en-US" sz="1600" b="0" kern="1200" baseline="0" dirty="0" err="1"/>
            <a:t>sipexternal</a:t>
          </a:r>
          <a:r>
            <a:rPr lang="en-US" sz="1600" b="0" kern="1200" baseline="0" dirty="0"/>
            <a:t>.&lt;domain&gt;
</a:t>
          </a:r>
        </a:p>
      </dsp:txBody>
      <dsp:txXfrm>
        <a:off x="39819" y="2855956"/>
        <a:ext cx="3522267" cy="1279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7313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3553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0385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315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t-EE"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592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t-EE"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8644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t-EE"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996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t-EE"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4275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t-EE"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4538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endParaRPr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433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6327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t-EE"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202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t-EE"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4595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t-EE" b="0" dirty="0">
              <a:sym typeface="Wingdings" pitchFamily="2" charset="2"/>
            </a:endParaRPr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939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3749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9777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" name="Google Shape;122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6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t-EE"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0351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118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279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7407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t-EE"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8126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086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0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41549"/>
            <a:ext cx="3996269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0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7866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0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5732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0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10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9999" y="359999"/>
            <a:ext cx="2381256" cy="53198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11071071" y="6404294"/>
            <a:ext cx="282730" cy="26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>
  <p:cSld name="Picture with 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3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41549"/>
            <a:ext cx="3996269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3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7866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3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5732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11071071" y="6404294"/>
            <a:ext cx="282730" cy="26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4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41549"/>
            <a:ext cx="3996269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4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7866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4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5732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ldNum" idx="12"/>
          </p:nvPr>
        </p:nvSpPr>
        <p:spPr>
          <a:xfrm>
            <a:off x="11071071" y="6404294"/>
            <a:ext cx="282730" cy="26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5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41549"/>
            <a:ext cx="3996269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5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7866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5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5732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11071071" y="6404294"/>
            <a:ext cx="282730" cy="26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6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41549"/>
            <a:ext cx="3996269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6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7866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6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5732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ldNum" idx="12"/>
          </p:nvPr>
        </p:nvSpPr>
        <p:spPr>
          <a:xfrm>
            <a:off x="11071071" y="6404294"/>
            <a:ext cx="282730" cy="26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>
  <p:cSld name="Vertical Title and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7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41549"/>
            <a:ext cx="3996269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7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7866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7" descr="Picture 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5732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11071071" y="6404294"/>
            <a:ext cx="282730" cy="26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9" descr="Picture 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6441549"/>
            <a:ext cx="3996269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9" descr="Picture 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97866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9" descr="Picture 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95732" y="6441549"/>
            <a:ext cx="3996274" cy="4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9" descr="Picture 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59999" y="5399999"/>
            <a:ext cx="2381256" cy="5319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11071071" y="6404294"/>
            <a:ext cx="282730" cy="26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13" Type="http://schemas.openxmlformats.org/officeDocument/2006/relationships/image" Target="../media/image48.tiff"/><Relationship Id="rId18" Type="http://schemas.openxmlformats.org/officeDocument/2006/relationships/image" Target="../media/image53.tiff"/><Relationship Id="rId26" Type="http://schemas.openxmlformats.org/officeDocument/2006/relationships/image" Target="../media/image61.tiff"/><Relationship Id="rId3" Type="http://schemas.openxmlformats.org/officeDocument/2006/relationships/image" Target="../media/image38.png"/><Relationship Id="rId21" Type="http://schemas.openxmlformats.org/officeDocument/2006/relationships/image" Target="../media/image56.tiff"/><Relationship Id="rId7" Type="http://schemas.openxmlformats.org/officeDocument/2006/relationships/image" Target="../media/image42.tiff"/><Relationship Id="rId12" Type="http://schemas.openxmlformats.org/officeDocument/2006/relationships/image" Target="../media/image47.tiff"/><Relationship Id="rId17" Type="http://schemas.openxmlformats.org/officeDocument/2006/relationships/image" Target="../media/image52.tiff"/><Relationship Id="rId25" Type="http://schemas.openxmlformats.org/officeDocument/2006/relationships/image" Target="../media/image60.tif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1.tiff"/><Relationship Id="rId20" Type="http://schemas.openxmlformats.org/officeDocument/2006/relationships/image" Target="../media/image5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24" Type="http://schemas.openxmlformats.org/officeDocument/2006/relationships/image" Target="../media/image59.tiff"/><Relationship Id="rId5" Type="http://schemas.openxmlformats.org/officeDocument/2006/relationships/image" Target="../media/image40.tiff"/><Relationship Id="rId15" Type="http://schemas.openxmlformats.org/officeDocument/2006/relationships/image" Target="../media/image50.tiff"/><Relationship Id="rId23" Type="http://schemas.openxmlformats.org/officeDocument/2006/relationships/image" Target="../media/image58.tiff"/><Relationship Id="rId10" Type="http://schemas.openxmlformats.org/officeDocument/2006/relationships/image" Target="../media/image45.tiff"/><Relationship Id="rId19" Type="http://schemas.openxmlformats.org/officeDocument/2006/relationships/image" Target="../media/image54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Relationship Id="rId14" Type="http://schemas.openxmlformats.org/officeDocument/2006/relationships/image" Target="../media/image49.tiff"/><Relationship Id="rId22" Type="http://schemas.openxmlformats.org/officeDocument/2006/relationships/image" Target="../media/image57.tiff"/><Relationship Id="rId27" Type="http://schemas.openxmlformats.org/officeDocument/2006/relationships/image" Target="../media/image6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pectx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>
            <a:spLocks noGrp="1"/>
          </p:cNvSpPr>
          <p:nvPr>
            <p:ph type="ctrTitle" idx="4294967295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Exo 2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An Inside View to</a:t>
            </a:r>
            <a:br>
              <a:rPr lang="en-US" sz="60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</a:br>
            <a:r>
              <a:rPr lang="en-US" sz="6000" b="1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Domain </a:t>
            </a:r>
            <a:r>
              <a:rPr lang="en-US" sz="6000" b="1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Typosquatting</a:t>
            </a:r>
            <a:endParaRPr sz="6000" b="1" i="0" u="none" strike="noStrike" cap="none" dirty="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4" name="Google Shape;74;p1"/>
          <p:cNvSpPr txBox="1">
            <a:spLocks noGrp="1"/>
          </p:cNvSpPr>
          <p:nvPr>
            <p:ph type="subTitle" idx="4294967295"/>
          </p:nvPr>
        </p:nvSpPr>
        <p:spPr>
          <a:xfrm>
            <a:off x="1524000" y="3602037"/>
            <a:ext cx="9144000" cy="165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220"/>
              <a:buFont typeface="Arial"/>
              <a:buNone/>
            </a:pPr>
            <a:endParaRPr sz="222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220"/>
              <a:buFont typeface="Arial"/>
              <a:buNone/>
            </a:pPr>
            <a:endParaRPr sz="222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997"/>
              <a:buFont typeface="Arial"/>
              <a:buNone/>
            </a:pPr>
            <a:r>
              <a:rPr lang="en-US" sz="1997" b="0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Jüri</a:t>
            </a:r>
            <a:r>
              <a:rPr lang="en-US" sz="1997" b="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en-US" sz="1997" b="0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Shamov-Liiver</a:t>
            </a:r>
            <a:endParaRPr sz="222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997"/>
              <a:buFont typeface="Arial"/>
              <a:buNone/>
            </a:pPr>
            <a:r>
              <a:rPr lang="en-US" sz="1997" b="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Co-founder, researcher, developer, … at </a:t>
            </a:r>
            <a:r>
              <a:rPr lang="en-US" sz="1997" b="0" i="0" u="none" strike="noStrike" cap="none" dirty="0" err="1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Spectx</a:t>
            </a:r>
            <a:endParaRPr sz="222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40" y="2979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Domains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E3981E70-52F7-9741-A87D-24777F5E3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440" y="1400077"/>
            <a:ext cx="5033005" cy="159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000" dirty="0"/>
              <a:t>4376 </a:t>
            </a:r>
            <a:r>
              <a:rPr lang="et-EE" sz="2000" dirty="0" err="1"/>
              <a:t>domains</a:t>
            </a:r>
            <a:r>
              <a:rPr lang="et-EE" sz="2000" dirty="0"/>
              <a:t> in </a:t>
            </a:r>
            <a:r>
              <a:rPr lang="et-EE" sz="2000" dirty="0" err="1"/>
              <a:t>total</a:t>
            </a:r>
            <a:endParaRPr lang="et-EE" sz="2000" dirty="0"/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000" dirty="0"/>
              <a:t>52,3% in .</a:t>
            </a:r>
            <a:r>
              <a:rPr lang="et-EE" sz="2000" dirty="0" err="1"/>
              <a:t>com</a:t>
            </a:r>
            <a:endParaRPr lang="et-EE" sz="2000" dirty="0"/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000" dirty="0"/>
              <a:t>.cm + .</a:t>
            </a:r>
            <a:r>
              <a:rPr lang="et-EE" sz="2000" dirty="0" err="1"/>
              <a:t>om</a:t>
            </a:r>
            <a:r>
              <a:rPr lang="et-EE" sz="2000" dirty="0"/>
              <a:t> = ~25%</a:t>
            </a:r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000" dirty="0" err="1"/>
              <a:t>Most</a:t>
            </a:r>
            <a:r>
              <a:rPr lang="et-EE" sz="2000" dirty="0"/>
              <a:t> </a:t>
            </a:r>
            <a:r>
              <a:rPr lang="et-EE" sz="2000" dirty="0" err="1"/>
              <a:t>countries</a:t>
            </a:r>
            <a:r>
              <a:rPr lang="et-EE" sz="2000" dirty="0"/>
              <a:t> </a:t>
            </a:r>
            <a:r>
              <a:rPr lang="et-EE" sz="2000" dirty="0" err="1"/>
              <a:t>tld’s</a:t>
            </a:r>
            <a:r>
              <a:rPr lang="et-EE" sz="2000" dirty="0"/>
              <a:t> are </a:t>
            </a:r>
            <a:r>
              <a:rPr lang="et-EE" sz="2000" dirty="0" err="1"/>
              <a:t>represented</a:t>
            </a:r>
            <a:endParaRPr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40F9F5-A8D8-E642-8D61-B842FFE7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" t="7258" r="45641" b="19831"/>
          <a:stretch/>
        </p:blipFill>
        <p:spPr>
          <a:xfrm>
            <a:off x="5648445" y="1400078"/>
            <a:ext cx="6088284" cy="5000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EFE0E5-9996-354E-A91E-1A9AEDE30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40" y="3234087"/>
            <a:ext cx="3111608" cy="28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55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7014" y="2841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Campaigns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6" name="Google Shape;93;p4">
            <a:extLst>
              <a:ext uri="{FF2B5EF4-FFF2-40B4-BE49-F238E27FC236}">
                <a16:creationId xmlns:a16="http://schemas.microsoft.com/office/drawing/2014/main" id="{A739CE52-9300-1B49-AF8D-E0327DE13272}"/>
              </a:ext>
            </a:extLst>
          </p:cNvPr>
          <p:cNvSpPr txBox="1">
            <a:spLocks/>
          </p:cNvSpPr>
          <p:nvPr/>
        </p:nvSpPr>
        <p:spPr>
          <a:xfrm>
            <a:off x="627014" y="1204611"/>
            <a:ext cx="10304415" cy="2466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sz="1800" dirty="0"/>
              <a:t>Each </a:t>
            </a:r>
            <a:r>
              <a:rPr lang="en-US" sz="1800" dirty="0" err="1"/>
              <a:t>typosquatted</a:t>
            </a:r>
            <a:r>
              <a:rPr lang="en-US" sz="1800" dirty="0"/>
              <a:t> domain is assigned to numeric ID code</a:t>
            </a:r>
          </a:p>
          <a:p>
            <a:pPr marL="342900" indent="-342900" algn="l">
              <a:lnSpc>
                <a:spcPct val="130000"/>
              </a:lnSpc>
              <a:buSzPts val="2480"/>
              <a:buFont typeface="Arial" panose="020B0604020202020204" pitchFamily="34" charset="0"/>
              <a:buChar char="•"/>
            </a:pPr>
            <a:r>
              <a:rPr lang="en-US" sz="1800" dirty="0"/>
              <a:t>Registered incrementally over time:</a:t>
            </a:r>
          </a:p>
          <a:p>
            <a:pPr marL="800100" lvl="1" indent="-342900" algn="l">
              <a:lnSpc>
                <a:spcPct val="130000"/>
              </a:lnSpc>
              <a:buSzPts val="2480"/>
              <a:buFont typeface="Arial" panose="020B0604020202020204" pitchFamily="34" charset="0"/>
              <a:buChar char="•"/>
            </a:pPr>
            <a:r>
              <a:rPr lang="en-US" sz="1800" b="0" dirty="0"/>
              <a:t>Increasing when ordered by ‘first-seen’ date of appearance</a:t>
            </a:r>
          </a:p>
          <a:p>
            <a:pPr marL="342900" indent="-342900" algn="l">
              <a:lnSpc>
                <a:spcPct val="130000"/>
              </a:lnSpc>
              <a:buSzPts val="2480"/>
              <a:buFont typeface="Arial" panose="020B0604020202020204" pitchFamily="34" charset="0"/>
              <a:buChar char="•"/>
            </a:pPr>
            <a:r>
              <a:rPr lang="en-US" sz="1800" dirty="0"/>
              <a:t>‘Out-of-order’ ID’s likely indicate that an earlier registered domain did not ‘work’ for a while</a:t>
            </a:r>
          </a:p>
          <a:p>
            <a:pPr marL="800100" lvl="1" indent="-342900" algn="l">
              <a:lnSpc>
                <a:spcPct val="130000"/>
              </a:lnSpc>
              <a:buSzPts val="2480"/>
              <a:buFont typeface="Arial" panose="020B0604020202020204" pitchFamily="34" charset="0"/>
              <a:buChar char="•"/>
            </a:pPr>
            <a:r>
              <a:rPr lang="en-US" sz="1800" b="0" dirty="0"/>
              <a:t>Similarly, there are gaps in the ID sequence, which likely represent campaigns that never worked.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D4371-AD94-4D4C-BDE0-3659B5FE9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54"/>
          <a:stretch/>
        </p:blipFill>
        <p:spPr>
          <a:xfrm>
            <a:off x="621076" y="3671047"/>
            <a:ext cx="5192252" cy="251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76178-6071-B647-A954-A1BC9D0BC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328" y="3671047"/>
            <a:ext cx="532928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1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40" y="3211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Top campaigns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E3981E70-52F7-9741-A87D-24777F5E3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440" y="1400077"/>
            <a:ext cx="5033005" cy="159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000" dirty="0" err="1"/>
              <a:t>Metrics</a:t>
            </a:r>
            <a:r>
              <a:rPr lang="et-EE" sz="2000" dirty="0"/>
              <a:t>: 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000" dirty="0"/>
              <a:t># of </a:t>
            </a:r>
            <a:r>
              <a:rPr lang="et-EE" sz="2000" dirty="0" err="1"/>
              <a:t>visitors</a:t>
            </a:r>
            <a:endParaRPr lang="et-EE" sz="2000" dirty="0"/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000" b="0" dirty="0"/>
              <a:t># of </a:t>
            </a:r>
            <a:r>
              <a:rPr lang="et-EE" sz="2000" b="0" dirty="0" err="1"/>
              <a:t>requests</a:t>
            </a:r>
            <a:endParaRPr sz="20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86742-ACB6-FC48-835C-A4A80A19C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85" y="2997841"/>
            <a:ext cx="3343102" cy="2768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C6FA39-1C18-204C-B085-905664610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200" y="1400077"/>
            <a:ext cx="5435600" cy="256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687491-66D3-BE45-9D61-240CC4E59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232" y="2997841"/>
            <a:ext cx="3664624" cy="276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89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40" y="274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Campaigns lifetime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E3981E70-52F7-9741-A87D-24777F5E3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440" y="1400077"/>
            <a:ext cx="5033005" cy="159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000" dirty="0" err="1"/>
              <a:t>Characterized</a:t>
            </a:r>
            <a:r>
              <a:rPr lang="et-EE" sz="2000" dirty="0"/>
              <a:t> </a:t>
            </a:r>
            <a:r>
              <a:rPr lang="et-EE" sz="2000" dirty="0" err="1"/>
              <a:t>by</a:t>
            </a:r>
            <a:r>
              <a:rPr lang="et-EE" sz="2000" dirty="0"/>
              <a:t> 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000" dirty="0"/>
              <a:t>#</a:t>
            </a:r>
            <a:r>
              <a:rPr lang="et-EE" sz="2000" dirty="0" err="1"/>
              <a:t>visitors</a:t>
            </a:r>
            <a:endParaRPr lang="et-EE" sz="2000" dirty="0"/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000" dirty="0"/>
              <a:t>#</a:t>
            </a:r>
            <a:r>
              <a:rPr lang="et-EE" sz="2000" dirty="0" err="1"/>
              <a:t>requests</a:t>
            </a:r>
            <a:endParaRPr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B80FE-56E8-A145-9316-4650322E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40" y="1284864"/>
            <a:ext cx="9477684" cy="50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35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40" y="3030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How Hard Did They Work?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E3981E70-52F7-9741-A87D-24777F5E3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439" y="1400078"/>
            <a:ext cx="10785623" cy="8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>
              <a:lnSpc>
                <a:spcPct val="130000"/>
              </a:lnSpc>
              <a:spcBef>
                <a:spcPts val="0"/>
              </a:spcBef>
              <a:buSzPts val="2480"/>
              <a:buNone/>
            </a:pPr>
            <a:r>
              <a:rPr lang="en-US" sz="2000" dirty="0"/>
              <a:t>The incremental nature of the campaign ID lets us infer the rate at which new domains were added:</a:t>
            </a:r>
            <a:endParaRPr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ACD00D-60C9-F94C-AB89-BEFA0CF01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4"/>
          <a:stretch/>
        </p:blipFill>
        <p:spPr>
          <a:xfrm>
            <a:off x="615438" y="1937328"/>
            <a:ext cx="9733626" cy="2856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2FB57-D3B5-5541-9265-07AEAF0BD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38" y="5036647"/>
            <a:ext cx="10160000" cy="11938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C5CB615-2E30-3940-B646-2DB46D8798B1}"/>
              </a:ext>
            </a:extLst>
          </p:cNvPr>
          <p:cNvSpPr/>
          <p:nvPr/>
        </p:nvSpPr>
        <p:spPr>
          <a:xfrm>
            <a:off x="4222376" y="2326314"/>
            <a:ext cx="793377" cy="246764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40" y="3793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How about Spain?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E3981E70-52F7-9741-A87D-24777F5E3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440" y="1102659"/>
            <a:ext cx="5120342" cy="15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10000"/>
          </a:bodyPr>
          <a:lstStyle/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b="0" dirty="0"/>
              <a:t>In </a:t>
            </a:r>
            <a:r>
              <a:rPr lang="et-EE" sz="2800" b="0" dirty="0" err="1"/>
              <a:t>total</a:t>
            </a:r>
            <a:r>
              <a:rPr lang="et-EE" sz="2800" dirty="0"/>
              <a:t>: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dirty="0"/>
              <a:t>665346 </a:t>
            </a:r>
            <a:r>
              <a:rPr lang="et-EE" sz="2800" b="0" dirty="0" err="1"/>
              <a:t>visitors</a:t>
            </a:r>
            <a:r>
              <a:rPr lang="et-EE" sz="2800" b="0" dirty="0"/>
              <a:t> </a:t>
            </a:r>
            <a:r>
              <a:rPr lang="et-EE" sz="2800" b="0" dirty="0" err="1"/>
              <a:t>from</a:t>
            </a:r>
            <a:r>
              <a:rPr lang="et-EE" sz="2800" b="0" dirty="0"/>
              <a:t> </a:t>
            </a:r>
            <a:r>
              <a:rPr lang="et-EE" sz="2800" dirty="0"/>
              <a:t>621</a:t>
            </a:r>
            <a:r>
              <a:rPr lang="et-EE" sz="2800" b="0" dirty="0"/>
              <a:t> </a:t>
            </a:r>
            <a:r>
              <a:rPr lang="et-EE" sz="2800" b="0" dirty="0" err="1"/>
              <a:t>ASN’s</a:t>
            </a:r>
            <a:endParaRPr lang="et-EE" sz="2800" b="0" dirty="0"/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dirty="0"/>
              <a:t>3224</a:t>
            </a:r>
            <a:r>
              <a:rPr lang="et-EE" sz="2800" b="0" dirty="0"/>
              <a:t> </a:t>
            </a:r>
            <a:r>
              <a:rPr lang="et-EE" sz="2800" b="0" dirty="0" err="1"/>
              <a:t>sites</a:t>
            </a:r>
            <a:r>
              <a:rPr lang="et-EE" sz="2800" b="0" dirty="0"/>
              <a:t> </a:t>
            </a:r>
            <a:r>
              <a:rPr lang="et-EE" sz="2800" b="0" dirty="0" err="1"/>
              <a:t>visited</a:t>
            </a:r>
            <a:endParaRPr lang="et-EE" sz="2800" b="0" dirty="0"/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endParaRPr lang="et-EE" sz="2800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0DC9F9-8559-714A-BF22-E91BAAFEE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123" y="1042168"/>
            <a:ext cx="5733969" cy="346658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110E298-D47E-A34A-B6E9-4DB90AADBE92}"/>
              </a:ext>
            </a:extLst>
          </p:cNvPr>
          <p:cNvGrpSpPr/>
          <p:nvPr/>
        </p:nvGrpSpPr>
        <p:grpSpPr>
          <a:xfrm>
            <a:off x="615440" y="2850408"/>
            <a:ext cx="9563100" cy="2624117"/>
            <a:chOff x="615440" y="2850408"/>
            <a:chExt cx="9563100" cy="262411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EB9766-4025-F94F-963B-DDF80F7AC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637"/>
            <a:stretch/>
          </p:blipFill>
          <p:spPr>
            <a:xfrm>
              <a:off x="615440" y="4784931"/>
              <a:ext cx="9563100" cy="68959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6478F6-067A-F94B-B054-01B24788F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0279"/>
            <a:stretch/>
          </p:blipFill>
          <p:spPr>
            <a:xfrm>
              <a:off x="615440" y="2850408"/>
              <a:ext cx="3837807" cy="172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5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40" y="3793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How about Spain?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E3981E70-52F7-9741-A87D-24777F5E3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440" y="1102659"/>
            <a:ext cx="5120342" cy="15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10000"/>
          </a:bodyPr>
          <a:lstStyle/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b="0" dirty="0"/>
              <a:t>In </a:t>
            </a:r>
            <a:r>
              <a:rPr lang="et-EE" sz="2800" b="0" dirty="0" err="1"/>
              <a:t>total</a:t>
            </a:r>
            <a:r>
              <a:rPr lang="et-EE" sz="2800" dirty="0"/>
              <a:t>: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dirty="0"/>
              <a:t>665346 </a:t>
            </a:r>
            <a:r>
              <a:rPr lang="et-EE" sz="2800" b="0" dirty="0" err="1"/>
              <a:t>visitors</a:t>
            </a:r>
            <a:r>
              <a:rPr lang="et-EE" sz="2800" b="0" dirty="0"/>
              <a:t> </a:t>
            </a:r>
            <a:r>
              <a:rPr lang="et-EE" sz="2800" b="0" dirty="0" err="1"/>
              <a:t>from</a:t>
            </a:r>
            <a:r>
              <a:rPr lang="et-EE" sz="2800" b="0" dirty="0"/>
              <a:t> </a:t>
            </a:r>
            <a:r>
              <a:rPr lang="et-EE" sz="2800" dirty="0"/>
              <a:t>621</a:t>
            </a:r>
            <a:r>
              <a:rPr lang="et-EE" sz="2800" b="0" dirty="0"/>
              <a:t> </a:t>
            </a:r>
            <a:r>
              <a:rPr lang="et-EE" sz="2800" b="0" dirty="0" err="1"/>
              <a:t>ASN’s</a:t>
            </a:r>
            <a:endParaRPr lang="et-EE" sz="2800" b="0" dirty="0"/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dirty="0"/>
              <a:t>3224</a:t>
            </a:r>
            <a:r>
              <a:rPr lang="et-EE" sz="2800" b="0" dirty="0"/>
              <a:t> </a:t>
            </a:r>
            <a:r>
              <a:rPr lang="et-EE" sz="2800" b="0" dirty="0" err="1"/>
              <a:t>sites</a:t>
            </a:r>
            <a:r>
              <a:rPr lang="et-EE" sz="2800" b="0" dirty="0"/>
              <a:t> </a:t>
            </a:r>
            <a:r>
              <a:rPr lang="et-EE" sz="2800" b="0" dirty="0" err="1"/>
              <a:t>visited</a:t>
            </a:r>
            <a:endParaRPr lang="et-EE" sz="2800" b="0" dirty="0"/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endParaRPr lang="et-EE" sz="2800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0DC9F9-8559-714A-BF22-E91BAAFEE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123" y="1042168"/>
            <a:ext cx="5733969" cy="34665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BA01DB-6D5F-6543-8EE6-1D005DF636EE}"/>
              </a:ext>
            </a:extLst>
          </p:cNvPr>
          <p:cNvGrpSpPr/>
          <p:nvPr/>
        </p:nvGrpSpPr>
        <p:grpSpPr>
          <a:xfrm>
            <a:off x="615440" y="2850408"/>
            <a:ext cx="9563100" cy="3331523"/>
            <a:chOff x="615440" y="2850408"/>
            <a:chExt cx="9563100" cy="333152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EB9766-4025-F94F-963B-DDF80F7AC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440" y="4784931"/>
              <a:ext cx="9563100" cy="1397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6478F6-067A-F94B-B054-01B24788F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440" y="2850408"/>
              <a:ext cx="6426200" cy="172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17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40" y="3793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Popular sites in Spain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E3981E70-52F7-9741-A87D-24777F5E3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440" y="1102660"/>
            <a:ext cx="8442834" cy="82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>
              <a:lnSpc>
                <a:spcPct val="130000"/>
              </a:lnSpc>
              <a:spcBef>
                <a:spcPts val="0"/>
              </a:spcBef>
              <a:buSzPts val="2480"/>
            </a:pPr>
            <a:r>
              <a:rPr lang="et-EE" sz="2800" dirty="0"/>
              <a:t>20</a:t>
            </a:r>
            <a:r>
              <a:rPr lang="et-EE" sz="2800" b="0" dirty="0"/>
              <a:t> </a:t>
            </a:r>
            <a:r>
              <a:rPr lang="et-EE" sz="2800" b="0" dirty="0" err="1"/>
              <a:t>out</a:t>
            </a:r>
            <a:r>
              <a:rPr lang="et-EE" sz="2800" b="0" dirty="0"/>
              <a:t> of </a:t>
            </a:r>
            <a:r>
              <a:rPr lang="et-EE" sz="2800" b="0" dirty="0" err="1"/>
              <a:t>Alexa</a:t>
            </a:r>
            <a:r>
              <a:rPr lang="et-EE" sz="2800" b="0" dirty="0"/>
              <a:t> </a:t>
            </a:r>
            <a:r>
              <a:rPr lang="et-EE" sz="2800" b="0" dirty="0" err="1"/>
              <a:t>top</a:t>
            </a:r>
            <a:r>
              <a:rPr lang="et-EE" sz="2800" b="0" dirty="0"/>
              <a:t> 50 </a:t>
            </a:r>
            <a:r>
              <a:rPr lang="et-EE" sz="2800" b="0" dirty="0" err="1"/>
              <a:t>sites</a:t>
            </a:r>
            <a:r>
              <a:rPr lang="et-EE" sz="2800" b="0" dirty="0"/>
              <a:t> of Spain are </a:t>
            </a:r>
            <a:r>
              <a:rPr lang="et-EE" sz="2800" b="0" dirty="0" err="1"/>
              <a:t>typosquatted</a:t>
            </a:r>
            <a:r>
              <a:rPr lang="et-EE" sz="2800" b="0" dirty="0"/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73D24-744B-C046-903B-82F7A2EEA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39" y="1704950"/>
            <a:ext cx="8559800" cy="3194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785D8B-7BBC-6243-BDAB-FDCF1EE8D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38" y="4899898"/>
            <a:ext cx="8597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20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40" y="3793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 err="1">
                <a:latin typeface="Exo 2"/>
                <a:ea typeface="Exo 2"/>
                <a:cs typeface="Exo 2"/>
                <a:sym typeface="Exo 2"/>
              </a:rPr>
              <a:t>Typosquatting</a:t>
            </a:r>
            <a:r>
              <a:rPr lang="en-US" dirty="0">
                <a:latin typeface="Exo 2"/>
                <a:ea typeface="Exo 2"/>
                <a:cs typeface="Exo 2"/>
                <a:sym typeface="Exo 2"/>
              </a:rPr>
              <a:t> in .</a:t>
            </a:r>
            <a:r>
              <a:rPr lang="en-US" dirty="0" err="1">
                <a:latin typeface="Exo 2"/>
                <a:ea typeface="Exo 2"/>
                <a:cs typeface="Exo 2"/>
                <a:sym typeface="Exo 2"/>
              </a:rPr>
              <a:t>es</a:t>
            </a:r>
            <a:r>
              <a:rPr lang="en-US" dirty="0">
                <a:latin typeface="Exo 2"/>
                <a:ea typeface="Exo 2"/>
                <a:cs typeface="Exo 2"/>
                <a:sym typeface="Exo 2"/>
              </a:rPr>
              <a:t> TLD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E3981E70-52F7-9741-A87D-24777F5E3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439" y="995784"/>
            <a:ext cx="8743713" cy="154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/>
          </a:bodyPr>
          <a:lstStyle/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b="0" dirty="0" err="1"/>
              <a:t>Only</a:t>
            </a:r>
            <a:r>
              <a:rPr lang="et-EE" sz="2800" b="0" dirty="0"/>
              <a:t> </a:t>
            </a:r>
            <a:r>
              <a:rPr lang="et-EE" sz="2800" dirty="0"/>
              <a:t>18 </a:t>
            </a:r>
            <a:r>
              <a:rPr lang="et-EE" sz="2800" b="0" dirty="0" err="1"/>
              <a:t>domains</a:t>
            </a:r>
            <a:endParaRPr lang="et-EE" sz="2800" dirty="0"/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b="0" dirty="0" err="1"/>
              <a:t>Mostly</a:t>
            </a:r>
            <a:r>
              <a:rPr lang="et-EE" sz="2800" b="0" dirty="0"/>
              <a:t> </a:t>
            </a:r>
            <a:r>
              <a:rPr lang="et-EE" sz="2800" b="0" dirty="0" err="1"/>
              <a:t>visited</a:t>
            </a:r>
            <a:r>
              <a:rPr lang="et-EE" sz="2800" b="0" dirty="0"/>
              <a:t> </a:t>
            </a:r>
            <a:r>
              <a:rPr lang="et-EE" sz="2800" b="0" dirty="0" err="1"/>
              <a:t>from</a:t>
            </a:r>
            <a:r>
              <a:rPr lang="et-EE" sz="2800" b="0" dirty="0"/>
              <a:t> </a:t>
            </a:r>
            <a:r>
              <a:rPr lang="et-EE" sz="2800" b="0" dirty="0" err="1"/>
              <a:t>abroad</a:t>
            </a:r>
            <a:r>
              <a:rPr lang="et-EE" sz="2800" b="0" dirty="0"/>
              <a:t> - ~22% of </a:t>
            </a:r>
            <a:r>
              <a:rPr lang="et-EE" sz="2800" b="0" dirty="0" err="1"/>
              <a:t>visitors</a:t>
            </a:r>
            <a:r>
              <a:rPr lang="et-EE" sz="2800" b="0" dirty="0"/>
              <a:t> are </a:t>
            </a:r>
            <a:r>
              <a:rPr lang="et-EE" sz="2800" b="0" dirty="0" err="1"/>
              <a:t>from</a:t>
            </a:r>
            <a:r>
              <a:rPr lang="et-EE" sz="2800" b="0" dirty="0"/>
              <a:t> Spain</a:t>
            </a:r>
            <a:endParaRPr lang="et-EE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D4F79-FC85-9947-A481-FE7B3F023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38" y="2643083"/>
            <a:ext cx="3576552" cy="2414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1B8345-05AE-AB42-9E94-216822010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38" y="5118916"/>
            <a:ext cx="2843428" cy="120405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D7BF26A-803A-1942-8E02-C34A61E911D9}"/>
              </a:ext>
            </a:extLst>
          </p:cNvPr>
          <p:cNvGrpSpPr/>
          <p:nvPr/>
        </p:nvGrpSpPr>
        <p:grpSpPr>
          <a:xfrm>
            <a:off x="4191990" y="2043073"/>
            <a:ext cx="7836680" cy="3918340"/>
            <a:chOff x="4191990" y="2043073"/>
            <a:chExt cx="7836680" cy="39183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B7152A-1476-8B4F-A47F-116488FB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990" y="2043073"/>
              <a:ext cx="7836680" cy="39183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D37FF-2626-AA4B-AD02-7A2ED8B29D8B}"/>
                </a:ext>
              </a:extLst>
            </p:cNvPr>
            <p:cNvSpPr txBox="1"/>
            <p:nvPr/>
          </p:nvSpPr>
          <p:spPr>
            <a:xfrm>
              <a:off x="4381995" y="3598223"/>
              <a:ext cx="6623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23,59%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5BE599-9510-0748-B9C1-0AF174C8F112}"/>
                </a:ext>
              </a:extLst>
            </p:cNvPr>
            <p:cNvSpPr txBox="1"/>
            <p:nvPr/>
          </p:nvSpPr>
          <p:spPr>
            <a:xfrm>
              <a:off x="5115119" y="3610098"/>
              <a:ext cx="6623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22,56%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0CE3EE-04C3-7446-8C47-BA6561B9CC0B}"/>
                </a:ext>
              </a:extLst>
            </p:cNvPr>
            <p:cNvSpPr txBox="1"/>
            <p:nvPr/>
          </p:nvSpPr>
          <p:spPr>
            <a:xfrm>
              <a:off x="5819178" y="4570020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5,47%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56CCC6-16A7-3E40-86E0-3B954FF510A8}"/>
                </a:ext>
              </a:extLst>
            </p:cNvPr>
            <p:cNvSpPr txBox="1"/>
            <p:nvPr/>
          </p:nvSpPr>
          <p:spPr>
            <a:xfrm>
              <a:off x="6552302" y="4570020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5,14%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FF149C-7C63-0C40-A5EB-68BF44371CFF}"/>
                </a:ext>
              </a:extLst>
            </p:cNvPr>
            <p:cNvSpPr txBox="1"/>
            <p:nvPr/>
          </p:nvSpPr>
          <p:spPr>
            <a:xfrm>
              <a:off x="7285426" y="4700825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3,98%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5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9694" y="6644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lvl="0" algn="l">
              <a:buSzPts val="4400"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Government of Spain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0DFFF-054A-644A-814E-AAF03B4CB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94" y="1634378"/>
            <a:ext cx="7962900" cy="711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A3FF8C2-287B-2E41-A3C5-0A666D5FF5AB}"/>
              </a:ext>
            </a:extLst>
          </p:cNvPr>
          <p:cNvGrpSpPr/>
          <p:nvPr/>
        </p:nvGrpSpPr>
        <p:grpSpPr>
          <a:xfrm>
            <a:off x="499694" y="2426193"/>
            <a:ext cx="6055132" cy="3702260"/>
            <a:chOff x="499694" y="2426193"/>
            <a:chExt cx="6055132" cy="37022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AEC9C1-04D4-6A47-996B-336D2198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694" y="2426193"/>
              <a:ext cx="6055132" cy="26564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ADB114-2C0A-0E41-8A89-7E361641E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694" y="5163253"/>
              <a:ext cx="3695700" cy="9652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D22023-6D87-0D44-A7FA-6CFC95140387}"/>
              </a:ext>
            </a:extLst>
          </p:cNvPr>
          <p:cNvGrpSpPr/>
          <p:nvPr/>
        </p:nvGrpSpPr>
        <p:grpSpPr>
          <a:xfrm>
            <a:off x="6810191" y="2426192"/>
            <a:ext cx="3784600" cy="3702261"/>
            <a:chOff x="6810191" y="2426192"/>
            <a:chExt cx="3784600" cy="37022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2707C5-6D02-AD4B-956F-B4DCD1D08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0191" y="2426192"/>
              <a:ext cx="3295710" cy="26326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CF31DDE-F81F-F94E-8409-C2C870B9F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0191" y="5214053"/>
              <a:ext cx="37846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84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0390" y="3396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br>
              <a:rPr lang="en-US" sz="4900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0BBB8-9ACB-8B4B-A201-10279CB10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62" y="1002476"/>
            <a:ext cx="9700932" cy="44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84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3395" y="537883"/>
            <a:ext cx="10515600" cy="145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The darker side of 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 err="1">
                <a:latin typeface="Exo 2"/>
                <a:ea typeface="Exo 2"/>
                <a:cs typeface="Exo 2"/>
                <a:sym typeface="Exo 2"/>
              </a:rPr>
              <a:t>Typosquatting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E3981E70-52F7-9741-A87D-24777F5E3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3929" y="4421239"/>
            <a:ext cx="10515600" cy="74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>
              <a:lnSpc>
                <a:spcPct val="130000"/>
              </a:lnSpc>
              <a:spcBef>
                <a:spcPts val="0"/>
              </a:spcBef>
              <a:buSzPts val="2480"/>
            </a:pPr>
            <a:r>
              <a:rPr lang="et-EE" sz="2800" dirty="0"/>
              <a:t>Lync/Skype </a:t>
            </a:r>
            <a:r>
              <a:rPr lang="et-EE" sz="2800" dirty="0" err="1"/>
              <a:t>for</a:t>
            </a:r>
            <a:r>
              <a:rPr lang="et-EE" sz="2800" dirty="0"/>
              <a:t> </a:t>
            </a:r>
            <a:r>
              <a:rPr lang="et-EE" sz="2800" dirty="0" err="1"/>
              <a:t>Business</a:t>
            </a:r>
            <a:r>
              <a:rPr lang="et-EE" sz="2800" dirty="0"/>
              <a:t>  - </a:t>
            </a:r>
            <a:r>
              <a:rPr lang="et-EE" sz="2800" dirty="0" err="1"/>
              <a:t>Autodiscover</a:t>
            </a:r>
            <a:r>
              <a:rPr lang="et-EE" sz="2800" dirty="0"/>
              <a:t> </a:t>
            </a:r>
            <a:r>
              <a:rPr lang="et-EE" sz="2800" dirty="0" err="1"/>
              <a:t>Web</a:t>
            </a:r>
            <a:r>
              <a:rPr lang="et-EE" sz="2800" dirty="0"/>
              <a:t> Service </a:t>
            </a:r>
            <a:r>
              <a:rPr lang="et-EE" sz="2800" dirty="0" err="1"/>
              <a:t>requests</a:t>
            </a:r>
            <a:endParaRPr lang="et-EE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77AE4B-0A21-8242-BA75-A3171EA80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41" y="2333948"/>
            <a:ext cx="11806177" cy="16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9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0419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lvl="0" algn="l">
              <a:buSzPts val="4400"/>
            </a:pPr>
            <a:r>
              <a:rPr lang="et-EE" dirty="0"/>
              <a:t>Lync/</a:t>
            </a:r>
            <a:r>
              <a:rPr lang="et-EE" dirty="0" err="1"/>
              <a:t>SfB</a:t>
            </a:r>
            <a:r>
              <a:rPr lang="et-EE" dirty="0"/>
              <a:t> </a:t>
            </a:r>
            <a:r>
              <a:rPr lang="et-EE" dirty="0" err="1"/>
              <a:t>Sign-In</a:t>
            </a:r>
            <a:r>
              <a:rPr lang="et-EE" dirty="0"/>
              <a:t> </a:t>
            </a:r>
            <a:r>
              <a:rPr lang="et-EE" dirty="0" err="1"/>
              <a:t>flow</a:t>
            </a:r>
            <a:endParaRPr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C4F2252F-FB3A-3B4F-B3B5-4D9751B46B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635308"/>
              </p:ext>
            </p:extLst>
          </p:nvPr>
        </p:nvGraphicFramePr>
        <p:xfrm>
          <a:off x="1066853" y="1381975"/>
          <a:ext cx="5370653" cy="3340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FEF1A491-1024-5D46-B144-9AB48B046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6427581"/>
              </p:ext>
            </p:extLst>
          </p:nvPr>
        </p:nvGraphicFramePr>
        <p:xfrm>
          <a:off x="6579296" y="1560412"/>
          <a:ext cx="3601905" cy="432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87152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1993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lvl="0" algn="l">
              <a:buSzPts val="4400"/>
            </a:pPr>
            <a:r>
              <a:rPr lang="et-EE" dirty="0"/>
              <a:t>Lync/</a:t>
            </a:r>
            <a:r>
              <a:rPr lang="et-EE" dirty="0" err="1"/>
              <a:t>SfB</a:t>
            </a:r>
            <a:r>
              <a:rPr lang="et-EE" dirty="0"/>
              <a:t> </a:t>
            </a:r>
            <a:r>
              <a:rPr lang="et-EE" dirty="0" err="1"/>
              <a:t>Sign-In</a:t>
            </a:r>
            <a:r>
              <a:rPr lang="et-EE" dirty="0"/>
              <a:t> </a:t>
            </a:r>
            <a:r>
              <a:rPr lang="et-EE" dirty="0" err="1"/>
              <a:t>flow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95E6943D-D46D-8645-9773-F4F72E07ED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1993" y="1486324"/>
            <a:ext cx="10515600" cy="4719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 indent="-4572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1800" dirty="0"/>
              <a:t>User </a:t>
            </a:r>
            <a:r>
              <a:rPr lang="et-EE" sz="1800" dirty="0" err="1"/>
              <a:t>provides</a:t>
            </a:r>
            <a:r>
              <a:rPr lang="et-EE" sz="1800" dirty="0"/>
              <a:t> </a:t>
            </a:r>
            <a:r>
              <a:rPr lang="et-EE" sz="1800" dirty="0" err="1"/>
              <a:t>the</a:t>
            </a:r>
            <a:r>
              <a:rPr lang="et-EE" sz="1800" dirty="0"/>
              <a:t> </a:t>
            </a:r>
            <a:r>
              <a:rPr lang="et-EE" sz="1800" dirty="0" err="1"/>
              <a:t>sip</a:t>
            </a:r>
            <a:r>
              <a:rPr lang="et-EE" sz="1800" dirty="0"/>
              <a:t> </a:t>
            </a:r>
            <a:r>
              <a:rPr lang="et-EE" sz="1800" dirty="0" err="1"/>
              <a:t>uri</a:t>
            </a:r>
            <a:r>
              <a:rPr lang="et-EE" sz="1800" dirty="0"/>
              <a:t> </a:t>
            </a:r>
            <a:r>
              <a:rPr lang="et-EE" sz="1800" dirty="0" err="1"/>
              <a:t>Mouli@contoso.com</a:t>
            </a:r>
            <a:r>
              <a:rPr lang="et-EE" sz="1800" dirty="0"/>
              <a:t> </a:t>
            </a:r>
            <a:r>
              <a:rPr lang="et-EE" sz="1800" b="0" dirty="0"/>
              <a:t>on </a:t>
            </a:r>
            <a:r>
              <a:rPr lang="et-EE" sz="1800" b="0" dirty="0" err="1"/>
              <a:t>the</a:t>
            </a:r>
            <a:r>
              <a:rPr lang="et-EE" sz="1800" b="0" dirty="0"/>
              <a:t> </a:t>
            </a:r>
            <a:r>
              <a:rPr lang="et-EE" sz="1800" b="0" dirty="0" err="1"/>
              <a:t>skype</a:t>
            </a:r>
            <a:r>
              <a:rPr lang="et-EE" sz="1800" b="0" dirty="0"/>
              <a:t> </a:t>
            </a:r>
            <a:r>
              <a:rPr lang="et-EE" sz="1800" b="0" dirty="0" err="1"/>
              <a:t>for</a:t>
            </a:r>
            <a:r>
              <a:rPr lang="et-EE" sz="1800" b="0" dirty="0"/>
              <a:t> </a:t>
            </a:r>
            <a:r>
              <a:rPr lang="et-EE" sz="1800" b="0" dirty="0" err="1"/>
              <a:t>business</a:t>
            </a:r>
            <a:r>
              <a:rPr lang="et-EE" sz="1800" b="0" dirty="0"/>
              <a:t> </a:t>
            </a:r>
            <a:r>
              <a:rPr lang="et-EE" sz="1800" b="0" dirty="0" err="1"/>
              <a:t>desktop</a:t>
            </a:r>
            <a:r>
              <a:rPr lang="et-EE" sz="1800" b="0" dirty="0"/>
              <a:t> </a:t>
            </a:r>
            <a:r>
              <a:rPr lang="et-EE" sz="1800" b="0" dirty="0" err="1"/>
              <a:t>client</a:t>
            </a:r>
            <a:r>
              <a:rPr lang="et-EE" sz="1800" b="0" dirty="0"/>
              <a:t> and </a:t>
            </a:r>
            <a:r>
              <a:rPr lang="et-EE" sz="1800" b="0" dirty="0" err="1"/>
              <a:t>clicks</a:t>
            </a:r>
            <a:r>
              <a:rPr lang="et-EE" sz="1800" b="0" dirty="0"/>
              <a:t> on </a:t>
            </a:r>
            <a:r>
              <a:rPr lang="et-EE" sz="1800" b="0" dirty="0" err="1"/>
              <a:t>sign</a:t>
            </a:r>
            <a:r>
              <a:rPr lang="et-EE" sz="1800" b="0" dirty="0"/>
              <a:t> in.</a:t>
            </a:r>
          </a:p>
          <a:p>
            <a:pPr lvl="0" indent="-4572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1800" b="0" dirty="0" err="1"/>
              <a:t>Client</a:t>
            </a:r>
            <a:r>
              <a:rPr lang="et-EE" sz="1800" b="0" dirty="0"/>
              <a:t> </a:t>
            </a:r>
            <a:r>
              <a:rPr lang="et-EE" sz="1800" b="0" dirty="0" err="1"/>
              <a:t>first</a:t>
            </a:r>
            <a:r>
              <a:rPr lang="et-EE" sz="1800" b="0" dirty="0"/>
              <a:t> </a:t>
            </a:r>
            <a:r>
              <a:rPr lang="et-EE" sz="1800" b="0" dirty="0" err="1"/>
              <a:t>performs</a:t>
            </a:r>
            <a:r>
              <a:rPr lang="et-EE" sz="1800" b="0" dirty="0"/>
              <a:t> “Server </a:t>
            </a:r>
            <a:r>
              <a:rPr lang="et-EE" sz="1800" b="0" dirty="0" err="1"/>
              <a:t>Discovery</a:t>
            </a:r>
            <a:r>
              <a:rPr lang="et-EE" sz="1800" b="0" dirty="0"/>
              <a:t> </a:t>
            </a:r>
            <a:r>
              <a:rPr lang="et-EE" sz="1800" b="0" dirty="0" err="1"/>
              <a:t>step</a:t>
            </a:r>
            <a:r>
              <a:rPr lang="et-EE" sz="1800" b="0" dirty="0"/>
              <a:t>” and </a:t>
            </a:r>
            <a:r>
              <a:rPr lang="et-EE" sz="1800" b="0" dirty="0" err="1"/>
              <a:t>tries</a:t>
            </a:r>
            <a:r>
              <a:rPr lang="et-EE" sz="1800" b="0" dirty="0"/>
              <a:t> </a:t>
            </a:r>
            <a:r>
              <a:rPr lang="et-EE" sz="1800" b="0" dirty="0" err="1"/>
              <a:t>Lyncdiscover</a:t>
            </a:r>
            <a:r>
              <a:rPr lang="et-EE" sz="1800" b="0" dirty="0"/>
              <a:t> </a:t>
            </a:r>
            <a:r>
              <a:rPr lang="et-EE" sz="1800" b="0" dirty="0" err="1"/>
              <a:t>Records</a:t>
            </a:r>
            <a:r>
              <a:rPr lang="et-EE" sz="1800" b="0" dirty="0"/>
              <a:t>, </a:t>
            </a:r>
            <a:r>
              <a:rPr lang="et-EE" sz="1800" b="0" dirty="0" err="1"/>
              <a:t>if</a:t>
            </a:r>
            <a:r>
              <a:rPr lang="et-EE" sz="1800" b="0" dirty="0"/>
              <a:t> </a:t>
            </a:r>
            <a:r>
              <a:rPr lang="et-EE" sz="1800" b="0" dirty="0" err="1"/>
              <a:t>it’s</a:t>
            </a:r>
            <a:r>
              <a:rPr lang="et-EE" sz="1800" b="0" dirty="0"/>
              <a:t> </a:t>
            </a:r>
            <a:r>
              <a:rPr lang="et-EE" sz="1800" b="0" dirty="0" err="1"/>
              <a:t>not</a:t>
            </a:r>
            <a:r>
              <a:rPr lang="et-EE" sz="1800" b="0" dirty="0"/>
              <a:t> </a:t>
            </a:r>
            <a:r>
              <a:rPr lang="et-EE" sz="1800" b="0" dirty="0" err="1"/>
              <a:t>available</a:t>
            </a:r>
            <a:r>
              <a:rPr lang="et-EE" sz="1800" b="0" dirty="0"/>
              <a:t>, </a:t>
            </a:r>
            <a:r>
              <a:rPr lang="et-EE" sz="1800" b="0" dirty="0" err="1"/>
              <a:t>then</a:t>
            </a:r>
            <a:r>
              <a:rPr lang="et-EE" sz="1800" b="0" dirty="0"/>
              <a:t> </a:t>
            </a:r>
            <a:r>
              <a:rPr lang="et-EE" sz="1800" b="0" dirty="0" err="1"/>
              <a:t>it</a:t>
            </a:r>
            <a:r>
              <a:rPr lang="et-EE" sz="1800" b="0" dirty="0"/>
              <a:t> </a:t>
            </a:r>
            <a:r>
              <a:rPr lang="et-EE" sz="1800" b="0" dirty="0" err="1"/>
              <a:t>will</a:t>
            </a:r>
            <a:r>
              <a:rPr lang="et-EE" sz="1800" b="0" dirty="0"/>
              <a:t> </a:t>
            </a:r>
            <a:r>
              <a:rPr lang="et-EE" sz="1800" b="0" dirty="0" err="1"/>
              <a:t>failback</a:t>
            </a:r>
            <a:r>
              <a:rPr lang="et-EE" sz="1800" b="0" dirty="0"/>
              <a:t> </a:t>
            </a:r>
            <a:r>
              <a:rPr lang="et-EE" sz="1800" b="0" dirty="0" err="1"/>
              <a:t>to</a:t>
            </a:r>
            <a:r>
              <a:rPr lang="et-EE" sz="1800" b="0" dirty="0"/>
              <a:t> SRV </a:t>
            </a:r>
            <a:r>
              <a:rPr lang="et-EE" sz="1800" b="0" dirty="0" err="1"/>
              <a:t>Records</a:t>
            </a:r>
            <a:r>
              <a:rPr lang="et-EE" sz="1800" b="0" dirty="0"/>
              <a:t> and </a:t>
            </a:r>
            <a:r>
              <a:rPr lang="et-EE" sz="1800" b="0" dirty="0" err="1"/>
              <a:t>then</a:t>
            </a:r>
            <a:r>
              <a:rPr lang="et-EE" sz="1800" b="0" dirty="0"/>
              <a:t> host A </a:t>
            </a:r>
            <a:r>
              <a:rPr lang="et-EE" sz="1800" b="0" dirty="0" err="1"/>
              <a:t>Records</a:t>
            </a:r>
            <a:r>
              <a:rPr lang="et-EE" sz="1800" b="0" dirty="0"/>
              <a:t>.</a:t>
            </a:r>
          </a:p>
          <a:p>
            <a:pPr lvl="0" indent="-4572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1800" b="0" dirty="0" err="1"/>
              <a:t>Client</a:t>
            </a:r>
            <a:r>
              <a:rPr lang="et-EE" sz="1800" b="0" dirty="0"/>
              <a:t> </a:t>
            </a:r>
            <a:r>
              <a:rPr lang="et-EE" sz="1800" b="0" dirty="0" err="1"/>
              <a:t>would</a:t>
            </a:r>
            <a:r>
              <a:rPr lang="et-EE" sz="1800" b="0" dirty="0"/>
              <a:t> </a:t>
            </a:r>
            <a:r>
              <a:rPr lang="et-EE" sz="1800" b="0" dirty="0" err="1"/>
              <a:t>now</a:t>
            </a:r>
            <a:r>
              <a:rPr lang="et-EE" sz="1800" b="0" dirty="0"/>
              <a:t> </a:t>
            </a:r>
            <a:r>
              <a:rPr lang="et-EE" sz="1800" b="0" dirty="0" err="1"/>
              <a:t>attempt</a:t>
            </a:r>
            <a:r>
              <a:rPr lang="et-EE" sz="1800" b="0" dirty="0"/>
              <a:t> and </a:t>
            </a:r>
            <a:r>
              <a:rPr lang="et-EE" sz="1800" b="0" dirty="0" err="1"/>
              <a:t>check</a:t>
            </a:r>
            <a:r>
              <a:rPr lang="et-EE" sz="1800" b="0" dirty="0"/>
              <a:t> </a:t>
            </a:r>
            <a:r>
              <a:rPr lang="et-EE" sz="1800" b="0" dirty="0" err="1"/>
              <a:t>if</a:t>
            </a:r>
            <a:r>
              <a:rPr lang="et-EE" sz="1800" b="0" dirty="0"/>
              <a:t> </a:t>
            </a:r>
            <a:r>
              <a:rPr lang="et-EE" sz="1800" b="0" dirty="0" err="1"/>
              <a:t>it</a:t>
            </a:r>
            <a:r>
              <a:rPr lang="et-EE" sz="1800" b="0" dirty="0"/>
              <a:t> </a:t>
            </a:r>
            <a:r>
              <a:rPr lang="et-EE" sz="1800" b="0" dirty="0" err="1"/>
              <a:t>can</a:t>
            </a:r>
            <a:r>
              <a:rPr lang="et-EE" sz="1800" b="0" dirty="0"/>
              <a:t> </a:t>
            </a:r>
            <a:r>
              <a:rPr lang="et-EE" sz="1800" b="0" dirty="0" err="1"/>
              <a:t>establish</a:t>
            </a:r>
            <a:r>
              <a:rPr lang="et-EE" sz="1800" b="0" dirty="0"/>
              <a:t> Network </a:t>
            </a:r>
            <a:r>
              <a:rPr lang="et-EE" sz="1800" b="0" dirty="0" err="1"/>
              <a:t>connectivity</a:t>
            </a:r>
            <a:r>
              <a:rPr lang="et-EE" sz="1800" b="0" dirty="0"/>
              <a:t> and TLS </a:t>
            </a:r>
            <a:r>
              <a:rPr lang="et-EE" sz="1800" b="0" dirty="0" err="1"/>
              <a:t>Connectivity</a:t>
            </a:r>
            <a:r>
              <a:rPr lang="et-EE" sz="1800" b="0" dirty="0"/>
              <a:t>.</a:t>
            </a:r>
          </a:p>
          <a:p>
            <a:pPr lvl="0" indent="-4572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1800" b="0" dirty="0"/>
              <a:t>Post </a:t>
            </a:r>
            <a:r>
              <a:rPr lang="et-EE" sz="1800" b="0" dirty="0" err="1"/>
              <a:t>successful</a:t>
            </a:r>
            <a:r>
              <a:rPr lang="et-EE" sz="1800" b="0" dirty="0"/>
              <a:t> </a:t>
            </a:r>
            <a:r>
              <a:rPr lang="et-EE" sz="1800" b="0" dirty="0" err="1"/>
              <a:t>connectivity</a:t>
            </a:r>
            <a:r>
              <a:rPr lang="et-EE" sz="1800" b="0" dirty="0"/>
              <a:t> </a:t>
            </a:r>
            <a:r>
              <a:rPr lang="et-EE" sz="1800" b="0" dirty="0" err="1"/>
              <a:t>checks</a:t>
            </a:r>
            <a:r>
              <a:rPr lang="et-EE" sz="1800" b="0" dirty="0"/>
              <a:t>, </a:t>
            </a:r>
            <a:r>
              <a:rPr lang="et-EE" sz="1800" b="0" dirty="0" err="1"/>
              <a:t>client</a:t>
            </a:r>
            <a:r>
              <a:rPr lang="et-EE" sz="1800" b="0" dirty="0"/>
              <a:t> </a:t>
            </a:r>
            <a:r>
              <a:rPr lang="et-EE" sz="1800" b="0" dirty="0" err="1"/>
              <a:t>would</a:t>
            </a:r>
            <a:r>
              <a:rPr lang="et-EE" sz="1800" b="0" dirty="0"/>
              <a:t> </a:t>
            </a:r>
            <a:r>
              <a:rPr lang="et-EE" sz="1800" b="0" dirty="0" err="1"/>
              <a:t>now</a:t>
            </a:r>
            <a:r>
              <a:rPr lang="et-EE" sz="1800" b="0" dirty="0"/>
              <a:t> </a:t>
            </a:r>
            <a:r>
              <a:rPr lang="et-EE" sz="1800" b="0" dirty="0" err="1"/>
              <a:t>send</a:t>
            </a:r>
            <a:r>
              <a:rPr lang="et-EE" sz="1800" b="0" dirty="0"/>
              <a:t> </a:t>
            </a:r>
            <a:r>
              <a:rPr lang="et-EE" sz="1800" b="0" dirty="0" err="1"/>
              <a:t>the</a:t>
            </a:r>
            <a:r>
              <a:rPr lang="et-EE" sz="1800" b="0" dirty="0"/>
              <a:t> </a:t>
            </a:r>
            <a:r>
              <a:rPr lang="et-EE" sz="1800" b="0" dirty="0" err="1"/>
              <a:t>first</a:t>
            </a:r>
            <a:r>
              <a:rPr lang="et-EE" sz="1800" b="0" dirty="0"/>
              <a:t> </a:t>
            </a:r>
            <a:r>
              <a:rPr lang="et-EE" sz="1800" b="0" dirty="0" err="1"/>
              <a:t>anonymous</a:t>
            </a:r>
            <a:r>
              <a:rPr lang="et-EE" sz="1800" b="0" dirty="0"/>
              <a:t> </a:t>
            </a:r>
            <a:r>
              <a:rPr lang="et-EE" sz="1800" b="0" dirty="0" err="1"/>
              <a:t>sign</a:t>
            </a:r>
            <a:r>
              <a:rPr lang="et-EE" sz="1800" b="0" dirty="0"/>
              <a:t> in </a:t>
            </a:r>
            <a:r>
              <a:rPr lang="et-EE" sz="1800" b="0" dirty="0" err="1"/>
              <a:t>Request</a:t>
            </a:r>
            <a:r>
              <a:rPr lang="et-EE" sz="1800" b="0" dirty="0"/>
              <a:t> “REGISTER” </a:t>
            </a:r>
            <a:r>
              <a:rPr lang="et-EE" sz="1800" b="0" dirty="0" err="1"/>
              <a:t>to</a:t>
            </a:r>
            <a:r>
              <a:rPr lang="et-EE" sz="1800" b="0" dirty="0"/>
              <a:t> </a:t>
            </a:r>
            <a:r>
              <a:rPr lang="et-EE" sz="1800" b="0" dirty="0" err="1"/>
              <a:t>the</a:t>
            </a:r>
            <a:r>
              <a:rPr lang="et-EE" sz="1800" b="0" dirty="0"/>
              <a:t> server, </a:t>
            </a:r>
            <a:r>
              <a:rPr lang="et-EE" sz="1800" b="0" dirty="0" err="1"/>
              <a:t>to</a:t>
            </a:r>
            <a:r>
              <a:rPr lang="et-EE" sz="1800" b="0" dirty="0"/>
              <a:t> </a:t>
            </a:r>
            <a:r>
              <a:rPr lang="et-EE" sz="1800" b="0" dirty="0" err="1"/>
              <a:t>learn</a:t>
            </a:r>
            <a:r>
              <a:rPr lang="et-EE" sz="1800" b="0" dirty="0"/>
              <a:t> </a:t>
            </a:r>
            <a:r>
              <a:rPr lang="et-EE" sz="1800" b="0" dirty="0" err="1"/>
              <a:t>what</a:t>
            </a:r>
            <a:r>
              <a:rPr lang="et-EE" sz="1800" b="0" dirty="0"/>
              <a:t> all </a:t>
            </a:r>
            <a:r>
              <a:rPr lang="et-EE" sz="1800" b="0" dirty="0" err="1"/>
              <a:t>authentication</a:t>
            </a:r>
            <a:r>
              <a:rPr lang="et-EE" sz="1800" b="0" dirty="0"/>
              <a:t> </a:t>
            </a:r>
            <a:r>
              <a:rPr lang="et-EE" sz="1800" b="0" dirty="0" err="1"/>
              <a:t>methods</a:t>
            </a:r>
            <a:r>
              <a:rPr lang="et-EE" sz="1800" b="0" dirty="0"/>
              <a:t> are </a:t>
            </a:r>
            <a:r>
              <a:rPr lang="et-EE" sz="1800" b="0" dirty="0" err="1"/>
              <a:t>available</a:t>
            </a:r>
            <a:r>
              <a:rPr lang="et-EE" sz="1800" b="0" dirty="0"/>
              <a:t>.</a:t>
            </a:r>
          </a:p>
          <a:p>
            <a:pPr lvl="0" indent="-4572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1800" dirty="0"/>
              <a:t>Server </a:t>
            </a:r>
            <a:r>
              <a:rPr lang="et-EE" sz="1800" dirty="0" err="1"/>
              <a:t>would</a:t>
            </a:r>
            <a:r>
              <a:rPr lang="et-EE" sz="1800" dirty="0"/>
              <a:t> present </a:t>
            </a:r>
            <a:r>
              <a:rPr lang="et-EE" sz="1800" dirty="0" err="1"/>
              <a:t>the</a:t>
            </a:r>
            <a:r>
              <a:rPr lang="et-EE" sz="1800" dirty="0"/>
              <a:t> </a:t>
            </a:r>
            <a:r>
              <a:rPr lang="et-EE" sz="1800" dirty="0" err="1"/>
              <a:t>available</a:t>
            </a:r>
            <a:r>
              <a:rPr lang="et-EE" sz="1800" dirty="0"/>
              <a:t> </a:t>
            </a:r>
            <a:r>
              <a:rPr lang="et-EE" sz="1800" dirty="0" err="1"/>
              <a:t>Authentication</a:t>
            </a:r>
            <a:r>
              <a:rPr lang="et-EE" sz="1800" dirty="0"/>
              <a:t> </a:t>
            </a:r>
            <a:r>
              <a:rPr lang="et-EE" sz="1800" dirty="0" err="1"/>
              <a:t>methods</a:t>
            </a:r>
            <a:r>
              <a:rPr lang="et-EE" sz="1800" dirty="0"/>
              <a:t> </a:t>
            </a:r>
            <a:r>
              <a:rPr lang="et-EE" sz="1800" b="0" dirty="0"/>
              <a:t>and </a:t>
            </a:r>
            <a:r>
              <a:rPr lang="et-EE" sz="1800" b="0" dirty="0" err="1"/>
              <a:t>respective</a:t>
            </a:r>
            <a:r>
              <a:rPr lang="et-EE" sz="1800" b="0" dirty="0"/>
              <a:t> </a:t>
            </a:r>
            <a:r>
              <a:rPr lang="et-EE" sz="1800" b="0" dirty="0" err="1"/>
              <a:t>target</a:t>
            </a:r>
            <a:r>
              <a:rPr lang="et-EE" sz="1800" b="0" dirty="0"/>
              <a:t>/</a:t>
            </a:r>
            <a:r>
              <a:rPr lang="et-EE" sz="1800" b="0" dirty="0" err="1"/>
              <a:t>service</a:t>
            </a:r>
            <a:r>
              <a:rPr lang="et-EE" sz="1800" b="0" dirty="0"/>
              <a:t> </a:t>
            </a:r>
            <a:r>
              <a:rPr lang="et-EE" sz="1800" b="0" dirty="0" err="1"/>
              <a:t>name</a:t>
            </a:r>
            <a:r>
              <a:rPr lang="et-EE" sz="1800" b="0" dirty="0"/>
              <a:t> and </a:t>
            </a:r>
            <a:r>
              <a:rPr lang="et-EE" sz="1800" b="0" dirty="0" err="1"/>
              <a:t>other</a:t>
            </a:r>
            <a:r>
              <a:rPr lang="et-EE" sz="1800" b="0" dirty="0"/>
              <a:t> info.</a:t>
            </a:r>
          </a:p>
          <a:p>
            <a:pPr lvl="0" indent="-4572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1800" b="0" dirty="0" err="1"/>
              <a:t>Client</a:t>
            </a:r>
            <a:r>
              <a:rPr lang="et-EE" sz="1800" b="0" dirty="0"/>
              <a:t> </a:t>
            </a:r>
            <a:r>
              <a:rPr lang="et-EE" sz="1800" b="0" dirty="0" err="1"/>
              <a:t>now</a:t>
            </a:r>
            <a:r>
              <a:rPr lang="et-EE" sz="1800" b="0" dirty="0"/>
              <a:t> </a:t>
            </a:r>
            <a:r>
              <a:rPr lang="et-EE" sz="1800" b="0" dirty="0" err="1"/>
              <a:t>selects</a:t>
            </a:r>
            <a:r>
              <a:rPr lang="et-EE" sz="1800" b="0" dirty="0"/>
              <a:t> </a:t>
            </a:r>
            <a:r>
              <a:rPr lang="et-EE" sz="1800" b="0" dirty="0" err="1"/>
              <a:t>one</a:t>
            </a:r>
            <a:r>
              <a:rPr lang="et-EE" sz="1800" b="0" dirty="0"/>
              <a:t> of </a:t>
            </a:r>
            <a:r>
              <a:rPr lang="et-EE" sz="1800" b="0" dirty="0" err="1"/>
              <a:t>the</a:t>
            </a:r>
            <a:r>
              <a:rPr lang="et-EE" sz="1800" b="0" dirty="0"/>
              <a:t> </a:t>
            </a:r>
            <a:r>
              <a:rPr lang="et-EE" sz="1800" b="0" dirty="0" err="1"/>
              <a:t>Authentication</a:t>
            </a:r>
            <a:r>
              <a:rPr lang="et-EE" sz="1800" b="0" dirty="0"/>
              <a:t> </a:t>
            </a:r>
            <a:r>
              <a:rPr lang="et-EE" sz="1800" b="0" dirty="0" err="1"/>
              <a:t>methods</a:t>
            </a:r>
            <a:r>
              <a:rPr lang="et-EE" sz="1800" b="0" dirty="0"/>
              <a:t> </a:t>
            </a:r>
            <a:r>
              <a:rPr lang="et-EE" sz="1800" b="0" dirty="0" err="1"/>
              <a:t>depending</a:t>
            </a:r>
            <a:r>
              <a:rPr lang="et-EE" sz="1800" b="0" dirty="0"/>
              <a:t> on </a:t>
            </a:r>
            <a:r>
              <a:rPr lang="et-EE" sz="1800" b="0" dirty="0" err="1"/>
              <a:t>whether</a:t>
            </a:r>
            <a:r>
              <a:rPr lang="et-EE" sz="1800" b="0" dirty="0"/>
              <a:t> </a:t>
            </a:r>
            <a:r>
              <a:rPr lang="et-EE" sz="1800" b="0" dirty="0" err="1"/>
              <a:t>signing</a:t>
            </a:r>
            <a:r>
              <a:rPr lang="et-EE" sz="1800" b="0" dirty="0"/>
              <a:t> in </a:t>
            </a:r>
            <a:r>
              <a:rPr lang="et-EE" sz="1800" b="0" dirty="0" err="1"/>
              <a:t>internally</a:t>
            </a:r>
            <a:r>
              <a:rPr lang="et-EE" sz="1800" b="0" dirty="0"/>
              <a:t> </a:t>
            </a:r>
            <a:r>
              <a:rPr lang="et-EE" sz="1800" b="0" dirty="0" err="1"/>
              <a:t>or</a:t>
            </a:r>
            <a:r>
              <a:rPr lang="et-EE" sz="1800" b="0" dirty="0"/>
              <a:t> </a:t>
            </a:r>
            <a:r>
              <a:rPr lang="et-EE" sz="1800" b="0" dirty="0" err="1"/>
              <a:t>externally</a:t>
            </a:r>
            <a:r>
              <a:rPr lang="et-EE" sz="1800" b="0" dirty="0"/>
              <a:t>, </a:t>
            </a:r>
            <a:r>
              <a:rPr lang="et-EE" sz="1800" b="0" dirty="0" err="1"/>
              <a:t>first</a:t>
            </a:r>
            <a:r>
              <a:rPr lang="et-EE" sz="1800" b="0" dirty="0"/>
              <a:t> </a:t>
            </a:r>
            <a:r>
              <a:rPr lang="et-EE" sz="1800" b="0" dirty="0" err="1"/>
              <a:t>time</a:t>
            </a:r>
            <a:r>
              <a:rPr lang="et-EE" sz="1800" b="0" dirty="0"/>
              <a:t> </a:t>
            </a:r>
            <a:r>
              <a:rPr lang="et-EE" sz="1800" b="0" dirty="0" err="1"/>
              <a:t>sign</a:t>
            </a:r>
            <a:r>
              <a:rPr lang="et-EE" sz="1800" b="0" dirty="0"/>
              <a:t> in </a:t>
            </a:r>
            <a:r>
              <a:rPr lang="et-EE" sz="1800" b="0" dirty="0" err="1"/>
              <a:t>or</a:t>
            </a:r>
            <a:r>
              <a:rPr lang="et-EE" sz="1800" b="0" dirty="0"/>
              <a:t> </a:t>
            </a:r>
            <a:r>
              <a:rPr lang="et-EE" sz="1800" b="0" dirty="0" err="1"/>
              <a:t>subsequent</a:t>
            </a:r>
            <a:r>
              <a:rPr lang="et-EE" sz="1800" b="0" dirty="0"/>
              <a:t> </a:t>
            </a:r>
            <a:r>
              <a:rPr lang="et-EE" sz="1800" b="0" dirty="0" err="1"/>
              <a:t>sign</a:t>
            </a:r>
            <a:r>
              <a:rPr lang="et-EE" sz="1800" b="0" dirty="0"/>
              <a:t> in.</a:t>
            </a:r>
          </a:p>
          <a:p>
            <a:pPr lvl="0" indent="-4572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1800" b="0" dirty="0"/>
              <a:t>Server </a:t>
            </a:r>
            <a:r>
              <a:rPr lang="et-EE" sz="1800" b="0" dirty="0" err="1"/>
              <a:t>validates</a:t>
            </a:r>
            <a:r>
              <a:rPr lang="et-EE" sz="1800" b="0" dirty="0"/>
              <a:t> end-</a:t>
            </a:r>
            <a:r>
              <a:rPr lang="et-EE" sz="1800" b="0" dirty="0" err="1"/>
              <a:t>user</a:t>
            </a:r>
            <a:r>
              <a:rPr lang="et-EE" sz="1800" b="0" dirty="0"/>
              <a:t> </a:t>
            </a:r>
            <a:r>
              <a:rPr lang="et-EE" sz="1800" b="0" dirty="0" err="1"/>
              <a:t>identity</a:t>
            </a:r>
            <a:r>
              <a:rPr lang="et-EE" sz="1800" b="0" dirty="0"/>
              <a:t> </a:t>
            </a:r>
            <a:r>
              <a:rPr lang="et-EE" sz="1800" b="0" dirty="0" err="1"/>
              <a:t>using</a:t>
            </a:r>
            <a:r>
              <a:rPr lang="et-EE" sz="1800" b="0" dirty="0"/>
              <a:t> </a:t>
            </a:r>
            <a:r>
              <a:rPr lang="et-EE" sz="1800" b="0" dirty="0" err="1"/>
              <a:t>agreed</a:t>
            </a:r>
            <a:r>
              <a:rPr lang="et-EE" sz="1800" b="0" dirty="0"/>
              <a:t> </a:t>
            </a:r>
            <a:r>
              <a:rPr lang="et-EE" sz="1800" b="0" dirty="0" err="1"/>
              <a:t>Authentication</a:t>
            </a:r>
            <a:r>
              <a:rPr lang="et-EE" sz="1800" b="0" dirty="0"/>
              <a:t> </a:t>
            </a:r>
            <a:r>
              <a:rPr lang="et-EE" sz="1800" b="0" dirty="0" err="1"/>
              <a:t>method</a:t>
            </a:r>
            <a:endParaRPr lang="et-EE" sz="1800" b="0" dirty="0"/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buSzPts val="2480"/>
            </a:pP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1286760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1993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lvl="0" algn="l">
              <a:buSzPts val="4400"/>
            </a:pPr>
            <a:r>
              <a:rPr lang="et-EE" dirty="0" err="1"/>
              <a:t>Phishing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Credentials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95E6943D-D46D-8645-9773-F4F72E07ED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1993" y="1325563"/>
            <a:ext cx="10515600" cy="4719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2800" dirty="0" err="1"/>
              <a:t>The</a:t>
            </a:r>
            <a:r>
              <a:rPr lang="et-EE" sz="2800" dirty="0"/>
              <a:t> </a:t>
            </a:r>
            <a:r>
              <a:rPr lang="et-EE" sz="2800" dirty="0" err="1"/>
              <a:t>attacker</a:t>
            </a:r>
            <a:r>
              <a:rPr lang="et-EE" sz="2800" dirty="0"/>
              <a:t> </a:t>
            </a:r>
            <a:r>
              <a:rPr lang="et-EE" sz="2800" dirty="0" err="1"/>
              <a:t>prepares</a:t>
            </a:r>
            <a:r>
              <a:rPr lang="et-EE" sz="2800" dirty="0"/>
              <a:t> </a:t>
            </a:r>
            <a:r>
              <a:rPr lang="et-EE" sz="2800" dirty="0" err="1"/>
              <a:t>its</a:t>
            </a:r>
            <a:r>
              <a:rPr lang="et-EE" sz="2800" dirty="0"/>
              <a:t> </a:t>
            </a:r>
            <a:r>
              <a:rPr lang="et-EE" sz="2800" dirty="0" err="1"/>
              <a:t>environment</a:t>
            </a:r>
            <a:r>
              <a:rPr lang="et-EE" sz="2800" dirty="0"/>
              <a:t> of </a:t>
            </a:r>
            <a:r>
              <a:rPr lang="et-EE" sz="2800" dirty="0" err="1"/>
              <a:t>typosquatted</a:t>
            </a:r>
            <a:r>
              <a:rPr lang="et-EE" sz="2800" dirty="0"/>
              <a:t> </a:t>
            </a:r>
            <a:r>
              <a:rPr lang="et-EE" sz="2800" dirty="0" err="1"/>
              <a:t>domain</a:t>
            </a:r>
            <a:r>
              <a:rPr lang="et-EE" sz="2800" dirty="0"/>
              <a:t>: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b="0" dirty="0"/>
              <a:t>Register DNS </a:t>
            </a:r>
            <a:r>
              <a:rPr lang="et-EE" sz="2800" b="0" dirty="0" err="1"/>
              <a:t>Autodiscovery</a:t>
            </a:r>
            <a:r>
              <a:rPr lang="et-EE" sz="2800" b="0" dirty="0"/>
              <a:t> </a:t>
            </a:r>
            <a:r>
              <a:rPr lang="et-EE" sz="2800" b="0" dirty="0" err="1"/>
              <a:t>records</a:t>
            </a:r>
            <a:endParaRPr lang="et-EE" sz="2800" b="0" dirty="0"/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b="0" dirty="0" err="1"/>
              <a:t>Setup</a:t>
            </a:r>
            <a:r>
              <a:rPr lang="et-EE" sz="2800" b="0" dirty="0"/>
              <a:t> Lync server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2800" dirty="0" err="1"/>
              <a:t>Enable</a:t>
            </a:r>
            <a:r>
              <a:rPr lang="et-EE" sz="2800" dirty="0"/>
              <a:t> </a:t>
            </a:r>
            <a:r>
              <a:rPr lang="et-EE" sz="2800" dirty="0" err="1"/>
              <a:t>only</a:t>
            </a:r>
            <a:r>
              <a:rPr lang="et-EE" sz="2800" dirty="0"/>
              <a:t> NTLM </a:t>
            </a:r>
            <a:r>
              <a:rPr lang="et-EE" sz="2800" dirty="0" err="1"/>
              <a:t>authentication</a:t>
            </a:r>
            <a:r>
              <a:rPr lang="et-EE" sz="2800" dirty="0"/>
              <a:t> </a:t>
            </a:r>
            <a:r>
              <a:rPr lang="et-EE" sz="2800" dirty="0" err="1"/>
              <a:t>method</a:t>
            </a:r>
            <a:endParaRPr lang="et-EE" sz="2800" b="0" dirty="0"/>
          </a:p>
          <a:p>
            <a:pPr indent="-4572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2800" b="0" dirty="0" err="1"/>
              <a:t>Upon</a:t>
            </a:r>
            <a:r>
              <a:rPr lang="et-EE" sz="2800" b="0" dirty="0"/>
              <a:t> </a:t>
            </a:r>
            <a:r>
              <a:rPr lang="et-EE" sz="2800" b="0" dirty="0" err="1"/>
              <a:t>receiving</a:t>
            </a:r>
            <a:r>
              <a:rPr lang="et-EE" sz="2800" b="0" dirty="0"/>
              <a:t> </a:t>
            </a:r>
            <a:r>
              <a:rPr lang="et-EE" sz="2800" b="0" dirty="0" err="1"/>
              <a:t>request</a:t>
            </a:r>
            <a:r>
              <a:rPr lang="et-EE" sz="2800" b="0" dirty="0"/>
              <a:t> </a:t>
            </a:r>
            <a:r>
              <a:rPr lang="et-EE" sz="2800" b="0" dirty="0" err="1"/>
              <a:t>from</a:t>
            </a:r>
            <a:r>
              <a:rPr lang="et-EE" sz="2800" b="0" dirty="0"/>
              <a:t> </a:t>
            </a:r>
            <a:r>
              <a:rPr lang="et-EE" sz="2800" b="0" dirty="0" err="1"/>
              <a:t>fat-fingered</a:t>
            </a:r>
            <a:r>
              <a:rPr lang="et-EE" sz="2800" b="0" dirty="0"/>
              <a:t> </a:t>
            </a:r>
            <a:r>
              <a:rPr lang="et-EE" sz="2800" b="0" dirty="0" err="1"/>
              <a:t>customer</a:t>
            </a:r>
            <a:r>
              <a:rPr lang="et-EE" sz="2800" b="0" dirty="0"/>
              <a:t>,</a:t>
            </a:r>
            <a:r>
              <a:rPr lang="et-EE" sz="2800" dirty="0"/>
              <a:t> </a:t>
            </a:r>
            <a:r>
              <a:rPr lang="et-EE" sz="2800" dirty="0" err="1"/>
              <a:t>capture</a:t>
            </a:r>
            <a:r>
              <a:rPr lang="et-EE" sz="2800" dirty="0"/>
              <a:t> NTLM </a:t>
            </a:r>
            <a:r>
              <a:rPr lang="et-EE" sz="2800" dirty="0" err="1"/>
              <a:t>hash</a:t>
            </a:r>
            <a:r>
              <a:rPr lang="et-EE" sz="2800" dirty="0"/>
              <a:t>.</a:t>
            </a:r>
          </a:p>
          <a:p>
            <a:pPr indent="-4572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2800" b="0" dirty="0" err="1"/>
              <a:t>Use</a:t>
            </a:r>
            <a:r>
              <a:rPr lang="et-EE" sz="2800" b="0" dirty="0"/>
              <a:t> </a:t>
            </a:r>
            <a:r>
              <a:rPr lang="et-EE" sz="2800" b="0" dirty="0" err="1"/>
              <a:t>it</a:t>
            </a:r>
            <a:r>
              <a:rPr lang="et-EE" sz="2800" b="0" dirty="0"/>
              <a:t> </a:t>
            </a:r>
            <a:r>
              <a:rPr lang="et-EE" sz="2800" b="0" dirty="0" err="1"/>
              <a:t>for</a:t>
            </a:r>
            <a:r>
              <a:rPr lang="et-EE" sz="2800" dirty="0"/>
              <a:t> Pass </a:t>
            </a:r>
            <a:r>
              <a:rPr lang="et-EE" sz="2800" dirty="0" err="1"/>
              <a:t>The</a:t>
            </a:r>
            <a:r>
              <a:rPr lang="et-EE" sz="2800" dirty="0"/>
              <a:t> </a:t>
            </a:r>
            <a:r>
              <a:rPr lang="et-EE" sz="2800" dirty="0" err="1"/>
              <a:t>Hash</a:t>
            </a:r>
            <a:r>
              <a:rPr lang="et-EE" sz="2800" dirty="0"/>
              <a:t> </a:t>
            </a:r>
            <a:r>
              <a:rPr lang="et-EE" sz="2800" b="0" dirty="0" err="1"/>
              <a:t>attack</a:t>
            </a:r>
            <a:endParaRPr lang="et-EE" sz="2800" b="0" dirty="0"/>
          </a:p>
          <a:p>
            <a:pPr indent="-457200" algn="l">
              <a:lnSpc>
                <a:spcPct val="130000"/>
              </a:lnSpc>
              <a:spcBef>
                <a:spcPts val="0"/>
              </a:spcBef>
              <a:buSzPts val="2480"/>
              <a:buFont typeface="+mj-lt"/>
              <a:buAutoNum type="arabicPeriod"/>
            </a:pPr>
            <a:r>
              <a:rPr lang="et-EE" sz="2800" b="0" dirty="0" err="1"/>
              <a:t>Profit</a:t>
            </a:r>
            <a:endParaRPr lang="et-EE" sz="2800" b="0" dirty="0"/>
          </a:p>
        </p:txBody>
      </p:sp>
    </p:spTree>
    <p:extLst>
      <p:ext uri="{BB962C8B-B14F-4D97-AF65-F5344CB8AC3E}">
        <p14:creationId xmlns:p14="http://schemas.microsoft.com/office/powerpoint/2010/main" val="198250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6534" y="1599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lvl="0" algn="l">
              <a:buSzPts val="4400"/>
            </a:pP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it</a:t>
            </a:r>
            <a:r>
              <a:rPr lang="et-EE" dirty="0"/>
              <a:t> </a:t>
            </a:r>
            <a:r>
              <a:rPr lang="et-EE" dirty="0" err="1"/>
              <a:t>worth</a:t>
            </a:r>
            <a:r>
              <a:rPr lang="et-EE" dirty="0"/>
              <a:t> </a:t>
            </a:r>
            <a:r>
              <a:rPr lang="et-EE" dirty="0" err="1"/>
              <a:t>trying</a:t>
            </a:r>
            <a:r>
              <a:rPr lang="et-EE" dirty="0"/>
              <a:t>?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95E6943D-D46D-8645-9773-F4F72E07ED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590" y="1249256"/>
            <a:ext cx="7456530" cy="198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4290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dirty="0"/>
              <a:t>32 237 </a:t>
            </a:r>
            <a:r>
              <a:rPr lang="et-EE" dirty="0" err="1"/>
              <a:t>requests</a:t>
            </a:r>
            <a:endParaRPr lang="et-EE" dirty="0"/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dirty="0"/>
              <a:t>472 </a:t>
            </a:r>
            <a:r>
              <a:rPr lang="et-EE" dirty="0" err="1"/>
              <a:t>users</a:t>
            </a:r>
            <a:endParaRPr lang="et-EE" dirty="0"/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1800" b="0" dirty="0" err="1"/>
              <a:t>Vice</a:t>
            </a:r>
            <a:r>
              <a:rPr lang="et-EE" sz="1800" b="0" dirty="0"/>
              <a:t> president, </a:t>
            </a:r>
            <a:r>
              <a:rPr lang="et-EE" sz="1800" b="0" dirty="0" err="1"/>
              <a:t>sr</a:t>
            </a:r>
            <a:r>
              <a:rPr lang="et-EE" sz="1800" b="0" dirty="0"/>
              <a:t>. </a:t>
            </a:r>
            <a:r>
              <a:rPr lang="et-EE" sz="1800" b="0" dirty="0" err="1"/>
              <a:t>manager</a:t>
            </a:r>
            <a:r>
              <a:rPr lang="et-EE" sz="1800" b="0" dirty="0"/>
              <a:t>, </a:t>
            </a:r>
            <a:r>
              <a:rPr lang="et-EE" sz="1800" b="0" dirty="0" err="1"/>
              <a:t>associate</a:t>
            </a:r>
            <a:r>
              <a:rPr lang="et-EE" sz="1800" b="0" dirty="0"/>
              <a:t> </a:t>
            </a:r>
            <a:r>
              <a:rPr lang="et-EE" sz="1800" b="0" dirty="0" err="1"/>
              <a:t>general</a:t>
            </a:r>
            <a:r>
              <a:rPr lang="et-EE" sz="1800" b="0" dirty="0"/>
              <a:t> </a:t>
            </a:r>
            <a:r>
              <a:rPr lang="et-EE" sz="1800" b="0" dirty="0" err="1"/>
              <a:t>counsel</a:t>
            </a:r>
            <a:r>
              <a:rPr lang="et-EE" sz="1800" b="0" dirty="0"/>
              <a:t>, </a:t>
            </a:r>
            <a:r>
              <a:rPr lang="et-EE" sz="1800" b="0" dirty="0" err="1"/>
              <a:t>system</a:t>
            </a:r>
            <a:r>
              <a:rPr lang="et-EE" sz="1800" b="0" dirty="0"/>
              <a:t> </a:t>
            </a:r>
            <a:r>
              <a:rPr lang="et-EE" sz="1800" b="0" dirty="0" err="1"/>
              <a:t>engineer</a:t>
            </a:r>
            <a:r>
              <a:rPr lang="et-EE" sz="1800" b="0" dirty="0"/>
              <a:t>, IT </a:t>
            </a:r>
            <a:r>
              <a:rPr lang="et-EE" sz="1800" b="0" dirty="0" err="1"/>
              <a:t>manager</a:t>
            </a:r>
            <a:r>
              <a:rPr lang="et-EE" sz="1800" b="0" dirty="0"/>
              <a:t>, </a:t>
            </a:r>
            <a:r>
              <a:rPr lang="et-EE" sz="1800" b="0" dirty="0" err="1"/>
              <a:t>sr</a:t>
            </a:r>
            <a:r>
              <a:rPr lang="et-EE" sz="1800" b="0" dirty="0"/>
              <a:t>. </a:t>
            </a:r>
            <a:r>
              <a:rPr lang="et-EE" sz="1800" b="0" dirty="0" err="1"/>
              <a:t>software</a:t>
            </a:r>
            <a:r>
              <a:rPr lang="et-EE" sz="1800" b="0" dirty="0"/>
              <a:t> </a:t>
            </a:r>
            <a:r>
              <a:rPr lang="et-EE" sz="1800" b="0" dirty="0" err="1"/>
              <a:t>engineer</a:t>
            </a:r>
            <a:r>
              <a:rPr lang="et-EE" sz="1800" b="0" dirty="0"/>
              <a:t>, </a:t>
            </a:r>
            <a:r>
              <a:rPr lang="et-EE" sz="1800" b="0" dirty="0" err="1"/>
              <a:t>account</a:t>
            </a:r>
            <a:r>
              <a:rPr lang="et-EE" sz="1800" b="0" dirty="0"/>
              <a:t> </a:t>
            </a:r>
            <a:r>
              <a:rPr lang="et-EE" sz="1800" b="0" dirty="0" err="1"/>
              <a:t>manager</a:t>
            </a:r>
            <a:r>
              <a:rPr lang="et-EE" sz="1800" b="0" dirty="0"/>
              <a:t>,...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7B30CE-243D-CC4E-8B57-14CB325A981E}"/>
              </a:ext>
            </a:extLst>
          </p:cNvPr>
          <p:cNvGrpSpPr/>
          <p:nvPr/>
        </p:nvGrpSpPr>
        <p:grpSpPr>
          <a:xfrm>
            <a:off x="87664" y="1249256"/>
            <a:ext cx="11824014" cy="5241737"/>
            <a:chOff x="87664" y="1249256"/>
            <a:chExt cx="11824014" cy="52417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01F90A-0877-E94B-8B57-0CD451F77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596"/>
            <a:stretch/>
          </p:blipFill>
          <p:spPr>
            <a:xfrm>
              <a:off x="8232946" y="1249256"/>
              <a:ext cx="3584481" cy="25203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CBA901-7365-6447-A61A-C51A7B01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510" t="24635" r="62920" b="19668"/>
            <a:stretch/>
          </p:blipFill>
          <p:spPr>
            <a:xfrm>
              <a:off x="1175983" y="4215525"/>
              <a:ext cx="787078" cy="7695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A3E5DE-CC77-D84C-8358-A03B9B8FA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5963" b="36370"/>
            <a:stretch/>
          </p:blipFill>
          <p:spPr>
            <a:xfrm>
              <a:off x="7370456" y="4013071"/>
              <a:ext cx="2105384" cy="5825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A8C47B-2D73-9C4A-952E-417D2F11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9739" y="4726340"/>
              <a:ext cx="1406848" cy="6331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9FE02B-8DA1-D74D-9200-06C5610E1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9855" y="4032646"/>
              <a:ext cx="1047848" cy="10478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DA7CD8-5E65-DA4B-8207-F7FA14960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87452" y="5594055"/>
              <a:ext cx="724226" cy="72422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A3E3D3-09D0-094F-A962-62B341D05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0440" b="23449"/>
            <a:stretch/>
          </p:blipFill>
          <p:spPr>
            <a:xfrm>
              <a:off x="2379513" y="4997926"/>
              <a:ext cx="1422400" cy="7981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2E7510-65D7-0D42-8EFC-29FB992D8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9270" b="25933"/>
            <a:stretch/>
          </p:blipFill>
          <p:spPr>
            <a:xfrm>
              <a:off x="9842283" y="4814624"/>
              <a:ext cx="1422400" cy="77943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DE8B03-0650-DC41-ADEF-47055ED3D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6457" b="19120"/>
            <a:stretch/>
          </p:blipFill>
          <p:spPr>
            <a:xfrm>
              <a:off x="1376815" y="5711562"/>
              <a:ext cx="1270000" cy="6911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465A8B-A761-3E4C-AC39-7B1E134ED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06796" y="4245904"/>
              <a:ext cx="1423659" cy="73920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507E1B4-28D7-934D-9FF6-8655D75FF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22673" y="3956193"/>
              <a:ext cx="1691240" cy="67840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12958C-9F56-0648-9A5F-83EB07E51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664" y="4295397"/>
              <a:ext cx="933556" cy="110159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BD0FE1-C939-8045-804B-946293350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13692" b="14840"/>
            <a:stretch/>
          </p:blipFill>
          <p:spPr>
            <a:xfrm>
              <a:off x="10146732" y="4062524"/>
              <a:ext cx="1718206" cy="68766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81F79F-2DD5-874A-96DF-B2A6244F3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36492" y="5651923"/>
              <a:ext cx="1209865" cy="6650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06BDE9B-9DA5-2848-8FE1-4D549C085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27209" b="26925"/>
            <a:stretch/>
          </p:blipFill>
          <p:spPr>
            <a:xfrm>
              <a:off x="7986854" y="4621324"/>
              <a:ext cx="1422400" cy="65239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5F93DB9-21E8-5240-9347-003A00A3E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67452" y="5587319"/>
              <a:ext cx="1286470" cy="84832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1A9DF4F-67DD-3C4E-971F-D51A7CDEF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62820" y="5285898"/>
              <a:ext cx="1281668" cy="8513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EE7FFB-74E0-CA44-9DBD-920293E37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21199" b="16929"/>
            <a:stretch/>
          </p:blipFill>
          <p:spPr>
            <a:xfrm>
              <a:off x="8112192" y="5220756"/>
              <a:ext cx="1007540" cy="62338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624FAF7-84F5-2F46-B563-991C138A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t="18137" b="19101"/>
            <a:stretch/>
          </p:blipFill>
          <p:spPr>
            <a:xfrm>
              <a:off x="6407329" y="4942362"/>
              <a:ext cx="1286507" cy="50888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FCC86FC-3BB1-B446-B8C5-5ED7A801D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969927" y="5209858"/>
              <a:ext cx="752543" cy="7525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62312F2-4465-9A43-86CD-130F0A55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232946" y="5711562"/>
              <a:ext cx="1257719" cy="77943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346445E-DF78-544D-B54B-45077D9B3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83629" y="5578706"/>
              <a:ext cx="693920" cy="6939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4C1A221-135B-B64D-B2F5-830FB600B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t="20842" r="7380" b="23279"/>
            <a:stretch/>
          </p:blipFill>
          <p:spPr>
            <a:xfrm>
              <a:off x="6766323" y="5914167"/>
              <a:ext cx="1253017" cy="4341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4C34D9-479C-E847-AF71-7E84AEF79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t="19304" r="49254" b="23734"/>
            <a:stretch/>
          </p:blipFill>
          <p:spPr>
            <a:xfrm>
              <a:off x="1123718" y="4957136"/>
              <a:ext cx="1121390" cy="52086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22865D8-C9B2-544C-A420-1EA6CB95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24104" y="5451242"/>
              <a:ext cx="865706" cy="865706"/>
            </a:xfrm>
            <a:prstGeom prst="rect">
              <a:avLst/>
            </a:prstGeom>
          </p:spPr>
        </p:pic>
      </p:grpSp>
      <p:sp>
        <p:nvSpPr>
          <p:cNvPr id="33" name="Google Shape;93;p4">
            <a:extLst>
              <a:ext uri="{FF2B5EF4-FFF2-40B4-BE49-F238E27FC236}">
                <a16:creationId xmlns:a16="http://schemas.microsoft.com/office/drawing/2014/main" id="{36B930AE-5D06-EF49-956A-50A17938C970}"/>
              </a:ext>
            </a:extLst>
          </p:cNvPr>
          <p:cNvSpPr txBox="1">
            <a:spLocks/>
          </p:cNvSpPr>
          <p:nvPr/>
        </p:nvSpPr>
        <p:spPr>
          <a:xfrm>
            <a:off x="617933" y="2855048"/>
            <a:ext cx="7456530" cy="116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dirty="0"/>
              <a:t>103 </a:t>
            </a:r>
            <a:r>
              <a:rPr lang="et-EE" dirty="0" err="1"/>
              <a:t>domains</a:t>
            </a:r>
            <a:r>
              <a:rPr lang="et-EE" dirty="0"/>
              <a:t>: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t-EE" sz="1800" b="0" dirty="0" err="1"/>
              <a:t>Banks</a:t>
            </a:r>
            <a:r>
              <a:rPr lang="et-EE" sz="1800" b="0" dirty="0"/>
              <a:t>, </a:t>
            </a:r>
            <a:r>
              <a:rPr lang="et-EE" sz="1800" b="0" dirty="0" err="1"/>
              <a:t>hotels</a:t>
            </a:r>
            <a:r>
              <a:rPr lang="et-EE" sz="1800" b="0" dirty="0"/>
              <a:t>, </a:t>
            </a:r>
            <a:r>
              <a:rPr lang="et-EE" sz="1800" b="0" dirty="0" err="1"/>
              <a:t>airlines</a:t>
            </a:r>
            <a:r>
              <a:rPr lang="et-EE" sz="1800" b="0" dirty="0"/>
              <a:t>, </a:t>
            </a:r>
            <a:r>
              <a:rPr lang="et-EE" sz="1800" b="0" dirty="0" err="1"/>
              <a:t>online</a:t>
            </a:r>
            <a:r>
              <a:rPr lang="et-EE" sz="1800" b="0" dirty="0"/>
              <a:t> </a:t>
            </a:r>
            <a:r>
              <a:rPr lang="et-EE" sz="1800" b="0" dirty="0" err="1"/>
              <a:t>portals</a:t>
            </a:r>
            <a:r>
              <a:rPr lang="et-EE" sz="1800" b="0" dirty="0"/>
              <a:t>, </a:t>
            </a:r>
            <a:r>
              <a:rPr lang="et-EE" sz="1800" b="0" dirty="0" err="1"/>
              <a:t>communication</a:t>
            </a:r>
            <a:r>
              <a:rPr lang="et-EE" sz="1800" b="0" dirty="0"/>
              <a:t>, </a:t>
            </a:r>
            <a:r>
              <a:rPr lang="et-EE" sz="1800" b="0" dirty="0" err="1"/>
              <a:t>retail</a:t>
            </a:r>
            <a:r>
              <a:rPr lang="et-EE" sz="1800" b="0" dirty="0"/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41131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"/>
          <p:cNvSpPr/>
          <p:nvPr/>
        </p:nvSpPr>
        <p:spPr>
          <a:xfrm>
            <a:off x="2379606" y="2340296"/>
            <a:ext cx="2119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Traditional analytics</a:t>
            </a:r>
            <a:endParaRPr/>
          </a:p>
        </p:txBody>
      </p:sp>
      <p:pic>
        <p:nvPicPr>
          <p:cNvPr id="125" name="Google Shape;12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9229" y="475683"/>
            <a:ext cx="6073542" cy="53933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3509D5-4D50-7A43-849D-93700CF6F1A4}"/>
              </a:ext>
            </a:extLst>
          </p:cNvPr>
          <p:cNvSpPr txBox="1"/>
          <p:nvPr/>
        </p:nvSpPr>
        <p:spPr>
          <a:xfrm>
            <a:off x="8040346" y="5553517"/>
            <a:ext cx="268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1"/>
                </a:solidFill>
                <a:hlinkClick r:id="rId4"/>
              </a:rPr>
              <a:t>www.spectx.com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6C4D5-0675-B843-A2A6-9A0D1CBCE219}"/>
              </a:ext>
            </a:extLst>
          </p:cNvPr>
          <p:cNvSpPr txBox="1"/>
          <p:nvPr/>
        </p:nvSpPr>
        <p:spPr>
          <a:xfrm>
            <a:off x="1814250" y="5553517"/>
            <a:ext cx="268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Twitter: @</a:t>
            </a:r>
            <a:r>
              <a:rPr lang="en-US" sz="1800" dirty="0" err="1"/>
              <a:t>spectx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0390" y="3396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sz="4900" dirty="0">
                <a:latin typeface="Exo 2"/>
                <a:ea typeface="Exo 2"/>
                <a:cs typeface="Exo 2"/>
                <a:sym typeface="Exo 2"/>
              </a:rPr>
              <a:t>Source Data</a:t>
            </a:r>
            <a:br>
              <a:rPr lang="en-US" sz="4900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61689-7FDC-A44C-A953-F768764D8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824" y="3204375"/>
            <a:ext cx="6090590" cy="2134846"/>
          </a:xfrm>
          <a:prstGeom prst="rect">
            <a:avLst/>
          </a:prstGeom>
        </p:spPr>
      </p:pic>
      <p:sp>
        <p:nvSpPr>
          <p:cNvPr id="9" name="Google Shape;93;p4">
            <a:extLst>
              <a:ext uri="{FF2B5EF4-FFF2-40B4-BE49-F238E27FC236}">
                <a16:creationId xmlns:a16="http://schemas.microsoft.com/office/drawing/2014/main" id="{CBE294C2-F047-1F4C-84DB-C87256C0DECD}"/>
              </a:ext>
            </a:extLst>
          </p:cNvPr>
          <p:cNvSpPr txBox="1">
            <a:spLocks/>
          </p:cNvSpPr>
          <p:nvPr/>
        </p:nvSpPr>
        <p:spPr>
          <a:xfrm>
            <a:off x="370390" y="1311122"/>
            <a:ext cx="5129457" cy="318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lvl="0" indent="-342900" algn="l">
              <a:lnSpc>
                <a:spcPct val="150000"/>
              </a:lnSpc>
              <a:buSzPts val="3200"/>
              <a:buFont typeface="Arial" panose="020B0604020202020204" pitchFamily="34" charset="0"/>
              <a:buChar char="•"/>
            </a:pPr>
            <a:r>
              <a:rPr lang="en-US" sz="2000" dirty="0">
                <a:latin typeface="Exo 2"/>
                <a:ea typeface="Exo 2"/>
                <a:cs typeface="Exo 2"/>
                <a:sym typeface="Exo 2"/>
              </a:rPr>
              <a:t>7718</a:t>
            </a:r>
            <a:r>
              <a:rPr lang="en-US" sz="2000" b="0" dirty="0">
                <a:latin typeface="Exo 2"/>
                <a:ea typeface="Exo 2"/>
                <a:cs typeface="Exo 2"/>
                <a:sym typeface="Exo 2"/>
              </a:rPr>
              <a:t> files</a:t>
            </a:r>
          </a:p>
          <a:p>
            <a:pPr marL="342900" lvl="0" indent="-342900" algn="l">
              <a:lnSpc>
                <a:spcPct val="150000"/>
              </a:lnSpc>
              <a:buSzPts val="3200"/>
              <a:buFont typeface="Arial" panose="020B0604020202020204" pitchFamily="34" charset="0"/>
              <a:buChar char="•"/>
            </a:pPr>
            <a:r>
              <a:rPr lang="en-US" sz="2000" b="0" dirty="0">
                <a:latin typeface="Exo 2"/>
                <a:ea typeface="Exo 2"/>
                <a:cs typeface="Exo 2"/>
                <a:sym typeface="Exo 2"/>
              </a:rPr>
              <a:t>Total plaintext size </a:t>
            </a:r>
            <a:r>
              <a:rPr lang="en-US" sz="2000" dirty="0">
                <a:latin typeface="Exo 2"/>
                <a:ea typeface="Exo 2"/>
                <a:cs typeface="Exo 2"/>
                <a:sym typeface="Exo 2"/>
              </a:rPr>
              <a:t>~37 Gb</a:t>
            </a:r>
            <a:endParaRPr lang="en-US" sz="2000" dirty="0"/>
          </a:p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000" b="0" dirty="0"/>
              <a:t>Dating from </a:t>
            </a:r>
            <a:r>
              <a:rPr lang="en-US" sz="2000" dirty="0"/>
              <a:t>Aug 2013 until March 2018</a:t>
            </a:r>
          </a:p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000" b="0" dirty="0"/>
              <a:t>Organized as: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000" b="0" dirty="0"/>
              <a:t>Daily batches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000" b="0" dirty="0"/>
              <a:t>Language matching</a:t>
            </a:r>
            <a:endParaRPr lang="en-US" b="0" dirty="0"/>
          </a:p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0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0390" y="3396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sz="4900" dirty="0">
                <a:latin typeface="Exo 2"/>
                <a:ea typeface="Exo 2"/>
                <a:cs typeface="Exo 2"/>
                <a:sym typeface="Exo 2"/>
              </a:rPr>
              <a:t>Source Data</a:t>
            </a:r>
            <a:br>
              <a:rPr lang="en-US" sz="4900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DE211115-518C-FE4E-B8BB-9D531099421F}"/>
              </a:ext>
            </a:extLst>
          </p:cNvPr>
          <p:cNvSpPr txBox="1">
            <a:spLocks/>
          </p:cNvSpPr>
          <p:nvPr/>
        </p:nvSpPr>
        <p:spPr>
          <a:xfrm>
            <a:off x="370389" y="1263733"/>
            <a:ext cx="11386181" cy="508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b="0" dirty="0"/>
              <a:t>The files contain tab separated fields: domain, client </a:t>
            </a:r>
            <a:r>
              <a:rPr lang="en-US" sz="2800" b="0" dirty="0" err="1"/>
              <a:t>ip</a:t>
            </a:r>
            <a:r>
              <a:rPr lang="en-US" sz="2800" b="0" dirty="0"/>
              <a:t>-address, query, referrer, user agent, language.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But NO timestamp!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</a:rPr>
              <a:t>Also no status code, response size, …</a:t>
            </a:r>
          </a:p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</a:rPr>
              <a:t>Some fields contain abnormal data (</a:t>
            </a:r>
            <a:r>
              <a:rPr lang="en-US" sz="2800" b="0" dirty="0" err="1">
                <a:solidFill>
                  <a:schemeClr val="tx1"/>
                </a:solidFill>
              </a:rPr>
              <a:t>lang</a:t>
            </a:r>
            <a:r>
              <a:rPr lang="en-US" sz="2800" b="0" dirty="0">
                <a:solidFill>
                  <a:schemeClr val="tx1"/>
                </a:solidFill>
              </a:rPr>
              <a:t>, client). A lot.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</a:rPr>
              <a:t>On such occasions the content of the field appears to be truncated at 4096 bytes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Limitations imposed by a parser script?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</a:rPr>
              <a:t>Tabulated structure, minimum needed fields, created as a result of parsing and stored in publicly accessible place ...</a:t>
            </a:r>
          </a:p>
        </p:txBody>
      </p:sp>
    </p:spTree>
    <p:extLst>
      <p:ext uri="{BB962C8B-B14F-4D97-AF65-F5344CB8AC3E}">
        <p14:creationId xmlns:p14="http://schemas.microsoft.com/office/powerpoint/2010/main" val="390994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0390" y="3396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sz="4900" dirty="0">
                <a:latin typeface="Exo 2"/>
                <a:ea typeface="Exo 2"/>
                <a:cs typeface="Exo 2"/>
                <a:sym typeface="Exo 2"/>
              </a:rPr>
              <a:t>Source Data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30641-1D9C-B649-9E84-85CD5CFE7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097"/>
          <a:stretch/>
        </p:blipFill>
        <p:spPr>
          <a:xfrm>
            <a:off x="867931" y="2541583"/>
            <a:ext cx="4303892" cy="3084873"/>
          </a:xfrm>
          <a:prstGeom prst="rect">
            <a:avLst/>
          </a:prstGeom>
        </p:spPr>
      </p:pic>
      <p:sp>
        <p:nvSpPr>
          <p:cNvPr id="3" name="Line Callout 1 2">
            <a:extLst>
              <a:ext uri="{FF2B5EF4-FFF2-40B4-BE49-F238E27FC236}">
                <a16:creationId xmlns:a16="http://schemas.microsoft.com/office/drawing/2014/main" id="{E38FB7C8-D852-424A-95B5-E84F51E6133A}"/>
              </a:ext>
            </a:extLst>
          </p:cNvPr>
          <p:cNvSpPr/>
          <p:nvPr/>
        </p:nvSpPr>
        <p:spPr>
          <a:xfrm>
            <a:off x="6723530" y="2660338"/>
            <a:ext cx="4007224" cy="612648"/>
          </a:xfrm>
          <a:prstGeom prst="borderCallout1">
            <a:avLst>
              <a:gd name="adj1" fmla="val 53868"/>
              <a:gd name="adj2" fmla="val 727"/>
              <a:gd name="adj3" fmla="val 121280"/>
              <a:gd name="adj4" fmla="val -37998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Main dataset: Daily export from their redirector application log</a:t>
            </a:r>
            <a:endParaRPr lang="en-US" dirty="0"/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42B208B9-44DE-5446-B20C-B5DE59FFE645}"/>
              </a:ext>
            </a:extLst>
          </p:cNvPr>
          <p:cNvSpPr/>
          <p:nvPr/>
        </p:nvSpPr>
        <p:spPr>
          <a:xfrm>
            <a:off x="6723530" y="3985901"/>
            <a:ext cx="4007224" cy="1312238"/>
          </a:xfrm>
          <a:prstGeom prst="borderCallout1">
            <a:avLst>
              <a:gd name="adj1" fmla="val 53868"/>
              <a:gd name="adj2" fmla="val 727"/>
              <a:gd name="adj3" fmla="val 51009"/>
              <a:gd name="adj4" fmla="val -24911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The subsets of main data: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events grouped by redirection decisions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E448F3A-8692-A04F-A0ED-AD8B2E4BF634}"/>
              </a:ext>
            </a:extLst>
          </p:cNvPr>
          <p:cNvSpPr/>
          <p:nvPr/>
        </p:nvSpPr>
        <p:spPr>
          <a:xfrm>
            <a:off x="5265953" y="3741067"/>
            <a:ext cx="435600" cy="1801905"/>
          </a:xfrm>
          <a:prstGeom prst="rightBrac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93;p4">
            <a:extLst>
              <a:ext uri="{FF2B5EF4-FFF2-40B4-BE49-F238E27FC236}">
                <a16:creationId xmlns:a16="http://schemas.microsoft.com/office/drawing/2014/main" id="{2E5A3660-DDBD-764B-9DA5-9E831708AB6A}"/>
              </a:ext>
            </a:extLst>
          </p:cNvPr>
          <p:cNvSpPr txBox="1">
            <a:spLocks/>
          </p:cNvSpPr>
          <p:nvPr/>
        </p:nvSpPr>
        <p:spPr>
          <a:xfrm>
            <a:off x="491413" y="1372787"/>
            <a:ext cx="11386181" cy="7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en-US" sz="2800" b="0" dirty="0"/>
              <a:t>Intermediate product of</a:t>
            </a:r>
            <a:r>
              <a:rPr lang="en-US" sz="2800" dirty="0"/>
              <a:t> operational analytics: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8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7014" y="2841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Daily volume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6" name="Google Shape;93;p4">
            <a:extLst>
              <a:ext uri="{FF2B5EF4-FFF2-40B4-BE49-F238E27FC236}">
                <a16:creationId xmlns:a16="http://schemas.microsoft.com/office/drawing/2014/main" id="{A739CE52-9300-1B49-AF8D-E0327DE13272}"/>
              </a:ext>
            </a:extLst>
          </p:cNvPr>
          <p:cNvSpPr txBox="1">
            <a:spLocks/>
          </p:cNvSpPr>
          <p:nvPr/>
        </p:nvSpPr>
        <p:spPr>
          <a:xfrm>
            <a:off x="293158" y="1006834"/>
            <a:ext cx="4753855" cy="119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dirty="0"/>
              <a:t>Requests: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b="0" dirty="0"/>
              <a:t>Average </a:t>
            </a:r>
            <a:r>
              <a:rPr lang="en-US" dirty="0"/>
              <a:t>81 742</a:t>
            </a:r>
            <a:r>
              <a:rPr lang="en-US" b="0" dirty="0"/>
              <a:t> </a:t>
            </a:r>
            <a:r>
              <a:rPr lang="en-US" b="0" dirty="0" err="1"/>
              <a:t>req</a:t>
            </a:r>
            <a:r>
              <a:rPr lang="en-US" b="0" dirty="0"/>
              <a:t>/day (~1 </a:t>
            </a:r>
            <a:r>
              <a:rPr lang="en-US" b="0" dirty="0" err="1"/>
              <a:t>req</a:t>
            </a:r>
            <a:r>
              <a:rPr lang="en-US" b="0" dirty="0"/>
              <a:t>/sec)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b="0" dirty="0"/>
              <a:t>Max: </a:t>
            </a:r>
            <a:r>
              <a:rPr lang="en-US" dirty="0"/>
              <a:t>740 834</a:t>
            </a:r>
            <a:r>
              <a:rPr lang="en-US" b="0" dirty="0"/>
              <a:t> </a:t>
            </a:r>
            <a:r>
              <a:rPr lang="en-US" b="0" dirty="0" err="1"/>
              <a:t>req</a:t>
            </a:r>
            <a:r>
              <a:rPr lang="en-US" b="0" dirty="0"/>
              <a:t>/day (~8 </a:t>
            </a:r>
            <a:r>
              <a:rPr lang="en-US" b="0" dirty="0" err="1"/>
              <a:t>req</a:t>
            </a:r>
            <a:r>
              <a:rPr lang="en-US" b="0" dirty="0"/>
              <a:t>/sec)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E55F94-58C3-A84D-9594-A45F6849316E}"/>
              </a:ext>
            </a:extLst>
          </p:cNvPr>
          <p:cNvGrpSpPr/>
          <p:nvPr/>
        </p:nvGrpSpPr>
        <p:grpSpPr>
          <a:xfrm>
            <a:off x="4096229" y="1050644"/>
            <a:ext cx="7660342" cy="5224035"/>
            <a:chOff x="4096229" y="1050644"/>
            <a:chExt cx="7660342" cy="52240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2B8F52B-2843-6741-BC2F-3DD8EC4A3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8181" y="1050644"/>
              <a:ext cx="4963805" cy="11555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D01AA4-2C16-4849-BDCC-F6ECA3B1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6229" y="2206186"/>
              <a:ext cx="7660342" cy="4068493"/>
            </a:xfrm>
            <a:prstGeom prst="rect">
              <a:avLst/>
            </a:prstGeom>
          </p:spPr>
        </p:pic>
      </p:grpSp>
      <p:sp>
        <p:nvSpPr>
          <p:cNvPr id="16" name="Google Shape;93;p4">
            <a:extLst>
              <a:ext uri="{FF2B5EF4-FFF2-40B4-BE49-F238E27FC236}">
                <a16:creationId xmlns:a16="http://schemas.microsoft.com/office/drawing/2014/main" id="{970935A0-B7BA-5643-9033-67E392E795CD}"/>
              </a:ext>
            </a:extLst>
          </p:cNvPr>
          <p:cNvSpPr txBox="1">
            <a:spLocks/>
          </p:cNvSpPr>
          <p:nvPr/>
        </p:nvSpPr>
        <p:spPr>
          <a:xfrm>
            <a:off x="293158" y="2802646"/>
            <a:ext cx="4143490" cy="228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dirty="0"/>
              <a:t>Visitors</a:t>
            </a:r>
            <a:r>
              <a:rPr lang="en-US" b="0" dirty="0"/>
              <a:t>: 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b="0" dirty="0"/>
              <a:t>Average: </a:t>
            </a:r>
            <a:r>
              <a:rPr lang="en-US" dirty="0"/>
              <a:t>42 511</a:t>
            </a:r>
            <a:r>
              <a:rPr lang="en-US" b="0" dirty="0"/>
              <a:t> per day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b="0" dirty="0"/>
              <a:t>Max: </a:t>
            </a:r>
            <a:r>
              <a:rPr lang="en-US" dirty="0"/>
              <a:t>184 270</a:t>
            </a:r>
            <a:r>
              <a:rPr lang="en-US" b="0" dirty="0"/>
              <a:t> per day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b="0" dirty="0"/>
              <a:t>Jan 2018: </a:t>
            </a:r>
            <a:r>
              <a:rPr lang="en-US" dirty="0"/>
              <a:t>980 964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b="0" dirty="0"/>
              <a:t>Feb 2018: </a:t>
            </a:r>
            <a:r>
              <a:rPr lang="en-US" dirty="0"/>
              <a:t>872 504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b="0" dirty="0"/>
              <a:t>Mar 2018: </a:t>
            </a:r>
            <a:r>
              <a:rPr lang="en-US" dirty="0"/>
              <a:t>952 764</a:t>
            </a:r>
          </a:p>
        </p:txBody>
      </p:sp>
    </p:spTree>
    <p:extLst>
      <p:ext uri="{BB962C8B-B14F-4D97-AF65-F5344CB8AC3E}">
        <p14:creationId xmlns:p14="http://schemas.microsoft.com/office/powerpoint/2010/main" val="214099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6CDED2-CB67-8D44-B701-DA26AF4B3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0" y="1744063"/>
            <a:ext cx="8737600" cy="1282700"/>
          </a:xfrm>
          <a:prstGeom prst="rect">
            <a:avLst/>
          </a:prstGeom>
        </p:spPr>
      </p:pic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440" y="34429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From where?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5" name="Google Shape;93;p4">
            <a:extLst>
              <a:ext uri="{FF2B5EF4-FFF2-40B4-BE49-F238E27FC236}">
                <a16:creationId xmlns:a16="http://schemas.microsoft.com/office/drawing/2014/main" id="{E3981E70-52F7-9741-A87D-24777F5E3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440" y="3995137"/>
            <a:ext cx="4130180" cy="2185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dirty="0"/>
              <a:t>In total 37 339 836 unique </a:t>
            </a:r>
            <a:r>
              <a:rPr lang="en-US" dirty="0" err="1"/>
              <a:t>ip</a:t>
            </a:r>
            <a:r>
              <a:rPr lang="en-US" dirty="0"/>
              <a:t>-addresses: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sz="2000" dirty="0"/>
              <a:t>99,86% are IPv4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sz="2000" dirty="0"/>
              <a:t>0,14% are IPv6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sz="2000" dirty="0"/>
              <a:t>1,24% are private addresses</a:t>
            </a:r>
          </a:p>
        </p:txBody>
      </p:sp>
      <p:pic>
        <p:nvPicPr>
          <p:cNvPr id="3" name="visitors_worldwide_map.mp4">
            <a:hlinkClick r:id="" action="ppaction://media"/>
            <a:extLst>
              <a:ext uri="{FF2B5EF4-FFF2-40B4-BE49-F238E27FC236}">
                <a16:creationId xmlns:a16="http://schemas.microsoft.com/office/drawing/2014/main" id="{920C50FB-1D97-4149-8A27-73928B30B3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5620" y="2750317"/>
            <a:ext cx="6255474" cy="3518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FC6508-2483-EE49-B409-2CB8E1D5E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055" y="1744063"/>
            <a:ext cx="2683345" cy="2012509"/>
          </a:xfrm>
          <a:prstGeom prst="rect">
            <a:avLst/>
          </a:prstGeom>
        </p:spPr>
      </p:pic>
      <p:sp>
        <p:nvSpPr>
          <p:cNvPr id="7" name="Google Shape;93;p4">
            <a:extLst>
              <a:ext uri="{FF2B5EF4-FFF2-40B4-BE49-F238E27FC236}">
                <a16:creationId xmlns:a16="http://schemas.microsoft.com/office/drawing/2014/main" id="{DEED2890-68E7-044D-B967-FFC8330EB55D}"/>
              </a:ext>
            </a:extLst>
          </p:cNvPr>
          <p:cNvSpPr txBox="1">
            <a:spLocks/>
          </p:cNvSpPr>
          <p:nvPr/>
        </p:nvSpPr>
        <p:spPr>
          <a:xfrm>
            <a:off x="615440" y="1020794"/>
            <a:ext cx="4130180" cy="686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dirty="0"/>
              <a:t>From 245 countries</a:t>
            </a:r>
          </a:p>
        </p:txBody>
      </p:sp>
    </p:spTree>
    <p:extLst>
      <p:ext uri="{BB962C8B-B14F-4D97-AF65-F5344CB8AC3E}">
        <p14:creationId xmlns:p14="http://schemas.microsoft.com/office/powerpoint/2010/main" val="125661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7014" y="2841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End Users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6" name="Google Shape;93;p4">
            <a:extLst>
              <a:ext uri="{FF2B5EF4-FFF2-40B4-BE49-F238E27FC236}">
                <a16:creationId xmlns:a16="http://schemas.microsoft.com/office/drawing/2014/main" id="{A739CE52-9300-1B49-AF8D-E0327DE13272}"/>
              </a:ext>
            </a:extLst>
          </p:cNvPr>
          <p:cNvSpPr txBox="1">
            <a:spLocks/>
          </p:cNvSpPr>
          <p:nvPr/>
        </p:nvSpPr>
        <p:spPr>
          <a:xfrm>
            <a:off x="342008" y="1204609"/>
            <a:ext cx="6438802" cy="467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dirty="0"/>
              <a:t>How much of the requests are made by humans?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b="0" dirty="0"/>
              <a:t>Remove non-standard user-agent records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b="0" dirty="0"/>
              <a:t>Remove known crawler records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dirty="0"/>
              <a:t>~89% </a:t>
            </a:r>
            <a:r>
              <a:rPr lang="en-US" b="0" dirty="0"/>
              <a:t>requests are made from browsers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dirty="0"/>
              <a:t>How much is caused by end-user typing errors?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dirty="0"/>
              <a:t>~86% </a:t>
            </a:r>
            <a:r>
              <a:rPr lang="en-US" b="0" dirty="0"/>
              <a:t>is direct traffic (no referrer)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dirty="0"/>
              <a:t>~14% </a:t>
            </a:r>
            <a:r>
              <a:rPr lang="en-US" b="0" dirty="0"/>
              <a:t>clicks on search engine results, malicious ads, </a:t>
            </a:r>
            <a:r>
              <a:rPr lang="en-US" b="0" dirty="0" err="1"/>
              <a:t>etc</a:t>
            </a:r>
            <a:r>
              <a:rPr lang="en-US" b="0" dirty="0"/>
              <a:t> 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0EFA2B-F6A3-B940-A1A8-548FCF72F2CB}"/>
              </a:ext>
            </a:extLst>
          </p:cNvPr>
          <p:cNvGrpSpPr/>
          <p:nvPr/>
        </p:nvGrpSpPr>
        <p:grpSpPr>
          <a:xfrm>
            <a:off x="6780810" y="1590504"/>
            <a:ext cx="5105400" cy="4293875"/>
            <a:chOff x="6780810" y="1590504"/>
            <a:chExt cx="5105400" cy="42938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AF5624-9151-5B4D-B978-7EEEDEA12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0810" y="3520904"/>
              <a:ext cx="3413908" cy="2363475"/>
            </a:xfrm>
            <a:prstGeom prst="rect">
              <a:avLst/>
            </a:prstGeom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8CCCCCA-E5F8-0A4E-874B-7B3EE5B57496}"/>
                </a:ext>
              </a:extLst>
            </p:cNvPr>
            <p:cNvSpPr/>
            <p:nvPr/>
          </p:nvSpPr>
          <p:spPr>
            <a:xfrm>
              <a:off x="6852062" y="4298001"/>
              <a:ext cx="1650670" cy="132339"/>
            </a:xfrm>
            <a:custGeom>
              <a:avLst/>
              <a:gdLst>
                <a:gd name="connsiteX0" fmla="*/ 0 w 1650670"/>
                <a:gd name="connsiteY0" fmla="*/ 48368 h 132339"/>
                <a:gd name="connsiteX1" fmla="*/ 0 w 1650670"/>
                <a:gd name="connsiteY1" fmla="*/ 48368 h 132339"/>
                <a:gd name="connsiteX2" fmla="*/ 451263 w 1650670"/>
                <a:gd name="connsiteY2" fmla="*/ 72118 h 132339"/>
                <a:gd name="connsiteX3" fmla="*/ 546265 w 1650670"/>
                <a:gd name="connsiteY3" fmla="*/ 83994 h 132339"/>
                <a:gd name="connsiteX4" fmla="*/ 712520 w 1650670"/>
                <a:gd name="connsiteY4" fmla="*/ 107744 h 132339"/>
                <a:gd name="connsiteX5" fmla="*/ 1021278 w 1650670"/>
                <a:gd name="connsiteY5" fmla="*/ 107744 h 132339"/>
                <a:gd name="connsiteX6" fmla="*/ 1080655 w 1650670"/>
                <a:gd name="connsiteY6" fmla="*/ 83994 h 132339"/>
                <a:gd name="connsiteX7" fmla="*/ 1199408 w 1650670"/>
                <a:gd name="connsiteY7" fmla="*/ 60243 h 132339"/>
                <a:gd name="connsiteX8" fmla="*/ 1235034 w 1650670"/>
                <a:gd name="connsiteY8" fmla="*/ 48368 h 132339"/>
                <a:gd name="connsiteX9" fmla="*/ 1484416 w 1650670"/>
                <a:gd name="connsiteY9" fmla="*/ 36493 h 132339"/>
                <a:gd name="connsiteX10" fmla="*/ 1579419 w 1650670"/>
                <a:gd name="connsiteY10" fmla="*/ 12742 h 132339"/>
                <a:gd name="connsiteX11" fmla="*/ 1615044 w 1650670"/>
                <a:gd name="connsiteY11" fmla="*/ 867 h 132339"/>
                <a:gd name="connsiteX12" fmla="*/ 1650670 w 1650670"/>
                <a:gd name="connsiteY12" fmla="*/ 867 h 13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0670" h="132339">
                  <a:moveTo>
                    <a:pt x="0" y="48368"/>
                  </a:moveTo>
                  <a:lnTo>
                    <a:pt x="0" y="48368"/>
                  </a:lnTo>
                  <a:cubicBezTo>
                    <a:pt x="261744" y="77450"/>
                    <a:pt x="-59383" y="44515"/>
                    <a:pt x="451263" y="72118"/>
                  </a:cubicBezTo>
                  <a:cubicBezTo>
                    <a:pt x="483130" y="73841"/>
                    <a:pt x="514644" y="79682"/>
                    <a:pt x="546265" y="83994"/>
                  </a:cubicBezTo>
                  <a:lnTo>
                    <a:pt x="712520" y="107744"/>
                  </a:lnTo>
                  <a:cubicBezTo>
                    <a:pt x="828929" y="146549"/>
                    <a:pt x="776922" y="133925"/>
                    <a:pt x="1021278" y="107744"/>
                  </a:cubicBezTo>
                  <a:cubicBezTo>
                    <a:pt x="1042474" y="105473"/>
                    <a:pt x="1060432" y="90735"/>
                    <a:pt x="1080655" y="83994"/>
                  </a:cubicBezTo>
                  <a:cubicBezTo>
                    <a:pt x="1127985" y="68217"/>
                    <a:pt x="1146771" y="71940"/>
                    <a:pt x="1199408" y="60243"/>
                  </a:cubicBezTo>
                  <a:cubicBezTo>
                    <a:pt x="1211628" y="57528"/>
                    <a:pt x="1222560" y="49408"/>
                    <a:pt x="1235034" y="48368"/>
                  </a:cubicBezTo>
                  <a:cubicBezTo>
                    <a:pt x="1317968" y="41457"/>
                    <a:pt x="1401289" y="40451"/>
                    <a:pt x="1484416" y="36493"/>
                  </a:cubicBezTo>
                  <a:cubicBezTo>
                    <a:pt x="1516084" y="28576"/>
                    <a:pt x="1548452" y="23064"/>
                    <a:pt x="1579419" y="12742"/>
                  </a:cubicBezTo>
                  <a:cubicBezTo>
                    <a:pt x="1591294" y="8784"/>
                    <a:pt x="1602697" y="2925"/>
                    <a:pt x="1615044" y="867"/>
                  </a:cubicBezTo>
                  <a:cubicBezTo>
                    <a:pt x="1626758" y="-1085"/>
                    <a:pt x="1638795" y="867"/>
                    <a:pt x="1650670" y="867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  <a:alpha val="4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5E9280F-7FA6-5B41-804A-1EECAC95A255}"/>
                </a:ext>
              </a:extLst>
            </p:cNvPr>
            <p:cNvSpPr/>
            <p:nvPr/>
          </p:nvSpPr>
          <p:spPr>
            <a:xfrm>
              <a:off x="6884894" y="5096435"/>
              <a:ext cx="2057400" cy="67236"/>
            </a:xfrm>
            <a:custGeom>
              <a:avLst/>
              <a:gdLst>
                <a:gd name="connsiteX0" fmla="*/ 0 w 2057400"/>
                <a:gd name="connsiteY0" fmla="*/ 0 h 67236"/>
                <a:gd name="connsiteX1" fmla="*/ 0 w 2057400"/>
                <a:gd name="connsiteY1" fmla="*/ 0 h 67236"/>
                <a:gd name="connsiteX2" fmla="*/ 242047 w 2057400"/>
                <a:gd name="connsiteY2" fmla="*/ 0 h 67236"/>
                <a:gd name="connsiteX3" fmla="*/ 416859 w 2057400"/>
                <a:gd name="connsiteY3" fmla="*/ 13447 h 67236"/>
                <a:gd name="connsiteX4" fmla="*/ 1102659 w 2057400"/>
                <a:gd name="connsiteY4" fmla="*/ 26894 h 67236"/>
                <a:gd name="connsiteX5" fmla="*/ 1156447 w 2057400"/>
                <a:gd name="connsiteY5" fmla="*/ 40341 h 67236"/>
                <a:gd name="connsiteX6" fmla="*/ 1250577 w 2057400"/>
                <a:gd name="connsiteY6" fmla="*/ 53789 h 67236"/>
                <a:gd name="connsiteX7" fmla="*/ 1331259 w 2057400"/>
                <a:gd name="connsiteY7" fmla="*/ 67236 h 67236"/>
                <a:gd name="connsiteX8" fmla="*/ 1828800 w 2057400"/>
                <a:gd name="connsiteY8" fmla="*/ 53789 h 67236"/>
                <a:gd name="connsiteX9" fmla="*/ 1909482 w 2057400"/>
                <a:gd name="connsiteY9" fmla="*/ 26894 h 67236"/>
                <a:gd name="connsiteX10" fmla="*/ 1949824 w 2057400"/>
                <a:gd name="connsiteY10" fmla="*/ 13447 h 67236"/>
                <a:gd name="connsiteX11" fmla="*/ 1990165 w 2057400"/>
                <a:gd name="connsiteY11" fmla="*/ 0 h 67236"/>
                <a:gd name="connsiteX12" fmla="*/ 2057400 w 2057400"/>
                <a:gd name="connsiteY12" fmla="*/ 0 h 6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7400" h="67236">
                  <a:moveTo>
                    <a:pt x="0" y="0"/>
                  </a:moveTo>
                  <a:lnTo>
                    <a:pt x="0" y="0"/>
                  </a:lnTo>
                  <a:cubicBezTo>
                    <a:pt x="322732" y="35859"/>
                    <a:pt x="-80683" y="0"/>
                    <a:pt x="242047" y="0"/>
                  </a:cubicBezTo>
                  <a:cubicBezTo>
                    <a:pt x="300490" y="0"/>
                    <a:pt x="358445" y="11622"/>
                    <a:pt x="416859" y="13447"/>
                  </a:cubicBezTo>
                  <a:cubicBezTo>
                    <a:pt x="645391" y="20589"/>
                    <a:pt x="874059" y="22412"/>
                    <a:pt x="1102659" y="26894"/>
                  </a:cubicBezTo>
                  <a:cubicBezTo>
                    <a:pt x="1120588" y="31376"/>
                    <a:pt x="1138264" y="37035"/>
                    <a:pt x="1156447" y="40341"/>
                  </a:cubicBezTo>
                  <a:cubicBezTo>
                    <a:pt x="1187631" y="46011"/>
                    <a:pt x="1219250" y="48969"/>
                    <a:pt x="1250577" y="53789"/>
                  </a:cubicBezTo>
                  <a:cubicBezTo>
                    <a:pt x="1277525" y="57935"/>
                    <a:pt x="1304365" y="62754"/>
                    <a:pt x="1331259" y="67236"/>
                  </a:cubicBezTo>
                  <a:cubicBezTo>
                    <a:pt x="1497106" y="62754"/>
                    <a:pt x="1663295" y="65336"/>
                    <a:pt x="1828800" y="53789"/>
                  </a:cubicBezTo>
                  <a:cubicBezTo>
                    <a:pt x="1857080" y="51816"/>
                    <a:pt x="1882588" y="35859"/>
                    <a:pt x="1909482" y="26894"/>
                  </a:cubicBezTo>
                  <a:lnTo>
                    <a:pt x="1949824" y="13447"/>
                  </a:lnTo>
                  <a:cubicBezTo>
                    <a:pt x="1963271" y="8965"/>
                    <a:pt x="1975991" y="0"/>
                    <a:pt x="1990165" y="0"/>
                  </a:cubicBezTo>
                  <a:lnTo>
                    <a:pt x="2057400" y="0"/>
                  </a:lnTo>
                </a:path>
              </a:pathLst>
            </a:custGeom>
            <a:noFill/>
            <a:ln w="63500">
              <a:solidFill>
                <a:schemeClr val="accent2">
                  <a:lumMod val="75000"/>
                  <a:alpha val="5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EB0559-6717-FE4B-8A4F-24501E494A30}"/>
                </a:ext>
              </a:extLst>
            </p:cNvPr>
            <p:cNvSpPr/>
            <p:nvPr/>
          </p:nvSpPr>
          <p:spPr>
            <a:xfrm>
              <a:off x="6884894" y="5446059"/>
              <a:ext cx="1761565" cy="83014"/>
            </a:xfrm>
            <a:custGeom>
              <a:avLst/>
              <a:gdLst>
                <a:gd name="connsiteX0" fmla="*/ 0 w 1761565"/>
                <a:gd name="connsiteY0" fmla="*/ 26894 h 83014"/>
                <a:gd name="connsiteX1" fmla="*/ 0 w 1761565"/>
                <a:gd name="connsiteY1" fmla="*/ 26894 h 83014"/>
                <a:gd name="connsiteX2" fmla="*/ 389965 w 1761565"/>
                <a:gd name="connsiteY2" fmla="*/ 40341 h 83014"/>
                <a:gd name="connsiteX3" fmla="*/ 470647 w 1761565"/>
                <a:gd name="connsiteY3" fmla="*/ 53788 h 83014"/>
                <a:gd name="connsiteX4" fmla="*/ 874059 w 1761565"/>
                <a:gd name="connsiteY4" fmla="*/ 67235 h 83014"/>
                <a:gd name="connsiteX5" fmla="*/ 1116106 w 1761565"/>
                <a:gd name="connsiteY5" fmla="*/ 67235 h 83014"/>
                <a:gd name="connsiteX6" fmla="*/ 1196788 w 1761565"/>
                <a:gd name="connsiteY6" fmla="*/ 40341 h 83014"/>
                <a:gd name="connsiteX7" fmla="*/ 1237130 w 1761565"/>
                <a:gd name="connsiteY7" fmla="*/ 26894 h 83014"/>
                <a:gd name="connsiteX8" fmla="*/ 1385047 w 1761565"/>
                <a:gd name="connsiteY8" fmla="*/ 40341 h 83014"/>
                <a:gd name="connsiteX9" fmla="*/ 1425388 w 1761565"/>
                <a:gd name="connsiteY9" fmla="*/ 67235 h 83014"/>
                <a:gd name="connsiteX10" fmla="*/ 1465730 w 1761565"/>
                <a:gd name="connsiteY10" fmla="*/ 80682 h 83014"/>
                <a:gd name="connsiteX11" fmla="*/ 1519518 w 1761565"/>
                <a:gd name="connsiteY11" fmla="*/ 67235 h 83014"/>
                <a:gd name="connsiteX12" fmla="*/ 1600200 w 1761565"/>
                <a:gd name="connsiteY12" fmla="*/ 40341 h 83014"/>
                <a:gd name="connsiteX13" fmla="*/ 1640541 w 1761565"/>
                <a:gd name="connsiteY13" fmla="*/ 26894 h 83014"/>
                <a:gd name="connsiteX14" fmla="*/ 1721224 w 1761565"/>
                <a:gd name="connsiteY14" fmla="*/ 0 h 83014"/>
                <a:gd name="connsiteX15" fmla="*/ 1761565 w 1761565"/>
                <a:gd name="connsiteY15" fmla="*/ 0 h 8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61565" h="83014">
                  <a:moveTo>
                    <a:pt x="0" y="26894"/>
                  </a:moveTo>
                  <a:lnTo>
                    <a:pt x="0" y="26894"/>
                  </a:lnTo>
                  <a:cubicBezTo>
                    <a:pt x="129988" y="31376"/>
                    <a:pt x="260111" y="32921"/>
                    <a:pt x="389965" y="40341"/>
                  </a:cubicBezTo>
                  <a:cubicBezTo>
                    <a:pt x="417186" y="41896"/>
                    <a:pt x="443424" y="52276"/>
                    <a:pt x="470647" y="53788"/>
                  </a:cubicBezTo>
                  <a:cubicBezTo>
                    <a:pt x="604985" y="61251"/>
                    <a:pt x="739588" y="62753"/>
                    <a:pt x="874059" y="67235"/>
                  </a:cubicBezTo>
                  <a:cubicBezTo>
                    <a:pt x="984172" y="85587"/>
                    <a:pt x="974704" y="90802"/>
                    <a:pt x="1116106" y="67235"/>
                  </a:cubicBezTo>
                  <a:cubicBezTo>
                    <a:pt x="1144069" y="62575"/>
                    <a:pt x="1169894" y="49306"/>
                    <a:pt x="1196788" y="40341"/>
                  </a:cubicBezTo>
                  <a:lnTo>
                    <a:pt x="1237130" y="26894"/>
                  </a:lnTo>
                  <a:cubicBezTo>
                    <a:pt x="1286436" y="31376"/>
                    <a:pt x="1336637" y="29967"/>
                    <a:pt x="1385047" y="40341"/>
                  </a:cubicBezTo>
                  <a:cubicBezTo>
                    <a:pt x="1400850" y="43727"/>
                    <a:pt x="1410933" y="60008"/>
                    <a:pt x="1425388" y="67235"/>
                  </a:cubicBezTo>
                  <a:cubicBezTo>
                    <a:pt x="1438066" y="73574"/>
                    <a:pt x="1452283" y="76200"/>
                    <a:pt x="1465730" y="80682"/>
                  </a:cubicBezTo>
                  <a:cubicBezTo>
                    <a:pt x="1483659" y="76200"/>
                    <a:pt x="1501816" y="72546"/>
                    <a:pt x="1519518" y="67235"/>
                  </a:cubicBezTo>
                  <a:cubicBezTo>
                    <a:pt x="1546671" y="59089"/>
                    <a:pt x="1573306" y="49306"/>
                    <a:pt x="1600200" y="40341"/>
                  </a:cubicBezTo>
                  <a:lnTo>
                    <a:pt x="1640541" y="26894"/>
                  </a:lnTo>
                  <a:cubicBezTo>
                    <a:pt x="1640543" y="26893"/>
                    <a:pt x="1721223" y="0"/>
                    <a:pt x="1721224" y="0"/>
                  </a:cubicBezTo>
                  <a:lnTo>
                    <a:pt x="1761565" y="0"/>
                  </a:lnTo>
                </a:path>
              </a:pathLst>
            </a:custGeom>
            <a:noFill/>
            <a:ln w="63500">
              <a:solidFill>
                <a:schemeClr val="accent2">
                  <a:lumMod val="75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C1E566-4CFD-7F4E-86E1-3BDE1FDD3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0810" y="1590504"/>
              <a:ext cx="5105400" cy="193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14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6;p3">
            <a:extLst>
              <a:ext uri="{FF2B5EF4-FFF2-40B4-BE49-F238E27FC236}">
                <a16:creationId xmlns:a16="http://schemas.microsoft.com/office/drawing/2014/main" id="{DECA4F06-7FF2-0143-8540-673C16A56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7014" y="2841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Exo 2"/>
              <a:buNone/>
            </a:pPr>
            <a:r>
              <a:rPr lang="en-US" dirty="0">
                <a:latin typeface="Exo 2"/>
                <a:ea typeface="Exo 2"/>
                <a:cs typeface="Exo 2"/>
                <a:sym typeface="Exo 2"/>
              </a:rPr>
              <a:t>Server Side</a:t>
            </a:r>
            <a:br>
              <a:rPr lang="en-US" dirty="0">
                <a:latin typeface="Exo 2"/>
                <a:ea typeface="Exo 2"/>
                <a:cs typeface="Exo 2"/>
                <a:sym typeface="Exo 2"/>
              </a:rPr>
            </a:br>
            <a:r>
              <a:rPr lang="en-US" dirty="0">
                <a:latin typeface="Exo 2"/>
                <a:ea typeface="Exo 2"/>
                <a:cs typeface="Exo 2"/>
                <a:sym typeface="Exo 2"/>
              </a:rPr>
              <a:t>	</a:t>
            </a:r>
            <a:endParaRPr dirty="0"/>
          </a:p>
        </p:txBody>
      </p:sp>
      <p:sp>
        <p:nvSpPr>
          <p:cNvPr id="6" name="Google Shape;93;p4">
            <a:extLst>
              <a:ext uri="{FF2B5EF4-FFF2-40B4-BE49-F238E27FC236}">
                <a16:creationId xmlns:a16="http://schemas.microsoft.com/office/drawing/2014/main" id="{A739CE52-9300-1B49-AF8D-E0327DE13272}"/>
              </a:ext>
            </a:extLst>
          </p:cNvPr>
          <p:cNvSpPr txBox="1">
            <a:spLocks/>
          </p:cNvSpPr>
          <p:nvPr/>
        </p:nvSpPr>
        <p:spPr>
          <a:xfrm>
            <a:off x="627015" y="1204609"/>
            <a:ext cx="11165182" cy="352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sz="2800" dirty="0"/>
              <a:t>Are end-users the only ones with fat fingers?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sz="2800" dirty="0"/>
              <a:t>CNN</a:t>
            </a:r>
            <a:r>
              <a:rPr lang="en-US" sz="2800" b="0" dirty="0"/>
              <a:t>: 20158 redirects to </a:t>
            </a:r>
            <a:r>
              <a:rPr lang="en-US" sz="2800" dirty="0" err="1"/>
              <a:t>akamaihd.ne</a:t>
            </a:r>
            <a:r>
              <a:rPr lang="en-US" sz="2800" b="0" dirty="0"/>
              <a:t>, from 107 news articles and online games, from 14’th Mar 2014 until 23’rd Jan 2018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sz="2800" dirty="0"/>
              <a:t>Finnish national media </a:t>
            </a:r>
            <a:r>
              <a:rPr lang="en-US" sz="2800" dirty="0" err="1"/>
              <a:t>yle.fi</a:t>
            </a:r>
            <a:r>
              <a:rPr lang="en-US" sz="2800" b="0" dirty="0"/>
              <a:t>: 359 redirects to</a:t>
            </a:r>
            <a:r>
              <a:rPr lang="en-US" sz="2800" dirty="0"/>
              <a:t> </a:t>
            </a:r>
            <a:r>
              <a:rPr lang="en-US" sz="2800" dirty="0" err="1"/>
              <a:t>akamaihd.ne</a:t>
            </a:r>
            <a:r>
              <a:rPr lang="en-US" sz="2800" b="0" dirty="0"/>
              <a:t>, from 43 news videos during 15 June until 16 August of 2017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sz="2800" dirty="0"/>
              <a:t>BBC:</a:t>
            </a:r>
            <a:r>
              <a:rPr lang="en-US" sz="2800" b="0" dirty="0"/>
              <a:t> 52 redirects to </a:t>
            </a:r>
            <a:r>
              <a:rPr lang="en-US" sz="2800" dirty="0"/>
              <a:t>13 </a:t>
            </a:r>
            <a:r>
              <a:rPr lang="en-US" sz="2800" dirty="0" err="1"/>
              <a:t>typosquatted</a:t>
            </a:r>
            <a:r>
              <a:rPr lang="en-US" sz="2800" dirty="0"/>
              <a:t> sites</a:t>
            </a:r>
            <a:r>
              <a:rPr lang="en-US" sz="2800" b="0" dirty="0"/>
              <a:t>, from 20 news topics from 14’th May from 14’th May 2014 until 28’th Feb 2018</a:t>
            </a: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sz="2800" dirty="0"/>
              <a:t>Victims of malicious ads or </a:t>
            </a:r>
            <a:r>
              <a:rPr lang="en-US" sz="2800" dirty="0" err="1"/>
              <a:t>roque</a:t>
            </a:r>
            <a:r>
              <a:rPr lang="en-US" sz="2800" dirty="0"/>
              <a:t> proxying?</a:t>
            </a:r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r>
              <a:rPr lang="en-US" sz="2800" dirty="0" err="1"/>
              <a:t>www.marinetraffic.com</a:t>
            </a:r>
            <a:r>
              <a:rPr lang="en-US" sz="2800" b="0" dirty="0"/>
              <a:t>: 7779 redirects to </a:t>
            </a:r>
            <a:r>
              <a:rPr lang="en-US" sz="2800" dirty="0"/>
              <a:t>1906 </a:t>
            </a:r>
            <a:r>
              <a:rPr lang="en-US" sz="2800" dirty="0" err="1"/>
              <a:t>typosquatted</a:t>
            </a:r>
            <a:r>
              <a:rPr lang="en-US" sz="2800" dirty="0"/>
              <a:t> sites</a:t>
            </a:r>
            <a:r>
              <a:rPr lang="en-US" sz="2800" b="0" dirty="0"/>
              <a:t> (in daily rotating manner), all in the AS17621 network in the city of Shanghai.</a:t>
            </a:r>
          </a:p>
          <a:p>
            <a:pPr marL="457200" lvl="1" indent="0" algn="l">
              <a:lnSpc>
                <a:spcPct val="130000"/>
              </a:lnSpc>
              <a:spcBef>
                <a:spcPts val="0"/>
              </a:spcBef>
              <a:buSzPts val="2480"/>
            </a:pPr>
            <a:endParaRPr lang="en-US" sz="2800" b="0" dirty="0"/>
          </a:p>
          <a:p>
            <a:pPr marL="800100" lvl="1" indent="-342900" algn="l">
              <a:lnSpc>
                <a:spcPct val="130000"/>
              </a:lnSpc>
              <a:spcBef>
                <a:spcPts val="0"/>
              </a:spcBef>
              <a:buSzPts val="248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D9DAA3-435F-1A4B-8335-C14DA0D81F63}"/>
              </a:ext>
            </a:extLst>
          </p:cNvPr>
          <p:cNvGrpSpPr/>
          <p:nvPr/>
        </p:nvGrpSpPr>
        <p:grpSpPr>
          <a:xfrm>
            <a:off x="627014" y="4643525"/>
            <a:ext cx="8858814" cy="1745400"/>
            <a:chOff x="627014" y="4643525"/>
            <a:chExt cx="8858814" cy="1745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3F865F-A3AA-E245-A086-1A079E26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8728" y="4643525"/>
              <a:ext cx="4737100" cy="1193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BEA0F4-09CC-9B46-A81B-5448FD48D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075" b="13017"/>
            <a:stretch/>
          </p:blipFill>
          <p:spPr>
            <a:xfrm>
              <a:off x="627014" y="4643525"/>
              <a:ext cx="4004363" cy="174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83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12965</TotalTime>
  <Words>989</Words>
  <Application>Microsoft Macintosh PowerPoint</Application>
  <PresentationFormat>Widescreen</PresentationFormat>
  <Paragraphs>140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Exo 2</vt:lpstr>
      <vt:lpstr>Wingdings</vt:lpstr>
      <vt:lpstr>Arial</vt:lpstr>
      <vt:lpstr>Office Theme</vt:lpstr>
      <vt:lpstr>An Inside View to Domain Typosquatting</vt:lpstr>
      <vt:lpstr>  </vt:lpstr>
      <vt:lpstr>Source Data  </vt:lpstr>
      <vt:lpstr>Source Data  </vt:lpstr>
      <vt:lpstr>Source Data</vt:lpstr>
      <vt:lpstr>Daily volume  </vt:lpstr>
      <vt:lpstr>From where?  </vt:lpstr>
      <vt:lpstr>End Users  </vt:lpstr>
      <vt:lpstr>Server Side  </vt:lpstr>
      <vt:lpstr>Domains  </vt:lpstr>
      <vt:lpstr>Campaigns  </vt:lpstr>
      <vt:lpstr>Top campaigns  </vt:lpstr>
      <vt:lpstr>Campaigns lifetime  </vt:lpstr>
      <vt:lpstr>How Hard Did They Work?  </vt:lpstr>
      <vt:lpstr>How about Spain?  </vt:lpstr>
      <vt:lpstr>How about Spain?  </vt:lpstr>
      <vt:lpstr>Popular sites in Spain  </vt:lpstr>
      <vt:lpstr>Typosquatting in .es TLD  </vt:lpstr>
      <vt:lpstr>Government of Spain  </vt:lpstr>
      <vt:lpstr>The darker side of  Typosquatting  </vt:lpstr>
      <vt:lpstr>Lync/SfB Sign-In flow</vt:lpstr>
      <vt:lpstr>Lync/SfB Sign-In flow</vt:lpstr>
      <vt:lpstr>Phishing for Credentials</vt:lpstr>
      <vt:lpstr>Is it worth trying?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SpectX</dc:title>
  <cp:lastModifiedBy>Jüri Shamov-Liiver</cp:lastModifiedBy>
  <cp:revision>282</cp:revision>
  <dcterms:modified xsi:type="dcterms:W3CDTF">2020-01-10T11:48:43Z</dcterms:modified>
</cp:coreProperties>
</file>