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2" r:id="rId2"/>
    <p:sldId id="288" r:id="rId3"/>
    <p:sldId id="316" r:id="rId4"/>
    <p:sldId id="289" r:id="rId5"/>
    <p:sldId id="290" r:id="rId6"/>
    <p:sldId id="291" r:id="rId7"/>
    <p:sldId id="292" r:id="rId8"/>
    <p:sldId id="293" r:id="rId9"/>
    <p:sldId id="295" r:id="rId10"/>
    <p:sldId id="304" r:id="rId11"/>
    <p:sldId id="305" r:id="rId12"/>
    <p:sldId id="298" r:id="rId13"/>
    <p:sldId id="310" r:id="rId14"/>
    <p:sldId id="311" r:id="rId15"/>
    <p:sldId id="299" r:id="rId16"/>
    <p:sldId id="313" r:id="rId17"/>
    <p:sldId id="314" r:id="rId18"/>
    <p:sldId id="312" r:id="rId19"/>
    <p:sldId id="294" r:id="rId20"/>
    <p:sldId id="296" r:id="rId21"/>
    <p:sldId id="297" r:id="rId22"/>
    <p:sldId id="300" r:id="rId23"/>
    <p:sldId id="309" r:id="rId24"/>
    <p:sldId id="301" r:id="rId25"/>
    <p:sldId id="306" r:id="rId26"/>
    <p:sldId id="307" r:id="rId27"/>
    <p:sldId id="302" r:id="rId28"/>
    <p:sldId id="303" r:id="rId29"/>
    <p:sldId id="317" r:id="rId30"/>
    <p:sldId id="308" r:id="rId31"/>
    <p:sldId id="315" r:id="rId32"/>
    <p:sldId id="2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89D881-DF92-47FB-8D2E-67E527A434E1}">
          <p14:sldIdLst>
            <p14:sldId id="262"/>
            <p14:sldId id="288"/>
            <p14:sldId id="316"/>
            <p14:sldId id="289"/>
            <p14:sldId id="290"/>
            <p14:sldId id="291"/>
            <p14:sldId id="292"/>
            <p14:sldId id="293"/>
            <p14:sldId id="295"/>
            <p14:sldId id="304"/>
            <p14:sldId id="305"/>
            <p14:sldId id="298"/>
            <p14:sldId id="310"/>
            <p14:sldId id="311"/>
            <p14:sldId id="299"/>
            <p14:sldId id="313"/>
            <p14:sldId id="314"/>
            <p14:sldId id="312"/>
            <p14:sldId id="294"/>
            <p14:sldId id="296"/>
            <p14:sldId id="297"/>
            <p14:sldId id="300"/>
            <p14:sldId id="309"/>
            <p14:sldId id="301"/>
            <p14:sldId id="306"/>
            <p14:sldId id="307"/>
            <p14:sldId id="302"/>
            <p14:sldId id="303"/>
            <p14:sldId id="317"/>
            <p14:sldId id="308"/>
            <p14:sldId id="315"/>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3"/>
    <p:restoredTop sz="67891"/>
  </p:normalViewPr>
  <p:slideViewPr>
    <p:cSldViewPr snapToGrid="0">
      <p:cViewPr varScale="1">
        <p:scale>
          <a:sx n="85" d="100"/>
          <a:sy n="85" d="100"/>
        </p:scale>
        <p:origin x="156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Malicious Domains by</a:t>
            </a:r>
            <a:r>
              <a:rPr lang="en-US" baseline="0"/>
              <a:t> Minimum Resolution Age in Days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Sheet2!$B$1</c:f>
              <c:strCache>
                <c:ptCount val="1"/>
                <c:pt idx="0">
                  <c:v>Malicious Domains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Sheet2!$A$2:$A$60</c:f>
              <c:numCache>
                <c:formatCode>General</c:formatCode>
                <c:ptCount val="5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numCache>
            </c:numRef>
          </c:xVal>
          <c:yVal>
            <c:numRef>
              <c:f>Sheet2!$B$2:$B$60</c:f>
              <c:numCache>
                <c:formatCode>General</c:formatCode>
                <c:ptCount val="59"/>
                <c:pt idx="0">
                  <c:v>25924</c:v>
                </c:pt>
                <c:pt idx="1">
                  <c:v>26011</c:v>
                </c:pt>
                <c:pt idx="2">
                  <c:v>26065</c:v>
                </c:pt>
                <c:pt idx="3">
                  <c:v>26185</c:v>
                </c:pt>
                <c:pt idx="4">
                  <c:v>26252</c:v>
                </c:pt>
                <c:pt idx="5">
                  <c:v>26323</c:v>
                </c:pt>
                <c:pt idx="6">
                  <c:v>26364</c:v>
                </c:pt>
                <c:pt idx="7">
                  <c:v>26412</c:v>
                </c:pt>
                <c:pt idx="8">
                  <c:v>26472</c:v>
                </c:pt>
                <c:pt idx="9">
                  <c:v>26532</c:v>
                </c:pt>
                <c:pt idx="10">
                  <c:v>26616</c:v>
                </c:pt>
                <c:pt idx="11">
                  <c:v>26694</c:v>
                </c:pt>
                <c:pt idx="12">
                  <c:v>26787</c:v>
                </c:pt>
                <c:pt idx="13">
                  <c:v>26922</c:v>
                </c:pt>
                <c:pt idx="14">
                  <c:v>27056</c:v>
                </c:pt>
                <c:pt idx="15">
                  <c:v>27186</c:v>
                </c:pt>
                <c:pt idx="16">
                  <c:v>27296</c:v>
                </c:pt>
                <c:pt idx="17">
                  <c:v>27426</c:v>
                </c:pt>
                <c:pt idx="18">
                  <c:v>27577</c:v>
                </c:pt>
                <c:pt idx="19">
                  <c:v>27750</c:v>
                </c:pt>
                <c:pt idx="20">
                  <c:v>27887</c:v>
                </c:pt>
                <c:pt idx="21">
                  <c:v>28102</c:v>
                </c:pt>
                <c:pt idx="22">
                  <c:v>28521</c:v>
                </c:pt>
                <c:pt idx="23">
                  <c:v>29095</c:v>
                </c:pt>
                <c:pt idx="24">
                  <c:v>29593</c:v>
                </c:pt>
                <c:pt idx="25">
                  <c:v>29779</c:v>
                </c:pt>
                <c:pt idx="26">
                  <c:v>29971</c:v>
                </c:pt>
                <c:pt idx="27">
                  <c:v>30384</c:v>
                </c:pt>
                <c:pt idx="28">
                  <c:v>30658</c:v>
                </c:pt>
                <c:pt idx="29">
                  <c:v>31026</c:v>
                </c:pt>
                <c:pt idx="30">
                  <c:v>31459</c:v>
                </c:pt>
                <c:pt idx="31">
                  <c:v>31871</c:v>
                </c:pt>
                <c:pt idx="32">
                  <c:v>32369</c:v>
                </c:pt>
                <c:pt idx="33">
                  <c:v>32734</c:v>
                </c:pt>
                <c:pt idx="34">
                  <c:v>33121</c:v>
                </c:pt>
                <c:pt idx="35">
                  <c:v>34852</c:v>
                </c:pt>
                <c:pt idx="36">
                  <c:v>38793</c:v>
                </c:pt>
                <c:pt idx="37">
                  <c:v>85431</c:v>
                </c:pt>
                <c:pt idx="38">
                  <c:v>106041</c:v>
                </c:pt>
                <c:pt idx="39">
                  <c:v>106088</c:v>
                </c:pt>
                <c:pt idx="40">
                  <c:v>106125</c:v>
                </c:pt>
                <c:pt idx="41">
                  <c:v>106190</c:v>
                </c:pt>
                <c:pt idx="42">
                  <c:v>106211</c:v>
                </c:pt>
                <c:pt idx="43">
                  <c:v>106239</c:v>
                </c:pt>
                <c:pt idx="44">
                  <c:v>106253</c:v>
                </c:pt>
                <c:pt idx="45">
                  <c:v>106274</c:v>
                </c:pt>
                <c:pt idx="46">
                  <c:v>106301</c:v>
                </c:pt>
                <c:pt idx="47">
                  <c:v>106325</c:v>
                </c:pt>
                <c:pt idx="48">
                  <c:v>106347</c:v>
                </c:pt>
                <c:pt idx="49">
                  <c:v>106363</c:v>
                </c:pt>
                <c:pt idx="50">
                  <c:v>106376</c:v>
                </c:pt>
                <c:pt idx="51">
                  <c:v>106403</c:v>
                </c:pt>
                <c:pt idx="52">
                  <c:v>106431</c:v>
                </c:pt>
                <c:pt idx="53">
                  <c:v>106453</c:v>
                </c:pt>
                <c:pt idx="54">
                  <c:v>106477</c:v>
                </c:pt>
                <c:pt idx="55">
                  <c:v>106490</c:v>
                </c:pt>
                <c:pt idx="56">
                  <c:v>106500</c:v>
                </c:pt>
                <c:pt idx="57">
                  <c:v>106514</c:v>
                </c:pt>
                <c:pt idx="58">
                  <c:v>106527</c:v>
                </c:pt>
              </c:numCache>
            </c:numRef>
          </c:yVal>
          <c:smooth val="1"/>
          <c:extLst>
            <c:ext xmlns:c16="http://schemas.microsoft.com/office/drawing/2014/chart" uri="{C3380CC4-5D6E-409C-BE32-E72D297353CC}">
              <c16:uniqueId val="{00000000-F476-DD48-B376-4158FE17EED6}"/>
            </c:ext>
          </c:extLst>
        </c:ser>
        <c:dLbls>
          <c:showLegendKey val="0"/>
          <c:showVal val="0"/>
          <c:showCatName val="0"/>
          <c:showSerName val="0"/>
          <c:showPercent val="0"/>
          <c:showBubbleSize val="0"/>
        </c:dLbls>
        <c:axId val="688706080"/>
        <c:axId val="694585504"/>
      </c:scatterChart>
      <c:valAx>
        <c:axId val="688706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585504"/>
        <c:crosses val="autoZero"/>
        <c:crossBetween val="midCat"/>
      </c:valAx>
      <c:valAx>
        <c:axId val="69458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7060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F3591-4119-4D21-9502-9431E3C3B38C}" type="datetimeFigureOut">
              <a:rPr lang="en-US" smtClean="0"/>
              <a:t>5/7/19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AE941-5ABC-4921-AF1A-612D0A1A0583}" type="slidenum">
              <a:rPr lang="en-US" smtClean="0"/>
              <a:t>‹#›</a:t>
            </a:fld>
            <a:endParaRPr lang="en-US"/>
          </a:p>
        </p:txBody>
      </p:sp>
    </p:spTree>
    <p:extLst>
      <p:ext uri="{BB962C8B-B14F-4D97-AF65-F5344CB8AC3E}">
        <p14:creationId xmlns:p14="http://schemas.microsoft.com/office/powerpoint/2010/main" val="272547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2AE941-5ABC-4921-AF1A-612D0A1A0583}" type="slidenum">
              <a:rPr lang="en-US" smtClean="0"/>
              <a:t>1</a:t>
            </a:fld>
            <a:endParaRPr lang="en-US"/>
          </a:p>
        </p:txBody>
      </p:sp>
    </p:spTree>
    <p:extLst>
      <p:ext uri="{BB962C8B-B14F-4D97-AF65-F5344CB8AC3E}">
        <p14:creationId xmlns:p14="http://schemas.microsoft.com/office/powerpoint/2010/main" val="1927535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BGPRanking</a:t>
            </a:r>
            <a:r>
              <a:rPr lang="en-US" dirty="0"/>
              <a:t> DOES rank by scoring the source. In this case, I don’t do that. It was part of a masters thesis to create it, but takes same general approach… take the # of bad </a:t>
            </a:r>
            <a:r>
              <a:rPr lang="en-US" dirty="0" err="1"/>
              <a:t>Ips</a:t>
            </a:r>
            <a:r>
              <a:rPr lang="en-US" dirty="0"/>
              <a:t>, apply a score and do math.</a:t>
            </a:r>
          </a:p>
          <a:p>
            <a:endParaRPr lang="en-US" dirty="0"/>
          </a:p>
          <a:p>
            <a:r>
              <a:rPr lang="en-US" dirty="0"/>
              <a:t>Our data sources are broader because we have non-public and free, and we use EDROP, which we get to in a few slides.</a:t>
            </a:r>
          </a:p>
        </p:txBody>
      </p:sp>
      <p:sp>
        <p:nvSpPr>
          <p:cNvPr id="4" name="Slide Number Placeholder 3"/>
          <p:cNvSpPr>
            <a:spLocks noGrp="1"/>
          </p:cNvSpPr>
          <p:nvPr>
            <p:ph type="sldNum" sz="quarter" idx="5"/>
          </p:nvPr>
        </p:nvSpPr>
        <p:spPr/>
        <p:txBody>
          <a:bodyPr/>
          <a:lstStyle/>
          <a:p>
            <a:fld id="{582AE941-5ABC-4921-AF1A-612D0A1A0583}" type="slidenum">
              <a:rPr lang="en-US" smtClean="0"/>
              <a:t>14</a:t>
            </a:fld>
            <a:endParaRPr lang="en-US"/>
          </a:p>
        </p:txBody>
      </p:sp>
    </p:spTree>
    <p:extLst>
      <p:ext uri="{BB962C8B-B14F-4D97-AF65-F5344CB8AC3E}">
        <p14:creationId xmlns:p14="http://schemas.microsoft.com/office/powerpoint/2010/main" val="329250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dropped the 100% abusive ASNs, this is everyone from 50%-99%. I included this for the contract… there is clear clustering in domains, in </a:t>
            </a:r>
            <a:r>
              <a:rPr lang="en-US" dirty="0" err="1"/>
              <a:t>ASes</a:t>
            </a:r>
            <a:r>
              <a:rPr lang="en-US" dirty="0"/>
              <a:t>, if you’re bad, you’re practically all bad.</a:t>
            </a:r>
          </a:p>
        </p:txBody>
      </p:sp>
      <p:sp>
        <p:nvSpPr>
          <p:cNvPr id="4" name="Slide Number Placeholder 3"/>
          <p:cNvSpPr>
            <a:spLocks noGrp="1"/>
          </p:cNvSpPr>
          <p:nvPr>
            <p:ph type="sldNum" sz="quarter" idx="5"/>
          </p:nvPr>
        </p:nvSpPr>
        <p:spPr/>
        <p:txBody>
          <a:bodyPr/>
          <a:lstStyle/>
          <a:p>
            <a:fld id="{582AE941-5ABC-4921-AF1A-612D0A1A0583}" type="slidenum">
              <a:rPr lang="en-US" smtClean="0"/>
              <a:t>15</a:t>
            </a:fld>
            <a:endParaRPr lang="en-US"/>
          </a:p>
        </p:txBody>
      </p:sp>
    </p:spTree>
    <p:extLst>
      <p:ext uri="{BB962C8B-B14F-4D97-AF65-F5344CB8AC3E}">
        <p14:creationId xmlns:p14="http://schemas.microsoft.com/office/powerpoint/2010/main" val="1530837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Self-explanatory</a:t>
            </a:r>
          </a:p>
        </p:txBody>
      </p:sp>
      <p:sp>
        <p:nvSpPr>
          <p:cNvPr id="4" name="Slide Number Placeholder 3"/>
          <p:cNvSpPr>
            <a:spLocks noGrp="1"/>
          </p:cNvSpPr>
          <p:nvPr>
            <p:ph type="sldNum" sz="quarter" idx="5"/>
          </p:nvPr>
        </p:nvSpPr>
        <p:spPr/>
        <p:txBody>
          <a:bodyPr/>
          <a:lstStyle/>
          <a:p>
            <a:fld id="{582AE941-5ABC-4921-AF1A-612D0A1A0583}" type="slidenum">
              <a:rPr lang="en-US" smtClean="0"/>
              <a:t>18</a:t>
            </a:fld>
            <a:endParaRPr lang="en-US"/>
          </a:p>
        </p:txBody>
      </p:sp>
    </p:spTree>
    <p:extLst>
      <p:ext uri="{BB962C8B-B14F-4D97-AF65-F5344CB8AC3E}">
        <p14:creationId xmlns:p14="http://schemas.microsoft.com/office/powerpoint/2010/main" val="3981502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in following slides, but this is about TLD states and ASN stats.</a:t>
            </a:r>
          </a:p>
        </p:txBody>
      </p:sp>
      <p:sp>
        <p:nvSpPr>
          <p:cNvPr id="4" name="Slide Number Placeholder 3"/>
          <p:cNvSpPr>
            <a:spLocks noGrp="1"/>
          </p:cNvSpPr>
          <p:nvPr>
            <p:ph type="sldNum" sz="quarter" idx="5"/>
          </p:nvPr>
        </p:nvSpPr>
        <p:spPr/>
        <p:txBody>
          <a:bodyPr/>
          <a:lstStyle/>
          <a:p>
            <a:fld id="{582AE941-5ABC-4921-AF1A-612D0A1A0583}" type="slidenum">
              <a:rPr lang="en-US" smtClean="0"/>
              <a:t>19</a:t>
            </a:fld>
            <a:endParaRPr lang="en-US"/>
          </a:p>
        </p:txBody>
      </p:sp>
    </p:spTree>
    <p:extLst>
      <p:ext uri="{BB962C8B-B14F-4D97-AF65-F5344CB8AC3E}">
        <p14:creationId xmlns:p14="http://schemas.microsoft.com/office/powerpoint/2010/main" val="759945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stood out because .</a:t>
            </a:r>
            <a:r>
              <a:rPr lang="en-US" dirty="0" err="1"/>
              <a:t>va</a:t>
            </a:r>
            <a:r>
              <a:rPr lang="en-US" dirty="0"/>
              <a:t> doesn’t have many sites so it’s abuse % was high due to the presence of this. Short answer, abuse feeds can and do include things that may not even be registered. Sometimes its laziness (like above), sometimes domains get taken down, and there are TLDs that wildcard the entire TLD so everything points to their parking page.</a:t>
            </a:r>
          </a:p>
        </p:txBody>
      </p:sp>
      <p:sp>
        <p:nvSpPr>
          <p:cNvPr id="4" name="Slide Number Placeholder 3"/>
          <p:cNvSpPr>
            <a:spLocks noGrp="1"/>
          </p:cNvSpPr>
          <p:nvPr>
            <p:ph type="sldNum" sz="quarter" idx="5"/>
          </p:nvPr>
        </p:nvSpPr>
        <p:spPr/>
        <p:txBody>
          <a:bodyPr/>
          <a:lstStyle/>
          <a:p>
            <a:fld id="{582AE941-5ABC-4921-AF1A-612D0A1A0583}" type="slidenum">
              <a:rPr lang="en-US" smtClean="0"/>
              <a:t>20</a:t>
            </a:fld>
            <a:endParaRPr lang="en-US"/>
          </a:p>
        </p:txBody>
      </p:sp>
    </p:spTree>
    <p:extLst>
      <p:ext uri="{BB962C8B-B14F-4D97-AF65-F5344CB8AC3E}">
        <p14:creationId xmlns:p14="http://schemas.microsoft.com/office/powerpoint/2010/main" val="710837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touches on one problem that took me awhile to figure out. I used Team </a:t>
            </a:r>
            <a:r>
              <a:rPr lang="en-US" dirty="0" err="1"/>
              <a:t>Cymru</a:t>
            </a:r>
            <a:r>
              <a:rPr lang="en-US" dirty="0"/>
              <a:t> to do ad hoc conversion of IP to ASN. But I used </a:t>
            </a:r>
            <a:r>
              <a:rPr lang="en-US" dirty="0" err="1"/>
              <a:t>iptoasn</a:t>
            </a:r>
            <a:r>
              <a:rPr lang="en-US" dirty="0"/>
              <a:t> to calculate total </a:t>
            </a:r>
            <a:r>
              <a:rPr lang="en-US" dirty="0" err="1"/>
              <a:t>Ips</a:t>
            </a:r>
            <a:r>
              <a:rPr lang="en-US" dirty="0"/>
              <a:t>. Those sources have some differences in where they put various netblocks so data on the edges was weird (some AS had well above 100% abuse). Important to use the same source for this information to eliminate this problem.</a:t>
            </a:r>
          </a:p>
        </p:txBody>
      </p:sp>
      <p:sp>
        <p:nvSpPr>
          <p:cNvPr id="4" name="Slide Number Placeholder 3"/>
          <p:cNvSpPr>
            <a:spLocks noGrp="1"/>
          </p:cNvSpPr>
          <p:nvPr>
            <p:ph type="sldNum" sz="quarter" idx="5"/>
          </p:nvPr>
        </p:nvSpPr>
        <p:spPr/>
        <p:txBody>
          <a:bodyPr/>
          <a:lstStyle/>
          <a:p>
            <a:fld id="{582AE941-5ABC-4921-AF1A-612D0A1A0583}" type="slidenum">
              <a:rPr lang="en-US" smtClean="0"/>
              <a:t>21</a:t>
            </a:fld>
            <a:endParaRPr lang="en-US"/>
          </a:p>
        </p:txBody>
      </p:sp>
    </p:spTree>
    <p:extLst>
      <p:ext uri="{BB962C8B-B14F-4D97-AF65-F5344CB8AC3E}">
        <p14:creationId xmlns:p14="http://schemas.microsoft.com/office/powerpoint/2010/main" val="357912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touches on the draft paper you saw. In RPZ you can block using nameserver information, but no one produces feeds and few people do it, in part, because there is no whitelist for it.</a:t>
            </a:r>
          </a:p>
          <a:p>
            <a:endParaRPr lang="en-US" dirty="0"/>
          </a:p>
          <a:p>
            <a:r>
              <a:rPr lang="en-US" dirty="0"/>
              <a:t>You could get </a:t>
            </a:r>
            <a:r>
              <a:rPr lang="en-US" dirty="0" err="1"/>
              <a:t>auth</a:t>
            </a:r>
            <a:r>
              <a:rPr lang="en-US" dirty="0"/>
              <a:t> nameserver via DNS lookups of 340M domains (no way), ICANN offers a service to get the zone files for the </a:t>
            </a:r>
            <a:r>
              <a:rPr lang="en-US" dirty="0" err="1"/>
              <a:t>gTLDs</a:t>
            </a:r>
            <a:r>
              <a:rPr lang="en-US" dirty="0"/>
              <a:t> but they don’t cover ccTLDs (only some of them give up their zones). So you have to have the data from the WHOIS database.</a:t>
            </a:r>
          </a:p>
        </p:txBody>
      </p:sp>
      <p:sp>
        <p:nvSpPr>
          <p:cNvPr id="4" name="Slide Number Placeholder 3"/>
          <p:cNvSpPr>
            <a:spLocks noGrp="1"/>
          </p:cNvSpPr>
          <p:nvPr>
            <p:ph type="sldNum" sz="quarter" idx="5"/>
          </p:nvPr>
        </p:nvSpPr>
        <p:spPr/>
        <p:txBody>
          <a:bodyPr/>
          <a:lstStyle/>
          <a:p>
            <a:fld id="{582AE941-5ABC-4921-AF1A-612D0A1A0583}" type="slidenum">
              <a:rPr lang="en-US" smtClean="0"/>
              <a:t>22</a:t>
            </a:fld>
            <a:endParaRPr lang="en-US"/>
          </a:p>
        </p:txBody>
      </p:sp>
    </p:spTree>
    <p:extLst>
      <p:ext uri="{BB962C8B-B14F-4D97-AF65-F5344CB8AC3E}">
        <p14:creationId xmlns:p14="http://schemas.microsoft.com/office/powerpoint/2010/main" val="2576813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rant about Centralized Zone Download Service (CZDS), its from ICANN, you have to ask for permission from every TLD individually, those requests have to be approved by hand so response time varies wildly and... Access expires in 90 days.</a:t>
            </a:r>
          </a:p>
          <a:p>
            <a:endParaRPr lang="en-US" dirty="0"/>
          </a:p>
          <a:p>
            <a:r>
              <a:rPr lang="en-US" dirty="0"/>
              <a:t>That </a:t>
            </a:r>
            <a:r>
              <a:rPr lang="en-US" dirty="0" err="1"/>
              <a:t>github</a:t>
            </a:r>
            <a:r>
              <a:rPr lang="en-US" dirty="0"/>
              <a:t> link is a first pass, automating something soon. But here the idea was basically to do a count of </a:t>
            </a:r>
            <a:r>
              <a:rPr lang="en-US" dirty="0" err="1"/>
              <a:t>occurances</a:t>
            </a:r>
            <a:r>
              <a:rPr lang="en-US" dirty="0"/>
              <a:t> of </a:t>
            </a:r>
            <a:r>
              <a:rPr lang="en-US" dirty="0" err="1"/>
              <a:t>auth</a:t>
            </a:r>
            <a:r>
              <a:rPr lang="en-US" dirty="0"/>
              <a:t> nameservers by domains under the guise if you’re </a:t>
            </a:r>
            <a:r>
              <a:rPr lang="en-US" dirty="0" err="1"/>
              <a:t>gonna</a:t>
            </a:r>
            <a:r>
              <a:rPr lang="en-US" dirty="0"/>
              <a:t> nuke 1M domains, you should do so in a thoughtful way. I then do an </a:t>
            </a:r>
            <a:r>
              <a:rPr lang="en-US" dirty="0" err="1"/>
              <a:t>nslookup</a:t>
            </a:r>
            <a:r>
              <a:rPr lang="en-US" dirty="0"/>
              <a:t> on the nameservers and create the same # of domains by </a:t>
            </a:r>
            <a:r>
              <a:rPr lang="en-US" dirty="0" err="1"/>
              <a:t>auth</a:t>
            </a:r>
            <a:r>
              <a:rPr lang="en-US" dirty="0"/>
              <a:t> nameserver IP.</a:t>
            </a:r>
          </a:p>
        </p:txBody>
      </p:sp>
      <p:sp>
        <p:nvSpPr>
          <p:cNvPr id="4" name="Slide Number Placeholder 3"/>
          <p:cNvSpPr>
            <a:spLocks noGrp="1"/>
          </p:cNvSpPr>
          <p:nvPr>
            <p:ph type="sldNum" sz="quarter" idx="5"/>
          </p:nvPr>
        </p:nvSpPr>
        <p:spPr/>
        <p:txBody>
          <a:bodyPr/>
          <a:lstStyle/>
          <a:p>
            <a:fld id="{582AE941-5ABC-4921-AF1A-612D0A1A0583}" type="slidenum">
              <a:rPr lang="en-US" smtClean="0"/>
              <a:t>23</a:t>
            </a:fld>
            <a:endParaRPr lang="en-US"/>
          </a:p>
        </p:txBody>
      </p:sp>
    </p:spTree>
    <p:extLst>
      <p:ext uri="{BB962C8B-B14F-4D97-AF65-F5344CB8AC3E}">
        <p14:creationId xmlns:p14="http://schemas.microsoft.com/office/powerpoint/2010/main" val="1666030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surprised me how centralized DNS is which is the point of this slide. The internet was supposed to be decentralized and radically democratic, the reality now is that a few entities control overwhelming portions of key components of how the internet works. Nuke GoDaddy, almost a third of the internet goes dark.</a:t>
            </a:r>
          </a:p>
        </p:txBody>
      </p:sp>
      <p:sp>
        <p:nvSpPr>
          <p:cNvPr id="4" name="Slide Number Placeholder 3"/>
          <p:cNvSpPr>
            <a:spLocks noGrp="1"/>
          </p:cNvSpPr>
          <p:nvPr>
            <p:ph type="sldNum" sz="quarter" idx="5"/>
          </p:nvPr>
        </p:nvSpPr>
        <p:spPr/>
        <p:txBody>
          <a:bodyPr/>
          <a:lstStyle/>
          <a:p>
            <a:fld id="{582AE941-5ABC-4921-AF1A-612D0A1A0583}" type="slidenum">
              <a:rPr lang="en-US" smtClean="0"/>
              <a:t>24</a:t>
            </a:fld>
            <a:endParaRPr lang="en-US"/>
          </a:p>
        </p:txBody>
      </p:sp>
    </p:spTree>
    <p:extLst>
      <p:ext uri="{BB962C8B-B14F-4D97-AF65-F5344CB8AC3E}">
        <p14:creationId xmlns:p14="http://schemas.microsoft.com/office/powerpoint/2010/main" val="2182350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similar with IPs, but they rotate through clusters of nameservers in a netblock. But if you </a:t>
            </a:r>
            <a:r>
              <a:rPr lang="en-US" dirty="0" err="1"/>
              <a:t>DDoS’d</a:t>
            </a:r>
            <a:r>
              <a:rPr lang="en-US" dirty="0"/>
              <a:t> the router in front, that would make for a broad outage quickly.</a:t>
            </a:r>
          </a:p>
        </p:txBody>
      </p:sp>
      <p:sp>
        <p:nvSpPr>
          <p:cNvPr id="4" name="Slide Number Placeholder 3"/>
          <p:cNvSpPr>
            <a:spLocks noGrp="1"/>
          </p:cNvSpPr>
          <p:nvPr>
            <p:ph type="sldNum" sz="quarter" idx="5"/>
          </p:nvPr>
        </p:nvSpPr>
        <p:spPr/>
        <p:txBody>
          <a:bodyPr/>
          <a:lstStyle/>
          <a:p>
            <a:fld id="{582AE941-5ABC-4921-AF1A-612D0A1A0583}" type="slidenum">
              <a:rPr lang="en-US" smtClean="0"/>
              <a:t>25</a:t>
            </a:fld>
            <a:endParaRPr lang="en-US"/>
          </a:p>
        </p:txBody>
      </p:sp>
    </p:spTree>
    <p:extLst>
      <p:ext uri="{BB962C8B-B14F-4D97-AF65-F5344CB8AC3E}">
        <p14:creationId xmlns:p14="http://schemas.microsoft.com/office/powerpoint/2010/main" val="281021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the interesting data points is the orange line (new and distinct malware samples) and the line not seen between orange and green (new files, some of which are malicious but completely undetected).</a:t>
            </a:r>
          </a:p>
        </p:txBody>
      </p:sp>
      <p:sp>
        <p:nvSpPr>
          <p:cNvPr id="4" name="Slide Number Placeholder 3"/>
          <p:cNvSpPr>
            <a:spLocks noGrp="1"/>
          </p:cNvSpPr>
          <p:nvPr>
            <p:ph type="sldNum" sz="quarter" idx="5"/>
          </p:nvPr>
        </p:nvSpPr>
        <p:spPr/>
        <p:txBody>
          <a:bodyPr/>
          <a:lstStyle/>
          <a:p>
            <a:fld id="{582AE941-5ABC-4921-AF1A-612D0A1A0583}" type="slidenum">
              <a:rPr lang="en-US" smtClean="0"/>
              <a:t>6</a:t>
            </a:fld>
            <a:endParaRPr lang="en-US"/>
          </a:p>
        </p:txBody>
      </p:sp>
    </p:spTree>
    <p:extLst>
      <p:ext uri="{BB962C8B-B14F-4D97-AF65-F5344CB8AC3E}">
        <p14:creationId xmlns:p14="http://schemas.microsoft.com/office/powerpoint/2010/main" val="1127790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domain, IP, or NS, you can’t use RPZ to block registrar, you have to block all the domains (unless they used managed DNS for all or most of their domains, anyway). This was where things got difficult with DAAR. You could use WHOIS for this, but you’d hit a rate limit. With the database you could do the math though. That said, there are series LLCs that are registrars individually, various DBAs, etc.</a:t>
            </a:r>
          </a:p>
        </p:txBody>
      </p:sp>
      <p:sp>
        <p:nvSpPr>
          <p:cNvPr id="4" name="Slide Number Placeholder 3"/>
          <p:cNvSpPr>
            <a:spLocks noGrp="1"/>
          </p:cNvSpPr>
          <p:nvPr>
            <p:ph type="sldNum" sz="quarter" idx="5"/>
          </p:nvPr>
        </p:nvSpPr>
        <p:spPr/>
        <p:txBody>
          <a:bodyPr/>
          <a:lstStyle/>
          <a:p>
            <a:fld id="{582AE941-5ABC-4921-AF1A-612D0A1A0583}" type="slidenum">
              <a:rPr lang="en-US" smtClean="0"/>
              <a:t>27</a:t>
            </a:fld>
            <a:endParaRPr lang="en-US"/>
          </a:p>
        </p:txBody>
      </p:sp>
    </p:spTree>
    <p:extLst>
      <p:ext uri="{BB962C8B-B14F-4D97-AF65-F5344CB8AC3E}">
        <p14:creationId xmlns:p14="http://schemas.microsoft.com/office/powerpoint/2010/main" val="220396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going to talk about challenges of policy size. My Raspberry Pi can hold a DNSFW policy of about 2 M. A Pi-Hole can hold more because it’s just a forwarding resolver. My shared webhosting server will crash if I’m too aggressive with fail2ban firewall rules (only 2 GB ram, yeah yeah, I should upgrade).</a:t>
            </a:r>
          </a:p>
          <a:p>
            <a:endParaRPr lang="en-US" dirty="0"/>
          </a:p>
          <a:p>
            <a:r>
              <a:rPr lang="en-US" dirty="0"/>
              <a:t>A full IP Rep database is sub terabyte in IPv4.  In IPv6 in /64 only is beyond the storage, memory, and processing power of most supercomputers.</a:t>
            </a:r>
          </a:p>
        </p:txBody>
      </p:sp>
      <p:sp>
        <p:nvSpPr>
          <p:cNvPr id="4" name="Slide Number Placeholder 3"/>
          <p:cNvSpPr>
            <a:spLocks noGrp="1"/>
          </p:cNvSpPr>
          <p:nvPr>
            <p:ph type="sldNum" sz="quarter" idx="5"/>
          </p:nvPr>
        </p:nvSpPr>
        <p:spPr/>
        <p:txBody>
          <a:bodyPr/>
          <a:lstStyle/>
          <a:p>
            <a:fld id="{582AE941-5ABC-4921-AF1A-612D0A1A0583}" type="slidenum">
              <a:rPr lang="en-US" smtClean="0"/>
              <a:t>7</a:t>
            </a:fld>
            <a:endParaRPr lang="en-US"/>
          </a:p>
        </p:txBody>
      </p:sp>
    </p:spTree>
    <p:extLst>
      <p:ext uri="{BB962C8B-B14F-4D97-AF65-F5344CB8AC3E}">
        <p14:creationId xmlns:p14="http://schemas.microsoft.com/office/powerpoint/2010/main" val="209706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goes to our blocking bad neighborhoods talking point.</a:t>
            </a:r>
          </a:p>
          <a:p>
            <a:endParaRPr lang="en-US" dirty="0"/>
          </a:p>
          <a:p>
            <a:r>
              <a:rPr lang="en-US" dirty="0"/>
              <a:t>In this case, it’s simply # of bad entries / # of total entries of the provider, there is no weighting based on type of abuse (scanning vs spam vs C2).</a:t>
            </a:r>
          </a:p>
        </p:txBody>
      </p:sp>
      <p:sp>
        <p:nvSpPr>
          <p:cNvPr id="4" name="Slide Number Placeholder 3"/>
          <p:cNvSpPr>
            <a:spLocks noGrp="1"/>
          </p:cNvSpPr>
          <p:nvPr>
            <p:ph type="sldNum" sz="quarter" idx="5"/>
          </p:nvPr>
        </p:nvSpPr>
        <p:spPr/>
        <p:txBody>
          <a:bodyPr/>
          <a:lstStyle/>
          <a:p>
            <a:fld id="{582AE941-5ABC-4921-AF1A-612D0A1A0583}" type="slidenum">
              <a:rPr lang="en-US" smtClean="0"/>
              <a:t>8</a:t>
            </a:fld>
            <a:endParaRPr lang="en-US"/>
          </a:p>
        </p:txBody>
      </p:sp>
    </p:spTree>
    <p:extLst>
      <p:ext uri="{BB962C8B-B14F-4D97-AF65-F5344CB8AC3E}">
        <p14:creationId xmlns:p14="http://schemas.microsoft.com/office/powerpoint/2010/main" val="339066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helped consult on DAAR, it was an ICANN project to measure abuse prevalence by TLDs and Registrars, ICANN is producing reports that say very little because the registrars don’t want that data public. But basically it takes a very similar approach but based on a different dataset. It was very controversial at ICANN as you can imagine.</a:t>
            </a:r>
          </a:p>
        </p:txBody>
      </p:sp>
      <p:sp>
        <p:nvSpPr>
          <p:cNvPr id="4" name="Slide Number Placeholder 3"/>
          <p:cNvSpPr>
            <a:spLocks noGrp="1"/>
          </p:cNvSpPr>
          <p:nvPr>
            <p:ph type="sldNum" sz="quarter" idx="5"/>
          </p:nvPr>
        </p:nvSpPr>
        <p:spPr/>
        <p:txBody>
          <a:bodyPr/>
          <a:lstStyle/>
          <a:p>
            <a:fld id="{582AE941-5ABC-4921-AF1A-612D0A1A0583}" type="slidenum">
              <a:rPr lang="en-US" smtClean="0"/>
              <a:t>9</a:t>
            </a:fld>
            <a:endParaRPr lang="en-US"/>
          </a:p>
        </p:txBody>
      </p:sp>
    </p:spTree>
    <p:extLst>
      <p:ext uri="{BB962C8B-B14F-4D97-AF65-F5344CB8AC3E}">
        <p14:creationId xmlns:p14="http://schemas.microsoft.com/office/powerpoint/2010/main" val="846386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providers say “we don’t police content”. They do copyright because the law says they have to. But they do spam because the anti-spam guys will start blocking netblocks and it becomes obvious and painful. Until we can do the same for malware/abuse, providers as a class won’t honor abuse complaints. If this can get to the anti-spam level of pressure, those providers will change.</a:t>
            </a:r>
          </a:p>
        </p:txBody>
      </p:sp>
      <p:sp>
        <p:nvSpPr>
          <p:cNvPr id="4" name="Slide Number Placeholder 3"/>
          <p:cNvSpPr>
            <a:spLocks noGrp="1"/>
          </p:cNvSpPr>
          <p:nvPr>
            <p:ph type="sldNum" sz="quarter" idx="5"/>
          </p:nvPr>
        </p:nvSpPr>
        <p:spPr/>
        <p:txBody>
          <a:bodyPr/>
          <a:lstStyle/>
          <a:p>
            <a:fld id="{582AE941-5ABC-4921-AF1A-612D0A1A0583}" type="slidenum">
              <a:rPr lang="en-US" smtClean="0"/>
              <a:t>10</a:t>
            </a:fld>
            <a:endParaRPr lang="en-US"/>
          </a:p>
        </p:txBody>
      </p:sp>
    </p:spTree>
    <p:extLst>
      <p:ext uri="{BB962C8B-B14F-4D97-AF65-F5344CB8AC3E}">
        <p14:creationId xmlns:p14="http://schemas.microsoft.com/office/powerpoint/2010/main" val="1994358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criticism of this approach is that ”third-level domain providers” get listed. There are </a:t>
            </a:r>
            <a:r>
              <a:rPr lang="en-US" dirty="0" err="1"/>
              <a:t>phishy</a:t>
            </a:r>
            <a:r>
              <a:rPr lang="en-US" dirty="0"/>
              <a:t> </a:t>
            </a:r>
            <a:r>
              <a:rPr lang="en-US" dirty="0" err="1"/>
              <a:t>blogspot.com</a:t>
            </a:r>
            <a:r>
              <a:rPr lang="en-US" dirty="0"/>
              <a:t> sites, well, </a:t>
            </a:r>
            <a:r>
              <a:rPr lang="en-US" dirty="0" err="1"/>
              <a:t>blogspot</a:t>
            </a:r>
            <a:r>
              <a:rPr lang="en-US" dirty="0"/>
              <a:t> only gets listed once because everything is reduced to domain level. Compromised sites can get listed, but in both cases the prevalence of subdomain providers and compromised sites may be similar across TLDs. If it’s wildly divergent, that is something worthy of query. That said, from a defender perspective, does it matter if, say, .pw is 40% compromised or 40% malicious? It’s still attacking them and they should defend themselves. Just like in spam.</a:t>
            </a:r>
          </a:p>
        </p:txBody>
      </p:sp>
      <p:sp>
        <p:nvSpPr>
          <p:cNvPr id="4" name="Slide Number Placeholder 3"/>
          <p:cNvSpPr>
            <a:spLocks noGrp="1"/>
          </p:cNvSpPr>
          <p:nvPr>
            <p:ph type="sldNum" sz="quarter" idx="5"/>
          </p:nvPr>
        </p:nvSpPr>
        <p:spPr/>
        <p:txBody>
          <a:bodyPr/>
          <a:lstStyle/>
          <a:p>
            <a:fld id="{582AE941-5ABC-4921-AF1A-612D0A1A0583}" type="slidenum">
              <a:rPr lang="en-US" smtClean="0"/>
              <a:t>11</a:t>
            </a:fld>
            <a:endParaRPr lang="en-US"/>
          </a:p>
        </p:txBody>
      </p:sp>
    </p:spTree>
    <p:extLst>
      <p:ext uri="{BB962C8B-B14F-4D97-AF65-F5344CB8AC3E}">
        <p14:creationId xmlns:p14="http://schemas.microsoft.com/office/powerpoint/2010/main" val="2035231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from 3/29/19 data. Kiribati was the worst. But this is different than the anti-spam lists because they just rely on e-mail and our feeds/targets ingest data from C2 tracking, etc. We also don’t block say pill scam / romance scam domains.</a:t>
            </a:r>
          </a:p>
        </p:txBody>
      </p:sp>
      <p:sp>
        <p:nvSpPr>
          <p:cNvPr id="4" name="Slide Number Placeholder 3"/>
          <p:cNvSpPr>
            <a:spLocks noGrp="1"/>
          </p:cNvSpPr>
          <p:nvPr>
            <p:ph type="sldNum" sz="quarter" idx="5"/>
          </p:nvPr>
        </p:nvSpPr>
        <p:spPr/>
        <p:txBody>
          <a:bodyPr/>
          <a:lstStyle/>
          <a:p>
            <a:fld id="{582AE941-5ABC-4921-AF1A-612D0A1A0583}" type="slidenum">
              <a:rPr lang="en-US" smtClean="0"/>
              <a:t>12</a:t>
            </a:fld>
            <a:endParaRPr lang="en-US"/>
          </a:p>
        </p:txBody>
      </p:sp>
    </p:spTree>
    <p:extLst>
      <p:ext uri="{BB962C8B-B14F-4D97-AF65-F5344CB8AC3E}">
        <p14:creationId xmlns:p14="http://schemas.microsoft.com/office/powerpoint/2010/main" val="220054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Self-explanatory points</a:t>
            </a:r>
          </a:p>
        </p:txBody>
      </p:sp>
      <p:sp>
        <p:nvSpPr>
          <p:cNvPr id="4" name="Slide Number Placeholder 3"/>
          <p:cNvSpPr>
            <a:spLocks noGrp="1"/>
          </p:cNvSpPr>
          <p:nvPr>
            <p:ph type="sldNum" sz="quarter" idx="5"/>
          </p:nvPr>
        </p:nvSpPr>
        <p:spPr/>
        <p:txBody>
          <a:bodyPr/>
          <a:lstStyle/>
          <a:p>
            <a:fld id="{582AE941-5ABC-4921-AF1A-612D0A1A0583}" type="slidenum">
              <a:rPr lang="en-US" smtClean="0"/>
              <a:t>13</a:t>
            </a:fld>
            <a:endParaRPr lang="en-US"/>
          </a:p>
        </p:txBody>
      </p:sp>
    </p:spTree>
    <p:extLst>
      <p:ext uri="{BB962C8B-B14F-4D97-AF65-F5344CB8AC3E}">
        <p14:creationId xmlns:p14="http://schemas.microsoft.com/office/powerpoint/2010/main" val="1391511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7E45-539F-44B3-9725-833634A64E92}"/>
              </a:ext>
            </a:extLst>
          </p:cNvPr>
          <p:cNvSpPr>
            <a:spLocks noGrp="1"/>
          </p:cNvSpPr>
          <p:nvPr>
            <p:ph type="ctrTitle"/>
          </p:nvPr>
        </p:nvSpPr>
        <p:spPr>
          <a:xfrm>
            <a:off x="1524000" y="1122363"/>
            <a:ext cx="9144000" cy="2387600"/>
          </a:xfrm>
        </p:spPr>
        <p:txBody>
          <a:bodyPr anchor="b"/>
          <a:lstStyle>
            <a:lvl1pPr algn="ctr">
              <a:defRPr sz="6000">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83E100CF-5890-4EA8-B8E7-F4E824A36FD4}"/>
              </a:ext>
            </a:extLst>
          </p:cNvPr>
          <p:cNvSpPr>
            <a:spLocks noGrp="1"/>
          </p:cNvSpPr>
          <p:nvPr>
            <p:ph type="subTitle" idx="1"/>
          </p:nvPr>
        </p:nvSpPr>
        <p:spPr>
          <a:xfrm>
            <a:off x="1524000" y="3602038"/>
            <a:ext cx="8692662" cy="1515085"/>
          </a:xfrm>
        </p:spPr>
        <p:txBody>
          <a:bodyPr/>
          <a:lstStyle>
            <a:lvl1pPr marL="0" indent="0" algn="ctr">
              <a:buNone/>
              <a:defRPr sz="2400">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15B80FC-9388-4FAA-ACE5-D5FE2EAC64FF}"/>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A29F40BC-5C3B-4ACB-9668-E3FDAB54F0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FED5BC-CB3A-4803-8F8B-840B537DA0A1}"/>
              </a:ext>
            </a:extLst>
          </p:cNvPr>
          <p:cNvSpPr>
            <a:spLocks noGrp="1"/>
          </p:cNvSpPr>
          <p:nvPr>
            <p:ph type="sldNum" sz="quarter" idx="12"/>
          </p:nvPr>
        </p:nvSpPr>
        <p:spPr/>
        <p:txBody>
          <a:bodyPr/>
          <a:lstStyle/>
          <a:p>
            <a:fld id="{8C6A913D-6F5B-476E-89CF-2B0D9FB8AC5D}" type="slidenum">
              <a:rPr lang="en-US" smtClean="0"/>
              <a:t>‹#›</a:t>
            </a:fld>
            <a:endParaRPr lang="en-US"/>
          </a:p>
        </p:txBody>
      </p:sp>
      <p:pic>
        <p:nvPicPr>
          <p:cNvPr id="8" name="Picture 7">
            <a:extLst>
              <a:ext uri="{FF2B5EF4-FFF2-40B4-BE49-F238E27FC236}">
                <a16:creationId xmlns:a16="http://schemas.microsoft.com/office/drawing/2014/main" id="{E0B8635B-E934-4B40-A7CB-1C19BB1CB4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6612" y="6356350"/>
            <a:ext cx="1643612" cy="382351"/>
          </a:xfrm>
          <a:prstGeom prst="rect">
            <a:avLst/>
          </a:prstGeom>
        </p:spPr>
      </p:pic>
    </p:spTree>
    <p:extLst>
      <p:ext uri="{BB962C8B-B14F-4D97-AF65-F5344CB8AC3E}">
        <p14:creationId xmlns:p14="http://schemas.microsoft.com/office/powerpoint/2010/main" val="2207845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2636-31F8-4B9C-8F7B-0CF7456C65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A814E9-F59A-4845-9C6F-D78DC5A6EF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BAD85-43CF-4C88-8DF9-BE9F07DB895E}"/>
              </a:ext>
            </a:extLst>
          </p:cNvPr>
          <p:cNvSpPr>
            <a:spLocks noGrp="1"/>
          </p:cNvSpPr>
          <p:nvPr>
            <p:ph type="dt" sz="half" idx="10"/>
          </p:nvPr>
        </p:nvSpPr>
        <p:spPr/>
        <p:txBody>
          <a:bodyPr/>
          <a:lstStyle/>
          <a:p>
            <a:fld id="{047E35B8-D3CE-47C0-9140-DBD28B2855E3}" type="datetimeFigureOut">
              <a:rPr lang="en-US" smtClean="0"/>
              <a:t>5/7/19</a:t>
            </a:fld>
            <a:endParaRPr lang="en-US"/>
          </a:p>
        </p:txBody>
      </p:sp>
      <p:sp>
        <p:nvSpPr>
          <p:cNvPr id="5" name="Footer Placeholder 4">
            <a:extLst>
              <a:ext uri="{FF2B5EF4-FFF2-40B4-BE49-F238E27FC236}">
                <a16:creationId xmlns:a16="http://schemas.microsoft.com/office/drawing/2014/main" id="{1CE061D7-589B-4590-B987-610789FF4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17D07-DF0C-485F-AF89-704A0F4B29CB}"/>
              </a:ext>
            </a:extLst>
          </p:cNvPr>
          <p:cNvSpPr>
            <a:spLocks noGrp="1"/>
          </p:cNvSpPr>
          <p:nvPr>
            <p:ph type="sldNum" sz="quarter" idx="12"/>
          </p:nvPr>
        </p:nvSpPr>
        <p:spPr/>
        <p:txBody>
          <a:bodyPr/>
          <a:lstStyle/>
          <a:p>
            <a:fld id="{8C6A913D-6F5B-476E-89CF-2B0D9FB8AC5D}" type="slidenum">
              <a:rPr lang="en-US" smtClean="0"/>
              <a:t>‹#›</a:t>
            </a:fld>
            <a:endParaRPr lang="en-US"/>
          </a:p>
        </p:txBody>
      </p:sp>
    </p:spTree>
    <p:extLst>
      <p:ext uri="{BB962C8B-B14F-4D97-AF65-F5344CB8AC3E}">
        <p14:creationId xmlns:p14="http://schemas.microsoft.com/office/powerpoint/2010/main" val="138055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5A5FB-24AB-4F3F-A603-6F1AE3CBDE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20C9A-4CA5-482A-9D8F-2C239346C3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FED39E-FDBD-458E-BBBC-37A4B8D0F83C}"/>
              </a:ext>
            </a:extLst>
          </p:cNvPr>
          <p:cNvSpPr>
            <a:spLocks noGrp="1"/>
          </p:cNvSpPr>
          <p:nvPr>
            <p:ph type="dt" sz="half" idx="10"/>
          </p:nvPr>
        </p:nvSpPr>
        <p:spPr/>
        <p:txBody>
          <a:bodyPr/>
          <a:lstStyle/>
          <a:p>
            <a:fld id="{047E35B8-D3CE-47C0-9140-DBD28B2855E3}" type="datetimeFigureOut">
              <a:rPr lang="en-US" smtClean="0"/>
              <a:t>5/7/19</a:t>
            </a:fld>
            <a:endParaRPr lang="en-US"/>
          </a:p>
        </p:txBody>
      </p:sp>
      <p:sp>
        <p:nvSpPr>
          <p:cNvPr id="5" name="Footer Placeholder 4">
            <a:extLst>
              <a:ext uri="{FF2B5EF4-FFF2-40B4-BE49-F238E27FC236}">
                <a16:creationId xmlns:a16="http://schemas.microsoft.com/office/drawing/2014/main" id="{B59E5C8C-FB39-4BEA-9791-480AF0F54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F0577-5C05-43AC-B15C-CC2BA7586D48}"/>
              </a:ext>
            </a:extLst>
          </p:cNvPr>
          <p:cNvSpPr>
            <a:spLocks noGrp="1"/>
          </p:cNvSpPr>
          <p:nvPr>
            <p:ph type="sldNum" sz="quarter" idx="12"/>
          </p:nvPr>
        </p:nvSpPr>
        <p:spPr/>
        <p:txBody>
          <a:bodyPr/>
          <a:lstStyle/>
          <a:p>
            <a:fld id="{8C6A913D-6F5B-476E-89CF-2B0D9FB8AC5D}" type="slidenum">
              <a:rPr lang="en-US" smtClean="0"/>
              <a:t>‹#›</a:t>
            </a:fld>
            <a:endParaRPr lang="en-US"/>
          </a:p>
        </p:txBody>
      </p:sp>
    </p:spTree>
    <p:extLst>
      <p:ext uri="{BB962C8B-B14F-4D97-AF65-F5344CB8AC3E}">
        <p14:creationId xmlns:p14="http://schemas.microsoft.com/office/powerpoint/2010/main" val="68261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97F1-92B3-443A-97EF-5A61331A83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2E060E3-A780-4F1B-93BA-5A3190419D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C5DA9-0AD1-4807-9BAA-DC0EFC235A9A}"/>
              </a:ext>
            </a:extLst>
          </p:cNvPr>
          <p:cNvSpPr>
            <a:spLocks noGrp="1"/>
          </p:cNvSpPr>
          <p:nvPr>
            <p:ph type="dt" sz="half" idx="10"/>
          </p:nvPr>
        </p:nvSpPr>
        <p:spPr/>
        <p:txBody>
          <a:bodyPr/>
          <a:lstStyle/>
          <a:p>
            <a:fld id="{047E35B8-D3CE-47C0-9140-DBD28B2855E3}" type="datetimeFigureOut">
              <a:rPr lang="en-US" smtClean="0"/>
              <a:t>5/7/19</a:t>
            </a:fld>
            <a:endParaRPr lang="en-US"/>
          </a:p>
        </p:txBody>
      </p:sp>
      <p:sp>
        <p:nvSpPr>
          <p:cNvPr id="5" name="Footer Placeholder 4">
            <a:extLst>
              <a:ext uri="{FF2B5EF4-FFF2-40B4-BE49-F238E27FC236}">
                <a16:creationId xmlns:a16="http://schemas.microsoft.com/office/drawing/2014/main" id="{864C4826-DD0C-46B2-9957-83EABC084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374C1-648E-443D-BED7-8D94363CFB6B}"/>
              </a:ext>
            </a:extLst>
          </p:cNvPr>
          <p:cNvSpPr>
            <a:spLocks noGrp="1"/>
          </p:cNvSpPr>
          <p:nvPr>
            <p:ph type="sldNum" sz="quarter" idx="12"/>
          </p:nvPr>
        </p:nvSpPr>
        <p:spPr/>
        <p:txBody>
          <a:bodyPr/>
          <a:lstStyle/>
          <a:p>
            <a:fld id="{8C6A913D-6F5B-476E-89CF-2B0D9FB8AC5D}" type="slidenum">
              <a:rPr lang="en-US" smtClean="0"/>
              <a:t>‹#›</a:t>
            </a:fld>
            <a:endParaRPr lang="en-US"/>
          </a:p>
        </p:txBody>
      </p:sp>
    </p:spTree>
    <p:extLst>
      <p:ext uri="{BB962C8B-B14F-4D97-AF65-F5344CB8AC3E}">
        <p14:creationId xmlns:p14="http://schemas.microsoft.com/office/powerpoint/2010/main" val="353606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060F-E4D6-4FE0-B196-2CF3871B68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5F6CFB-5D84-44E1-A3F9-82B018A4B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DB64C1-7EED-4AC8-912F-42CC78D0F299}"/>
              </a:ext>
            </a:extLst>
          </p:cNvPr>
          <p:cNvSpPr>
            <a:spLocks noGrp="1"/>
          </p:cNvSpPr>
          <p:nvPr>
            <p:ph type="dt" sz="half" idx="10"/>
          </p:nvPr>
        </p:nvSpPr>
        <p:spPr/>
        <p:txBody>
          <a:bodyPr/>
          <a:lstStyle/>
          <a:p>
            <a:fld id="{047E35B8-D3CE-47C0-9140-DBD28B2855E3}" type="datetimeFigureOut">
              <a:rPr lang="en-US" smtClean="0"/>
              <a:t>5/7/19</a:t>
            </a:fld>
            <a:endParaRPr lang="en-US"/>
          </a:p>
        </p:txBody>
      </p:sp>
      <p:sp>
        <p:nvSpPr>
          <p:cNvPr id="5" name="Footer Placeholder 4">
            <a:extLst>
              <a:ext uri="{FF2B5EF4-FFF2-40B4-BE49-F238E27FC236}">
                <a16:creationId xmlns:a16="http://schemas.microsoft.com/office/drawing/2014/main" id="{2CC652E5-BC65-453B-8D02-5A5C210F1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00E90-28F4-4374-A266-FD578E2CA45E}"/>
              </a:ext>
            </a:extLst>
          </p:cNvPr>
          <p:cNvSpPr>
            <a:spLocks noGrp="1"/>
          </p:cNvSpPr>
          <p:nvPr>
            <p:ph type="sldNum" sz="quarter" idx="12"/>
          </p:nvPr>
        </p:nvSpPr>
        <p:spPr/>
        <p:txBody>
          <a:bodyPr/>
          <a:lstStyle/>
          <a:p>
            <a:fld id="{8C6A913D-6F5B-476E-89CF-2B0D9FB8AC5D}" type="slidenum">
              <a:rPr lang="en-US" smtClean="0"/>
              <a:t>‹#›</a:t>
            </a:fld>
            <a:endParaRPr lang="en-US"/>
          </a:p>
        </p:txBody>
      </p:sp>
    </p:spTree>
    <p:extLst>
      <p:ext uri="{BB962C8B-B14F-4D97-AF65-F5344CB8AC3E}">
        <p14:creationId xmlns:p14="http://schemas.microsoft.com/office/powerpoint/2010/main" val="213356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F7DB-F14A-460E-A753-55A488C36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C3EE9-C053-49C5-AECB-D8873C192B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10DEA1-5D22-4CA5-B4D6-F52CDA44CA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7DF217-2A99-4978-A500-50249EA62F4E}"/>
              </a:ext>
            </a:extLst>
          </p:cNvPr>
          <p:cNvSpPr>
            <a:spLocks noGrp="1"/>
          </p:cNvSpPr>
          <p:nvPr>
            <p:ph type="dt" sz="half" idx="10"/>
          </p:nvPr>
        </p:nvSpPr>
        <p:spPr/>
        <p:txBody>
          <a:bodyPr/>
          <a:lstStyle/>
          <a:p>
            <a:fld id="{047E35B8-D3CE-47C0-9140-DBD28B2855E3}" type="datetimeFigureOut">
              <a:rPr lang="en-US" smtClean="0"/>
              <a:t>5/7/19</a:t>
            </a:fld>
            <a:endParaRPr lang="en-US"/>
          </a:p>
        </p:txBody>
      </p:sp>
      <p:sp>
        <p:nvSpPr>
          <p:cNvPr id="6" name="Footer Placeholder 5">
            <a:extLst>
              <a:ext uri="{FF2B5EF4-FFF2-40B4-BE49-F238E27FC236}">
                <a16:creationId xmlns:a16="http://schemas.microsoft.com/office/drawing/2014/main" id="{5E16D701-D250-4DCA-858E-5419B56C1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C500D5-2985-4A07-9114-DEDC52CB3529}"/>
              </a:ext>
            </a:extLst>
          </p:cNvPr>
          <p:cNvSpPr>
            <a:spLocks noGrp="1"/>
          </p:cNvSpPr>
          <p:nvPr>
            <p:ph type="sldNum" sz="quarter" idx="12"/>
          </p:nvPr>
        </p:nvSpPr>
        <p:spPr/>
        <p:txBody>
          <a:bodyPr/>
          <a:lstStyle/>
          <a:p>
            <a:fld id="{8C6A913D-6F5B-476E-89CF-2B0D9FB8AC5D}" type="slidenum">
              <a:rPr lang="en-US" smtClean="0"/>
              <a:t>‹#›</a:t>
            </a:fld>
            <a:endParaRPr lang="en-US"/>
          </a:p>
        </p:txBody>
      </p:sp>
    </p:spTree>
    <p:extLst>
      <p:ext uri="{BB962C8B-B14F-4D97-AF65-F5344CB8AC3E}">
        <p14:creationId xmlns:p14="http://schemas.microsoft.com/office/powerpoint/2010/main" val="37991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07A4-C3F5-4BBC-9097-8BAA339468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89FCB7-2223-440D-B2EC-D08F7835B1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400F3A-E5B1-457B-B72B-92A8C2CF3C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3BEBC-0135-4316-B6D2-9AB052FFCF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3157FF-525B-4E76-BC23-5C8294277E4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B6B9FD-E815-4003-95BA-039D15430187}"/>
              </a:ext>
            </a:extLst>
          </p:cNvPr>
          <p:cNvSpPr>
            <a:spLocks noGrp="1"/>
          </p:cNvSpPr>
          <p:nvPr>
            <p:ph type="dt" sz="half" idx="10"/>
          </p:nvPr>
        </p:nvSpPr>
        <p:spPr/>
        <p:txBody>
          <a:bodyPr/>
          <a:lstStyle/>
          <a:p>
            <a:fld id="{047E35B8-D3CE-47C0-9140-DBD28B2855E3}" type="datetimeFigureOut">
              <a:rPr lang="en-US" smtClean="0"/>
              <a:t>5/7/19</a:t>
            </a:fld>
            <a:endParaRPr lang="en-US"/>
          </a:p>
        </p:txBody>
      </p:sp>
      <p:sp>
        <p:nvSpPr>
          <p:cNvPr id="8" name="Footer Placeholder 7">
            <a:extLst>
              <a:ext uri="{FF2B5EF4-FFF2-40B4-BE49-F238E27FC236}">
                <a16:creationId xmlns:a16="http://schemas.microsoft.com/office/drawing/2014/main" id="{880CAFEE-9FF4-4DD1-86E6-01A3C8AC49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AA2F3F-41E3-4B6C-8035-99FCDB934085}"/>
              </a:ext>
            </a:extLst>
          </p:cNvPr>
          <p:cNvSpPr>
            <a:spLocks noGrp="1"/>
          </p:cNvSpPr>
          <p:nvPr>
            <p:ph type="sldNum" sz="quarter" idx="12"/>
          </p:nvPr>
        </p:nvSpPr>
        <p:spPr/>
        <p:txBody>
          <a:bodyPr/>
          <a:lstStyle/>
          <a:p>
            <a:fld id="{8C6A913D-6F5B-476E-89CF-2B0D9FB8AC5D}" type="slidenum">
              <a:rPr lang="en-US" smtClean="0"/>
              <a:t>‹#›</a:t>
            </a:fld>
            <a:endParaRPr lang="en-US"/>
          </a:p>
        </p:txBody>
      </p:sp>
    </p:spTree>
    <p:extLst>
      <p:ext uri="{BB962C8B-B14F-4D97-AF65-F5344CB8AC3E}">
        <p14:creationId xmlns:p14="http://schemas.microsoft.com/office/powerpoint/2010/main" val="93285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5E31-AE01-4708-B1B6-EC2B816CAC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4889CC-10C6-41B4-B305-155C10E7542D}"/>
              </a:ext>
            </a:extLst>
          </p:cNvPr>
          <p:cNvSpPr>
            <a:spLocks noGrp="1"/>
          </p:cNvSpPr>
          <p:nvPr>
            <p:ph type="dt" sz="half" idx="10"/>
          </p:nvPr>
        </p:nvSpPr>
        <p:spPr/>
        <p:txBody>
          <a:bodyPr/>
          <a:lstStyle/>
          <a:p>
            <a:fld id="{047E35B8-D3CE-47C0-9140-DBD28B2855E3}" type="datetimeFigureOut">
              <a:rPr lang="en-US" smtClean="0"/>
              <a:t>5/7/19</a:t>
            </a:fld>
            <a:endParaRPr lang="en-US"/>
          </a:p>
        </p:txBody>
      </p:sp>
      <p:sp>
        <p:nvSpPr>
          <p:cNvPr id="4" name="Footer Placeholder 3">
            <a:extLst>
              <a:ext uri="{FF2B5EF4-FFF2-40B4-BE49-F238E27FC236}">
                <a16:creationId xmlns:a16="http://schemas.microsoft.com/office/drawing/2014/main" id="{64949CD0-D393-4DCC-BF6F-82D250B1C1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4AD949-6335-4B5F-ABC4-CE0C19B8FE12}"/>
              </a:ext>
            </a:extLst>
          </p:cNvPr>
          <p:cNvSpPr>
            <a:spLocks noGrp="1"/>
          </p:cNvSpPr>
          <p:nvPr>
            <p:ph type="sldNum" sz="quarter" idx="12"/>
          </p:nvPr>
        </p:nvSpPr>
        <p:spPr/>
        <p:txBody>
          <a:bodyPr/>
          <a:lstStyle/>
          <a:p>
            <a:fld id="{8C6A913D-6F5B-476E-89CF-2B0D9FB8AC5D}" type="slidenum">
              <a:rPr lang="en-US" smtClean="0"/>
              <a:t>‹#›</a:t>
            </a:fld>
            <a:endParaRPr lang="en-US"/>
          </a:p>
        </p:txBody>
      </p:sp>
    </p:spTree>
    <p:extLst>
      <p:ext uri="{BB962C8B-B14F-4D97-AF65-F5344CB8AC3E}">
        <p14:creationId xmlns:p14="http://schemas.microsoft.com/office/powerpoint/2010/main" val="231602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C226DB-FC45-4C1D-A41C-B3468F21B05B}"/>
              </a:ext>
            </a:extLst>
          </p:cNvPr>
          <p:cNvSpPr>
            <a:spLocks noGrp="1"/>
          </p:cNvSpPr>
          <p:nvPr>
            <p:ph type="dt" sz="half" idx="10"/>
          </p:nvPr>
        </p:nvSpPr>
        <p:spPr/>
        <p:txBody>
          <a:bodyPr/>
          <a:lstStyle/>
          <a:p>
            <a:fld id="{047E35B8-D3CE-47C0-9140-DBD28B2855E3}" type="datetimeFigureOut">
              <a:rPr lang="en-US" smtClean="0"/>
              <a:t>5/7/19</a:t>
            </a:fld>
            <a:endParaRPr lang="en-US"/>
          </a:p>
        </p:txBody>
      </p:sp>
      <p:sp>
        <p:nvSpPr>
          <p:cNvPr id="3" name="Footer Placeholder 2">
            <a:extLst>
              <a:ext uri="{FF2B5EF4-FFF2-40B4-BE49-F238E27FC236}">
                <a16:creationId xmlns:a16="http://schemas.microsoft.com/office/drawing/2014/main" id="{06767044-C99D-4EF0-86CF-C10734061A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107716-6AD1-4D97-A7EA-CB216B512FE3}"/>
              </a:ext>
            </a:extLst>
          </p:cNvPr>
          <p:cNvSpPr>
            <a:spLocks noGrp="1"/>
          </p:cNvSpPr>
          <p:nvPr>
            <p:ph type="sldNum" sz="quarter" idx="12"/>
          </p:nvPr>
        </p:nvSpPr>
        <p:spPr/>
        <p:txBody>
          <a:bodyPr/>
          <a:lstStyle/>
          <a:p>
            <a:fld id="{8C6A913D-6F5B-476E-89CF-2B0D9FB8AC5D}" type="slidenum">
              <a:rPr lang="en-US" smtClean="0"/>
              <a:t>‹#›</a:t>
            </a:fld>
            <a:endParaRPr lang="en-US"/>
          </a:p>
        </p:txBody>
      </p:sp>
      <p:pic>
        <p:nvPicPr>
          <p:cNvPr id="6" name="Picture 5">
            <a:extLst>
              <a:ext uri="{FF2B5EF4-FFF2-40B4-BE49-F238E27FC236}">
                <a16:creationId xmlns:a16="http://schemas.microsoft.com/office/drawing/2014/main" id="{60CD49C4-E529-4021-981C-AB76CA95A6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6612" y="6356350"/>
            <a:ext cx="1643612" cy="382351"/>
          </a:xfrm>
          <a:prstGeom prst="rect">
            <a:avLst/>
          </a:prstGeom>
        </p:spPr>
      </p:pic>
    </p:spTree>
    <p:extLst>
      <p:ext uri="{BB962C8B-B14F-4D97-AF65-F5344CB8AC3E}">
        <p14:creationId xmlns:p14="http://schemas.microsoft.com/office/powerpoint/2010/main" val="52081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35FAD-B779-4FC0-A25E-8F04CBAB18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D92DEB-D22F-4D45-9DD1-C65689C81B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76C7C9-9386-4259-A5FD-AE5DAA6D1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A315B7-BCEF-4CBC-8AB4-1C5C00CE4B20}"/>
              </a:ext>
            </a:extLst>
          </p:cNvPr>
          <p:cNvSpPr>
            <a:spLocks noGrp="1"/>
          </p:cNvSpPr>
          <p:nvPr>
            <p:ph type="dt" sz="half" idx="10"/>
          </p:nvPr>
        </p:nvSpPr>
        <p:spPr/>
        <p:txBody>
          <a:bodyPr/>
          <a:lstStyle/>
          <a:p>
            <a:fld id="{047E35B8-D3CE-47C0-9140-DBD28B2855E3}" type="datetimeFigureOut">
              <a:rPr lang="en-US" smtClean="0"/>
              <a:t>5/7/19</a:t>
            </a:fld>
            <a:endParaRPr lang="en-US"/>
          </a:p>
        </p:txBody>
      </p:sp>
      <p:sp>
        <p:nvSpPr>
          <p:cNvPr id="6" name="Footer Placeholder 5">
            <a:extLst>
              <a:ext uri="{FF2B5EF4-FFF2-40B4-BE49-F238E27FC236}">
                <a16:creationId xmlns:a16="http://schemas.microsoft.com/office/drawing/2014/main" id="{ED48025D-2023-46BE-B457-3650243E5C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FB025-1187-44BC-8190-86122ECB9036}"/>
              </a:ext>
            </a:extLst>
          </p:cNvPr>
          <p:cNvSpPr>
            <a:spLocks noGrp="1"/>
          </p:cNvSpPr>
          <p:nvPr>
            <p:ph type="sldNum" sz="quarter" idx="12"/>
          </p:nvPr>
        </p:nvSpPr>
        <p:spPr/>
        <p:txBody>
          <a:bodyPr/>
          <a:lstStyle/>
          <a:p>
            <a:fld id="{8C6A913D-6F5B-476E-89CF-2B0D9FB8AC5D}" type="slidenum">
              <a:rPr lang="en-US" smtClean="0"/>
              <a:t>‹#›</a:t>
            </a:fld>
            <a:endParaRPr lang="en-US"/>
          </a:p>
        </p:txBody>
      </p:sp>
    </p:spTree>
    <p:extLst>
      <p:ext uri="{BB962C8B-B14F-4D97-AF65-F5344CB8AC3E}">
        <p14:creationId xmlns:p14="http://schemas.microsoft.com/office/powerpoint/2010/main" val="62968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2903-28B5-45FF-84F4-5DF213E73C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12267F-E4AE-4B04-8CA5-FE8F56D33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61DC5A-49B6-4C5D-B863-0E2F47114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E1D4CB-A85E-4690-A1C1-17908414C13E}"/>
              </a:ext>
            </a:extLst>
          </p:cNvPr>
          <p:cNvSpPr>
            <a:spLocks noGrp="1"/>
          </p:cNvSpPr>
          <p:nvPr>
            <p:ph type="dt" sz="half" idx="10"/>
          </p:nvPr>
        </p:nvSpPr>
        <p:spPr/>
        <p:txBody>
          <a:bodyPr/>
          <a:lstStyle/>
          <a:p>
            <a:fld id="{047E35B8-D3CE-47C0-9140-DBD28B2855E3}" type="datetimeFigureOut">
              <a:rPr lang="en-US" smtClean="0"/>
              <a:t>5/7/19</a:t>
            </a:fld>
            <a:endParaRPr lang="en-US"/>
          </a:p>
        </p:txBody>
      </p:sp>
      <p:sp>
        <p:nvSpPr>
          <p:cNvPr id="6" name="Footer Placeholder 5">
            <a:extLst>
              <a:ext uri="{FF2B5EF4-FFF2-40B4-BE49-F238E27FC236}">
                <a16:creationId xmlns:a16="http://schemas.microsoft.com/office/drawing/2014/main" id="{074D955E-6BF4-42CD-A9F2-3E1C58A362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D6DFA8-69C7-430F-97ED-B1F7EA2BA3A7}"/>
              </a:ext>
            </a:extLst>
          </p:cNvPr>
          <p:cNvSpPr>
            <a:spLocks noGrp="1"/>
          </p:cNvSpPr>
          <p:nvPr>
            <p:ph type="sldNum" sz="quarter" idx="12"/>
          </p:nvPr>
        </p:nvSpPr>
        <p:spPr/>
        <p:txBody>
          <a:bodyPr/>
          <a:lstStyle/>
          <a:p>
            <a:fld id="{8C6A913D-6F5B-476E-89CF-2B0D9FB8AC5D}" type="slidenum">
              <a:rPr lang="en-US" smtClean="0"/>
              <a:t>‹#›</a:t>
            </a:fld>
            <a:endParaRPr lang="en-US"/>
          </a:p>
        </p:txBody>
      </p:sp>
    </p:spTree>
    <p:extLst>
      <p:ext uri="{BB962C8B-B14F-4D97-AF65-F5344CB8AC3E}">
        <p14:creationId xmlns:p14="http://schemas.microsoft.com/office/powerpoint/2010/main" val="313165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766134-E4C5-4E20-9C0B-52586400AB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E1F81-6496-4096-8262-4815061B8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32EE6C-C1B3-46E4-9C2E-665067E8E6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5" name="Footer Placeholder 4">
            <a:extLst>
              <a:ext uri="{FF2B5EF4-FFF2-40B4-BE49-F238E27FC236}">
                <a16:creationId xmlns:a16="http://schemas.microsoft.com/office/drawing/2014/main" id="{C9C32CB5-EE87-4EC3-9B18-A75023C7B7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FAEC7AB6-F267-4071-8CEF-E0BCAAB95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913D-6F5B-476E-89CF-2B0D9FB8AC5D}" type="slidenum">
              <a:rPr lang="en-US" smtClean="0"/>
              <a:t>‹#›</a:t>
            </a:fld>
            <a:endParaRPr lang="en-US"/>
          </a:p>
        </p:txBody>
      </p:sp>
      <p:pic>
        <p:nvPicPr>
          <p:cNvPr id="7" name="Picture 6">
            <a:extLst>
              <a:ext uri="{FF2B5EF4-FFF2-40B4-BE49-F238E27FC236}">
                <a16:creationId xmlns:a16="http://schemas.microsoft.com/office/drawing/2014/main" id="{7B3EE3C7-9425-4193-AA54-70F3DBE4452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226612" y="6356350"/>
            <a:ext cx="1643612" cy="382351"/>
          </a:xfrm>
          <a:prstGeom prst="rect">
            <a:avLst/>
          </a:prstGeom>
        </p:spPr>
      </p:pic>
      <p:cxnSp>
        <p:nvCxnSpPr>
          <p:cNvPr id="8" name="Straight Connector 7">
            <a:extLst>
              <a:ext uri="{FF2B5EF4-FFF2-40B4-BE49-F238E27FC236}">
                <a16:creationId xmlns:a16="http://schemas.microsoft.com/office/drawing/2014/main" id="{4DE901FB-E0EF-4F8C-A994-226E75936027}"/>
              </a:ext>
            </a:extLst>
          </p:cNvPr>
          <p:cNvCxnSpPr>
            <a:cxnSpLocks/>
          </p:cNvCxnSpPr>
          <p:nvPr userDrawn="1"/>
        </p:nvCxnSpPr>
        <p:spPr>
          <a:xfrm>
            <a:off x="633046" y="6176963"/>
            <a:ext cx="109552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790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gpranking.circl.l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pamhaus.org/sbl/query/SBL21037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spamhaus.org/sbl/query/SBL434606" TargetMode="External"/><Relationship Id="rId5" Type="http://schemas.openxmlformats.org/officeDocument/2006/relationships/hyperlink" Target="https://www.spamhaus.org/sbl/query/SBL434605" TargetMode="External"/><Relationship Id="rId4" Type="http://schemas.openxmlformats.org/officeDocument/2006/relationships/hyperlink" Target="https://www.spamhaus.org/sbl/query/SBL434604"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github.com/threatstop/authns-whitelis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60195FC-8877-449E-AE63-8D8755E1C390}"/>
              </a:ext>
            </a:extLst>
          </p:cNvPr>
          <p:cNvSpPr>
            <a:spLocks noGrp="1"/>
          </p:cNvSpPr>
          <p:nvPr>
            <p:ph type="subTitle" idx="1"/>
          </p:nvPr>
        </p:nvSpPr>
        <p:spPr>
          <a:xfrm>
            <a:off x="1585644" y="5235630"/>
            <a:ext cx="8692662" cy="1515085"/>
          </a:xfrm>
        </p:spPr>
        <p:txBody>
          <a:bodyPr/>
          <a:lstStyle/>
          <a:p>
            <a:r>
              <a:rPr lang="en-US">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John Bambenek</a:t>
            </a:r>
            <a:endParaRPr lang="en-US"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endParaRPr>
          </a:p>
          <a:p>
            <a:r>
              <a:rPr lang="en-US" dirty="0">
                <a:solidFill>
                  <a:schemeClr val="bg2">
                    <a:lumMod val="50000"/>
                  </a:schemeClr>
                </a:solidFill>
              </a:rPr>
              <a:t>ThreatSTOP</a:t>
            </a:r>
          </a:p>
        </p:txBody>
      </p:sp>
      <p:sp>
        <p:nvSpPr>
          <p:cNvPr id="5" name="Title 4">
            <a:extLst>
              <a:ext uri="{FF2B5EF4-FFF2-40B4-BE49-F238E27FC236}">
                <a16:creationId xmlns:a16="http://schemas.microsoft.com/office/drawing/2014/main" id="{42B12A7E-3F85-47A8-A87E-59FF8C0B07A9}"/>
              </a:ext>
            </a:extLst>
          </p:cNvPr>
          <p:cNvSpPr>
            <a:spLocks noGrp="1"/>
          </p:cNvSpPr>
          <p:nvPr>
            <p:ph type="ctrTitle"/>
          </p:nvPr>
        </p:nvSpPr>
        <p:spPr>
          <a:xfrm>
            <a:off x="0" y="873302"/>
            <a:ext cx="12191999" cy="2907588"/>
          </a:xfrm>
        </p:spPr>
        <p:txBody>
          <a:bodyPr>
            <a:normAutofit/>
          </a:bodyPr>
          <a:lstStyle/>
          <a:p>
            <a:r>
              <a:rPr lang="en-US" dirty="0"/>
              <a:t>Identifying Internet Bad Neighborhoods at Scale</a:t>
            </a:r>
          </a:p>
        </p:txBody>
      </p:sp>
    </p:spTree>
    <p:extLst>
      <p:ext uri="{BB962C8B-B14F-4D97-AF65-F5344CB8AC3E}">
        <p14:creationId xmlns:p14="http://schemas.microsoft.com/office/powerpoint/2010/main" val="289068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F8EE-376A-874D-BF7E-6B733FC896B8}"/>
              </a:ext>
            </a:extLst>
          </p:cNvPr>
          <p:cNvSpPr>
            <a:spLocks noGrp="1"/>
          </p:cNvSpPr>
          <p:nvPr>
            <p:ph type="title"/>
          </p:nvPr>
        </p:nvSpPr>
        <p:spPr/>
        <p:txBody>
          <a:bodyPr/>
          <a:lstStyle/>
          <a:p>
            <a:r>
              <a:rPr lang="en-US" dirty="0"/>
              <a:t>Why Track Provider Abuse%</a:t>
            </a:r>
          </a:p>
        </p:txBody>
      </p:sp>
      <p:sp>
        <p:nvSpPr>
          <p:cNvPr id="3" name="Content Placeholder 2">
            <a:extLst>
              <a:ext uri="{FF2B5EF4-FFF2-40B4-BE49-F238E27FC236}">
                <a16:creationId xmlns:a16="http://schemas.microsoft.com/office/drawing/2014/main" id="{6165D936-F04D-244E-A282-0E30D862CFCC}"/>
              </a:ext>
            </a:extLst>
          </p:cNvPr>
          <p:cNvSpPr>
            <a:spLocks noGrp="1"/>
          </p:cNvSpPr>
          <p:nvPr>
            <p:ph idx="1"/>
          </p:nvPr>
        </p:nvSpPr>
        <p:spPr/>
        <p:txBody>
          <a:bodyPr/>
          <a:lstStyle/>
          <a:p>
            <a:r>
              <a:rPr lang="en-US" dirty="0"/>
              <a:t>“Promotes, encourages or engages in any spam or other unsolicited bulk email, or computer or network hacking or cracking;” – GoDaddy </a:t>
            </a:r>
            <a:r>
              <a:rPr lang="en-US" dirty="0" err="1"/>
              <a:t>ToS</a:t>
            </a:r>
            <a:endParaRPr lang="en-US" dirty="0"/>
          </a:p>
          <a:p>
            <a:endParaRPr lang="en-US" dirty="0"/>
          </a:p>
          <a:p>
            <a:r>
              <a:rPr lang="en-US" dirty="0"/>
              <a:t>Anti-spam companies data is built into “everything”, clear economic consequences, so the usual “we don’t police content” doesn’t fly.</a:t>
            </a:r>
          </a:p>
          <a:p>
            <a:endParaRPr lang="en-US" dirty="0"/>
          </a:p>
          <a:p>
            <a:r>
              <a:rPr lang="en-US" dirty="0"/>
              <a:t>If we could put the same pressure for cybercrime generally, some providers may be more helpful.</a:t>
            </a:r>
          </a:p>
          <a:p>
            <a:pPr marL="0" indent="0">
              <a:buNone/>
            </a:pPr>
            <a:endParaRPr lang="en-US" dirty="0"/>
          </a:p>
        </p:txBody>
      </p:sp>
    </p:spTree>
    <p:extLst>
      <p:ext uri="{BB962C8B-B14F-4D97-AF65-F5344CB8AC3E}">
        <p14:creationId xmlns:p14="http://schemas.microsoft.com/office/powerpoint/2010/main" val="375946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6E80-EB1F-F14A-B8BA-F552921F15BC}"/>
              </a:ext>
            </a:extLst>
          </p:cNvPr>
          <p:cNvSpPr>
            <a:spLocks noGrp="1"/>
          </p:cNvSpPr>
          <p:nvPr>
            <p:ph type="title"/>
          </p:nvPr>
        </p:nvSpPr>
        <p:spPr/>
        <p:txBody>
          <a:bodyPr/>
          <a:lstStyle/>
          <a:p>
            <a:r>
              <a:rPr lang="en-US" dirty="0"/>
              <a:t>Abuse by TLD</a:t>
            </a:r>
          </a:p>
        </p:txBody>
      </p:sp>
      <p:sp>
        <p:nvSpPr>
          <p:cNvPr id="3" name="Content Placeholder 2">
            <a:extLst>
              <a:ext uri="{FF2B5EF4-FFF2-40B4-BE49-F238E27FC236}">
                <a16:creationId xmlns:a16="http://schemas.microsoft.com/office/drawing/2014/main" id="{86D120F9-59A6-7243-BF81-C2F3AD9966CE}"/>
              </a:ext>
            </a:extLst>
          </p:cNvPr>
          <p:cNvSpPr>
            <a:spLocks noGrp="1"/>
          </p:cNvSpPr>
          <p:nvPr>
            <p:ph idx="1"/>
          </p:nvPr>
        </p:nvSpPr>
        <p:spPr/>
        <p:txBody>
          <a:bodyPr/>
          <a:lstStyle/>
          <a:p>
            <a:r>
              <a:rPr lang="en-US" dirty="0"/>
              <a:t>Take raw list of hostnames, reduce to domains and </a:t>
            </a:r>
            <a:r>
              <a:rPr lang="en-US" dirty="0" err="1"/>
              <a:t>dedup</a:t>
            </a:r>
            <a:r>
              <a:rPr lang="en-US" dirty="0"/>
              <a:t>.</a:t>
            </a:r>
          </a:p>
          <a:p>
            <a:endParaRPr lang="en-US" dirty="0"/>
          </a:p>
          <a:p>
            <a:r>
              <a:rPr lang="en-US" dirty="0"/>
              <a:t>Count and calculate total abuse % based on total number of domains.</a:t>
            </a:r>
          </a:p>
          <a:p>
            <a:endParaRPr lang="en-US" dirty="0"/>
          </a:p>
          <a:p>
            <a:r>
              <a:rPr lang="en-US" dirty="0"/>
              <a:t>Note- some TLDs have started “wildcard-</a:t>
            </a:r>
            <a:r>
              <a:rPr lang="en-US" dirty="0" err="1"/>
              <a:t>ing</a:t>
            </a:r>
            <a:r>
              <a:rPr lang="en-US" dirty="0"/>
              <a:t>” non-registered domains.</a:t>
            </a:r>
          </a:p>
          <a:p>
            <a:endParaRPr lang="en-US" dirty="0"/>
          </a:p>
          <a:p>
            <a:r>
              <a:rPr lang="en-US" dirty="0"/>
              <a:t>Some ccTLDs operate as “free” domains (i.e. .</a:t>
            </a:r>
            <a:r>
              <a:rPr lang="en-US" dirty="0" err="1"/>
              <a:t>tk</a:t>
            </a:r>
            <a:r>
              <a:rPr lang="en-US" dirty="0"/>
              <a:t>).</a:t>
            </a:r>
          </a:p>
        </p:txBody>
      </p:sp>
    </p:spTree>
    <p:extLst>
      <p:ext uri="{BB962C8B-B14F-4D97-AF65-F5344CB8AC3E}">
        <p14:creationId xmlns:p14="http://schemas.microsoft.com/office/powerpoint/2010/main" val="335642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8945-E558-EF4C-9BEC-A9CABAF8AB97}"/>
              </a:ext>
            </a:extLst>
          </p:cNvPr>
          <p:cNvSpPr>
            <a:spLocks noGrp="1"/>
          </p:cNvSpPr>
          <p:nvPr>
            <p:ph type="title"/>
          </p:nvPr>
        </p:nvSpPr>
        <p:spPr/>
        <p:txBody>
          <a:bodyPr/>
          <a:lstStyle/>
          <a:p>
            <a:r>
              <a:rPr lang="en-US" dirty="0"/>
              <a:t>TLD Abuse Rates</a:t>
            </a:r>
          </a:p>
        </p:txBody>
      </p:sp>
      <p:pic>
        <p:nvPicPr>
          <p:cNvPr id="5" name="Content Placeholder 4">
            <a:extLst>
              <a:ext uri="{FF2B5EF4-FFF2-40B4-BE49-F238E27FC236}">
                <a16:creationId xmlns:a16="http://schemas.microsoft.com/office/drawing/2014/main" id="{74354E1D-F30A-0A49-908E-59FD5A737D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253330"/>
            <a:ext cx="8334375" cy="5243817"/>
          </a:xfrm>
        </p:spPr>
      </p:pic>
    </p:spTree>
    <p:extLst>
      <p:ext uri="{BB962C8B-B14F-4D97-AF65-F5344CB8AC3E}">
        <p14:creationId xmlns:p14="http://schemas.microsoft.com/office/powerpoint/2010/main" val="504217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7F578-EC35-0D45-9542-CE05B2FC5D88}"/>
              </a:ext>
            </a:extLst>
          </p:cNvPr>
          <p:cNvSpPr>
            <a:spLocks noGrp="1"/>
          </p:cNvSpPr>
          <p:nvPr>
            <p:ph type="title"/>
          </p:nvPr>
        </p:nvSpPr>
        <p:spPr/>
        <p:txBody>
          <a:bodyPr/>
          <a:lstStyle/>
          <a:p>
            <a:r>
              <a:rPr lang="en-US" dirty="0"/>
              <a:t>TLD Findings</a:t>
            </a:r>
          </a:p>
        </p:txBody>
      </p:sp>
      <p:sp>
        <p:nvSpPr>
          <p:cNvPr id="3" name="Content Placeholder 2">
            <a:extLst>
              <a:ext uri="{FF2B5EF4-FFF2-40B4-BE49-F238E27FC236}">
                <a16:creationId xmlns:a16="http://schemas.microsoft.com/office/drawing/2014/main" id="{1EE0DE14-4CE6-904D-A127-93B4278BEBAF}"/>
              </a:ext>
            </a:extLst>
          </p:cNvPr>
          <p:cNvSpPr>
            <a:spLocks noGrp="1"/>
          </p:cNvSpPr>
          <p:nvPr>
            <p:ph idx="1"/>
          </p:nvPr>
        </p:nvSpPr>
        <p:spPr/>
        <p:txBody>
          <a:bodyPr>
            <a:normAutofit/>
          </a:bodyPr>
          <a:lstStyle/>
          <a:p>
            <a:r>
              <a:rPr lang="en-US" dirty="0"/>
              <a:t>Very different from what Anti-Spam companies publish</a:t>
            </a:r>
          </a:p>
          <a:p>
            <a:endParaRPr lang="en-US" dirty="0"/>
          </a:p>
          <a:p>
            <a:r>
              <a:rPr lang="en-US" dirty="0"/>
              <a:t>Data, in this case, is from abuse and malware feeds, not just spam.</a:t>
            </a:r>
          </a:p>
          <a:p>
            <a:pPr lvl="1"/>
            <a:r>
              <a:rPr lang="en-US" dirty="0" err="1"/>
              <a:t>Surbl</a:t>
            </a:r>
            <a:r>
              <a:rPr lang="en-US" dirty="0"/>
              <a:t> and </a:t>
            </a:r>
            <a:r>
              <a:rPr lang="en-US" dirty="0" err="1"/>
              <a:t>SpamHaus</a:t>
            </a:r>
            <a:r>
              <a:rPr lang="en-US" dirty="0"/>
              <a:t> have very different results.</a:t>
            </a:r>
          </a:p>
          <a:p>
            <a:endParaRPr lang="en-US" dirty="0"/>
          </a:p>
          <a:p>
            <a:r>
              <a:rPr lang="en-US" dirty="0"/>
              <a:t>Spam feeds include “</a:t>
            </a:r>
            <a:r>
              <a:rPr lang="en-US" dirty="0" err="1"/>
              <a:t>scammy</a:t>
            </a:r>
            <a:r>
              <a:rPr lang="en-US" dirty="0"/>
              <a:t>” or “loud” domains for e-mail.</a:t>
            </a:r>
          </a:p>
          <a:p>
            <a:pPr lvl="1"/>
            <a:r>
              <a:rPr lang="en-US" dirty="0"/>
              <a:t>Important to note data sources and selection bias matter greatly.</a:t>
            </a:r>
          </a:p>
          <a:p>
            <a:endParaRPr lang="en-US" dirty="0"/>
          </a:p>
          <a:p>
            <a:r>
              <a:rPr lang="en-US" dirty="0"/>
              <a:t>Very quick </a:t>
            </a:r>
            <a:r>
              <a:rPr lang="en-US" dirty="0" err="1"/>
              <a:t>dropoff</a:t>
            </a:r>
            <a:r>
              <a:rPr lang="en-US" dirty="0"/>
              <a:t> in abuse rates.</a:t>
            </a:r>
          </a:p>
        </p:txBody>
      </p:sp>
    </p:spTree>
    <p:extLst>
      <p:ext uri="{BB962C8B-B14F-4D97-AF65-F5344CB8AC3E}">
        <p14:creationId xmlns:p14="http://schemas.microsoft.com/office/powerpoint/2010/main" val="1879114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E058B-D506-314A-BB00-CE6BE1413839}"/>
              </a:ext>
            </a:extLst>
          </p:cNvPr>
          <p:cNvSpPr>
            <a:spLocks noGrp="1"/>
          </p:cNvSpPr>
          <p:nvPr>
            <p:ph type="title"/>
          </p:nvPr>
        </p:nvSpPr>
        <p:spPr/>
        <p:txBody>
          <a:bodyPr/>
          <a:lstStyle/>
          <a:p>
            <a:r>
              <a:rPr lang="en-US" dirty="0"/>
              <a:t>Ranking ASNs by Abuse</a:t>
            </a:r>
          </a:p>
        </p:txBody>
      </p:sp>
      <p:sp>
        <p:nvSpPr>
          <p:cNvPr id="3" name="Content Placeholder 2">
            <a:extLst>
              <a:ext uri="{FF2B5EF4-FFF2-40B4-BE49-F238E27FC236}">
                <a16:creationId xmlns:a16="http://schemas.microsoft.com/office/drawing/2014/main" id="{815C85EF-5E47-7941-93AF-98BA2CDD6A4E}"/>
              </a:ext>
            </a:extLst>
          </p:cNvPr>
          <p:cNvSpPr>
            <a:spLocks noGrp="1"/>
          </p:cNvSpPr>
          <p:nvPr>
            <p:ph idx="1"/>
          </p:nvPr>
        </p:nvSpPr>
        <p:spPr/>
        <p:txBody>
          <a:bodyPr/>
          <a:lstStyle/>
          <a:p>
            <a:r>
              <a:rPr lang="en-US" dirty="0"/>
              <a:t>Predecessor: </a:t>
            </a:r>
            <a:r>
              <a:rPr lang="en-US" dirty="0">
                <a:hlinkClick r:id="rId3"/>
              </a:rPr>
              <a:t>https://bgpranking.circl.lu</a:t>
            </a:r>
            <a:r>
              <a:rPr lang="en-US" dirty="0"/>
              <a:t> does modify </a:t>
            </a:r>
            <a:r>
              <a:rPr lang="en-US" dirty="0" err="1"/>
              <a:t>IoCs</a:t>
            </a:r>
            <a:r>
              <a:rPr lang="en-US" dirty="0"/>
              <a:t> by threat type. (Now running again!)</a:t>
            </a:r>
          </a:p>
          <a:p>
            <a:endParaRPr lang="en-US" dirty="0"/>
          </a:p>
          <a:p>
            <a:r>
              <a:rPr lang="en-US" dirty="0"/>
              <a:t>Basic approach is to total all IPs in an AS and the abusive IPs in an AS can do math.</a:t>
            </a:r>
          </a:p>
        </p:txBody>
      </p:sp>
    </p:spTree>
    <p:extLst>
      <p:ext uri="{BB962C8B-B14F-4D97-AF65-F5344CB8AC3E}">
        <p14:creationId xmlns:p14="http://schemas.microsoft.com/office/powerpoint/2010/main" val="3338581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A657-49CD-B443-862B-DD8195774347}"/>
              </a:ext>
            </a:extLst>
          </p:cNvPr>
          <p:cNvSpPr>
            <a:spLocks noGrp="1"/>
          </p:cNvSpPr>
          <p:nvPr>
            <p:ph type="title"/>
          </p:nvPr>
        </p:nvSpPr>
        <p:spPr/>
        <p:txBody>
          <a:bodyPr/>
          <a:lstStyle/>
          <a:p>
            <a:r>
              <a:rPr lang="en-US" dirty="0"/>
              <a:t>ASN Abuse Rates</a:t>
            </a:r>
          </a:p>
        </p:txBody>
      </p:sp>
      <p:pic>
        <p:nvPicPr>
          <p:cNvPr id="7" name="Content Placeholder 6">
            <a:extLst>
              <a:ext uri="{FF2B5EF4-FFF2-40B4-BE49-F238E27FC236}">
                <a16:creationId xmlns:a16="http://schemas.microsoft.com/office/drawing/2014/main" id="{18829FC6-2C23-5E49-8F20-03FB93B6D1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9263" y="1178380"/>
            <a:ext cx="7053474" cy="5679620"/>
          </a:xfrm>
        </p:spPr>
      </p:pic>
    </p:spTree>
    <p:extLst>
      <p:ext uri="{BB962C8B-B14F-4D97-AF65-F5344CB8AC3E}">
        <p14:creationId xmlns:p14="http://schemas.microsoft.com/office/powerpoint/2010/main" val="424481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6E31-5D5F-C74A-866E-7EFF84CD933C}"/>
              </a:ext>
            </a:extLst>
          </p:cNvPr>
          <p:cNvSpPr>
            <a:spLocks noGrp="1"/>
          </p:cNvSpPr>
          <p:nvPr>
            <p:ph type="title"/>
          </p:nvPr>
        </p:nvSpPr>
        <p:spPr/>
        <p:txBody>
          <a:bodyPr/>
          <a:lstStyle/>
          <a:p>
            <a:r>
              <a:rPr lang="en-US" dirty="0"/>
              <a:t>Dominican Republic Abuse Rate</a:t>
            </a:r>
          </a:p>
        </p:txBody>
      </p:sp>
      <p:pic>
        <p:nvPicPr>
          <p:cNvPr id="5" name="Content Placeholder 4">
            <a:extLst>
              <a:ext uri="{FF2B5EF4-FFF2-40B4-BE49-F238E27FC236}">
                <a16:creationId xmlns:a16="http://schemas.microsoft.com/office/drawing/2014/main" id="{46B3EB2B-C2AC-2340-A007-C02C981656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8467" y="1186230"/>
            <a:ext cx="7083284" cy="5306645"/>
          </a:xfrm>
        </p:spPr>
      </p:pic>
    </p:spTree>
    <p:extLst>
      <p:ext uri="{BB962C8B-B14F-4D97-AF65-F5344CB8AC3E}">
        <p14:creationId xmlns:p14="http://schemas.microsoft.com/office/powerpoint/2010/main" val="72822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3BEF-85E7-DA40-B766-6359E8AC970F}"/>
              </a:ext>
            </a:extLst>
          </p:cNvPr>
          <p:cNvSpPr>
            <a:spLocks noGrp="1"/>
          </p:cNvSpPr>
          <p:nvPr>
            <p:ph type="title"/>
          </p:nvPr>
        </p:nvSpPr>
        <p:spPr/>
        <p:txBody>
          <a:bodyPr/>
          <a:lstStyle/>
          <a:p>
            <a:r>
              <a:rPr lang="en-US" dirty="0"/>
              <a:t>Brazil Abuse Rate</a:t>
            </a:r>
          </a:p>
        </p:txBody>
      </p:sp>
      <p:pic>
        <p:nvPicPr>
          <p:cNvPr id="5" name="Content Placeholder 4">
            <a:extLst>
              <a:ext uri="{FF2B5EF4-FFF2-40B4-BE49-F238E27FC236}">
                <a16:creationId xmlns:a16="http://schemas.microsoft.com/office/drawing/2014/main" id="{4E31A53F-A726-3641-8127-15F3CB6A0C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0543" y="1207073"/>
            <a:ext cx="6170913" cy="5463550"/>
          </a:xfrm>
        </p:spPr>
      </p:pic>
    </p:spTree>
    <p:extLst>
      <p:ext uri="{BB962C8B-B14F-4D97-AF65-F5344CB8AC3E}">
        <p14:creationId xmlns:p14="http://schemas.microsoft.com/office/powerpoint/2010/main" val="2448006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5EA6-B2E0-E84B-99BA-4B0714A272BF}"/>
              </a:ext>
            </a:extLst>
          </p:cNvPr>
          <p:cNvSpPr>
            <a:spLocks noGrp="1"/>
          </p:cNvSpPr>
          <p:nvPr>
            <p:ph type="title"/>
          </p:nvPr>
        </p:nvSpPr>
        <p:spPr/>
        <p:txBody>
          <a:bodyPr/>
          <a:lstStyle/>
          <a:p>
            <a:r>
              <a:rPr lang="en-US" dirty="0"/>
              <a:t>ASN Findings</a:t>
            </a:r>
          </a:p>
        </p:txBody>
      </p:sp>
      <p:sp>
        <p:nvSpPr>
          <p:cNvPr id="3" name="Content Placeholder 2">
            <a:extLst>
              <a:ext uri="{FF2B5EF4-FFF2-40B4-BE49-F238E27FC236}">
                <a16:creationId xmlns:a16="http://schemas.microsoft.com/office/drawing/2014/main" id="{B5E4A61A-1865-234C-938D-0B0F37942BE1}"/>
              </a:ext>
            </a:extLst>
          </p:cNvPr>
          <p:cNvSpPr>
            <a:spLocks noGrp="1"/>
          </p:cNvSpPr>
          <p:nvPr>
            <p:ph idx="1"/>
          </p:nvPr>
        </p:nvSpPr>
        <p:spPr/>
        <p:txBody>
          <a:bodyPr/>
          <a:lstStyle/>
          <a:p>
            <a:r>
              <a:rPr lang="en-US" dirty="0"/>
              <a:t>There were quite a few 100% abusive ASNs (not shown in graph) due to blocking entire netblocks</a:t>
            </a:r>
          </a:p>
          <a:p>
            <a:endParaRPr lang="en-US" dirty="0"/>
          </a:p>
          <a:p>
            <a:r>
              <a:rPr lang="en-US" dirty="0"/>
              <a:t>Graph shows anything less than 100% abusive.</a:t>
            </a:r>
          </a:p>
          <a:p>
            <a:pPr lvl="1"/>
            <a:r>
              <a:rPr lang="en-US" dirty="0"/>
              <a:t>Even bulletproof </a:t>
            </a:r>
            <a:r>
              <a:rPr lang="en-US" dirty="0" err="1"/>
              <a:t>hosters</a:t>
            </a:r>
            <a:r>
              <a:rPr lang="en-US" dirty="0"/>
              <a:t> have “legit” customers.</a:t>
            </a:r>
          </a:p>
          <a:p>
            <a:pPr lvl="1"/>
            <a:endParaRPr lang="en-US" dirty="0"/>
          </a:p>
          <a:p>
            <a:r>
              <a:rPr lang="en-US" dirty="0"/>
              <a:t>Use this to mathematically determine “abuse-friendly” providers.</a:t>
            </a:r>
          </a:p>
          <a:p>
            <a:endParaRPr lang="en-US" dirty="0"/>
          </a:p>
          <a:p>
            <a:r>
              <a:rPr lang="en-US" dirty="0"/>
              <a:t>Then can use to block. Lots of “highly” abusive ASNs.</a:t>
            </a:r>
          </a:p>
        </p:txBody>
      </p:sp>
    </p:spTree>
    <p:extLst>
      <p:ext uri="{BB962C8B-B14F-4D97-AF65-F5344CB8AC3E}">
        <p14:creationId xmlns:p14="http://schemas.microsoft.com/office/powerpoint/2010/main" val="4187040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5D6C-2EFE-5E46-89CB-4A832C7C5C10}"/>
              </a:ext>
            </a:extLst>
          </p:cNvPr>
          <p:cNvSpPr>
            <a:spLocks noGrp="1"/>
          </p:cNvSpPr>
          <p:nvPr>
            <p:ph type="title"/>
          </p:nvPr>
        </p:nvSpPr>
        <p:spPr/>
        <p:txBody>
          <a:bodyPr/>
          <a:lstStyle/>
          <a:p>
            <a:r>
              <a:rPr lang="en-US" dirty="0"/>
              <a:t>An interesting side benefit…</a:t>
            </a:r>
          </a:p>
        </p:txBody>
      </p:sp>
      <p:sp>
        <p:nvSpPr>
          <p:cNvPr id="3" name="Content Placeholder 2">
            <a:extLst>
              <a:ext uri="{FF2B5EF4-FFF2-40B4-BE49-F238E27FC236}">
                <a16:creationId xmlns:a16="http://schemas.microsoft.com/office/drawing/2014/main" id="{F31A375E-7C3C-6741-BAD9-6AF504EFD8A5}"/>
              </a:ext>
            </a:extLst>
          </p:cNvPr>
          <p:cNvSpPr>
            <a:spLocks noGrp="1"/>
          </p:cNvSpPr>
          <p:nvPr>
            <p:ph idx="1"/>
          </p:nvPr>
        </p:nvSpPr>
        <p:spPr/>
        <p:txBody>
          <a:bodyPr/>
          <a:lstStyle/>
          <a:p>
            <a:r>
              <a:rPr lang="en-US" dirty="0"/>
              <a:t>Analyzing the data this way led to lots of rabbit holes…</a:t>
            </a:r>
          </a:p>
          <a:p>
            <a:endParaRPr lang="en-US" dirty="0"/>
          </a:p>
          <a:p>
            <a:r>
              <a:rPr lang="en-US" dirty="0"/>
              <a:t>It also provided insight into quality issues of third-party feed providers and how they are creating and (not) curating data.</a:t>
            </a:r>
          </a:p>
        </p:txBody>
      </p:sp>
    </p:spTree>
    <p:extLst>
      <p:ext uri="{BB962C8B-B14F-4D97-AF65-F5344CB8AC3E}">
        <p14:creationId xmlns:p14="http://schemas.microsoft.com/office/powerpoint/2010/main" val="378644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F7D9-7432-2C4F-B03E-AFCBFECF2577}"/>
              </a:ext>
            </a:extLst>
          </p:cNvPr>
          <p:cNvSpPr>
            <a:spLocks noGrp="1"/>
          </p:cNvSpPr>
          <p:nvPr>
            <p:ph type="title"/>
          </p:nvPr>
        </p:nvSpPr>
        <p:spPr/>
        <p:txBody>
          <a:bodyPr/>
          <a:lstStyle/>
          <a:p>
            <a:r>
              <a:rPr lang="en-US" dirty="0"/>
              <a:t>Sharing Restrictions</a:t>
            </a:r>
          </a:p>
        </p:txBody>
      </p:sp>
      <p:sp>
        <p:nvSpPr>
          <p:cNvPr id="3" name="Content Placeholder 2">
            <a:extLst>
              <a:ext uri="{FF2B5EF4-FFF2-40B4-BE49-F238E27FC236}">
                <a16:creationId xmlns:a16="http://schemas.microsoft.com/office/drawing/2014/main" id="{ACCD36D4-3CD9-134E-ACC1-9CA49EAEE951}"/>
              </a:ext>
            </a:extLst>
          </p:cNvPr>
          <p:cNvSpPr>
            <a:spLocks noGrp="1"/>
          </p:cNvSpPr>
          <p:nvPr>
            <p:ph idx="1"/>
          </p:nvPr>
        </p:nvSpPr>
        <p:spPr/>
        <p:txBody>
          <a:bodyPr/>
          <a:lstStyle/>
          <a:p>
            <a:r>
              <a:rPr lang="en-US" dirty="0"/>
              <a:t>This talk is TLP:WHITE, no confidential or private information is contained. Share away.</a:t>
            </a:r>
          </a:p>
        </p:txBody>
      </p:sp>
    </p:spTree>
    <p:extLst>
      <p:ext uri="{BB962C8B-B14F-4D97-AF65-F5344CB8AC3E}">
        <p14:creationId xmlns:p14="http://schemas.microsoft.com/office/powerpoint/2010/main" val="276729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9306-283B-4E4B-A52D-29B7F6113899}"/>
              </a:ext>
            </a:extLst>
          </p:cNvPr>
          <p:cNvSpPr>
            <a:spLocks noGrp="1"/>
          </p:cNvSpPr>
          <p:nvPr>
            <p:ph type="title"/>
          </p:nvPr>
        </p:nvSpPr>
        <p:spPr/>
        <p:txBody>
          <a:bodyPr/>
          <a:lstStyle/>
          <a:p>
            <a:r>
              <a:rPr lang="en-US" dirty="0" err="1"/>
              <a:t>MyEtherWallet</a:t>
            </a:r>
            <a:endParaRPr lang="en-US" dirty="0"/>
          </a:p>
        </p:txBody>
      </p:sp>
      <p:sp>
        <p:nvSpPr>
          <p:cNvPr id="3" name="Content Placeholder 2">
            <a:extLst>
              <a:ext uri="{FF2B5EF4-FFF2-40B4-BE49-F238E27FC236}">
                <a16:creationId xmlns:a16="http://schemas.microsoft.com/office/drawing/2014/main" id="{86FEB0B1-E030-A042-8BC8-363D15CEE0ED}"/>
              </a:ext>
            </a:extLst>
          </p:cNvPr>
          <p:cNvSpPr>
            <a:spLocks noGrp="1"/>
          </p:cNvSpPr>
          <p:nvPr>
            <p:ph idx="1"/>
          </p:nvPr>
        </p:nvSpPr>
        <p:spPr/>
        <p:txBody>
          <a:bodyPr/>
          <a:lstStyle/>
          <a:p>
            <a:r>
              <a:rPr lang="en-US" dirty="0" err="1"/>
              <a:t>MyEtherWallet.com</a:t>
            </a:r>
            <a:r>
              <a:rPr lang="en-US" dirty="0"/>
              <a:t> is an ethernet web-wallet provider.</a:t>
            </a:r>
          </a:p>
          <a:p>
            <a:endParaRPr lang="en-US" dirty="0"/>
          </a:p>
          <a:p>
            <a:r>
              <a:rPr lang="en-US" dirty="0"/>
              <a:t>Scammers created tons of </a:t>
            </a:r>
            <a:r>
              <a:rPr lang="en-US" dirty="0" err="1"/>
              <a:t>MyEtherWallet</a:t>
            </a:r>
            <a:r>
              <a:rPr lang="en-US" dirty="0"/>
              <a:t>.* domains.</a:t>
            </a:r>
          </a:p>
          <a:p>
            <a:endParaRPr lang="en-US" dirty="0"/>
          </a:p>
          <a:p>
            <a:r>
              <a:rPr lang="en-US" dirty="0" err="1"/>
              <a:t>EtherScamDB</a:t>
            </a:r>
            <a:r>
              <a:rPr lang="en-US" dirty="0"/>
              <a:t> basically dumped a list of all TLDs and put everything not .com in their list.</a:t>
            </a:r>
          </a:p>
          <a:p>
            <a:endParaRPr lang="en-US" dirty="0"/>
          </a:p>
          <a:p>
            <a:r>
              <a:rPr lang="en-US" dirty="0"/>
              <a:t>One such domain is </a:t>
            </a:r>
            <a:r>
              <a:rPr lang="en-US" dirty="0" err="1"/>
              <a:t>MyEtherWallet.va</a:t>
            </a:r>
            <a:r>
              <a:rPr lang="en-US" dirty="0"/>
              <a:t> which was never registered.</a:t>
            </a:r>
          </a:p>
          <a:p>
            <a:pPr lvl="1"/>
            <a:r>
              <a:rPr lang="en-US" dirty="0"/>
              <a:t>And it’s not trivial to get a Vatican City domain name.</a:t>
            </a:r>
          </a:p>
        </p:txBody>
      </p:sp>
    </p:spTree>
    <p:extLst>
      <p:ext uri="{BB962C8B-B14F-4D97-AF65-F5344CB8AC3E}">
        <p14:creationId xmlns:p14="http://schemas.microsoft.com/office/powerpoint/2010/main" val="2425382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263A-25B5-4D49-B660-5F065E880C66}"/>
              </a:ext>
            </a:extLst>
          </p:cNvPr>
          <p:cNvSpPr>
            <a:spLocks noGrp="1"/>
          </p:cNvSpPr>
          <p:nvPr>
            <p:ph type="title"/>
          </p:nvPr>
        </p:nvSpPr>
        <p:spPr/>
        <p:txBody>
          <a:bodyPr/>
          <a:lstStyle/>
          <a:p>
            <a:r>
              <a:rPr lang="en-US" dirty="0" err="1"/>
              <a:t>SpamHaus</a:t>
            </a:r>
            <a:r>
              <a:rPr lang="en-US" dirty="0"/>
              <a:t> (and anti-spam lists in general)</a:t>
            </a:r>
          </a:p>
        </p:txBody>
      </p:sp>
      <p:sp>
        <p:nvSpPr>
          <p:cNvPr id="3" name="Content Placeholder 2">
            <a:extLst>
              <a:ext uri="{FF2B5EF4-FFF2-40B4-BE49-F238E27FC236}">
                <a16:creationId xmlns:a16="http://schemas.microsoft.com/office/drawing/2014/main" id="{BD3411EC-99DF-BD4C-8B14-9689752629CA}"/>
              </a:ext>
            </a:extLst>
          </p:cNvPr>
          <p:cNvSpPr>
            <a:spLocks noGrp="1"/>
          </p:cNvSpPr>
          <p:nvPr>
            <p:ph idx="1"/>
          </p:nvPr>
        </p:nvSpPr>
        <p:spPr/>
        <p:txBody>
          <a:bodyPr>
            <a:normAutofit fontScale="85000" lnSpcReduction="10000"/>
          </a:bodyPr>
          <a:lstStyle/>
          <a:p>
            <a:r>
              <a:rPr lang="en-US" dirty="0"/>
              <a:t>They block (rightly) entire netblocks. Some of those blocks are quite expansive.</a:t>
            </a:r>
          </a:p>
          <a:p>
            <a:endParaRPr lang="en-US" dirty="0"/>
          </a:p>
          <a:p>
            <a:endParaRPr lang="en-US" dirty="0"/>
          </a:p>
          <a:p>
            <a:endParaRPr lang="en-US" dirty="0"/>
          </a:p>
          <a:p>
            <a:r>
              <a:rPr lang="en-US" dirty="0"/>
              <a:t>When calculating ASN abuse %, AS0 was worst offender.</a:t>
            </a:r>
          </a:p>
          <a:p>
            <a:endParaRPr lang="en-US" dirty="0"/>
          </a:p>
          <a:p>
            <a:r>
              <a:rPr lang="en-US" dirty="0"/>
              <a:t>Some of those netblocks are unallocated </a:t>
            </a:r>
            <a:r>
              <a:rPr lang="en-US" dirty="0" err="1"/>
              <a:t>subblocks</a:t>
            </a:r>
            <a:r>
              <a:rPr lang="en-US" dirty="0"/>
              <a:t> or allocated to other </a:t>
            </a:r>
            <a:r>
              <a:rPr lang="en-US" dirty="0" err="1"/>
              <a:t>ASes</a:t>
            </a:r>
            <a:r>
              <a:rPr lang="en-US" dirty="0"/>
              <a:t> (also </a:t>
            </a:r>
            <a:r>
              <a:rPr lang="en-US" dirty="0" err="1"/>
              <a:t>cymru</a:t>
            </a:r>
            <a:r>
              <a:rPr lang="en-US" dirty="0"/>
              <a:t> and </a:t>
            </a:r>
            <a:r>
              <a:rPr lang="en-US" dirty="0" err="1"/>
              <a:t>iptoasn</a:t>
            </a:r>
            <a:r>
              <a:rPr lang="en-US" dirty="0"/>
              <a:t> aren’t completely identical in their mappings).</a:t>
            </a:r>
          </a:p>
          <a:p>
            <a:endParaRPr lang="en-US" dirty="0"/>
          </a:p>
          <a:p>
            <a:r>
              <a:rPr lang="en-US" dirty="0"/>
              <a:t>But spam DOES originate from unallocated space from time to time…</a:t>
            </a:r>
          </a:p>
          <a:p>
            <a:pPr lvl="1"/>
            <a:endParaRPr lang="en-US" dirty="0"/>
          </a:p>
        </p:txBody>
      </p:sp>
      <p:graphicFrame>
        <p:nvGraphicFramePr>
          <p:cNvPr id="4" name="Table 3">
            <a:extLst>
              <a:ext uri="{FF2B5EF4-FFF2-40B4-BE49-F238E27FC236}">
                <a16:creationId xmlns:a16="http://schemas.microsoft.com/office/drawing/2014/main" id="{71DFF1F2-034F-664E-8A02-1393C57869DE}"/>
              </a:ext>
            </a:extLst>
          </p:cNvPr>
          <p:cNvGraphicFramePr>
            <a:graphicFrameLocks noGrp="1"/>
          </p:cNvGraphicFramePr>
          <p:nvPr>
            <p:extLst>
              <p:ext uri="{D42A27DB-BD31-4B8C-83A1-F6EECF244321}">
                <p14:modId xmlns:p14="http://schemas.microsoft.com/office/powerpoint/2010/main" val="2718196621"/>
              </p:ext>
            </p:extLst>
          </p:nvPr>
        </p:nvGraphicFramePr>
        <p:xfrm>
          <a:off x="1795956" y="2103120"/>
          <a:ext cx="8600088" cy="1325880"/>
        </p:xfrm>
        <a:graphic>
          <a:graphicData uri="http://schemas.openxmlformats.org/drawingml/2006/table">
            <a:tbl>
              <a:tblPr/>
              <a:tblGrid>
                <a:gridCol w="2150022">
                  <a:extLst>
                    <a:ext uri="{9D8B030D-6E8A-4147-A177-3AD203B41FA5}">
                      <a16:colId xmlns:a16="http://schemas.microsoft.com/office/drawing/2014/main" val="2195577286"/>
                    </a:ext>
                  </a:extLst>
                </a:gridCol>
                <a:gridCol w="2150022">
                  <a:extLst>
                    <a:ext uri="{9D8B030D-6E8A-4147-A177-3AD203B41FA5}">
                      <a16:colId xmlns:a16="http://schemas.microsoft.com/office/drawing/2014/main" val="2708164039"/>
                    </a:ext>
                  </a:extLst>
                </a:gridCol>
                <a:gridCol w="2150022">
                  <a:extLst>
                    <a:ext uri="{9D8B030D-6E8A-4147-A177-3AD203B41FA5}">
                      <a16:colId xmlns:a16="http://schemas.microsoft.com/office/drawing/2014/main" val="1229219973"/>
                    </a:ext>
                  </a:extLst>
                </a:gridCol>
                <a:gridCol w="2150022">
                  <a:extLst>
                    <a:ext uri="{9D8B030D-6E8A-4147-A177-3AD203B41FA5}">
                      <a16:colId xmlns:a16="http://schemas.microsoft.com/office/drawing/2014/main" val="907552757"/>
                    </a:ext>
                  </a:extLst>
                </a:gridCol>
              </a:tblGrid>
              <a:tr h="236023">
                <a:tc>
                  <a:txBody>
                    <a:bodyPr/>
                    <a:lstStyle/>
                    <a:p>
                      <a:pPr algn="l"/>
                      <a:r>
                        <a:rPr lang="en-US" b="0" dirty="0">
                          <a:solidFill>
                            <a:srgbClr val="333333"/>
                          </a:solidFill>
                          <a:effectLst/>
                          <a:latin typeface="Verdana" panose="020B0604030504040204" pitchFamily="34" charset="0"/>
                        </a:rPr>
                        <a:t>128.85.0.0/16</a:t>
                      </a:r>
                    </a:p>
                  </a:txBody>
                  <a:tcPr marL="28575" marR="28575" marT="28575" marB="28575" anchor="ctr">
                    <a:lnL>
                      <a:noFill/>
                    </a:lnL>
                    <a:lnR>
                      <a:noFill/>
                    </a:lnR>
                    <a:lnT>
                      <a:noFill/>
                    </a:lnT>
                    <a:lnB>
                      <a:noFill/>
                    </a:lnB>
                  </a:tcPr>
                </a:tc>
                <a:tc>
                  <a:txBody>
                    <a:bodyPr/>
                    <a:lstStyle/>
                    <a:p>
                      <a:pPr algn="l"/>
                      <a:r>
                        <a:rPr lang="en-US" b="0">
                          <a:solidFill>
                            <a:srgbClr val="333333"/>
                          </a:solidFill>
                          <a:effectLst/>
                          <a:latin typeface="Verdana" panose="020B0604030504040204" pitchFamily="34" charset="0"/>
                        </a:rPr>
                        <a:t>ARIN</a:t>
                      </a:r>
                    </a:p>
                  </a:txBody>
                  <a:tcPr marL="28575" marR="28575" marT="28575" marB="28575" anchor="ctr">
                    <a:lnL>
                      <a:noFill/>
                    </a:lnL>
                    <a:lnR>
                      <a:noFill/>
                    </a:lnR>
                    <a:lnT>
                      <a:noFill/>
                    </a:lnT>
                    <a:lnB>
                      <a:noFill/>
                    </a:lnB>
                  </a:tcPr>
                </a:tc>
                <a:tc>
                  <a:txBody>
                    <a:bodyPr/>
                    <a:lstStyle/>
                    <a:p>
                      <a:pPr algn="l"/>
                      <a:r>
                        <a:rPr lang="en-US" b="0">
                          <a:solidFill>
                            <a:srgbClr val="333333"/>
                          </a:solidFill>
                          <a:effectLst/>
                          <a:latin typeface="Verdana" panose="020B0604030504040204" pitchFamily="34" charset="0"/>
                          <a:hlinkClick r:id="rId3"/>
                        </a:rPr>
                        <a:t>SBL210373</a:t>
                      </a:r>
                      <a:endParaRPr lang="en-US" b="0">
                        <a:solidFill>
                          <a:srgbClr val="333333"/>
                        </a:solidFill>
                        <a:effectLst/>
                        <a:latin typeface="Verdana" panose="020B0604030504040204" pitchFamily="34" charset="0"/>
                      </a:endParaRPr>
                    </a:p>
                  </a:txBody>
                  <a:tcPr marL="28575" marR="28575" marT="28575" marB="28575" anchor="ctr">
                    <a:lnL>
                      <a:noFill/>
                    </a:lnL>
                    <a:lnR>
                      <a:noFill/>
                    </a:lnR>
                    <a:lnT>
                      <a:noFill/>
                    </a:lnT>
                    <a:lnB>
                      <a:noFill/>
                    </a:lnB>
                  </a:tcPr>
                </a:tc>
                <a:tc>
                  <a:txBody>
                    <a:bodyPr/>
                    <a:lstStyle/>
                    <a:p>
                      <a:pPr algn="l"/>
                      <a:r>
                        <a:rPr lang="en-US" b="0">
                          <a:solidFill>
                            <a:srgbClr val="333333"/>
                          </a:solidFill>
                          <a:effectLst/>
                          <a:latin typeface="Verdana" panose="020B0604030504040204" pitchFamily="34" charset="0"/>
                        </a:rPr>
                        <a:t>15-Jan 2014 </a:t>
                      </a:r>
                    </a:p>
                  </a:txBody>
                  <a:tcPr marL="28575" marR="28575" marT="28575" marB="28575" anchor="ctr">
                    <a:lnL>
                      <a:noFill/>
                    </a:lnL>
                    <a:lnR>
                      <a:noFill/>
                    </a:lnR>
                    <a:lnT>
                      <a:noFill/>
                    </a:lnT>
                    <a:lnB>
                      <a:noFill/>
                    </a:lnB>
                  </a:tcPr>
                </a:tc>
                <a:extLst>
                  <a:ext uri="{0D108BD9-81ED-4DB2-BD59-A6C34878D82A}">
                    <a16:rowId xmlns:a16="http://schemas.microsoft.com/office/drawing/2014/main" val="3575429709"/>
                  </a:ext>
                </a:extLst>
              </a:tr>
              <a:tr h="236023">
                <a:tc>
                  <a:txBody>
                    <a:bodyPr/>
                    <a:lstStyle/>
                    <a:p>
                      <a:pPr algn="l"/>
                      <a:r>
                        <a:rPr lang="en-US" b="0">
                          <a:solidFill>
                            <a:srgbClr val="333333"/>
                          </a:solidFill>
                          <a:effectLst/>
                          <a:latin typeface="Verdana" panose="020B0604030504040204" pitchFamily="34" charset="0"/>
                        </a:rPr>
                        <a:t>1.19.0.0/16</a:t>
                      </a:r>
                    </a:p>
                  </a:txBody>
                  <a:tcPr marL="28575" marR="28575" marT="28575" marB="28575" anchor="ctr">
                    <a:lnL>
                      <a:noFill/>
                    </a:lnL>
                    <a:lnR>
                      <a:noFill/>
                    </a:lnR>
                    <a:lnT>
                      <a:noFill/>
                    </a:lnT>
                    <a:lnB>
                      <a:noFill/>
                    </a:lnB>
                  </a:tcPr>
                </a:tc>
                <a:tc>
                  <a:txBody>
                    <a:bodyPr/>
                    <a:lstStyle/>
                    <a:p>
                      <a:pPr algn="l"/>
                      <a:r>
                        <a:rPr lang="en-US" b="0">
                          <a:solidFill>
                            <a:srgbClr val="333333"/>
                          </a:solidFill>
                          <a:effectLst/>
                          <a:latin typeface="Verdana" panose="020B0604030504040204" pitchFamily="34" charset="0"/>
                        </a:rPr>
                        <a:t>APNIC</a:t>
                      </a:r>
                    </a:p>
                  </a:txBody>
                  <a:tcPr marL="28575" marR="28575" marT="28575" marB="28575" anchor="ctr">
                    <a:lnL>
                      <a:noFill/>
                    </a:lnL>
                    <a:lnR>
                      <a:noFill/>
                    </a:lnR>
                    <a:lnT>
                      <a:noFill/>
                    </a:lnT>
                    <a:lnB>
                      <a:noFill/>
                    </a:lnB>
                  </a:tcPr>
                </a:tc>
                <a:tc>
                  <a:txBody>
                    <a:bodyPr/>
                    <a:lstStyle/>
                    <a:p>
                      <a:pPr algn="l"/>
                      <a:r>
                        <a:rPr lang="en-US" b="0">
                          <a:solidFill>
                            <a:srgbClr val="333333"/>
                          </a:solidFill>
                          <a:effectLst/>
                          <a:latin typeface="Verdana" panose="020B0604030504040204" pitchFamily="34" charset="0"/>
                          <a:hlinkClick r:id="rId4"/>
                        </a:rPr>
                        <a:t>SBL434604</a:t>
                      </a:r>
                      <a:endParaRPr lang="en-US" b="0">
                        <a:solidFill>
                          <a:srgbClr val="333333"/>
                        </a:solidFill>
                        <a:effectLst/>
                        <a:latin typeface="Verdana" panose="020B0604030504040204" pitchFamily="34" charset="0"/>
                      </a:endParaRPr>
                    </a:p>
                  </a:txBody>
                  <a:tcPr marL="28575" marR="28575" marT="28575" marB="28575" anchor="ctr">
                    <a:lnL>
                      <a:noFill/>
                    </a:lnL>
                    <a:lnR>
                      <a:noFill/>
                    </a:lnR>
                    <a:lnT>
                      <a:noFill/>
                    </a:lnT>
                    <a:lnB>
                      <a:noFill/>
                    </a:lnB>
                  </a:tcPr>
                </a:tc>
                <a:tc>
                  <a:txBody>
                    <a:bodyPr/>
                    <a:lstStyle/>
                    <a:p>
                      <a:pPr algn="l"/>
                      <a:r>
                        <a:rPr lang="en-US" b="0">
                          <a:solidFill>
                            <a:srgbClr val="333333"/>
                          </a:solidFill>
                          <a:effectLst/>
                          <a:latin typeface="Verdana" panose="020B0604030504040204" pitchFamily="34" charset="0"/>
                        </a:rPr>
                        <a:t>25-Feb 2019 </a:t>
                      </a:r>
                    </a:p>
                  </a:txBody>
                  <a:tcPr marL="28575" marR="28575" marT="28575" marB="28575" anchor="ctr">
                    <a:lnL>
                      <a:noFill/>
                    </a:lnL>
                    <a:lnR>
                      <a:noFill/>
                    </a:lnR>
                    <a:lnT>
                      <a:noFill/>
                    </a:lnT>
                    <a:lnB>
                      <a:noFill/>
                    </a:lnB>
                  </a:tcPr>
                </a:tc>
                <a:extLst>
                  <a:ext uri="{0D108BD9-81ED-4DB2-BD59-A6C34878D82A}">
                    <a16:rowId xmlns:a16="http://schemas.microsoft.com/office/drawing/2014/main" val="2429472893"/>
                  </a:ext>
                </a:extLst>
              </a:tr>
              <a:tr h="236023">
                <a:tc>
                  <a:txBody>
                    <a:bodyPr/>
                    <a:lstStyle/>
                    <a:p>
                      <a:pPr algn="l"/>
                      <a:r>
                        <a:rPr lang="en-US" b="0">
                          <a:solidFill>
                            <a:srgbClr val="333333"/>
                          </a:solidFill>
                          <a:effectLst/>
                          <a:latin typeface="Verdana" panose="020B0604030504040204" pitchFamily="34" charset="0"/>
                        </a:rPr>
                        <a:t>101.134.0.0/15</a:t>
                      </a:r>
                    </a:p>
                  </a:txBody>
                  <a:tcPr marL="28575" marR="28575" marT="28575" marB="28575" anchor="ctr">
                    <a:lnL>
                      <a:noFill/>
                    </a:lnL>
                    <a:lnR>
                      <a:noFill/>
                    </a:lnR>
                    <a:lnT>
                      <a:noFill/>
                    </a:lnT>
                    <a:lnB>
                      <a:noFill/>
                    </a:lnB>
                  </a:tcPr>
                </a:tc>
                <a:tc>
                  <a:txBody>
                    <a:bodyPr/>
                    <a:lstStyle/>
                    <a:p>
                      <a:pPr algn="l"/>
                      <a:r>
                        <a:rPr lang="en-US" b="0">
                          <a:solidFill>
                            <a:srgbClr val="333333"/>
                          </a:solidFill>
                          <a:effectLst/>
                          <a:latin typeface="Verdana" panose="020B0604030504040204" pitchFamily="34" charset="0"/>
                        </a:rPr>
                        <a:t>APNIC</a:t>
                      </a:r>
                    </a:p>
                  </a:txBody>
                  <a:tcPr marL="28575" marR="28575" marT="28575" marB="28575" anchor="ctr">
                    <a:lnL>
                      <a:noFill/>
                    </a:lnL>
                    <a:lnR>
                      <a:noFill/>
                    </a:lnR>
                    <a:lnT>
                      <a:noFill/>
                    </a:lnT>
                    <a:lnB>
                      <a:noFill/>
                    </a:lnB>
                  </a:tcPr>
                </a:tc>
                <a:tc>
                  <a:txBody>
                    <a:bodyPr/>
                    <a:lstStyle/>
                    <a:p>
                      <a:pPr algn="l"/>
                      <a:r>
                        <a:rPr lang="en-US" b="0">
                          <a:solidFill>
                            <a:srgbClr val="333333"/>
                          </a:solidFill>
                          <a:effectLst/>
                          <a:latin typeface="Verdana" panose="020B0604030504040204" pitchFamily="34" charset="0"/>
                          <a:hlinkClick r:id="rId5"/>
                        </a:rPr>
                        <a:t>SBL434605</a:t>
                      </a:r>
                      <a:endParaRPr lang="en-US" b="0">
                        <a:solidFill>
                          <a:srgbClr val="333333"/>
                        </a:solidFill>
                        <a:effectLst/>
                        <a:latin typeface="Verdana" panose="020B0604030504040204" pitchFamily="34" charset="0"/>
                      </a:endParaRPr>
                    </a:p>
                  </a:txBody>
                  <a:tcPr marL="28575" marR="28575" marT="28575" marB="28575" anchor="ctr">
                    <a:lnL>
                      <a:noFill/>
                    </a:lnL>
                    <a:lnR>
                      <a:noFill/>
                    </a:lnR>
                    <a:lnT>
                      <a:noFill/>
                    </a:lnT>
                    <a:lnB>
                      <a:noFill/>
                    </a:lnB>
                  </a:tcPr>
                </a:tc>
                <a:tc>
                  <a:txBody>
                    <a:bodyPr/>
                    <a:lstStyle/>
                    <a:p>
                      <a:pPr algn="l"/>
                      <a:r>
                        <a:rPr lang="en-US" b="0" dirty="0">
                          <a:solidFill>
                            <a:srgbClr val="333333"/>
                          </a:solidFill>
                          <a:effectLst/>
                          <a:latin typeface="Verdana" panose="020B0604030504040204" pitchFamily="34" charset="0"/>
                        </a:rPr>
                        <a:t>25-Feb 2019 </a:t>
                      </a:r>
                    </a:p>
                  </a:txBody>
                  <a:tcPr marL="28575" marR="28575" marT="28575" marB="28575" anchor="ctr">
                    <a:lnL>
                      <a:noFill/>
                    </a:lnL>
                    <a:lnR>
                      <a:noFill/>
                    </a:lnR>
                    <a:lnT>
                      <a:noFill/>
                    </a:lnT>
                    <a:lnB>
                      <a:noFill/>
                    </a:lnB>
                  </a:tcPr>
                </a:tc>
                <a:extLst>
                  <a:ext uri="{0D108BD9-81ED-4DB2-BD59-A6C34878D82A}">
                    <a16:rowId xmlns:a16="http://schemas.microsoft.com/office/drawing/2014/main" val="3430195784"/>
                  </a:ext>
                </a:extLst>
              </a:tr>
              <a:tr h="236023">
                <a:tc>
                  <a:txBody>
                    <a:bodyPr/>
                    <a:lstStyle/>
                    <a:p>
                      <a:pPr algn="l"/>
                      <a:r>
                        <a:rPr lang="en-US" b="0">
                          <a:solidFill>
                            <a:srgbClr val="333333"/>
                          </a:solidFill>
                          <a:effectLst/>
                          <a:latin typeface="Verdana" panose="020B0604030504040204" pitchFamily="34" charset="0"/>
                        </a:rPr>
                        <a:t>101.42.0.0/16</a:t>
                      </a:r>
                    </a:p>
                  </a:txBody>
                  <a:tcPr marL="28575" marR="28575" marT="28575" marB="28575" anchor="ctr">
                    <a:lnL>
                      <a:noFill/>
                    </a:lnL>
                    <a:lnR>
                      <a:noFill/>
                    </a:lnR>
                    <a:lnT>
                      <a:noFill/>
                    </a:lnT>
                    <a:lnB>
                      <a:noFill/>
                    </a:lnB>
                  </a:tcPr>
                </a:tc>
                <a:tc>
                  <a:txBody>
                    <a:bodyPr/>
                    <a:lstStyle/>
                    <a:p>
                      <a:pPr algn="l"/>
                      <a:r>
                        <a:rPr lang="en-US" b="0">
                          <a:solidFill>
                            <a:srgbClr val="333333"/>
                          </a:solidFill>
                          <a:effectLst/>
                          <a:latin typeface="Verdana" panose="020B0604030504040204" pitchFamily="34" charset="0"/>
                        </a:rPr>
                        <a:t>cnisp.org.cn</a:t>
                      </a:r>
                    </a:p>
                  </a:txBody>
                  <a:tcPr marL="28575" marR="28575" marT="28575" marB="28575" anchor="ctr">
                    <a:lnL>
                      <a:noFill/>
                    </a:lnL>
                    <a:lnR>
                      <a:noFill/>
                    </a:lnR>
                    <a:lnT>
                      <a:noFill/>
                    </a:lnT>
                    <a:lnB>
                      <a:noFill/>
                    </a:lnB>
                  </a:tcPr>
                </a:tc>
                <a:tc>
                  <a:txBody>
                    <a:bodyPr/>
                    <a:lstStyle/>
                    <a:p>
                      <a:pPr algn="l"/>
                      <a:r>
                        <a:rPr lang="en-US" b="0">
                          <a:solidFill>
                            <a:srgbClr val="333333"/>
                          </a:solidFill>
                          <a:effectLst/>
                          <a:latin typeface="Verdana" panose="020B0604030504040204" pitchFamily="34" charset="0"/>
                          <a:hlinkClick r:id="rId6"/>
                        </a:rPr>
                        <a:t>SBL434606</a:t>
                      </a:r>
                      <a:endParaRPr lang="en-US" b="0">
                        <a:solidFill>
                          <a:srgbClr val="333333"/>
                        </a:solidFill>
                        <a:effectLst/>
                        <a:latin typeface="Verdana" panose="020B0604030504040204" pitchFamily="34" charset="0"/>
                      </a:endParaRPr>
                    </a:p>
                  </a:txBody>
                  <a:tcPr marL="28575" marR="28575" marT="28575" marB="28575" anchor="ctr">
                    <a:lnL>
                      <a:noFill/>
                    </a:lnL>
                    <a:lnR>
                      <a:noFill/>
                    </a:lnR>
                    <a:lnT>
                      <a:noFill/>
                    </a:lnT>
                    <a:lnB>
                      <a:noFill/>
                    </a:lnB>
                  </a:tcPr>
                </a:tc>
                <a:tc>
                  <a:txBody>
                    <a:bodyPr/>
                    <a:lstStyle/>
                    <a:p>
                      <a:pPr algn="l"/>
                      <a:r>
                        <a:rPr lang="en-US" b="0" dirty="0">
                          <a:solidFill>
                            <a:srgbClr val="333333"/>
                          </a:solidFill>
                          <a:effectLst/>
                          <a:latin typeface="Verdana" panose="020B0604030504040204" pitchFamily="34" charset="0"/>
                        </a:rPr>
                        <a:t>25-Feb 2019</a:t>
                      </a:r>
                    </a:p>
                  </a:txBody>
                  <a:tcPr marL="28575" marR="28575" marT="28575" marB="28575" anchor="ctr">
                    <a:lnL>
                      <a:noFill/>
                    </a:lnL>
                    <a:lnR>
                      <a:noFill/>
                    </a:lnR>
                    <a:lnT>
                      <a:noFill/>
                    </a:lnT>
                    <a:lnB>
                      <a:noFill/>
                    </a:lnB>
                  </a:tcPr>
                </a:tc>
                <a:extLst>
                  <a:ext uri="{0D108BD9-81ED-4DB2-BD59-A6C34878D82A}">
                    <a16:rowId xmlns:a16="http://schemas.microsoft.com/office/drawing/2014/main" val="3627646883"/>
                  </a:ext>
                </a:extLst>
              </a:tr>
            </a:tbl>
          </a:graphicData>
        </a:graphic>
      </p:graphicFrame>
    </p:spTree>
    <p:extLst>
      <p:ext uri="{BB962C8B-B14F-4D97-AF65-F5344CB8AC3E}">
        <p14:creationId xmlns:p14="http://schemas.microsoft.com/office/powerpoint/2010/main" val="2187329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317F-6876-FD44-947E-1B7A53F819E3}"/>
              </a:ext>
            </a:extLst>
          </p:cNvPr>
          <p:cNvSpPr>
            <a:spLocks noGrp="1"/>
          </p:cNvSpPr>
          <p:nvPr>
            <p:ph type="title"/>
          </p:nvPr>
        </p:nvSpPr>
        <p:spPr/>
        <p:txBody>
          <a:bodyPr/>
          <a:lstStyle/>
          <a:p>
            <a:r>
              <a:rPr lang="en-US" dirty="0"/>
              <a:t>Name-Server</a:t>
            </a:r>
          </a:p>
        </p:txBody>
      </p:sp>
      <p:sp>
        <p:nvSpPr>
          <p:cNvPr id="3" name="Content Placeholder 2">
            <a:extLst>
              <a:ext uri="{FF2B5EF4-FFF2-40B4-BE49-F238E27FC236}">
                <a16:creationId xmlns:a16="http://schemas.microsoft.com/office/drawing/2014/main" id="{23285966-91A5-4349-ADB9-E70DC7785370}"/>
              </a:ext>
            </a:extLst>
          </p:cNvPr>
          <p:cNvSpPr>
            <a:spLocks noGrp="1"/>
          </p:cNvSpPr>
          <p:nvPr>
            <p:ph idx="1"/>
          </p:nvPr>
        </p:nvSpPr>
        <p:spPr/>
        <p:txBody>
          <a:bodyPr/>
          <a:lstStyle/>
          <a:p>
            <a:r>
              <a:rPr lang="en-US" dirty="0"/>
              <a:t>This is more complicated, no one distributes nameserver information or blocklists.</a:t>
            </a:r>
          </a:p>
          <a:p>
            <a:endParaRPr lang="en-US" dirty="0"/>
          </a:p>
          <a:p>
            <a:r>
              <a:rPr lang="en-US" dirty="0"/>
              <a:t>Creating master list of all domains with </a:t>
            </a:r>
            <a:r>
              <a:rPr lang="en-US" dirty="0" err="1"/>
              <a:t>auth</a:t>
            </a:r>
            <a:r>
              <a:rPr lang="en-US" dirty="0"/>
              <a:t> nameservers is non-trivial (you can do it with </a:t>
            </a:r>
            <a:r>
              <a:rPr lang="en-US" dirty="0" err="1"/>
              <a:t>WhoisXMLApi</a:t>
            </a:r>
            <a:r>
              <a:rPr lang="en-US" dirty="0"/>
              <a:t> data).</a:t>
            </a:r>
          </a:p>
          <a:p>
            <a:endParaRPr lang="en-US" dirty="0"/>
          </a:p>
          <a:p>
            <a:r>
              <a:rPr lang="en-US" dirty="0"/>
              <a:t>Need to start with a whitelist first.</a:t>
            </a:r>
          </a:p>
        </p:txBody>
      </p:sp>
    </p:spTree>
    <p:extLst>
      <p:ext uri="{BB962C8B-B14F-4D97-AF65-F5344CB8AC3E}">
        <p14:creationId xmlns:p14="http://schemas.microsoft.com/office/powerpoint/2010/main" val="3004068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6CEA-686E-E746-B341-C0AAA3F79B4F}"/>
              </a:ext>
            </a:extLst>
          </p:cNvPr>
          <p:cNvSpPr>
            <a:spLocks noGrp="1"/>
          </p:cNvSpPr>
          <p:nvPr>
            <p:ph type="title"/>
          </p:nvPr>
        </p:nvSpPr>
        <p:spPr/>
        <p:txBody>
          <a:bodyPr/>
          <a:lstStyle/>
          <a:p>
            <a:r>
              <a:rPr lang="en-US" dirty="0"/>
              <a:t>Creating Nameserver Reputation</a:t>
            </a:r>
          </a:p>
        </p:txBody>
      </p:sp>
      <p:sp>
        <p:nvSpPr>
          <p:cNvPr id="3" name="Content Placeholder 2">
            <a:extLst>
              <a:ext uri="{FF2B5EF4-FFF2-40B4-BE49-F238E27FC236}">
                <a16:creationId xmlns:a16="http://schemas.microsoft.com/office/drawing/2014/main" id="{FD8CFDCC-04FC-D940-83F5-89C2B6F74D14}"/>
              </a:ext>
            </a:extLst>
          </p:cNvPr>
          <p:cNvSpPr>
            <a:spLocks noGrp="1"/>
          </p:cNvSpPr>
          <p:nvPr>
            <p:ph idx="1"/>
          </p:nvPr>
        </p:nvSpPr>
        <p:spPr/>
        <p:txBody>
          <a:bodyPr>
            <a:normAutofit lnSpcReduction="10000"/>
          </a:bodyPr>
          <a:lstStyle/>
          <a:p>
            <a:r>
              <a:rPr lang="en-US" dirty="0"/>
              <a:t>Using </a:t>
            </a:r>
            <a:r>
              <a:rPr lang="en-US" dirty="0" err="1"/>
              <a:t>WhoisXMLApi</a:t>
            </a:r>
            <a:r>
              <a:rPr lang="en-US" dirty="0"/>
              <a:t> database, it’s possible to count </a:t>
            </a:r>
            <a:r>
              <a:rPr lang="en-US" dirty="0" err="1"/>
              <a:t>auth</a:t>
            </a:r>
            <a:r>
              <a:rPr lang="en-US" dirty="0"/>
              <a:t> nameservers by domains served.</a:t>
            </a:r>
          </a:p>
          <a:p>
            <a:endParaRPr lang="en-US" dirty="0"/>
          </a:p>
          <a:p>
            <a:r>
              <a:rPr lang="en-US" dirty="0"/>
              <a:t>CZDS is a possibility, but doesn’t include most ccTLDs.</a:t>
            </a:r>
          </a:p>
          <a:p>
            <a:endParaRPr lang="en-US" dirty="0"/>
          </a:p>
          <a:p>
            <a:r>
              <a:rPr lang="en-US" dirty="0"/>
              <a:t>In domains, “popular” is used as a whitelist (i.e. </a:t>
            </a:r>
            <a:r>
              <a:rPr lang="en-US" dirty="0" err="1"/>
              <a:t>alexa</a:t>
            </a:r>
            <a:r>
              <a:rPr lang="en-US" dirty="0"/>
              <a:t>, umbrella, majestic). Same concept here.</a:t>
            </a:r>
          </a:p>
          <a:p>
            <a:endParaRPr lang="en-US" dirty="0"/>
          </a:p>
          <a:p>
            <a:r>
              <a:rPr lang="en-US" dirty="0"/>
              <a:t>Data published eventually here: </a:t>
            </a:r>
            <a:r>
              <a:rPr lang="en-US" dirty="0">
                <a:hlinkClick r:id="rId3"/>
              </a:rPr>
              <a:t>https://github.com/threatstop/authns-whitelist</a:t>
            </a:r>
            <a:r>
              <a:rPr lang="en-US" dirty="0"/>
              <a:t> </a:t>
            </a:r>
          </a:p>
        </p:txBody>
      </p:sp>
    </p:spTree>
    <p:extLst>
      <p:ext uri="{BB962C8B-B14F-4D97-AF65-F5344CB8AC3E}">
        <p14:creationId xmlns:p14="http://schemas.microsoft.com/office/powerpoint/2010/main" val="1646997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8615-DF07-7E4D-B511-CE8744A8E7B1}"/>
              </a:ext>
            </a:extLst>
          </p:cNvPr>
          <p:cNvSpPr>
            <a:spLocks noGrp="1"/>
          </p:cNvSpPr>
          <p:nvPr>
            <p:ph type="title"/>
          </p:nvPr>
        </p:nvSpPr>
        <p:spPr/>
        <p:txBody>
          <a:bodyPr/>
          <a:lstStyle/>
          <a:p>
            <a:r>
              <a:rPr lang="en-US" dirty="0" err="1"/>
              <a:t>Auth</a:t>
            </a:r>
            <a:r>
              <a:rPr lang="en-US" dirty="0"/>
              <a:t> Nameserver Whitelist</a:t>
            </a:r>
          </a:p>
        </p:txBody>
      </p:sp>
      <p:sp>
        <p:nvSpPr>
          <p:cNvPr id="3" name="Content Placeholder 2">
            <a:extLst>
              <a:ext uri="{FF2B5EF4-FFF2-40B4-BE49-F238E27FC236}">
                <a16:creationId xmlns:a16="http://schemas.microsoft.com/office/drawing/2014/main" id="{5A2045A4-ED5F-1540-BD04-46317893A074}"/>
              </a:ext>
            </a:extLst>
          </p:cNvPr>
          <p:cNvSpPr>
            <a:spLocks noGrp="1"/>
          </p:cNvSpPr>
          <p:nvPr>
            <p:ph idx="1"/>
          </p:nvPr>
        </p:nvSpPr>
        <p:spPr/>
        <p:txBody>
          <a:bodyPr>
            <a:normAutofit fontScale="55000" lnSpcReduction="20000"/>
          </a:bodyPr>
          <a:lstStyle/>
          <a:p>
            <a:pPr marL="0" indent="0">
              <a:buNone/>
            </a:pPr>
            <a:r>
              <a:rPr lang="en-US" dirty="0"/>
              <a:t>10429085,ns02.freenom.com</a:t>
            </a:r>
          </a:p>
          <a:p>
            <a:pPr marL="0" indent="0">
              <a:buNone/>
            </a:pPr>
            <a:r>
              <a:rPr lang="en-US" dirty="0"/>
              <a:t>10429085,ns01.freenom.com</a:t>
            </a:r>
          </a:p>
          <a:p>
            <a:pPr marL="0" indent="0">
              <a:buNone/>
            </a:pPr>
            <a:r>
              <a:rPr lang="en-US" dirty="0"/>
              <a:t>10429068,ns04.freenom.com</a:t>
            </a:r>
          </a:p>
          <a:p>
            <a:pPr marL="0" indent="0">
              <a:buNone/>
            </a:pPr>
            <a:r>
              <a:rPr lang="en-US" dirty="0"/>
              <a:t>10429068,ns03.freenom.com</a:t>
            </a:r>
          </a:p>
          <a:p>
            <a:pPr marL="0" indent="0">
              <a:buNone/>
            </a:pPr>
            <a:r>
              <a:rPr lang="en-US" dirty="0"/>
              <a:t>3889206,f1g1ns1.dnspod.net</a:t>
            </a:r>
          </a:p>
          <a:p>
            <a:pPr marL="0" indent="0">
              <a:buNone/>
            </a:pPr>
            <a:r>
              <a:rPr lang="en-US" dirty="0"/>
              <a:t>3888099,f1g1ns2.dnspod.net</a:t>
            </a:r>
          </a:p>
          <a:p>
            <a:pPr marL="0" indent="0">
              <a:buNone/>
            </a:pPr>
            <a:r>
              <a:rPr lang="en-US" dirty="0"/>
              <a:t>3876521,dns1.registrar-servers.com</a:t>
            </a:r>
          </a:p>
          <a:p>
            <a:pPr marL="0" indent="0">
              <a:buNone/>
            </a:pPr>
            <a:r>
              <a:rPr lang="en-US" dirty="0"/>
              <a:t>3872669,dns2.registrar-servers.com</a:t>
            </a:r>
          </a:p>
          <a:p>
            <a:pPr marL="0" indent="0">
              <a:buNone/>
            </a:pPr>
            <a:r>
              <a:rPr lang="en-US" dirty="0"/>
              <a:t>3143858,nsg2.namebrightdns.com</a:t>
            </a:r>
          </a:p>
          <a:p>
            <a:pPr marL="0" indent="0">
              <a:buNone/>
            </a:pPr>
            <a:r>
              <a:rPr lang="en-US" dirty="0"/>
              <a:t>3143841,nsg1.namebrightdns.com</a:t>
            </a:r>
          </a:p>
          <a:p>
            <a:pPr marL="0" indent="0">
              <a:buNone/>
            </a:pPr>
            <a:r>
              <a:rPr lang="en-US" dirty="0"/>
              <a:t>2548276,www.eurid.eu</a:t>
            </a:r>
          </a:p>
          <a:p>
            <a:pPr marL="0" indent="0">
              <a:buNone/>
            </a:pPr>
            <a:r>
              <a:rPr lang="en-US" dirty="0"/>
              <a:t>2313783,ns2.123-reg.co.uk</a:t>
            </a:r>
          </a:p>
          <a:p>
            <a:pPr marL="0" indent="0">
              <a:buNone/>
            </a:pPr>
            <a:r>
              <a:rPr lang="en-US" dirty="0"/>
              <a:t>2313105,ns.123-reg.co.uk</a:t>
            </a:r>
          </a:p>
          <a:p>
            <a:pPr marL="0" indent="0">
              <a:buNone/>
            </a:pPr>
            <a:r>
              <a:rPr lang="en-US" dirty="0"/>
              <a:t>2204168,dns10.hichina.com</a:t>
            </a:r>
          </a:p>
          <a:p>
            <a:pPr marL="0" indent="0">
              <a:buNone/>
            </a:pPr>
            <a:endParaRPr lang="en-US" dirty="0"/>
          </a:p>
        </p:txBody>
      </p:sp>
    </p:spTree>
    <p:extLst>
      <p:ext uri="{BB962C8B-B14F-4D97-AF65-F5344CB8AC3E}">
        <p14:creationId xmlns:p14="http://schemas.microsoft.com/office/powerpoint/2010/main" val="151000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BA88-4DB0-6549-9E5A-885A169042E9}"/>
              </a:ext>
            </a:extLst>
          </p:cNvPr>
          <p:cNvSpPr>
            <a:spLocks noGrp="1"/>
          </p:cNvSpPr>
          <p:nvPr>
            <p:ph type="title"/>
          </p:nvPr>
        </p:nvSpPr>
        <p:spPr/>
        <p:txBody>
          <a:bodyPr/>
          <a:lstStyle/>
          <a:p>
            <a:r>
              <a:rPr lang="en-US" dirty="0" err="1"/>
              <a:t>Auth</a:t>
            </a:r>
            <a:r>
              <a:rPr lang="en-US" dirty="0"/>
              <a:t> Nameserver IP Whitelist</a:t>
            </a:r>
          </a:p>
        </p:txBody>
      </p:sp>
      <p:sp>
        <p:nvSpPr>
          <p:cNvPr id="3" name="Content Placeholder 2">
            <a:extLst>
              <a:ext uri="{FF2B5EF4-FFF2-40B4-BE49-F238E27FC236}">
                <a16:creationId xmlns:a16="http://schemas.microsoft.com/office/drawing/2014/main" id="{EE135D91-D4E4-0149-8D26-2F30194C06D1}"/>
              </a:ext>
            </a:extLst>
          </p:cNvPr>
          <p:cNvSpPr>
            <a:spLocks noGrp="1"/>
          </p:cNvSpPr>
          <p:nvPr>
            <p:ph idx="1"/>
          </p:nvPr>
        </p:nvSpPr>
        <p:spPr/>
        <p:txBody>
          <a:bodyPr>
            <a:normAutofit fontScale="77500" lnSpcReduction="20000"/>
          </a:bodyPr>
          <a:lstStyle/>
          <a:p>
            <a:pPr marL="0" indent="0">
              <a:buNone/>
            </a:pPr>
            <a:r>
              <a:rPr lang="en-US" dirty="0"/>
              <a:t>769325,162.88.61.49</a:t>
            </a:r>
          </a:p>
          <a:p>
            <a:pPr marL="0" indent="0">
              <a:buNone/>
            </a:pPr>
            <a:r>
              <a:rPr lang="en-US" dirty="0"/>
              <a:t>769146,162.88.60.49</a:t>
            </a:r>
          </a:p>
          <a:p>
            <a:pPr marL="0" indent="0">
              <a:buNone/>
            </a:pPr>
            <a:r>
              <a:rPr lang="en-US" dirty="0"/>
              <a:t>771461,162.88.60.47</a:t>
            </a:r>
          </a:p>
          <a:p>
            <a:pPr marL="0" indent="0">
              <a:buNone/>
            </a:pPr>
            <a:r>
              <a:rPr lang="en-US" dirty="0"/>
              <a:t>771404,162.88.61.47</a:t>
            </a:r>
          </a:p>
          <a:p>
            <a:pPr marL="0" indent="0">
              <a:buNone/>
            </a:pPr>
            <a:r>
              <a:rPr lang="en-US" dirty="0"/>
              <a:t>713596,162.251.82.250</a:t>
            </a:r>
          </a:p>
          <a:p>
            <a:pPr marL="0" indent="0">
              <a:buNone/>
            </a:pPr>
            <a:r>
              <a:rPr lang="en-US" dirty="0"/>
              <a:t>698036,162.251.82.249</a:t>
            </a:r>
          </a:p>
          <a:p>
            <a:pPr marL="0" indent="0">
              <a:buNone/>
            </a:pPr>
            <a:r>
              <a:rPr lang="en-US" dirty="0"/>
              <a:t>698036,162.251.82.248</a:t>
            </a:r>
          </a:p>
          <a:p>
            <a:pPr marL="0" indent="0">
              <a:buNone/>
            </a:pPr>
            <a:r>
              <a:rPr lang="en-US" dirty="0"/>
              <a:t>700472,162.251.82.246</a:t>
            </a:r>
          </a:p>
          <a:p>
            <a:pPr marL="0" indent="0">
              <a:buNone/>
            </a:pPr>
            <a:r>
              <a:rPr lang="en-US" dirty="0"/>
              <a:t>713596,162.251.82.123</a:t>
            </a:r>
          </a:p>
          <a:p>
            <a:pPr marL="0" indent="0">
              <a:buNone/>
            </a:pPr>
            <a:r>
              <a:rPr lang="en-US" dirty="0"/>
              <a:t>713596,162.251.82.122</a:t>
            </a:r>
          </a:p>
          <a:p>
            <a:pPr marL="0" indent="0">
              <a:buNone/>
            </a:pPr>
            <a:r>
              <a:rPr lang="en-US" dirty="0"/>
              <a:t>698036,162.251.82.121</a:t>
            </a:r>
          </a:p>
          <a:p>
            <a:pPr marL="0" indent="0">
              <a:buNone/>
            </a:pPr>
            <a:r>
              <a:rPr lang="en-US" dirty="0"/>
              <a:t>700472,162.251.82.119</a:t>
            </a:r>
          </a:p>
          <a:p>
            <a:pPr marL="0" indent="0">
              <a:buNone/>
            </a:pPr>
            <a:endParaRPr lang="en-US" dirty="0"/>
          </a:p>
        </p:txBody>
      </p:sp>
    </p:spTree>
    <p:extLst>
      <p:ext uri="{BB962C8B-B14F-4D97-AF65-F5344CB8AC3E}">
        <p14:creationId xmlns:p14="http://schemas.microsoft.com/office/powerpoint/2010/main" val="1480047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7953-24B2-1446-ADBA-790C66EAC5D2}"/>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B50E0B55-2902-7D49-A9FC-A50DC3208DCA}"/>
              </a:ext>
            </a:extLst>
          </p:cNvPr>
          <p:cNvSpPr>
            <a:spLocks noGrp="1"/>
          </p:cNvSpPr>
          <p:nvPr>
            <p:ph idx="1"/>
          </p:nvPr>
        </p:nvSpPr>
        <p:spPr/>
        <p:txBody>
          <a:bodyPr/>
          <a:lstStyle/>
          <a:p>
            <a:r>
              <a:rPr lang="en-US" dirty="0"/>
              <a:t>The Internet is much more centralized than we give it credit for.</a:t>
            </a:r>
          </a:p>
          <a:p>
            <a:endParaRPr lang="en-US" dirty="0"/>
          </a:p>
          <a:p>
            <a:r>
              <a:rPr lang="en-US" dirty="0"/>
              <a:t>Blocking the wrong nameserver or IP could disable millions of sites quickly.</a:t>
            </a:r>
          </a:p>
        </p:txBody>
      </p:sp>
    </p:spTree>
    <p:extLst>
      <p:ext uri="{BB962C8B-B14F-4D97-AF65-F5344CB8AC3E}">
        <p14:creationId xmlns:p14="http://schemas.microsoft.com/office/powerpoint/2010/main" val="3434190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89DB-B8A4-4A4F-BD84-A81CF8CFEED5}"/>
              </a:ext>
            </a:extLst>
          </p:cNvPr>
          <p:cNvSpPr>
            <a:spLocks noGrp="1"/>
          </p:cNvSpPr>
          <p:nvPr>
            <p:ph type="title"/>
          </p:nvPr>
        </p:nvSpPr>
        <p:spPr/>
        <p:txBody>
          <a:bodyPr/>
          <a:lstStyle/>
          <a:p>
            <a:r>
              <a:rPr lang="en-US" dirty="0"/>
              <a:t>Registrar</a:t>
            </a:r>
          </a:p>
        </p:txBody>
      </p:sp>
      <p:sp>
        <p:nvSpPr>
          <p:cNvPr id="3" name="Content Placeholder 2">
            <a:extLst>
              <a:ext uri="{FF2B5EF4-FFF2-40B4-BE49-F238E27FC236}">
                <a16:creationId xmlns:a16="http://schemas.microsoft.com/office/drawing/2014/main" id="{CF98403E-BCB8-7240-BB27-168B491E10FA}"/>
              </a:ext>
            </a:extLst>
          </p:cNvPr>
          <p:cNvSpPr>
            <a:spLocks noGrp="1"/>
          </p:cNvSpPr>
          <p:nvPr>
            <p:ph idx="1"/>
          </p:nvPr>
        </p:nvSpPr>
        <p:spPr/>
        <p:txBody>
          <a:bodyPr/>
          <a:lstStyle/>
          <a:p>
            <a:r>
              <a:rPr lang="en-US" dirty="0"/>
              <a:t>Some registrars are more amenable to criminality than others.</a:t>
            </a:r>
          </a:p>
          <a:p>
            <a:endParaRPr lang="en-US" dirty="0"/>
          </a:p>
          <a:p>
            <a:r>
              <a:rPr lang="en-US" dirty="0" err="1"/>
              <a:t>Whois</a:t>
            </a:r>
            <a:r>
              <a:rPr lang="en-US" dirty="0"/>
              <a:t> database will also have registrar information.</a:t>
            </a:r>
          </a:p>
          <a:p>
            <a:endParaRPr lang="en-US" dirty="0"/>
          </a:p>
          <a:p>
            <a:r>
              <a:rPr lang="en-US" dirty="0"/>
              <a:t>Turning this into a blocklist would reintroduce the scale problem (you still have to list all domains individually).</a:t>
            </a:r>
          </a:p>
          <a:p>
            <a:pPr lvl="1"/>
            <a:r>
              <a:rPr lang="en-US" dirty="0"/>
              <a:t>Some may have managed DNS though.</a:t>
            </a:r>
          </a:p>
          <a:p>
            <a:pPr lvl="1"/>
            <a:endParaRPr lang="en-US" dirty="0"/>
          </a:p>
          <a:p>
            <a:r>
              <a:rPr lang="en-US" dirty="0"/>
              <a:t>Not done at this phase.</a:t>
            </a:r>
          </a:p>
        </p:txBody>
      </p:sp>
    </p:spTree>
    <p:extLst>
      <p:ext uri="{BB962C8B-B14F-4D97-AF65-F5344CB8AC3E}">
        <p14:creationId xmlns:p14="http://schemas.microsoft.com/office/powerpoint/2010/main" val="1611311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0298-2ABC-F74A-BDEB-893001129611}"/>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35413B4-330A-C04D-AAB8-906BED2C628A}"/>
              </a:ext>
            </a:extLst>
          </p:cNvPr>
          <p:cNvSpPr>
            <a:spLocks noGrp="1"/>
          </p:cNvSpPr>
          <p:nvPr>
            <p:ph idx="1"/>
          </p:nvPr>
        </p:nvSpPr>
        <p:spPr/>
        <p:txBody>
          <a:bodyPr/>
          <a:lstStyle/>
          <a:p>
            <a:r>
              <a:rPr lang="en-US" dirty="0"/>
              <a:t>Reports will be published and updated at </a:t>
            </a:r>
            <a:r>
              <a:rPr lang="en-US" dirty="0" err="1"/>
              <a:t>Threatstop.com</a:t>
            </a:r>
            <a:r>
              <a:rPr lang="en-US" dirty="0"/>
              <a:t> once they are “production-ready”.</a:t>
            </a:r>
          </a:p>
          <a:p>
            <a:endParaRPr lang="en-US" dirty="0"/>
          </a:p>
          <a:p>
            <a:r>
              <a:rPr lang="en-US" dirty="0"/>
              <a:t>Other efforts are underway to create open “provider” reputational data. More info “soon”.</a:t>
            </a:r>
          </a:p>
        </p:txBody>
      </p:sp>
    </p:spTree>
    <p:extLst>
      <p:ext uri="{BB962C8B-B14F-4D97-AF65-F5344CB8AC3E}">
        <p14:creationId xmlns:p14="http://schemas.microsoft.com/office/powerpoint/2010/main" val="816818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4715-BAC6-E54C-A8AE-87A2F1BF45EE}"/>
              </a:ext>
            </a:extLst>
          </p:cNvPr>
          <p:cNvSpPr>
            <a:spLocks noGrp="1"/>
          </p:cNvSpPr>
          <p:nvPr>
            <p:ph type="title"/>
          </p:nvPr>
        </p:nvSpPr>
        <p:spPr/>
        <p:txBody>
          <a:bodyPr/>
          <a:lstStyle/>
          <a:p>
            <a:r>
              <a:rPr lang="en-US" dirty="0"/>
              <a:t>Interesting Data Point I Can’t Example… Yet</a:t>
            </a:r>
          </a:p>
        </p:txBody>
      </p:sp>
      <p:graphicFrame>
        <p:nvGraphicFramePr>
          <p:cNvPr id="4" name="Content Placeholder 3">
            <a:extLst>
              <a:ext uri="{FF2B5EF4-FFF2-40B4-BE49-F238E27FC236}">
                <a16:creationId xmlns:a16="http://schemas.microsoft.com/office/drawing/2014/main" id="{9B60B541-F03E-1742-AE44-195962C3E143}"/>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879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1E7F-D601-504D-A56F-FF34EF8EC1C3}"/>
              </a:ext>
            </a:extLst>
          </p:cNvPr>
          <p:cNvSpPr>
            <a:spLocks noGrp="1"/>
          </p:cNvSpPr>
          <p:nvPr>
            <p:ph type="title"/>
          </p:nvPr>
        </p:nvSpPr>
        <p:spPr/>
        <p:txBody>
          <a:bodyPr/>
          <a:lstStyle/>
          <a:p>
            <a:r>
              <a:rPr lang="en-US" dirty="0"/>
              <a:t>About me</a:t>
            </a:r>
          </a:p>
        </p:txBody>
      </p:sp>
      <p:sp>
        <p:nvSpPr>
          <p:cNvPr id="3" name="Content Placeholder 2">
            <a:extLst>
              <a:ext uri="{FF2B5EF4-FFF2-40B4-BE49-F238E27FC236}">
                <a16:creationId xmlns:a16="http://schemas.microsoft.com/office/drawing/2014/main" id="{9FD01967-0435-A342-A87F-615114F4B8A2}"/>
              </a:ext>
            </a:extLst>
          </p:cNvPr>
          <p:cNvSpPr>
            <a:spLocks noGrp="1"/>
          </p:cNvSpPr>
          <p:nvPr>
            <p:ph idx="1"/>
          </p:nvPr>
        </p:nvSpPr>
        <p:spPr/>
        <p:txBody>
          <a:bodyPr/>
          <a:lstStyle/>
          <a:p>
            <a:r>
              <a:rPr lang="en-US" dirty="0"/>
              <a:t>VP of Security Research and Intelligence at ThreatSTOP</a:t>
            </a:r>
          </a:p>
          <a:p>
            <a:endParaRPr lang="en-US" dirty="0"/>
          </a:p>
          <a:p>
            <a:r>
              <a:rPr lang="en-US" dirty="0"/>
              <a:t>PhD student in Informatics focusing on cybersecurity machine learning.</a:t>
            </a:r>
          </a:p>
        </p:txBody>
      </p:sp>
    </p:spTree>
    <p:extLst>
      <p:ext uri="{BB962C8B-B14F-4D97-AF65-F5344CB8AC3E}">
        <p14:creationId xmlns:p14="http://schemas.microsoft.com/office/powerpoint/2010/main" val="2467068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5425-0625-C646-BEDA-999A13875D42}"/>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30E930E-1787-F249-AF15-FD3517AE52C1}"/>
              </a:ext>
            </a:extLst>
          </p:cNvPr>
          <p:cNvSpPr>
            <a:spLocks noGrp="1"/>
          </p:cNvSpPr>
          <p:nvPr>
            <p:ph idx="1"/>
          </p:nvPr>
        </p:nvSpPr>
        <p:spPr/>
        <p:txBody>
          <a:bodyPr/>
          <a:lstStyle/>
          <a:p>
            <a:r>
              <a:rPr lang="en-US" dirty="0"/>
              <a:t>Adding TLD, ASN, Registrar, Nameserver reputational data to machine learning classifier on domains.</a:t>
            </a:r>
          </a:p>
          <a:p>
            <a:endParaRPr lang="en-US" dirty="0"/>
          </a:p>
          <a:p>
            <a:r>
              <a:rPr lang="en-US" dirty="0"/>
              <a:t>Prototype ML classifier uses 10 domain DNS attributes to reliably classify a domain malicious (~95% accuracy).</a:t>
            </a:r>
          </a:p>
          <a:p>
            <a:endParaRPr lang="en-US" dirty="0"/>
          </a:p>
          <a:p>
            <a:r>
              <a:rPr lang="en-US" dirty="0"/>
              <a:t>The single biggest (by far) criteria to determine a domain is malicious, the absence of an MX record.</a:t>
            </a:r>
          </a:p>
        </p:txBody>
      </p:sp>
    </p:spTree>
    <p:extLst>
      <p:ext uri="{BB962C8B-B14F-4D97-AF65-F5344CB8AC3E}">
        <p14:creationId xmlns:p14="http://schemas.microsoft.com/office/powerpoint/2010/main" val="1592141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9D99-92FB-C94A-A28B-4E8C7552197E}"/>
              </a:ext>
            </a:extLst>
          </p:cNvPr>
          <p:cNvSpPr>
            <a:spLocks noGrp="1"/>
          </p:cNvSpPr>
          <p:nvPr>
            <p:ph type="title"/>
          </p:nvPr>
        </p:nvSpPr>
        <p:spPr/>
        <p:txBody>
          <a:bodyPr/>
          <a:lstStyle/>
          <a:p>
            <a:r>
              <a:rPr lang="en-US" dirty="0"/>
              <a:t>Online Resources</a:t>
            </a:r>
          </a:p>
        </p:txBody>
      </p:sp>
      <p:sp>
        <p:nvSpPr>
          <p:cNvPr id="3" name="Content Placeholder 2">
            <a:extLst>
              <a:ext uri="{FF2B5EF4-FFF2-40B4-BE49-F238E27FC236}">
                <a16:creationId xmlns:a16="http://schemas.microsoft.com/office/drawing/2014/main" id="{7A9A289E-555C-544E-8C6A-7F883304BA62}"/>
              </a:ext>
            </a:extLst>
          </p:cNvPr>
          <p:cNvSpPr>
            <a:spLocks noGrp="1"/>
          </p:cNvSpPr>
          <p:nvPr>
            <p:ph idx="1"/>
          </p:nvPr>
        </p:nvSpPr>
        <p:spPr/>
        <p:txBody>
          <a:bodyPr/>
          <a:lstStyle/>
          <a:p>
            <a:r>
              <a:rPr lang="en-US" dirty="0"/>
              <a:t>The online </a:t>
            </a:r>
            <a:r>
              <a:rPr lang="en-US" dirty="0" err="1"/>
              <a:t>jupyter</a:t>
            </a:r>
            <a:r>
              <a:rPr lang="en-US" dirty="0"/>
              <a:t> notebook binder is available at: https://</a:t>
            </a:r>
            <a:r>
              <a:rPr lang="en-US" dirty="0" err="1"/>
              <a:t>mybinder.org</a:t>
            </a:r>
            <a:r>
              <a:rPr lang="en-US" dirty="0"/>
              <a:t>/v2/</a:t>
            </a:r>
            <a:r>
              <a:rPr lang="en-US" dirty="0" err="1"/>
              <a:t>gh</a:t>
            </a:r>
            <a:r>
              <a:rPr lang="en-US" dirty="0"/>
              <a:t>/</a:t>
            </a:r>
            <a:r>
              <a:rPr lang="en-US" dirty="0" err="1"/>
              <a:t>bambenek</a:t>
            </a:r>
            <a:r>
              <a:rPr lang="en-US" dirty="0"/>
              <a:t>/</a:t>
            </a:r>
            <a:r>
              <a:rPr lang="en-US" dirty="0" err="1"/>
              <a:t>abuserates</a:t>
            </a:r>
            <a:r>
              <a:rPr lang="en-US" dirty="0"/>
              <a:t>/master</a:t>
            </a:r>
          </a:p>
          <a:p>
            <a:pPr marL="0" indent="0">
              <a:buNone/>
            </a:pPr>
            <a:r>
              <a:rPr lang="en-US" dirty="0"/>
              <a:t>	Need to finish auto-updating the data, should be done soon.</a:t>
            </a:r>
            <a:br>
              <a:rPr lang="en-US" dirty="0"/>
            </a:br>
            <a:endParaRPr lang="en-US" dirty="0"/>
          </a:p>
          <a:p>
            <a:r>
              <a:rPr lang="en-US" dirty="0" err="1"/>
              <a:t>Github</a:t>
            </a:r>
            <a:r>
              <a:rPr lang="en-US" dirty="0"/>
              <a:t> repo : https://</a:t>
            </a:r>
            <a:r>
              <a:rPr lang="en-US" dirty="0" err="1"/>
              <a:t>github.com</a:t>
            </a:r>
            <a:r>
              <a:rPr lang="en-US" dirty="0"/>
              <a:t>/</a:t>
            </a:r>
            <a:r>
              <a:rPr lang="en-US" dirty="0" err="1"/>
              <a:t>bambenek</a:t>
            </a:r>
            <a:r>
              <a:rPr lang="en-US" dirty="0"/>
              <a:t>/</a:t>
            </a:r>
            <a:r>
              <a:rPr lang="en-US" dirty="0" err="1"/>
              <a:t>abuserates</a:t>
            </a:r>
            <a:endParaRPr lang="en-US" dirty="0"/>
          </a:p>
          <a:p>
            <a:endParaRPr lang="en-US" dirty="0"/>
          </a:p>
        </p:txBody>
      </p:sp>
    </p:spTree>
    <p:extLst>
      <p:ext uri="{BB962C8B-B14F-4D97-AF65-F5344CB8AC3E}">
        <p14:creationId xmlns:p14="http://schemas.microsoft.com/office/powerpoint/2010/main" val="6124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E82A-AE94-D34F-A307-34D823F4B038}"/>
              </a:ext>
            </a:extLst>
          </p:cNvPr>
          <p:cNvSpPr>
            <a:spLocks noGrp="1"/>
          </p:cNvSpPr>
          <p:nvPr>
            <p:ph type="title"/>
          </p:nvPr>
        </p:nvSpPr>
        <p:spPr/>
        <p:txBody>
          <a:bodyPr/>
          <a:lstStyle/>
          <a:p>
            <a:r>
              <a:rPr lang="en-US" dirty="0"/>
              <a:t>Questions?</a:t>
            </a:r>
            <a:br>
              <a:rPr lang="en-US" dirty="0"/>
            </a:br>
            <a:endParaRPr lang="en-US" dirty="0"/>
          </a:p>
        </p:txBody>
      </p:sp>
      <p:sp>
        <p:nvSpPr>
          <p:cNvPr id="4" name="Text Placeholder 3">
            <a:extLst>
              <a:ext uri="{FF2B5EF4-FFF2-40B4-BE49-F238E27FC236}">
                <a16:creationId xmlns:a16="http://schemas.microsoft.com/office/drawing/2014/main" id="{626DEB3C-43FF-3244-9495-7936642B117D}"/>
              </a:ext>
            </a:extLst>
          </p:cNvPr>
          <p:cNvSpPr>
            <a:spLocks noGrp="1"/>
          </p:cNvSpPr>
          <p:nvPr>
            <p:ph type="body" idx="1"/>
          </p:nvPr>
        </p:nvSpPr>
        <p:spPr/>
        <p:txBody>
          <a:bodyPr/>
          <a:lstStyle/>
          <a:p>
            <a:r>
              <a:rPr lang="en-US" dirty="0"/>
              <a:t>John Bambenek / @</a:t>
            </a:r>
            <a:r>
              <a:rPr lang="en-US" dirty="0" err="1"/>
              <a:t>bambenek</a:t>
            </a:r>
            <a:endParaRPr lang="en-US" dirty="0"/>
          </a:p>
          <a:p>
            <a:r>
              <a:rPr lang="en-US" dirty="0" err="1"/>
              <a:t>jbambenek@threatstop.com</a:t>
            </a:r>
            <a:endParaRPr lang="en-US" dirty="0"/>
          </a:p>
        </p:txBody>
      </p:sp>
      <p:pic>
        <p:nvPicPr>
          <p:cNvPr id="5" name="Picture 4">
            <a:extLst>
              <a:ext uri="{FF2B5EF4-FFF2-40B4-BE49-F238E27FC236}">
                <a16:creationId xmlns:a16="http://schemas.microsoft.com/office/drawing/2014/main" id="{146F85D3-B9E2-104B-B683-3C12502F1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0639" y="2821577"/>
            <a:ext cx="3406811" cy="3068386"/>
          </a:xfrm>
          <a:prstGeom prst="rect">
            <a:avLst/>
          </a:prstGeom>
        </p:spPr>
      </p:pic>
      <p:sp>
        <p:nvSpPr>
          <p:cNvPr id="6" name="TextBox 5">
            <a:extLst>
              <a:ext uri="{FF2B5EF4-FFF2-40B4-BE49-F238E27FC236}">
                <a16:creationId xmlns:a16="http://schemas.microsoft.com/office/drawing/2014/main" id="{8CF1A17B-F9C6-6C4B-BD86-6F1F3DE4273B}"/>
              </a:ext>
            </a:extLst>
          </p:cNvPr>
          <p:cNvSpPr txBox="1"/>
          <p:nvPr/>
        </p:nvSpPr>
        <p:spPr>
          <a:xfrm>
            <a:off x="662609" y="60960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0526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60905-8340-794E-9241-5F00B2A249CE}"/>
              </a:ext>
            </a:extLst>
          </p:cNvPr>
          <p:cNvSpPr>
            <a:spLocks noGrp="1"/>
          </p:cNvSpPr>
          <p:nvPr>
            <p:ph type="title"/>
          </p:nvPr>
        </p:nvSpPr>
        <p:spPr/>
        <p:txBody>
          <a:bodyPr/>
          <a:lstStyle/>
          <a:p>
            <a:r>
              <a:rPr lang="en-US" dirty="0"/>
              <a:t>The </a:t>
            </a:r>
            <a:r>
              <a:rPr lang="en-US" dirty="0" err="1"/>
              <a:t>Pwnage</a:t>
            </a:r>
            <a:r>
              <a:rPr lang="en-US" dirty="0"/>
              <a:t> Cycle</a:t>
            </a:r>
          </a:p>
        </p:txBody>
      </p:sp>
      <p:sp>
        <p:nvSpPr>
          <p:cNvPr id="3" name="Content Placeholder 2">
            <a:extLst>
              <a:ext uri="{FF2B5EF4-FFF2-40B4-BE49-F238E27FC236}">
                <a16:creationId xmlns:a16="http://schemas.microsoft.com/office/drawing/2014/main" id="{A1F5A392-2073-694A-81DF-87F56F15F586}"/>
              </a:ext>
            </a:extLst>
          </p:cNvPr>
          <p:cNvSpPr>
            <a:spLocks noGrp="1"/>
          </p:cNvSpPr>
          <p:nvPr>
            <p:ph idx="1"/>
          </p:nvPr>
        </p:nvSpPr>
        <p:spPr/>
        <p:txBody>
          <a:bodyPr/>
          <a:lstStyle/>
          <a:p>
            <a:r>
              <a:rPr lang="en-US" dirty="0"/>
              <a:t>Attack</a:t>
            </a:r>
          </a:p>
          <a:p>
            <a:r>
              <a:rPr lang="en-US" dirty="0"/>
              <a:t>Breach</a:t>
            </a:r>
          </a:p>
          <a:p>
            <a:pPr lvl="1"/>
            <a:r>
              <a:rPr lang="en-US" dirty="0"/>
              <a:t>Potential long gap between breach and detection</a:t>
            </a:r>
          </a:p>
          <a:p>
            <a:r>
              <a:rPr lang="en-US" dirty="0"/>
              <a:t>Detection</a:t>
            </a:r>
          </a:p>
          <a:p>
            <a:r>
              <a:rPr lang="en-US" dirty="0"/>
              <a:t>Analysis</a:t>
            </a:r>
          </a:p>
          <a:p>
            <a:r>
              <a:rPr lang="en-US" dirty="0"/>
              <a:t>Distribution</a:t>
            </a:r>
          </a:p>
          <a:p>
            <a:pPr lvl="1"/>
            <a:r>
              <a:rPr lang="en-US" dirty="0"/>
              <a:t>Maybe, but threat sharing is another problem</a:t>
            </a:r>
          </a:p>
          <a:p>
            <a:r>
              <a:rPr lang="en-US" dirty="0"/>
              <a:t>Protection</a:t>
            </a:r>
          </a:p>
        </p:txBody>
      </p:sp>
    </p:spTree>
    <p:extLst>
      <p:ext uri="{BB962C8B-B14F-4D97-AF65-F5344CB8AC3E}">
        <p14:creationId xmlns:p14="http://schemas.microsoft.com/office/powerpoint/2010/main" val="18885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99CB3-DC66-EE4B-81CF-10691F0A6D39}"/>
              </a:ext>
            </a:extLst>
          </p:cNvPr>
          <p:cNvSpPr>
            <a:spLocks noGrp="1"/>
          </p:cNvSpPr>
          <p:nvPr>
            <p:ph type="title"/>
          </p:nvPr>
        </p:nvSpPr>
        <p:spPr/>
        <p:txBody>
          <a:bodyPr/>
          <a:lstStyle/>
          <a:p>
            <a:r>
              <a:rPr lang="en-US" dirty="0" err="1"/>
              <a:t>Pwnage</a:t>
            </a:r>
            <a:r>
              <a:rPr lang="en-US" dirty="0"/>
              <a:t> Cycle TL;DR</a:t>
            </a:r>
          </a:p>
        </p:txBody>
      </p:sp>
      <p:sp>
        <p:nvSpPr>
          <p:cNvPr id="3" name="Content Placeholder 2">
            <a:extLst>
              <a:ext uri="{FF2B5EF4-FFF2-40B4-BE49-F238E27FC236}">
                <a16:creationId xmlns:a16="http://schemas.microsoft.com/office/drawing/2014/main" id="{8B378030-10AF-7A4A-B74F-70A52B3F3C96}"/>
              </a:ext>
            </a:extLst>
          </p:cNvPr>
          <p:cNvSpPr>
            <a:spLocks noGrp="1"/>
          </p:cNvSpPr>
          <p:nvPr>
            <p:ph idx="1"/>
          </p:nvPr>
        </p:nvSpPr>
        <p:spPr/>
        <p:txBody>
          <a:bodyPr/>
          <a:lstStyle/>
          <a:p>
            <a:r>
              <a:rPr lang="en-US" dirty="0"/>
              <a:t>We not only have to wait for attackers to strike to develop defenses, we have to wait for our detection.</a:t>
            </a:r>
          </a:p>
          <a:p>
            <a:endParaRPr lang="en-US" dirty="0"/>
          </a:p>
          <a:p>
            <a:r>
              <a:rPr lang="en-US" dirty="0"/>
              <a:t>On a time scale, we’re setup to always lose.</a:t>
            </a:r>
          </a:p>
        </p:txBody>
      </p:sp>
    </p:spTree>
    <p:extLst>
      <p:ext uri="{BB962C8B-B14F-4D97-AF65-F5344CB8AC3E}">
        <p14:creationId xmlns:p14="http://schemas.microsoft.com/office/powerpoint/2010/main" val="428523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4098-FA2B-1E49-ACB6-BF2B1B5ACCFA}"/>
              </a:ext>
            </a:extLst>
          </p:cNvPr>
          <p:cNvSpPr>
            <a:spLocks noGrp="1"/>
          </p:cNvSpPr>
          <p:nvPr>
            <p:ph type="title"/>
          </p:nvPr>
        </p:nvSpPr>
        <p:spPr/>
        <p:txBody>
          <a:bodyPr/>
          <a:lstStyle/>
          <a:p>
            <a:r>
              <a:rPr lang="en-US" dirty="0"/>
              <a:t>It’s not our only scaling problem</a:t>
            </a:r>
          </a:p>
        </p:txBody>
      </p:sp>
      <p:pic>
        <p:nvPicPr>
          <p:cNvPr id="5" name="Content Placeholder 4">
            <a:extLst>
              <a:ext uri="{FF2B5EF4-FFF2-40B4-BE49-F238E27FC236}">
                <a16:creationId xmlns:a16="http://schemas.microsoft.com/office/drawing/2014/main" id="{B18EE856-F26E-CD4A-AAB3-D7275E4469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337715"/>
            <a:ext cx="10515600" cy="3327158"/>
          </a:xfrm>
        </p:spPr>
      </p:pic>
    </p:spTree>
    <p:extLst>
      <p:ext uri="{BB962C8B-B14F-4D97-AF65-F5344CB8AC3E}">
        <p14:creationId xmlns:p14="http://schemas.microsoft.com/office/powerpoint/2010/main" val="357016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07A61-7655-1A4A-AA4F-FDD2E9B029BD}"/>
              </a:ext>
            </a:extLst>
          </p:cNvPr>
          <p:cNvSpPr>
            <a:spLocks noGrp="1"/>
          </p:cNvSpPr>
          <p:nvPr>
            <p:ph type="title"/>
          </p:nvPr>
        </p:nvSpPr>
        <p:spPr/>
        <p:txBody>
          <a:bodyPr/>
          <a:lstStyle/>
          <a:p>
            <a:r>
              <a:rPr lang="en-US" dirty="0"/>
              <a:t>Scale of attacks</a:t>
            </a:r>
          </a:p>
        </p:txBody>
      </p:sp>
      <p:sp>
        <p:nvSpPr>
          <p:cNvPr id="3" name="Content Placeholder 2">
            <a:extLst>
              <a:ext uri="{FF2B5EF4-FFF2-40B4-BE49-F238E27FC236}">
                <a16:creationId xmlns:a16="http://schemas.microsoft.com/office/drawing/2014/main" id="{124F10DE-EC35-1745-A15E-86E50F0616AD}"/>
              </a:ext>
            </a:extLst>
          </p:cNvPr>
          <p:cNvSpPr>
            <a:spLocks noGrp="1"/>
          </p:cNvSpPr>
          <p:nvPr>
            <p:ph idx="1"/>
          </p:nvPr>
        </p:nvSpPr>
        <p:spPr/>
        <p:txBody>
          <a:bodyPr/>
          <a:lstStyle/>
          <a:p>
            <a:r>
              <a:rPr lang="en-US" dirty="0"/>
              <a:t>There are too many samples of malware (much less attacks generally) that could ever be analyzed.</a:t>
            </a:r>
          </a:p>
          <a:p>
            <a:endParaRPr lang="en-US" dirty="0"/>
          </a:p>
          <a:p>
            <a:r>
              <a:rPr lang="en-US" dirty="0"/>
              <a:t>Firewalls can’t hold “all” the malicious IP addresses we have.</a:t>
            </a:r>
          </a:p>
          <a:p>
            <a:endParaRPr lang="en-US" dirty="0"/>
          </a:p>
          <a:p>
            <a:r>
              <a:rPr lang="en-US" dirty="0"/>
              <a:t>IPv6 (when fully adopted) will break many of the systems we use due to scale.</a:t>
            </a:r>
          </a:p>
          <a:p>
            <a:pPr lvl="1"/>
            <a:r>
              <a:rPr lang="en-US" dirty="0"/>
              <a:t>Imagine IP rep just on an /64 in IPv6.</a:t>
            </a:r>
          </a:p>
          <a:p>
            <a:pPr lvl="1"/>
            <a:r>
              <a:rPr lang="en-US" dirty="0"/>
              <a:t>What will Shodan do? </a:t>
            </a:r>
            <a:r>
              <a:rPr lang="en-US" dirty="0">
                <a:sym typeface="Wingdings" pitchFamily="2" charset="2"/>
              </a:rPr>
              <a:t></a:t>
            </a:r>
            <a:endParaRPr lang="en-US" dirty="0"/>
          </a:p>
          <a:p>
            <a:endParaRPr lang="en-US" dirty="0"/>
          </a:p>
          <a:p>
            <a:endParaRPr lang="en-US" dirty="0"/>
          </a:p>
        </p:txBody>
      </p:sp>
    </p:spTree>
    <p:extLst>
      <p:ext uri="{BB962C8B-B14F-4D97-AF65-F5344CB8AC3E}">
        <p14:creationId xmlns:p14="http://schemas.microsoft.com/office/powerpoint/2010/main" val="418515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7548F-45A2-7049-841B-4FA68BEDCFDE}"/>
              </a:ext>
            </a:extLst>
          </p:cNvPr>
          <p:cNvSpPr>
            <a:spLocks noGrp="1"/>
          </p:cNvSpPr>
          <p:nvPr>
            <p:ph type="title"/>
          </p:nvPr>
        </p:nvSpPr>
        <p:spPr/>
        <p:txBody>
          <a:bodyPr/>
          <a:lstStyle/>
          <a:p>
            <a:r>
              <a:rPr lang="en-US" dirty="0"/>
              <a:t>Creating Broad-based Blocklists</a:t>
            </a:r>
          </a:p>
        </p:txBody>
      </p:sp>
      <p:sp>
        <p:nvSpPr>
          <p:cNvPr id="3" name="Content Placeholder 2">
            <a:extLst>
              <a:ext uri="{FF2B5EF4-FFF2-40B4-BE49-F238E27FC236}">
                <a16:creationId xmlns:a16="http://schemas.microsoft.com/office/drawing/2014/main" id="{CDB3A36C-A8B3-264C-988A-F6DF9B524BE6}"/>
              </a:ext>
            </a:extLst>
          </p:cNvPr>
          <p:cNvSpPr>
            <a:spLocks noGrp="1"/>
          </p:cNvSpPr>
          <p:nvPr>
            <p:ph idx="1"/>
          </p:nvPr>
        </p:nvSpPr>
        <p:spPr/>
        <p:txBody>
          <a:bodyPr/>
          <a:lstStyle/>
          <a:p>
            <a:r>
              <a:rPr lang="en-US" dirty="0"/>
              <a:t>Criminals, in some cases, congregate around specific providers.</a:t>
            </a:r>
          </a:p>
          <a:p>
            <a:endParaRPr lang="en-US" dirty="0"/>
          </a:p>
          <a:p>
            <a:r>
              <a:rPr lang="en-US" dirty="0"/>
              <a:t>Calculate abuse % of those providers:</a:t>
            </a:r>
          </a:p>
          <a:p>
            <a:pPr lvl="1"/>
            <a:r>
              <a:rPr lang="en-US" dirty="0"/>
              <a:t>TLD</a:t>
            </a:r>
          </a:p>
          <a:p>
            <a:pPr lvl="1"/>
            <a:r>
              <a:rPr lang="en-US" dirty="0"/>
              <a:t>ASN</a:t>
            </a:r>
          </a:p>
          <a:p>
            <a:pPr lvl="1"/>
            <a:r>
              <a:rPr lang="en-US" dirty="0"/>
              <a:t>Authoritative Nameserver</a:t>
            </a:r>
          </a:p>
          <a:p>
            <a:pPr lvl="1"/>
            <a:r>
              <a:rPr lang="en-US" dirty="0"/>
              <a:t>Registrar*</a:t>
            </a:r>
          </a:p>
          <a:p>
            <a:pPr lvl="1"/>
            <a:endParaRPr lang="en-US" dirty="0"/>
          </a:p>
          <a:p>
            <a:r>
              <a:rPr lang="en-US" dirty="0"/>
              <a:t>Block at the broadest possible level, be precise when necessary.</a:t>
            </a:r>
          </a:p>
        </p:txBody>
      </p:sp>
    </p:spTree>
    <p:extLst>
      <p:ext uri="{BB962C8B-B14F-4D97-AF65-F5344CB8AC3E}">
        <p14:creationId xmlns:p14="http://schemas.microsoft.com/office/powerpoint/2010/main" val="42559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1F35-AC1E-2549-9B04-89E6B291FCA0}"/>
              </a:ext>
            </a:extLst>
          </p:cNvPr>
          <p:cNvSpPr>
            <a:spLocks noGrp="1"/>
          </p:cNvSpPr>
          <p:nvPr>
            <p:ph type="title"/>
          </p:nvPr>
        </p:nvSpPr>
        <p:spPr/>
        <p:txBody>
          <a:bodyPr/>
          <a:lstStyle/>
          <a:p>
            <a:r>
              <a:rPr lang="en-US" dirty="0"/>
              <a:t>ICANN DAAR</a:t>
            </a:r>
          </a:p>
        </p:txBody>
      </p:sp>
      <p:sp>
        <p:nvSpPr>
          <p:cNvPr id="3" name="Content Placeholder 2">
            <a:extLst>
              <a:ext uri="{FF2B5EF4-FFF2-40B4-BE49-F238E27FC236}">
                <a16:creationId xmlns:a16="http://schemas.microsoft.com/office/drawing/2014/main" id="{5C55F2C4-2020-9B4F-9059-52553E150BCB}"/>
              </a:ext>
            </a:extLst>
          </p:cNvPr>
          <p:cNvSpPr>
            <a:spLocks noGrp="1"/>
          </p:cNvSpPr>
          <p:nvPr>
            <p:ph idx="1"/>
          </p:nvPr>
        </p:nvSpPr>
        <p:spPr/>
        <p:txBody>
          <a:bodyPr/>
          <a:lstStyle/>
          <a:p>
            <a:r>
              <a:rPr lang="en-US" dirty="0"/>
              <a:t>ICANN set up a means to measure abuse by TLD and Registrar.</a:t>
            </a:r>
          </a:p>
          <a:p>
            <a:endParaRPr lang="en-US" dirty="0"/>
          </a:p>
          <a:p>
            <a:r>
              <a:rPr lang="en-US" dirty="0"/>
              <a:t>Registries and Registrars hate it and no substantial results are released.</a:t>
            </a:r>
          </a:p>
          <a:p>
            <a:endParaRPr lang="en-US" dirty="0"/>
          </a:p>
          <a:p>
            <a:r>
              <a:rPr lang="en-US" dirty="0"/>
              <a:t>Took # of abuse domains in list of feeds and divided by total number of domains in TLD or by Registrar.</a:t>
            </a:r>
          </a:p>
          <a:p>
            <a:endParaRPr lang="en-US" dirty="0"/>
          </a:p>
          <a:p>
            <a:endParaRPr lang="en-US" dirty="0"/>
          </a:p>
          <a:p>
            <a:endParaRPr lang="en-US" dirty="0"/>
          </a:p>
        </p:txBody>
      </p:sp>
    </p:spTree>
    <p:extLst>
      <p:ext uri="{BB962C8B-B14F-4D97-AF65-F5344CB8AC3E}">
        <p14:creationId xmlns:p14="http://schemas.microsoft.com/office/powerpoint/2010/main" val="3754698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18413</TotalTime>
  <Words>2420</Words>
  <Application>Microsoft Macintosh PowerPoint</Application>
  <PresentationFormat>Widescreen</PresentationFormat>
  <Paragraphs>251</Paragraphs>
  <Slides>32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Roboto</vt:lpstr>
      <vt:lpstr>Verdana</vt:lpstr>
      <vt:lpstr>Office Theme</vt:lpstr>
      <vt:lpstr>Identifying Internet Bad Neighborhoods at Scale</vt:lpstr>
      <vt:lpstr>Sharing Restrictions</vt:lpstr>
      <vt:lpstr>About me</vt:lpstr>
      <vt:lpstr>The Pwnage Cycle</vt:lpstr>
      <vt:lpstr>Pwnage Cycle TL;DR</vt:lpstr>
      <vt:lpstr>It’s not our only scaling problem</vt:lpstr>
      <vt:lpstr>Scale of attacks</vt:lpstr>
      <vt:lpstr>Creating Broad-based Blocklists</vt:lpstr>
      <vt:lpstr>ICANN DAAR</vt:lpstr>
      <vt:lpstr>Why Track Provider Abuse%</vt:lpstr>
      <vt:lpstr>Abuse by TLD</vt:lpstr>
      <vt:lpstr>TLD Abuse Rates</vt:lpstr>
      <vt:lpstr>TLD Findings</vt:lpstr>
      <vt:lpstr>Ranking ASNs by Abuse</vt:lpstr>
      <vt:lpstr>ASN Abuse Rates</vt:lpstr>
      <vt:lpstr>Dominican Republic Abuse Rate</vt:lpstr>
      <vt:lpstr>Brazil Abuse Rate</vt:lpstr>
      <vt:lpstr>ASN Findings</vt:lpstr>
      <vt:lpstr>An interesting side benefit…</vt:lpstr>
      <vt:lpstr>MyEtherWallet</vt:lpstr>
      <vt:lpstr>SpamHaus (and anti-spam lists in general)</vt:lpstr>
      <vt:lpstr>Name-Server</vt:lpstr>
      <vt:lpstr>Creating Nameserver Reputation</vt:lpstr>
      <vt:lpstr>Auth Nameserver Whitelist</vt:lpstr>
      <vt:lpstr>Auth Nameserver IP Whitelist</vt:lpstr>
      <vt:lpstr>Findings</vt:lpstr>
      <vt:lpstr>Registrar</vt:lpstr>
      <vt:lpstr>Results</vt:lpstr>
      <vt:lpstr>Interesting Data Point I Can’t Example… Yet</vt:lpstr>
      <vt:lpstr>Next Steps</vt:lpstr>
      <vt:lpstr>Online Resources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Wilson</dc:creator>
  <cp:lastModifiedBy>John Bambenek</cp:lastModifiedBy>
  <cp:revision>217</cp:revision>
  <dcterms:created xsi:type="dcterms:W3CDTF">2017-08-09T21:59:50Z</dcterms:created>
  <dcterms:modified xsi:type="dcterms:W3CDTF">2019-05-08T18:57:20Z</dcterms:modified>
</cp:coreProperties>
</file>