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8" r:id="rId4"/>
  </p:sldMasterIdLst>
  <p:notesMasterIdLst>
    <p:notesMasterId r:id="rId20"/>
  </p:notesMasterIdLst>
  <p:handoutMasterIdLst>
    <p:handoutMasterId r:id="rId21"/>
  </p:handoutMasterIdLst>
  <p:sldIdLst>
    <p:sldId id="663" r:id="rId5"/>
    <p:sldId id="687" r:id="rId6"/>
    <p:sldId id="701" r:id="rId7"/>
    <p:sldId id="699" r:id="rId8"/>
    <p:sldId id="702" r:id="rId9"/>
    <p:sldId id="700" r:id="rId10"/>
    <p:sldId id="710" r:id="rId11"/>
    <p:sldId id="704" r:id="rId12"/>
    <p:sldId id="705" r:id="rId13"/>
    <p:sldId id="707" r:id="rId14"/>
    <p:sldId id="706" r:id="rId15"/>
    <p:sldId id="708" r:id="rId16"/>
    <p:sldId id="703" r:id="rId17"/>
    <p:sldId id="414" r:id="rId18"/>
    <p:sldId id="709"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0" autoAdjust="0"/>
    <p:restoredTop sz="92196"/>
  </p:normalViewPr>
  <p:slideViewPr>
    <p:cSldViewPr snapToGrid="0">
      <p:cViewPr>
        <p:scale>
          <a:sx n="100" d="100"/>
          <a:sy n="100" d="100"/>
        </p:scale>
        <p:origin x="-128" y="-176"/>
      </p:cViewPr>
      <p:guideLst>
        <p:guide pos="3840"/>
        <p:guide orient="horz" pos="2160"/>
      </p:guideLst>
    </p:cSldViewPr>
  </p:slideViewPr>
  <p:notesTextViewPr>
    <p:cViewPr>
      <p:scale>
        <a:sx n="1" d="1"/>
        <a:sy n="1" d="1"/>
      </p:scale>
      <p:origin x="0" y="0"/>
    </p:cViewPr>
  </p:notesTextViewPr>
  <p:notesViewPr>
    <p:cSldViewPr snapToGrid="0" showGuides="1">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5/7/19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5/7/19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479930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5" name="Grupo 4"/>
          <p:cNvGrpSpPr/>
          <p:nvPr userDrawn="1"/>
        </p:nvGrpSpPr>
        <p:grpSpPr>
          <a:xfrm>
            <a:off x="0" y="382892"/>
            <a:ext cx="12192000" cy="6483734"/>
            <a:chOff x="0" y="382892"/>
            <a:chExt cx="12192000" cy="6483734"/>
          </a:xfrm>
        </p:grpSpPr>
        <p:pic>
          <p:nvPicPr>
            <p:cNvPr id="14" name="Imagen 13"/>
            <p:cNvPicPr>
              <a:picLocks noChangeAspect="1"/>
            </p:cNvPicPr>
            <p:nvPr/>
          </p:nvPicPr>
          <p:blipFill rotWithShape="1">
            <a:blip r:embed="rId2" cstate="email">
              <a:extLst>
                <a:ext uri="{28A0092B-C50C-407E-A947-70E740481C1C}">
                  <a14:useLocalDpi xmlns:a14="http://schemas.microsoft.com/office/drawing/2010/main"/>
                </a:ext>
              </a:extLst>
            </a:blip>
            <a:srcRect t="-2"/>
            <a:stretch/>
          </p:blipFill>
          <p:spPr>
            <a:xfrm>
              <a:off x="0" y="2558142"/>
              <a:ext cx="12192000" cy="4308484"/>
            </a:xfrm>
            <a:prstGeom prst="rect">
              <a:avLst/>
            </a:prstGeom>
          </p:spPr>
        </p:pic>
        <p:pic>
          <p:nvPicPr>
            <p:cNvPr id="12" name="Picture 2" descr="Image result for MAN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20839" y="382892"/>
              <a:ext cx="1661374" cy="18159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MANRS"/>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106705" y="756379"/>
              <a:ext cx="3296761" cy="10689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204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pPr/>
              <a:t>5/7/19</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2215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pPr/>
              <a:t>5/7/19</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9646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1842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cstate="email">
            <a:extLst>
              <a:ext uri="{28A0092B-C50C-407E-A947-70E740481C1C}">
                <a14:useLocalDpi xmlns:a14="http://schemas.microsoft.com/office/drawing/2010/main"/>
              </a:ext>
            </a:extLst>
          </a:blip>
          <a:srcRect t="-2" b="-1934"/>
          <a:stretch/>
        </p:blipFill>
        <p:spPr>
          <a:xfrm>
            <a:off x="-6350" y="0"/>
            <a:ext cx="12192000" cy="6990683"/>
          </a:xfrm>
          <a:prstGeom prst="rect">
            <a:avLst/>
          </a:prstGeom>
        </p:spPr>
      </p:pic>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a:prstGeom prst="rect">
            <a:avLst/>
          </a:prstGeo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5257800"/>
            <a:ext cx="10515600" cy="914400"/>
          </a:xfrm>
          <a:prstGeom prst="rect">
            <a:avLst/>
          </a:prstGeo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a:prstGeom prst="rect">
            <a:avLst/>
          </a:prstGeom>
        </p:spPr>
        <p:txBody>
          <a:bodyPr anchor="b">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530352" y="457200"/>
            <a:ext cx="7242111" cy="571500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151812" y="4590288"/>
            <a:ext cx="3514564" cy="1581912"/>
          </a:xfrm>
          <a:prstGeom prst="rect">
            <a:avLst/>
          </a:prstGeo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t>5/7/19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11" name="Grupo 10"/>
          <p:cNvGrpSpPr/>
          <p:nvPr userDrawn="1"/>
        </p:nvGrpSpPr>
        <p:grpSpPr>
          <a:xfrm>
            <a:off x="0" y="188149"/>
            <a:ext cx="12192000" cy="1570007"/>
            <a:chOff x="0" y="188149"/>
            <a:chExt cx="12192000" cy="1570007"/>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b="-1674"/>
            <a:stretch/>
          </p:blipFill>
          <p:spPr>
            <a:xfrm>
              <a:off x="0" y="188149"/>
              <a:ext cx="12192000" cy="1570007"/>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4369" y="487420"/>
              <a:ext cx="3362995" cy="840749"/>
            </a:xfrm>
            <a:prstGeom prst="rect">
              <a:avLst/>
            </a:prstGeom>
          </p:spPr>
        </p:pic>
      </p:grpSp>
      <p:sp>
        <p:nvSpPr>
          <p:cNvPr id="2" name="Título 1"/>
          <p:cNvSpPr>
            <a:spLocks noGrp="1"/>
          </p:cNvSpPr>
          <p:nvPr>
            <p:ph type="title"/>
          </p:nvPr>
        </p:nvSpPr>
        <p:spPr>
          <a:xfrm>
            <a:off x="4824748" y="487420"/>
            <a:ext cx="6657304" cy="967212"/>
          </a:xfrm>
          <a:prstGeom prst="rect">
            <a:avLst/>
          </a:prstGeom>
        </p:spPr>
        <p:txBody>
          <a:bodyPr>
            <a:noAutofit/>
          </a:bodyPr>
          <a:lstStyle>
            <a:lvl1pPr>
              <a:defRPr sz="32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MX" dirty="0"/>
          </a:p>
        </p:txBody>
      </p:sp>
      <p:sp>
        <p:nvSpPr>
          <p:cNvPr id="3" name="Marcador de contenido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97270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pPr/>
              <a:t>5/7/19</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81828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pPr/>
              <a:t>5/7/19</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75666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pPr/>
              <a:t>5/7/19</a:t>
            </a:fld>
            <a:endParaRPr lang="en-US"/>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571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pPr/>
              <a:t>5/7/19</a:t>
            </a:fld>
            <a:endParaRPr lang="en-U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6442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pPr/>
              <a:t>5/7/19</a:t>
            </a:fld>
            <a:endParaRPr lang="en-U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4488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pPr/>
              <a:t>5/7/19</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34099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37CC0096-1860-4642-9CD2-0079EA5E7CD1}" type="datetimeFigureOut">
              <a:rPr lang="en-US" smtClean="0"/>
              <a:pPr/>
              <a:t>5/7/19</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34540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26624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77" r:id="rId12"/>
    <p:sldLayoutId id="2147483651" r:id="rId13"/>
    <p:sldLayoutId id="214748365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oflaherty@isoc.org" TargetMode="External"/><Relationship Id="rId2" Type="http://schemas.openxmlformats.org/officeDocument/2006/relationships/hyperlink" Target="mailto:lucimara@cert.b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ida.org/projects/spoofer/" TargetMode="External"/><Relationship Id="rId2" Type="http://schemas.openxmlformats.org/officeDocument/2006/relationships/hyperlink" Target="http://www.caida.org/data/overview/" TargetMode="External"/><Relationship Id="rId1" Type="http://schemas.openxmlformats.org/officeDocument/2006/relationships/slideLayout" Target="../slideLayouts/slideLayout2.xml"/><Relationship Id="rId6" Type="http://schemas.openxmlformats.org/officeDocument/2006/relationships/hyperlink" Target="https://observatory.manrs.org/" TargetMode="External"/><Relationship Id="rId5" Type="http://schemas.openxmlformats.org/officeDocument/2006/relationships/hyperlink" Target="https://rpki.lacnic.net/" TargetMode="External"/><Relationship Id="rId4" Type="http://schemas.openxmlformats.org/officeDocument/2006/relationships/hyperlink" Target="https://peeringd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5CCCC3-C7A1-8E45-A4D8-9873CDFB7BDA}"/>
              </a:ext>
            </a:extLst>
          </p:cNvPr>
          <p:cNvSpPr txBox="1">
            <a:spLocks/>
          </p:cNvSpPr>
          <p:nvPr/>
        </p:nvSpPr>
        <p:spPr>
          <a:xfrm>
            <a:off x="4553261" y="739061"/>
            <a:ext cx="10416988" cy="238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8000" b="1" i="1" dirty="0">
                <a:solidFill>
                  <a:schemeClr val="accent6"/>
                </a:solidFill>
                <a:latin typeface="+mn-lt"/>
                <a:cs typeface="Arial" panose="020B0604020202020204" pitchFamily="34" charset="0"/>
              </a:rPr>
              <a:t>FIRST</a:t>
            </a:r>
            <a:endParaRPr lang="en-US" sz="8800" b="1" i="1" dirty="0">
              <a:solidFill>
                <a:schemeClr val="accent6"/>
              </a:solidFill>
              <a:latin typeface="+mn-lt"/>
              <a:cs typeface="Arial" panose="020B0604020202020204" pitchFamily="34" charset="0"/>
            </a:endParaRPr>
          </a:p>
        </p:txBody>
      </p:sp>
      <p:sp>
        <p:nvSpPr>
          <p:cNvPr id="3" name="TextBox 2">
            <a:extLst>
              <a:ext uri="{FF2B5EF4-FFF2-40B4-BE49-F238E27FC236}">
                <a16:creationId xmlns:a16="http://schemas.microsoft.com/office/drawing/2014/main" id="{C275350D-2395-604B-B8BF-56BBBDECA804}"/>
              </a:ext>
            </a:extLst>
          </p:cNvPr>
          <p:cNvSpPr txBox="1"/>
          <p:nvPr/>
        </p:nvSpPr>
        <p:spPr>
          <a:xfrm>
            <a:off x="1070514" y="4014439"/>
            <a:ext cx="10245562" cy="2000548"/>
          </a:xfrm>
          <a:prstGeom prst="rect">
            <a:avLst/>
          </a:prstGeom>
          <a:noFill/>
        </p:spPr>
        <p:txBody>
          <a:bodyPr wrap="none" rtlCol="0">
            <a:spAutoFit/>
          </a:bodyPr>
          <a:lstStyle/>
          <a:p>
            <a:r>
              <a:rPr lang="en-US" sz="4400" b="1" dirty="0">
                <a:solidFill>
                  <a:schemeClr val="bg1"/>
                </a:solidFill>
              </a:rPr>
              <a:t>How can MANRS actions prevent incidents </a:t>
            </a:r>
          </a:p>
          <a:p>
            <a:endParaRPr lang="en-US" sz="8000" b="1" dirty="0">
              <a:solidFill>
                <a:schemeClr val="bg1"/>
              </a:solidFill>
            </a:endParaRPr>
          </a:p>
        </p:txBody>
      </p:sp>
    </p:spTree>
    <p:extLst>
      <p:ext uri="{BB962C8B-B14F-4D97-AF65-F5344CB8AC3E}">
        <p14:creationId xmlns:p14="http://schemas.microsoft.com/office/powerpoint/2010/main" val="265298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8EAE-C606-3645-8D53-58A8EB657510}"/>
              </a:ext>
            </a:extLst>
          </p:cNvPr>
          <p:cNvSpPr>
            <a:spLocks noGrp="1"/>
          </p:cNvSpPr>
          <p:nvPr>
            <p:ph type="title"/>
          </p:nvPr>
        </p:nvSpPr>
        <p:spPr/>
        <p:txBody>
          <a:bodyPr/>
          <a:lstStyle/>
          <a:p>
            <a:r>
              <a:rPr lang="en-US" dirty="0"/>
              <a:t>MANRS observatory</a:t>
            </a:r>
          </a:p>
        </p:txBody>
      </p:sp>
      <p:pic>
        <p:nvPicPr>
          <p:cNvPr id="5" name="Content Placeholder 4">
            <a:extLst>
              <a:ext uri="{FF2B5EF4-FFF2-40B4-BE49-F238E27FC236}">
                <a16:creationId xmlns:a16="http://schemas.microsoft.com/office/drawing/2014/main" id="{595A0F6E-2E5B-E241-8DAD-92258F110B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7390" y="1825624"/>
            <a:ext cx="9096593" cy="4865107"/>
          </a:xfrm>
        </p:spPr>
      </p:pic>
    </p:spTree>
    <p:extLst>
      <p:ext uri="{BB962C8B-B14F-4D97-AF65-F5344CB8AC3E}">
        <p14:creationId xmlns:p14="http://schemas.microsoft.com/office/powerpoint/2010/main" val="412023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FECB-0420-4145-A6CC-41E744DC1C31}"/>
              </a:ext>
            </a:extLst>
          </p:cNvPr>
          <p:cNvSpPr>
            <a:spLocks noGrp="1"/>
          </p:cNvSpPr>
          <p:nvPr>
            <p:ph type="title"/>
          </p:nvPr>
        </p:nvSpPr>
        <p:spPr/>
        <p:txBody>
          <a:bodyPr/>
          <a:lstStyle/>
          <a:p>
            <a:r>
              <a:rPr lang="en-US" dirty="0"/>
              <a:t>MANRS Observatory</a:t>
            </a:r>
          </a:p>
        </p:txBody>
      </p:sp>
      <p:pic>
        <p:nvPicPr>
          <p:cNvPr id="4" name="Content Placeholder 3">
            <a:extLst>
              <a:ext uri="{FF2B5EF4-FFF2-40B4-BE49-F238E27FC236}">
                <a16:creationId xmlns:a16="http://schemas.microsoft.com/office/drawing/2014/main" id="{8FCB0CB4-1071-9240-AB9C-DD2F2AA40857}"/>
              </a:ext>
            </a:extLst>
          </p:cNvPr>
          <p:cNvPicPr>
            <a:picLocks noGrp="1" noChangeAspect="1"/>
          </p:cNvPicPr>
          <p:nvPr>
            <p:ph idx="1"/>
          </p:nvPr>
        </p:nvPicPr>
        <p:blipFill>
          <a:blip r:embed="rId2"/>
          <a:stretch>
            <a:fillRect/>
          </a:stretch>
        </p:blipFill>
        <p:spPr>
          <a:xfrm>
            <a:off x="853104" y="1842294"/>
            <a:ext cx="9205296" cy="5015706"/>
          </a:xfrm>
          <a:prstGeom prst="rect">
            <a:avLst/>
          </a:prstGeom>
        </p:spPr>
      </p:pic>
    </p:spTree>
    <p:extLst>
      <p:ext uri="{BB962C8B-B14F-4D97-AF65-F5344CB8AC3E}">
        <p14:creationId xmlns:p14="http://schemas.microsoft.com/office/powerpoint/2010/main" val="106690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84B0-6AEF-9D47-B1A7-BA7F121DB991}"/>
              </a:ext>
            </a:extLst>
          </p:cNvPr>
          <p:cNvSpPr>
            <a:spLocks noGrp="1"/>
          </p:cNvSpPr>
          <p:nvPr>
            <p:ph type="title"/>
          </p:nvPr>
        </p:nvSpPr>
        <p:spPr/>
        <p:txBody>
          <a:bodyPr/>
          <a:lstStyle/>
          <a:p>
            <a:r>
              <a:rPr lang="en-US" dirty="0"/>
              <a:t>How to contribute to MANRS from your CSIRT</a:t>
            </a:r>
          </a:p>
        </p:txBody>
      </p:sp>
      <p:sp>
        <p:nvSpPr>
          <p:cNvPr id="3" name="Content Placeholder 2">
            <a:extLst>
              <a:ext uri="{FF2B5EF4-FFF2-40B4-BE49-F238E27FC236}">
                <a16:creationId xmlns:a16="http://schemas.microsoft.com/office/drawing/2014/main" id="{82D2135B-9E9B-D24F-A6F2-4CE1C8AE5C94}"/>
              </a:ext>
            </a:extLst>
          </p:cNvPr>
          <p:cNvSpPr>
            <a:spLocks noGrp="1"/>
          </p:cNvSpPr>
          <p:nvPr>
            <p:ph idx="1"/>
          </p:nvPr>
        </p:nvSpPr>
        <p:spPr/>
        <p:txBody>
          <a:bodyPr/>
          <a:lstStyle/>
          <a:p>
            <a:r>
              <a:rPr lang="en-US" dirty="0"/>
              <a:t>Identify networks not following BCOPS </a:t>
            </a:r>
          </a:p>
          <a:p>
            <a:pPr lvl="1"/>
            <a:r>
              <a:rPr lang="en-US" dirty="0"/>
              <a:t>Usually involved in security incidents</a:t>
            </a:r>
          </a:p>
          <a:p>
            <a:pPr lvl="1"/>
            <a:r>
              <a:rPr lang="en-US" dirty="0"/>
              <a:t>Reported in CAIDA </a:t>
            </a:r>
            <a:r>
              <a:rPr lang="en-US" dirty="0" err="1"/>
              <a:t>spoofer</a:t>
            </a:r>
            <a:r>
              <a:rPr lang="en-US" dirty="0"/>
              <a:t> or </a:t>
            </a:r>
            <a:r>
              <a:rPr lang="en-US" dirty="0" err="1"/>
              <a:t>rpki</a:t>
            </a:r>
            <a:r>
              <a:rPr lang="en-US" dirty="0"/>
              <a:t> violations</a:t>
            </a:r>
          </a:p>
          <a:p>
            <a:pPr lvl="1"/>
            <a:r>
              <a:rPr lang="en-US" dirty="0"/>
              <a:t>Networks not present in peering </a:t>
            </a:r>
            <a:r>
              <a:rPr lang="en-US" dirty="0" err="1"/>
              <a:t>db</a:t>
            </a:r>
            <a:r>
              <a:rPr lang="en-US" dirty="0"/>
              <a:t>, </a:t>
            </a:r>
            <a:r>
              <a:rPr lang="en-US" dirty="0" err="1"/>
              <a:t>whois</a:t>
            </a:r>
            <a:r>
              <a:rPr lang="en-US" dirty="0"/>
              <a:t> or IRR</a:t>
            </a:r>
          </a:p>
          <a:p>
            <a:r>
              <a:rPr lang="en-US" dirty="0"/>
              <a:t>Help them </a:t>
            </a:r>
          </a:p>
          <a:p>
            <a:pPr lvl="1"/>
            <a:r>
              <a:rPr lang="en-US" dirty="0"/>
              <a:t>Promote NOGs, IXPs, NRENS, operational communities</a:t>
            </a:r>
          </a:p>
          <a:p>
            <a:pPr lvl="1"/>
            <a:r>
              <a:rPr lang="en-US" dirty="0"/>
              <a:t>Refer them to </a:t>
            </a:r>
            <a:r>
              <a:rPr lang="en-US" dirty="0" err="1"/>
              <a:t>MANRS.org</a:t>
            </a:r>
            <a:endParaRPr lang="en-US" dirty="0"/>
          </a:p>
          <a:p>
            <a:pPr lvl="1"/>
            <a:r>
              <a:rPr lang="en-US" dirty="0"/>
              <a:t>Engage them in LACNOG </a:t>
            </a:r>
          </a:p>
          <a:p>
            <a:r>
              <a:rPr lang="en-US" dirty="0"/>
              <a:t> Generating awareness regarding routing incidents ( reports, presentations, surveys, </a:t>
            </a:r>
            <a:r>
              <a:rPr lang="en-US" dirty="0" err="1"/>
              <a:t>etc</a:t>
            </a:r>
            <a:r>
              <a:rPr lang="en-US" dirty="0"/>
              <a:t>)</a:t>
            </a:r>
          </a:p>
          <a:p>
            <a:r>
              <a:rPr lang="en-US" dirty="0"/>
              <a:t>There are tools available </a:t>
            </a:r>
          </a:p>
          <a:p>
            <a:endParaRPr lang="en-US" dirty="0"/>
          </a:p>
        </p:txBody>
      </p:sp>
    </p:spTree>
    <p:extLst>
      <p:ext uri="{BB962C8B-B14F-4D97-AF65-F5344CB8AC3E}">
        <p14:creationId xmlns:p14="http://schemas.microsoft.com/office/powerpoint/2010/main" val="1010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CA90-CC38-BE49-B42A-EB96386697DB}"/>
              </a:ext>
            </a:extLst>
          </p:cNvPr>
          <p:cNvSpPr>
            <a:spLocks noGrp="1"/>
          </p:cNvSpPr>
          <p:nvPr>
            <p:ph type="title"/>
          </p:nvPr>
        </p:nvSpPr>
        <p:spPr/>
        <p:txBody>
          <a:bodyPr/>
          <a:lstStyle/>
          <a:p>
            <a:r>
              <a:rPr lang="en-US" dirty="0"/>
              <a:t>MANRS Training Modules</a:t>
            </a:r>
            <a:br>
              <a:rPr lang="en-US" dirty="0"/>
            </a:br>
            <a:endParaRPr lang="en-US" dirty="0"/>
          </a:p>
        </p:txBody>
      </p:sp>
      <p:sp>
        <p:nvSpPr>
          <p:cNvPr id="3" name="Content Placeholder 2">
            <a:extLst>
              <a:ext uri="{FF2B5EF4-FFF2-40B4-BE49-F238E27FC236}">
                <a16:creationId xmlns:a16="http://schemas.microsoft.com/office/drawing/2014/main" id="{F7D51C1C-7E65-8E40-9A24-926A66C24ABC}"/>
              </a:ext>
            </a:extLst>
          </p:cNvPr>
          <p:cNvSpPr>
            <a:spLocks noGrp="1"/>
          </p:cNvSpPr>
          <p:nvPr>
            <p:ph idx="1"/>
          </p:nvPr>
        </p:nvSpPr>
        <p:spPr/>
        <p:txBody>
          <a:bodyPr/>
          <a:lstStyle/>
          <a:p>
            <a:endParaRPr lang="en-US" dirty="0"/>
          </a:p>
        </p:txBody>
      </p:sp>
      <p:graphicFrame>
        <p:nvGraphicFramePr>
          <p:cNvPr id="5" name="Content Placeholder 8">
            <a:extLst>
              <a:ext uri="{FF2B5EF4-FFF2-40B4-BE49-F238E27FC236}">
                <a16:creationId xmlns:a16="http://schemas.microsoft.com/office/drawing/2014/main" id="{3BD1604E-6EA9-6345-BB4E-3EE265D66ACD}"/>
              </a:ext>
            </a:extLst>
          </p:cNvPr>
          <p:cNvGraphicFramePr>
            <a:graphicFrameLocks/>
          </p:cNvGraphicFramePr>
          <p:nvPr>
            <p:extLst>
              <p:ext uri="{D42A27DB-BD31-4B8C-83A1-F6EECF244321}">
                <p14:modId xmlns:p14="http://schemas.microsoft.com/office/powerpoint/2010/main" val="1413385893"/>
              </p:ext>
            </p:extLst>
          </p:nvPr>
        </p:nvGraphicFramePr>
        <p:xfrm>
          <a:off x="606656" y="1963542"/>
          <a:ext cx="11122026" cy="4937760"/>
        </p:xfrm>
        <a:graphic>
          <a:graphicData uri="http://schemas.openxmlformats.org/drawingml/2006/table">
            <a:tbl>
              <a:tblPr firstRow="1" bandRow="1">
                <a:tableStyleId>{5C22544A-7EE6-4342-B048-85BDC9FD1C3A}</a:tableStyleId>
              </a:tblPr>
              <a:tblGrid>
                <a:gridCol w="3707342">
                  <a:extLst>
                    <a:ext uri="{9D8B030D-6E8A-4147-A177-3AD203B41FA5}">
                      <a16:colId xmlns:a16="http://schemas.microsoft.com/office/drawing/2014/main" val="1000456101"/>
                    </a:ext>
                  </a:extLst>
                </a:gridCol>
                <a:gridCol w="3707342">
                  <a:extLst>
                    <a:ext uri="{9D8B030D-6E8A-4147-A177-3AD203B41FA5}">
                      <a16:colId xmlns:a16="http://schemas.microsoft.com/office/drawing/2014/main" val="4289467992"/>
                    </a:ext>
                  </a:extLst>
                </a:gridCol>
                <a:gridCol w="3707342">
                  <a:extLst>
                    <a:ext uri="{9D8B030D-6E8A-4147-A177-3AD203B41FA5}">
                      <a16:colId xmlns:a16="http://schemas.microsoft.com/office/drawing/2014/main" val="2114066742"/>
                    </a:ext>
                  </a:extLst>
                </a:gridCol>
              </a:tblGrid>
              <a:tr h="370840">
                <a:tc>
                  <a:txBody>
                    <a:bodyPr/>
                    <a:lstStyle/>
                    <a:p>
                      <a:r>
                        <a:rPr lang="en-US" b="1" dirty="0">
                          <a:solidFill>
                            <a:srgbClr val="FFFFFF"/>
                          </a:solidFill>
                        </a:rPr>
                        <a:t>Module 1: Introduction to MANRS</a:t>
                      </a:r>
                      <a:endParaRPr lang="en-US" dirty="0">
                        <a:solidFill>
                          <a:srgbClr val="FFFFFF"/>
                        </a:solidFill>
                      </a:endParaRPr>
                    </a:p>
                    <a:p>
                      <a:r>
                        <a:rPr lang="en-US" sz="1200" b="0" dirty="0"/>
                        <a:t>What is MANRS, and why should you join? MANRS is a global initiative to implement crucial fixes needed to eliminate the most common routing threats. In this module you will learn about vulnerabilities of the Internet routing system and how four simple steps, called MANRS Actions, can help dramatically improve Internet security and reliability.</a:t>
                      </a:r>
                    </a:p>
                    <a:p>
                      <a:endParaRPr lang="en-US" dirty="0"/>
                    </a:p>
                  </a:txBody>
                  <a:tcPr/>
                </a:tc>
                <a:tc>
                  <a:txBody>
                    <a:bodyPr/>
                    <a:lstStyle/>
                    <a:p>
                      <a:r>
                        <a:rPr lang="en-US" b="1" dirty="0"/>
                        <a:t>Module 2: IRRs, RPKI, and PeeringDB</a:t>
                      </a:r>
                      <a:endParaRPr lang="en-US" dirty="0"/>
                    </a:p>
                    <a:p>
                      <a:r>
                        <a:rPr lang="en-US" sz="1200" b="0" dirty="0"/>
                        <a:t>This module helps you understand the databases and repositories MANRS participants should use to document routing policy and maintain contact information. You’ll learn what database objects to use to document routing information related to your network and how to register information in the RPKI system. Finally, you will learn how to use the Peering DB and other databases to publish your contact information.</a:t>
                      </a:r>
                    </a:p>
                    <a:p>
                      <a:endParaRPr lang="en-US" dirty="0"/>
                    </a:p>
                  </a:txBody>
                  <a:tcPr/>
                </a:tc>
                <a:tc>
                  <a:txBody>
                    <a:bodyPr/>
                    <a:lstStyle/>
                    <a:p>
                      <a:r>
                        <a:rPr lang="en-US" b="1" dirty="0"/>
                        <a:t>Module 3: Global Validation: Facilitating validation of routing information on a global scale</a:t>
                      </a:r>
                      <a:endParaRPr lang="en-US" dirty="0"/>
                    </a:p>
                    <a:p>
                      <a:r>
                        <a:rPr lang="en-US" sz="1200" b="0" dirty="0"/>
                        <a:t>In this module, you will learn how to prevent incorrect routing announcements from your customers and your own network. The module explains how filters can be built, including the tools used to build them. It also shows how to signal to other networks which announcements from the network are correct.</a:t>
                      </a:r>
                    </a:p>
                    <a:p>
                      <a:endParaRPr lang="en-US" dirty="0"/>
                    </a:p>
                  </a:txBody>
                  <a:tcPr/>
                </a:tc>
                <a:extLst>
                  <a:ext uri="{0D108BD9-81ED-4DB2-BD59-A6C34878D82A}">
                    <a16:rowId xmlns:a16="http://schemas.microsoft.com/office/drawing/2014/main" val="3542976885"/>
                  </a:ext>
                </a:extLst>
              </a:tr>
              <a:tr h="370840">
                <a:tc>
                  <a:txBody>
                    <a:bodyPr/>
                    <a:lstStyle/>
                    <a:p>
                      <a:r>
                        <a:rPr lang="en-US" b="1" dirty="0"/>
                        <a:t>Module 4: Filtering: Preventing propagation of incorrect routing information</a:t>
                      </a:r>
                      <a:endParaRPr lang="en-US" dirty="0"/>
                    </a:p>
                    <a:p>
                      <a:r>
                        <a:rPr lang="en-US" sz="1200" dirty="0"/>
                        <a:t>This module will help you apply anti-spoofing measures within your network. After this module you will be able to identify points/devices in the network topology where anti-spoofing measures should be applied, identify adequate techniques to be used (for example, </a:t>
                      </a:r>
                      <a:r>
                        <a:rPr lang="en-US" sz="1200" dirty="0" err="1"/>
                        <a:t>uRPF</a:t>
                      </a:r>
                      <a:r>
                        <a:rPr lang="en-US" sz="1200" dirty="0"/>
                        <a:t>, or ACL filtering), configure your devices to prevent IP spoofing, and verify that the protection works.</a:t>
                      </a:r>
                    </a:p>
                    <a:p>
                      <a:endParaRPr lang="en-US" sz="1200" dirty="0"/>
                    </a:p>
                  </a:txBody>
                  <a:tcPr/>
                </a:tc>
                <a:tc>
                  <a:txBody>
                    <a:bodyPr/>
                    <a:lstStyle/>
                    <a:p>
                      <a:r>
                        <a:rPr lang="en-US" b="1" dirty="0"/>
                        <a:t>Module 5: Anti-Spoofing: Preventing traffic with spoofed source IP addresses</a:t>
                      </a:r>
                      <a:endParaRPr lang="en-US" dirty="0"/>
                    </a:p>
                    <a:p>
                      <a:r>
                        <a:rPr lang="en-US" sz="1200" dirty="0"/>
                        <a:t>This module is to understand how to create and maintain contact information in publicly accessible places. It explains why it is important to publish and maintain contact information, how to publish contact information to Regional Internet Registries (RIRs), Internet Routing Registries (IRRs), and </a:t>
                      </a:r>
                      <a:r>
                        <a:rPr lang="en-US" sz="1200" dirty="0" err="1"/>
                        <a:t>PeeringDB</a:t>
                      </a:r>
                      <a:r>
                        <a:rPr lang="en-US" sz="1200" dirty="0"/>
                        <a:t>, and what contact information you should publish to a company website.</a:t>
                      </a:r>
                    </a:p>
                    <a:p>
                      <a:endParaRPr lang="en-US" dirty="0"/>
                    </a:p>
                  </a:txBody>
                  <a:tcPr/>
                </a:tc>
                <a:tc>
                  <a:txBody>
                    <a:bodyPr/>
                    <a:lstStyle/>
                    <a:p>
                      <a:r>
                        <a:rPr lang="en-US" b="1" dirty="0"/>
                        <a:t>Module 6: Coordination: Global communication between network operators</a:t>
                      </a:r>
                      <a:endParaRPr lang="en-US" dirty="0"/>
                    </a:p>
                    <a:p>
                      <a:r>
                        <a:rPr lang="en-US" sz="1200" dirty="0"/>
                        <a:t>This module helps you understand how to enable others to validate route announcements originating from your network by documenting a Network Routing Policy. You’ll learn what a Network Routing Policy is, how to document your organization’s Network Routing Policy and make it publicly available in order to signal to other networks which announcements from your network are correct.</a:t>
                      </a:r>
                    </a:p>
                    <a:p>
                      <a:endParaRPr lang="en-US" dirty="0"/>
                    </a:p>
                  </a:txBody>
                  <a:tcPr/>
                </a:tc>
                <a:extLst>
                  <a:ext uri="{0D108BD9-81ED-4DB2-BD59-A6C34878D82A}">
                    <a16:rowId xmlns:a16="http://schemas.microsoft.com/office/drawing/2014/main" val="1867066570"/>
                  </a:ext>
                </a:extLst>
              </a:tr>
            </a:tbl>
          </a:graphicData>
        </a:graphic>
      </p:graphicFrame>
    </p:spTree>
    <p:extLst>
      <p:ext uri="{BB962C8B-B14F-4D97-AF65-F5344CB8AC3E}">
        <p14:creationId xmlns:p14="http://schemas.microsoft.com/office/powerpoint/2010/main" val="61550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3A3F-989F-034E-B62E-88DF3B436F4B}"/>
              </a:ext>
            </a:extLst>
          </p:cNvPr>
          <p:cNvSpPr>
            <a:spLocks noGrp="1"/>
          </p:cNvSpPr>
          <p:nvPr>
            <p:ph type="title"/>
          </p:nvPr>
        </p:nvSpPr>
        <p:spPr/>
        <p:txBody>
          <a:bodyPr/>
          <a:lstStyle/>
          <a:p>
            <a:r>
              <a:rPr lang="en-US" dirty="0"/>
              <a:t>MANRS IXPP</a:t>
            </a:r>
            <a:br>
              <a:rPr lang="en-US" dirty="0"/>
            </a:br>
            <a:r>
              <a:rPr lang="en-US" sz="2800" dirty="0"/>
              <a:t>MANRS IXP Partnership </a:t>
            </a:r>
            <a:r>
              <a:rPr lang="en-US" sz="2800" dirty="0" err="1"/>
              <a:t>Programme</a:t>
            </a:r>
            <a:endParaRPr lang="en-US" sz="2800" dirty="0"/>
          </a:p>
        </p:txBody>
      </p:sp>
      <p:sp>
        <p:nvSpPr>
          <p:cNvPr id="3" name="Content Placeholder 2">
            <a:extLst>
              <a:ext uri="{FF2B5EF4-FFF2-40B4-BE49-F238E27FC236}">
                <a16:creationId xmlns:a16="http://schemas.microsoft.com/office/drawing/2014/main" id="{7C2017A8-0BEA-9540-B38D-F273DB29E085}"/>
              </a:ext>
            </a:extLst>
          </p:cNvPr>
          <p:cNvSpPr>
            <a:spLocks noGrp="1"/>
          </p:cNvSpPr>
          <p:nvPr>
            <p:ph idx="1"/>
          </p:nvPr>
        </p:nvSpPr>
        <p:spPr/>
        <p:txBody>
          <a:bodyPr>
            <a:normAutofit lnSpcReduction="10000"/>
          </a:bodyPr>
          <a:lstStyle/>
          <a:p>
            <a:r>
              <a:rPr lang="en-US" b="1" dirty="0"/>
              <a:t>Action 1 – Filtering</a:t>
            </a:r>
          </a:p>
          <a:p>
            <a:pPr lvl="1"/>
            <a:r>
              <a:rPr lang="en-US" dirty="0"/>
              <a:t>BGP, RPKI, </a:t>
            </a:r>
            <a:r>
              <a:rPr lang="en-US" dirty="0" err="1"/>
              <a:t>etc</a:t>
            </a:r>
            <a:endParaRPr lang="en-US" dirty="0"/>
          </a:p>
          <a:p>
            <a:r>
              <a:rPr lang="en-US" b="1" dirty="0"/>
              <a:t>Action 2. Promotion</a:t>
            </a:r>
          </a:p>
          <a:p>
            <a:pPr lvl="1"/>
            <a:r>
              <a:rPr lang="en-US" dirty="0"/>
              <a:t>Events, membership, fees, </a:t>
            </a:r>
            <a:r>
              <a:rPr lang="en-US" dirty="0" err="1"/>
              <a:t>etc</a:t>
            </a:r>
            <a:endParaRPr lang="en-US" dirty="0"/>
          </a:p>
          <a:p>
            <a:r>
              <a:rPr lang="en-US" b="1" dirty="0"/>
              <a:t>Action 3 - Protect Peering Fabric</a:t>
            </a:r>
          </a:p>
          <a:p>
            <a:pPr lvl="1"/>
            <a:r>
              <a:rPr lang="en-US" dirty="0"/>
              <a:t>L2 BCOP</a:t>
            </a:r>
          </a:p>
          <a:p>
            <a:r>
              <a:rPr lang="en-US" b="1" dirty="0"/>
              <a:t>Action 4 – Coordination</a:t>
            </a:r>
          </a:p>
          <a:p>
            <a:pPr lvl="1"/>
            <a:r>
              <a:rPr lang="en-US" dirty="0"/>
              <a:t>Updated and shared contact information</a:t>
            </a:r>
          </a:p>
          <a:p>
            <a:r>
              <a:rPr lang="en-US" b="1" dirty="0"/>
              <a:t>Action</a:t>
            </a:r>
            <a:r>
              <a:rPr lang="es-ES_tradnl" b="1" dirty="0"/>
              <a:t> 5. </a:t>
            </a:r>
            <a:r>
              <a:rPr lang="es-ES_tradnl" b="1" dirty="0" err="1"/>
              <a:t>Operation</a:t>
            </a:r>
            <a:r>
              <a:rPr lang="es-ES_tradnl" b="1" dirty="0"/>
              <a:t> </a:t>
            </a:r>
            <a:r>
              <a:rPr lang="es-ES_tradnl" b="1" dirty="0" err="1"/>
              <a:t>support</a:t>
            </a:r>
            <a:r>
              <a:rPr lang="es-ES_tradnl" b="1" dirty="0"/>
              <a:t> </a:t>
            </a:r>
            <a:r>
              <a:rPr lang="es-ES_tradnl" b="1" dirty="0" err="1"/>
              <a:t>tools</a:t>
            </a:r>
            <a:endParaRPr lang="es-ES_tradnl" b="1" dirty="0"/>
          </a:p>
          <a:p>
            <a:pPr lvl="1"/>
            <a:r>
              <a:rPr lang="es-ES_tradnl" dirty="0" err="1"/>
              <a:t>Looking</a:t>
            </a:r>
            <a:r>
              <a:rPr lang="es-ES_tradnl" dirty="0"/>
              <a:t> </a:t>
            </a:r>
            <a:r>
              <a:rPr lang="es-ES_tradnl" dirty="0" err="1"/>
              <a:t>Glass</a:t>
            </a:r>
            <a:r>
              <a:rPr lang="es-ES_tradnl" dirty="0"/>
              <a:t>, </a:t>
            </a:r>
            <a:r>
              <a:rPr lang="es-ES_tradnl" dirty="0" err="1"/>
              <a:t>etc</a:t>
            </a:r>
            <a:endParaRPr lang="en-US" dirty="0"/>
          </a:p>
        </p:txBody>
      </p:sp>
    </p:spTree>
    <p:extLst>
      <p:ext uri="{BB962C8B-B14F-4D97-AF65-F5344CB8AC3E}">
        <p14:creationId xmlns:p14="http://schemas.microsoft.com/office/powerpoint/2010/main" val="55545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866C-7AAD-2B43-B694-939CCB070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A05571-6ABB-B049-B6D4-4E34D08A4774}"/>
              </a:ext>
            </a:extLst>
          </p:cNvPr>
          <p:cNvSpPr>
            <a:spLocks noGrp="1"/>
          </p:cNvSpPr>
          <p:nvPr>
            <p:ph idx="1"/>
          </p:nvPr>
        </p:nvSpPr>
        <p:spPr>
          <a:xfrm>
            <a:off x="838200" y="2587083"/>
            <a:ext cx="10515600" cy="3545275"/>
          </a:xfrm>
        </p:spPr>
        <p:txBody>
          <a:bodyPr/>
          <a:lstStyle/>
          <a:p>
            <a:pPr marL="0" indent="0">
              <a:buNone/>
            </a:pPr>
            <a:r>
              <a:rPr lang="en-US" dirty="0"/>
              <a:t>MANRS is a community effort</a:t>
            </a:r>
          </a:p>
          <a:p>
            <a:pPr marL="0" indent="0">
              <a:buNone/>
            </a:pPr>
            <a:r>
              <a:rPr lang="en-US" dirty="0"/>
              <a:t>CSIRTs can contribute significantly</a:t>
            </a:r>
          </a:p>
          <a:p>
            <a:pPr marL="0" indent="0">
              <a:buNone/>
            </a:pPr>
            <a:r>
              <a:rPr lang="en-US" dirty="0"/>
              <a:t>Message to Network Operators:</a:t>
            </a:r>
          </a:p>
          <a:p>
            <a:pPr marL="0" indent="0">
              <a:buNone/>
            </a:pPr>
            <a:r>
              <a:rPr lang="en-US" dirty="0"/>
              <a:t>”Your security is in someone else’s hands. The actions of others directly impact you and your network security (and vice versa)”</a:t>
            </a:r>
          </a:p>
          <a:p>
            <a:pPr marL="0" indent="0">
              <a:buNone/>
            </a:pPr>
            <a:endParaRPr lang="en-US" dirty="0"/>
          </a:p>
          <a:p>
            <a:pPr marL="0" indent="0">
              <a:buNone/>
            </a:pPr>
            <a:r>
              <a:rPr lang="en-US" dirty="0"/>
              <a:t>QUESTIONS?</a:t>
            </a:r>
          </a:p>
          <a:p>
            <a:pPr marL="0" indent="0">
              <a:buNone/>
            </a:pPr>
            <a:r>
              <a:rPr lang="en-US" dirty="0">
                <a:hlinkClick r:id="rId2"/>
              </a:rPr>
              <a:t>lucimara@cert.br</a:t>
            </a:r>
            <a:r>
              <a:rPr lang="en-US" dirty="0"/>
              <a:t>			</a:t>
            </a:r>
            <a:r>
              <a:rPr lang="en-US" dirty="0">
                <a:hlinkClick r:id="rId3"/>
              </a:rPr>
              <a:t>oflaherty@isoc.org</a:t>
            </a:r>
            <a:endParaRPr lang="en-US" dirty="0"/>
          </a:p>
          <a:p>
            <a:pPr marL="0" indent="0">
              <a:buNone/>
            </a:pPr>
            <a:endParaRPr lang="en-US" dirty="0"/>
          </a:p>
        </p:txBody>
      </p:sp>
    </p:spTree>
    <p:extLst>
      <p:ext uri="{BB962C8B-B14F-4D97-AF65-F5344CB8AC3E}">
        <p14:creationId xmlns:p14="http://schemas.microsoft.com/office/powerpoint/2010/main" val="181613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BB913-3443-8343-9F17-3A89B253E615}"/>
              </a:ext>
            </a:extLst>
          </p:cNvPr>
          <p:cNvSpPr>
            <a:spLocks noGrp="1"/>
          </p:cNvSpPr>
          <p:nvPr>
            <p:ph type="title"/>
          </p:nvPr>
        </p:nvSpPr>
        <p:spPr/>
        <p:txBody>
          <a:bodyPr/>
          <a:lstStyle/>
          <a:p>
            <a:r>
              <a:rPr lang="es-MX" sz="5400" dirty="0"/>
              <a:t>Why MANRS</a:t>
            </a:r>
            <a:r>
              <a:rPr lang="en-US" dirty="0"/>
              <a:t> </a:t>
            </a:r>
            <a:br>
              <a:rPr lang="en-US" dirty="0"/>
            </a:br>
            <a:r>
              <a:rPr lang="en-US" dirty="0"/>
              <a:t>How routing works</a:t>
            </a:r>
            <a:endParaRPr lang="es-MX" sz="5400" dirty="0"/>
          </a:p>
        </p:txBody>
      </p:sp>
      <p:sp>
        <p:nvSpPr>
          <p:cNvPr id="3" name="Marcador de contenido 2">
            <a:extLst>
              <a:ext uri="{FF2B5EF4-FFF2-40B4-BE49-F238E27FC236}">
                <a16:creationId xmlns:a16="http://schemas.microsoft.com/office/drawing/2014/main" id="{6550F480-0B9F-9443-856A-39E7E4F58FB8}"/>
              </a:ext>
            </a:extLst>
          </p:cNvPr>
          <p:cNvSpPr>
            <a:spLocks noGrp="1"/>
          </p:cNvSpPr>
          <p:nvPr>
            <p:ph idx="1"/>
          </p:nvPr>
        </p:nvSpPr>
        <p:spPr>
          <a:xfrm>
            <a:off x="838200" y="2370137"/>
            <a:ext cx="10515600" cy="4351338"/>
          </a:xfrm>
        </p:spPr>
        <p:txBody>
          <a:bodyPr/>
          <a:lstStyle/>
          <a:p>
            <a:r>
              <a:rPr lang="es-MX" dirty="0"/>
              <a:t>PACKETS</a:t>
            </a:r>
          </a:p>
          <a:p>
            <a:endParaRPr lang="es-MX" dirty="0"/>
          </a:p>
          <a:p>
            <a:r>
              <a:rPr lang="es-MX" dirty="0"/>
              <a:t>DESTINATIONS / ANNOUNCEMENTS</a:t>
            </a:r>
          </a:p>
          <a:p>
            <a:endParaRPr lang="es-MX" dirty="0"/>
          </a:p>
          <a:p>
            <a:r>
              <a:rPr lang="es-MX" dirty="0"/>
              <a:t>REACHABILITY</a:t>
            </a:r>
          </a:p>
          <a:p>
            <a:endParaRPr lang="es-MX" dirty="0"/>
          </a:p>
          <a:p>
            <a:r>
              <a:rPr lang="es-MX" dirty="0"/>
              <a:t>FORWARDING</a:t>
            </a:r>
          </a:p>
          <a:p>
            <a:endParaRPr lang="es-MX" dirty="0"/>
          </a:p>
        </p:txBody>
      </p:sp>
      <p:sp>
        <p:nvSpPr>
          <p:cNvPr id="4" name="Marcador de número de diapositiva 3">
            <a:extLst>
              <a:ext uri="{FF2B5EF4-FFF2-40B4-BE49-F238E27FC236}">
                <a16:creationId xmlns:a16="http://schemas.microsoft.com/office/drawing/2014/main" id="{DD3D0186-6499-0341-B366-3E2C636EB142}"/>
              </a:ext>
            </a:extLst>
          </p:cNvPr>
          <p:cNvSpPr>
            <a:spLocks noGrp="1"/>
          </p:cNvSpPr>
          <p:nvPr>
            <p:ph type="sldNum" sz="quarter" idx="12"/>
          </p:nvPr>
        </p:nvSpPr>
        <p:spPr/>
        <p:txBody>
          <a:bodyPr/>
          <a:lstStyle/>
          <a:p>
            <a:fld id="{E31375A4-56A4-47D6-9801-1991572033F7}" type="slidenum">
              <a:rPr lang="en-US" smtClean="0"/>
              <a:pPr/>
              <a:t>2</a:t>
            </a:fld>
            <a:endParaRPr lang="en-US"/>
          </a:p>
        </p:txBody>
      </p:sp>
      <p:pic>
        <p:nvPicPr>
          <p:cNvPr id="5" name="Picture 4">
            <a:extLst>
              <a:ext uri="{FF2B5EF4-FFF2-40B4-BE49-F238E27FC236}">
                <a16:creationId xmlns:a16="http://schemas.microsoft.com/office/drawing/2014/main" id="{C6151988-76FB-0545-8478-F8B9CC91D7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7792" y="1873408"/>
            <a:ext cx="3627931" cy="4806176"/>
          </a:xfrm>
          <a:prstGeom prst="rect">
            <a:avLst/>
          </a:prstGeom>
        </p:spPr>
      </p:pic>
    </p:spTree>
    <p:extLst>
      <p:ext uri="{BB962C8B-B14F-4D97-AF65-F5344CB8AC3E}">
        <p14:creationId xmlns:p14="http://schemas.microsoft.com/office/powerpoint/2010/main" val="75705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83E1-6838-0F4C-8248-949C93426EF9}"/>
              </a:ext>
            </a:extLst>
          </p:cNvPr>
          <p:cNvSpPr>
            <a:spLocks noGrp="1"/>
          </p:cNvSpPr>
          <p:nvPr>
            <p:ph type="title"/>
          </p:nvPr>
        </p:nvSpPr>
        <p:spPr/>
        <p:txBody>
          <a:bodyPr/>
          <a:lstStyle/>
          <a:p>
            <a:r>
              <a:rPr lang="en-US" dirty="0"/>
              <a:t>What problems are we trying to mitigate: Routing incidents</a:t>
            </a:r>
          </a:p>
        </p:txBody>
      </p:sp>
      <p:sp>
        <p:nvSpPr>
          <p:cNvPr id="3" name="Content Placeholder 2">
            <a:extLst>
              <a:ext uri="{FF2B5EF4-FFF2-40B4-BE49-F238E27FC236}">
                <a16:creationId xmlns:a16="http://schemas.microsoft.com/office/drawing/2014/main" id="{0D3D2BDB-9870-1445-AE47-A6499429E8B8}"/>
              </a:ext>
            </a:extLst>
          </p:cNvPr>
          <p:cNvSpPr>
            <a:spLocks noGrp="1"/>
          </p:cNvSpPr>
          <p:nvPr>
            <p:ph idx="1"/>
          </p:nvPr>
        </p:nvSpPr>
        <p:spPr/>
        <p:txBody>
          <a:bodyPr/>
          <a:lstStyle/>
          <a:p>
            <a:endParaRPr lang="en-US"/>
          </a:p>
        </p:txBody>
      </p:sp>
      <p:graphicFrame>
        <p:nvGraphicFramePr>
          <p:cNvPr id="6" name="Table 5">
            <a:extLst>
              <a:ext uri="{FF2B5EF4-FFF2-40B4-BE49-F238E27FC236}">
                <a16:creationId xmlns:a16="http://schemas.microsoft.com/office/drawing/2014/main" id="{E16D3E6E-4510-594F-B082-CB88772C1349}"/>
              </a:ext>
            </a:extLst>
          </p:cNvPr>
          <p:cNvGraphicFramePr>
            <a:graphicFrameLocks noGrp="1"/>
          </p:cNvGraphicFramePr>
          <p:nvPr>
            <p:extLst>
              <p:ext uri="{D42A27DB-BD31-4B8C-83A1-F6EECF244321}">
                <p14:modId xmlns:p14="http://schemas.microsoft.com/office/powerpoint/2010/main" val="1439723799"/>
              </p:ext>
            </p:extLst>
          </p:nvPr>
        </p:nvGraphicFramePr>
        <p:xfrm>
          <a:off x="0" y="1865032"/>
          <a:ext cx="12191999" cy="4961965"/>
        </p:xfrm>
        <a:graphic>
          <a:graphicData uri="http://schemas.openxmlformats.org/drawingml/2006/table">
            <a:tbl>
              <a:tblPr firstRow="1" bandRow="1">
                <a:tableStyleId>{5C22544A-7EE6-4342-B048-85BDC9FD1C3A}</a:tableStyleId>
              </a:tblPr>
              <a:tblGrid>
                <a:gridCol w="1673714">
                  <a:extLst>
                    <a:ext uri="{9D8B030D-6E8A-4147-A177-3AD203B41FA5}">
                      <a16:colId xmlns:a16="http://schemas.microsoft.com/office/drawing/2014/main" val="251979578"/>
                    </a:ext>
                  </a:extLst>
                </a:gridCol>
                <a:gridCol w="3986552">
                  <a:extLst>
                    <a:ext uri="{9D8B030D-6E8A-4147-A177-3AD203B41FA5}">
                      <a16:colId xmlns:a16="http://schemas.microsoft.com/office/drawing/2014/main" val="2695415946"/>
                    </a:ext>
                  </a:extLst>
                </a:gridCol>
                <a:gridCol w="2904297">
                  <a:extLst>
                    <a:ext uri="{9D8B030D-6E8A-4147-A177-3AD203B41FA5}">
                      <a16:colId xmlns:a16="http://schemas.microsoft.com/office/drawing/2014/main" val="3491660064"/>
                    </a:ext>
                  </a:extLst>
                </a:gridCol>
                <a:gridCol w="3627436">
                  <a:extLst>
                    <a:ext uri="{9D8B030D-6E8A-4147-A177-3AD203B41FA5}">
                      <a16:colId xmlns:a16="http://schemas.microsoft.com/office/drawing/2014/main" val="4254707045"/>
                    </a:ext>
                  </a:extLst>
                </a:gridCol>
              </a:tblGrid>
              <a:tr h="329807">
                <a:tc>
                  <a:txBody>
                    <a:bodyPr/>
                    <a:lstStyle/>
                    <a:p>
                      <a:r>
                        <a:rPr lang="en-US" dirty="0"/>
                        <a:t>Event</a:t>
                      </a:r>
                    </a:p>
                  </a:txBody>
                  <a:tcPr/>
                </a:tc>
                <a:tc>
                  <a:txBody>
                    <a:bodyPr/>
                    <a:lstStyle/>
                    <a:p>
                      <a:r>
                        <a:rPr lang="en-US" dirty="0"/>
                        <a:t>Explanation</a:t>
                      </a:r>
                    </a:p>
                  </a:txBody>
                  <a:tcPr/>
                </a:tc>
                <a:tc>
                  <a:txBody>
                    <a:bodyPr/>
                    <a:lstStyle/>
                    <a:p>
                      <a:r>
                        <a:rPr lang="en-US" dirty="0"/>
                        <a:t>Repercussions</a:t>
                      </a:r>
                    </a:p>
                  </a:txBody>
                  <a:tcPr/>
                </a:tc>
                <a:tc>
                  <a:txBody>
                    <a:bodyPr/>
                    <a:lstStyle/>
                    <a:p>
                      <a:r>
                        <a:rPr lang="en-US" dirty="0"/>
                        <a:t>Example</a:t>
                      </a:r>
                    </a:p>
                  </a:txBody>
                  <a:tcPr/>
                </a:tc>
                <a:extLst>
                  <a:ext uri="{0D108BD9-81ED-4DB2-BD59-A6C34878D82A}">
                    <a16:rowId xmlns:a16="http://schemas.microsoft.com/office/drawing/2014/main" val="2369161824"/>
                  </a:ext>
                </a:extLst>
              </a:tr>
              <a:tr h="1319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Prefix/Route Hijacking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network operator or attacker impersonates another network operator, pretending that a server or network is their client.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Packets are forwarded to the wrong place, and can cause Denial of Service (</a:t>
                      </a:r>
                      <a:r>
                        <a:rPr lang="en-US" dirty="0" err="1"/>
                        <a:t>DoS</a:t>
                      </a:r>
                      <a:r>
                        <a:rPr lang="en-US" dirty="0"/>
                        <a:t>) attacks or traffic interception.</a:t>
                      </a:r>
                    </a:p>
                  </a:txBody>
                  <a:tcPr/>
                </a:tc>
                <a:tc>
                  <a:txBody>
                    <a:bodyPr/>
                    <a:lstStyle/>
                    <a:p>
                      <a:r>
                        <a:rPr lang="en-US" sz="1800" i="1" dirty="0"/>
                        <a:t>The 2008 YouTube hijack</a:t>
                      </a:r>
                      <a:endParaRPr lang="en-US" dirty="0"/>
                    </a:p>
                  </a:txBody>
                  <a:tcPr/>
                </a:tc>
                <a:extLst>
                  <a:ext uri="{0D108BD9-81ED-4DB2-BD59-A6C34878D82A}">
                    <a16:rowId xmlns:a16="http://schemas.microsoft.com/office/drawing/2014/main" val="2476391560"/>
                  </a:ext>
                </a:extLst>
              </a:tr>
              <a:tr h="1813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Route Leak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network operator with multiple upstream providers (often due to accidental misconfiguration) announces to one upstream provider that is has a route to a destination through the other upstream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be used for traffic inspection and reconnaissance.</a:t>
                      </a:r>
                    </a:p>
                    <a:p>
                      <a:endParaRPr lang="en-US" dirty="0"/>
                    </a:p>
                  </a:txBody>
                  <a:tcPr/>
                </a:tc>
                <a:tc>
                  <a:txBody>
                    <a:bodyPr/>
                    <a:lstStyle/>
                    <a:p>
                      <a:r>
                        <a:rPr lang="en-US" sz="1800" i="1" dirty="0"/>
                        <a:t>September 2014. </a:t>
                      </a:r>
                      <a:r>
                        <a:rPr lang="en-US" sz="1800" i="1" dirty="0" err="1"/>
                        <a:t>VolumeDrive</a:t>
                      </a:r>
                      <a:r>
                        <a:rPr lang="en-US" sz="1800" i="1" dirty="0"/>
                        <a:t> began announcing to </a:t>
                      </a:r>
                      <a:r>
                        <a:rPr lang="en-US" sz="1800" i="1" dirty="0" err="1"/>
                        <a:t>Atrato</a:t>
                      </a:r>
                      <a:r>
                        <a:rPr lang="en-US" sz="1800" i="1" dirty="0"/>
                        <a:t> nearly all the BGP routes it learned from Cogent causing disruptions to traffic in places as far-flung from the USA as Pakistan and Bulgaria. </a:t>
                      </a:r>
                      <a:endParaRPr lang="en-US" dirty="0"/>
                    </a:p>
                  </a:txBody>
                  <a:tcPr/>
                </a:tc>
                <a:extLst>
                  <a:ext uri="{0D108BD9-81ED-4DB2-BD59-A6C34878D82A}">
                    <a16:rowId xmlns:a16="http://schemas.microsoft.com/office/drawing/2014/main" val="450620772"/>
                  </a:ext>
                </a:extLst>
              </a:tr>
              <a:tr h="1319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IP Address Spoofing</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Someone creates IP packets with a false source IP address to hide the identity of the sender or to impersonate another computing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root cause of reflection DDoS attacks</a:t>
                      </a:r>
                    </a:p>
                    <a:p>
                      <a:endParaRPr lang="en-US" dirty="0"/>
                    </a:p>
                  </a:txBody>
                  <a:tcPr/>
                </a:tc>
                <a:tc>
                  <a:txBody>
                    <a:bodyPr/>
                    <a:lstStyle/>
                    <a:p>
                      <a:r>
                        <a:rPr lang="en-US" i="1" dirty="0"/>
                        <a:t>March 1, 2018. Memcached 1.3Tb/s reflection-</a:t>
                      </a:r>
                      <a:r>
                        <a:rPr lang="en-US" i="1" dirty="0" err="1"/>
                        <a:t>amplificationattack</a:t>
                      </a:r>
                      <a:r>
                        <a:rPr lang="en-US" i="1" dirty="0"/>
                        <a:t> reported by Akamai</a:t>
                      </a:r>
                    </a:p>
                  </a:txBody>
                  <a:tcPr/>
                </a:tc>
                <a:extLst>
                  <a:ext uri="{0D108BD9-81ED-4DB2-BD59-A6C34878D82A}">
                    <a16:rowId xmlns:a16="http://schemas.microsoft.com/office/drawing/2014/main" val="2866353416"/>
                  </a:ext>
                </a:extLst>
              </a:tr>
            </a:tbl>
          </a:graphicData>
        </a:graphic>
      </p:graphicFrame>
    </p:spTree>
    <p:extLst>
      <p:ext uri="{BB962C8B-B14F-4D97-AF65-F5344CB8AC3E}">
        <p14:creationId xmlns:p14="http://schemas.microsoft.com/office/powerpoint/2010/main" val="351862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35E1-0658-D94B-99BF-25CF680E0AF7}"/>
              </a:ext>
            </a:extLst>
          </p:cNvPr>
          <p:cNvSpPr>
            <a:spLocks noGrp="1"/>
          </p:cNvSpPr>
          <p:nvPr>
            <p:ph type="title"/>
          </p:nvPr>
        </p:nvSpPr>
        <p:spPr/>
        <p:txBody>
          <a:bodyPr/>
          <a:lstStyle/>
          <a:p>
            <a:r>
              <a:rPr lang="en-US" dirty="0"/>
              <a:t>How users are affected</a:t>
            </a:r>
          </a:p>
        </p:txBody>
      </p:sp>
      <p:grpSp>
        <p:nvGrpSpPr>
          <p:cNvPr id="4" name="Group 3">
            <a:extLst>
              <a:ext uri="{FF2B5EF4-FFF2-40B4-BE49-F238E27FC236}">
                <a16:creationId xmlns:a16="http://schemas.microsoft.com/office/drawing/2014/main" id="{42EAAC25-7004-104D-8AB8-15054A4C0BB1}"/>
              </a:ext>
            </a:extLst>
          </p:cNvPr>
          <p:cNvGrpSpPr/>
          <p:nvPr/>
        </p:nvGrpSpPr>
        <p:grpSpPr>
          <a:xfrm>
            <a:off x="1204332" y="2004040"/>
            <a:ext cx="10160018" cy="4582967"/>
            <a:chOff x="473085" y="923732"/>
            <a:chExt cx="10891265" cy="5484860"/>
          </a:xfrm>
        </p:grpSpPr>
        <p:pic>
          <p:nvPicPr>
            <p:cNvPr id="5" name="Picture 4" descr="How_Pakistan_knocked_YouTube_offline__and_how_to_make_sure_it_never_happens_again__-_CNET.jpg">
              <a:extLst>
                <a:ext uri="{FF2B5EF4-FFF2-40B4-BE49-F238E27FC236}">
                  <a16:creationId xmlns:a16="http://schemas.microsoft.com/office/drawing/2014/main" id="{0809EED3-529B-6D41-A602-D8E861821D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3783" y="1325646"/>
              <a:ext cx="5579928" cy="2139605"/>
            </a:xfrm>
            <a:prstGeom prst="rect">
              <a:avLst/>
            </a:prstGeom>
            <a:ln>
              <a:noFill/>
            </a:ln>
            <a:effectLst>
              <a:outerShdw blurRad="292100" dist="139700" dir="2700000" algn="tl" rotWithShape="0">
                <a:srgbClr val="333333">
                  <a:alpha val="65000"/>
                </a:srgbClr>
              </a:outerShdw>
            </a:effectLst>
          </p:spPr>
        </p:pic>
        <p:pic>
          <p:nvPicPr>
            <p:cNvPr id="6" name="Picture 5" descr="Global_Collateral_Damage_of_TMnet_leak_-_Dyn_Research___The_New_Home_Of_Renesys.jpg">
              <a:extLst>
                <a:ext uri="{FF2B5EF4-FFF2-40B4-BE49-F238E27FC236}">
                  <a16:creationId xmlns:a16="http://schemas.microsoft.com/office/drawing/2014/main" id="{648F168C-83FF-3446-9691-360560BF33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1226" y="2338289"/>
              <a:ext cx="2997224" cy="593127"/>
            </a:xfrm>
            <a:prstGeom prst="rect">
              <a:avLst/>
            </a:prstGeom>
            <a:ln>
              <a:noFill/>
            </a:ln>
            <a:effectLst>
              <a:outerShdw blurRad="292100" dist="139700" dir="2700000" algn="tl" rotWithShape="0">
                <a:srgbClr val="333333">
                  <a:alpha val="65000"/>
                </a:srgbClr>
              </a:outerShdw>
            </a:effectLst>
          </p:spPr>
        </p:pic>
        <p:pic>
          <p:nvPicPr>
            <p:cNvPr id="7" name="Picture 6" descr="Global_Impacts_of_Recent_Leaks_-_Dyn_Research___The_New_Home_Of_Renesys.jpg">
              <a:extLst>
                <a:ext uri="{FF2B5EF4-FFF2-40B4-BE49-F238E27FC236}">
                  <a16:creationId xmlns:a16="http://schemas.microsoft.com/office/drawing/2014/main" id="{F96692A8-F938-F44E-B166-0E463C32E2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1013" y="3450835"/>
              <a:ext cx="3586753" cy="797703"/>
            </a:xfrm>
            <a:prstGeom prst="rect">
              <a:avLst/>
            </a:prstGeom>
            <a:ln>
              <a:noFill/>
            </a:ln>
            <a:effectLst>
              <a:outerShdw blurRad="292100" dist="139700" dir="2700000" algn="tl" rotWithShape="0">
                <a:srgbClr val="333333">
                  <a:alpha val="65000"/>
                </a:srgbClr>
              </a:outerShdw>
            </a:effectLst>
          </p:spPr>
        </p:pic>
        <p:pic>
          <p:nvPicPr>
            <p:cNvPr id="8" name="Picture 7" descr="The_Vast_World_of_Fraudulent_Routing_-_Dyn_Research___The_New_Home_Of_Renesys.jpg">
              <a:extLst>
                <a:ext uri="{FF2B5EF4-FFF2-40B4-BE49-F238E27FC236}">
                  <a16:creationId xmlns:a16="http://schemas.microsoft.com/office/drawing/2014/main" id="{89379F11-4891-A044-B32C-4D378DB7BD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2317" y="5285279"/>
              <a:ext cx="3514084" cy="718203"/>
            </a:xfrm>
            <a:prstGeom prst="rect">
              <a:avLst/>
            </a:prstGeom>
            <a:ln>
              <a:noFill/>
            </a:ln>
            <a:effectLst>
              <a:outerShdw blurRad="292100" dist="139700" dir="2700000" algn="tl" rotWithShape="0">
                <a:srgbClr val="333333">
                  <a:alpha val="65000"/>
                </a:srgbClr>
              </a:outerShdw>
            </a:effectLst>
          </p:spPr>
        </p:pic>
        <p:pic>
          <p:nvPicPr>
            <p:cNvPr id="9" name="Picture 8" descr="BGP_hijack_incident_by_Syrian_Telecommunications_Establishment.jpg">
              <a:extLst>
                <a:ext uri="{FF2B5EF4-FFF2-40B4-BE49-F238E27FC236}">
                  <a16:creationId xmlns:a16="http://schemas.microsoft.com/office/drawing/2014/main" id="{45F99FE4-6D93-4F49-B9F7-CB6EA194479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192046">
              <a:off x="473085" y="4607925"/>
              <a:ext cx="3644266" cy="419162"/>
            </a:xfrm>
            <a:prstGeom prst="rect">
              <a:avLst/>
            </a:prstGeom>
            <a:ln>
              <a:noFill/>
            </a:ln>
            <a:effectLst>
              <a:outerShdw blurRad="292100" dist="139700" dir="2700000" algn="tl" rotWithShape="0">
                <a:srgbClr val="333333">
                  <a:alpha val="65000"/>
                </a:srgbClr>
              </a:outerShdw>
            </a:effectLst>
          </p:spPr>
        </p:pic>
        <p:pic>
          <p:nvPicPr>
            <p:cNvPr id="10" name="Picture 9" descr="Banners_and_Alerts_and_BGPStream.jpg">
              <a:extLst>
                <a:ext uri="{FF2B5EF4-FFF2-40B4-BE49-F238E27FC236}">
                  <a16:creationId xmlns:a16="http://schemas.microsoft.com/office/drawing/2014/main" id="{9C18B143-7C9B-164C-93CD-B2046832C7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16367" y="3868684"/>
              <a:ext cx="4967297" cy="891337"/>
            </a:xfrm>
            <a:prstGeom prst="rect">
              <a:avLst/>
            </a:prstGeom>
            <a:ln>
              <a:noFill/>
            </a:ln>
            <a:effectLst>
              <a:outerShdw blurRad="292100" dist="139700" dir="2700000" algn="tl" rotWithShape="0">
                <a:srgbClr val="333333">
                  <a:alpha val="65000"/>
                </a:srgbClr>
              </a:outerShdw>
            </a:effectLst>
          </p:spPr>
        </p:pic>
        <p:pic>
          <p:nvPicPr>
            <p:cNvPr id="11" name="Picture 10" descr="Massive_route_leak_cause_Internet_slowdown.jpg">
              <a:extLst>
                <a:ext uri="{FF2B5EF4-FFF2-40B4-BE49-F238E27FC236}">
                  <a16:creationId xmlns:a16="http://schemas.microsoft.com/office/drawing/2014/main" id="{E1C1E400-A1E5-7C46-A6EE-652CDCD6DEF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381511">
              <a:off x="6118155" y="2173355"/>
              <a:ext cx="2622509" cy="444187"/>
            </a:xfrm>
            <a:prstGeom prst="rect">
              <a:avLst/>
            </a:prstGeom>
            <a:ln>
              <a:noFill/>
            </a:ln>
            <a:effectLst>
              <a:outerShdw blurRad="292100" dist="139700" dir="2700000" algn="tl" rotWithShape="0">
                <a:srgbClr val="333333">
                  <a:alpha val="65000"/>
                </a:srgbClr>
              </a:outerShdw>
            </a:effectLst>
          </p:spPr>
        </p:pic>
        <p:pic>
          <p:nvPicPr>
            <p:cNvPr id="12" name="Picture 11" descr="UK_traffic_diverted_through_Ukraine_-_Dyn_Research___The_New_Home_Of_Renesys.jpg">
              <a:extLst>
                <a:ext uri="{FF2B5EF4-FFF2-40B4-BE49-F238E27FC236}">
                  <a16:creationId xmlns:a16="http://schemas.microsoft.com/office/drawing/2014/main" id="{EED7F849-7077-834C-8EC8-F0233162E8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474508">
              <a:off x="3304648" y="2934949"/>
              <a:ext cx="3684319" cy="741500"/>
            </a:xfrm>
            <a:prstGeom prst="rect">
              <a:avLst/>
            </a:prstGeom>
            <a:ln>
              <a:noFill/>
            </a:ln>
            <a:effectLst>
              <a:outerShdw blurRad="292100" dist="139700" dir="2700000" algn="tl" rotWithShape="0">
                <a:srgbClr val="333333">
                  <a:alpha val="65000"/>
                </a:srgbClr>
              </a:outerShdw>
            </a:effectLst>
          </p:spPr>
        </p:pic>
        <p:pic>
          <p:nvPicPr>
            <p:cNvPr id="13" name="Picture 12" descr="Routing_Leak_briefly_takes_down_Google_-_Dyn_Research___The_New_Home_Of_Renesys.jpg">
              <a:extLst>
                <a:ext uri="{FF2B5EF4-FFF2-40B4-BE49-F238E27FC236}">
                  <a16:creationId xmlns:a16="http://schemas.microsoft.com/office/drawing/2014/main" id="{5FDFBFE6-9D48-1248-A31B-FACD6C99EAE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335212">
              <a:off x="6284699" y="923732"/>
              <a:ext cx="3843763" cy="954977"/>
            </a:xfrm>
            <a:prstGeom prst="rect">
              <a:avLst/>
            </a:prstGeom>
            <a:ln>
              <a:noFill/>
            </a:ln>
            <a:effectLst>
              <a:outerShdw blurRad="292100" dist="139700" dir="2700000" algn="tl" rotWithShape="0">
                <a:srgbClr val="333333">
                  <a:alpha val="65000"/>
                </a:srgbClr>
              </a:outerShdw>
            </a:effectLst>
          </p:spPr>
        </p:pic>
        <p:pic>
          <p:nvPicPr>
            <p:cNvPr id="14" name="Picture 13" descr="On-going_BGP_Hijack_Targets_Palestinian_ISP_-_Dyn_Research___The_New_Home_Of_Renesys.jpg">
              <a:extLst>
                <a:ext uri="{FF2B5EF4-FFF2-40B4-BE49-F238E27FC236}">
                  <a16:creationId xmlns:a16="http://schemas.microsoft.com/office/drawing/2014/main" id="{0036495D-CC45-5E49-AF54-9B73B4E7BA8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898734">
              <a:off x="7149338" y="4078012"/>
              <a:ext cx="2854597" cy="779466"/>
            </a:xfrm>
            <a:prstGeom prst="rect">
              <a:avLst/>
            </a:prstGeom>
            <a:ln>
              <a:noFill/>
            </a:ln>
            <a:effectLst>
              <a:outerShdw blurRad="292100" dist="139700" dir="2700000" algn="tl" rotWithShape="0">
                <a:srgbClr val="333333">
                  <a:alpha val="65000"/>
                </a:srgbClr>
              </a:outerShdw>
            </a:effectLst>
          </p:spPr>
        </p:pic>
        <p:pic>
          <p:nvPicPr>
            <p:cNvPr id="15" name="Picture 14" descr="BGP_Optimizer_Causes_Thousands_Of_Fake_Routes___BGPmon.jpg">
              <a:extLst>
                <a:ext uri="{FF2B5EF4-FFF2-40B4-BE49-F238E27FC236}">
                  <a16:creationId xmlns:a16="http://schemas.microsoft.com/office/drawing/2014/main" id="{03D9520A-8AD2-7B47-9537-FA95AADD9BA9}"/>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106439" y="3176359"/>
              <a:ext cx="2764420" cy="462956"/>
            </a:xfrm>
            <a:prstGeom prst="rect">
              <a:avLst/>
            </a:prstGeom>
            <a:ln>
              <a:noFill/>
            </a:ln>
            <a:effectLst>
              <a:outerShdw blurRad="292100" dist="139700" dir="2700000" algn="tl" rotWithShape="0">
                <a:srgbClr val="333333">
                  <a:alpha val="65000"/>
                </a:srgbClr>
              </a:outerShdw>
            </a:effectLst>
          </p:spPr>
        </p:pic>
        <p:pic>
          <p:nvPicPr>
            <p:cNvPr id="16" name="Picture 15" descr="Large_scale_BGP_hijack_out_of_India___BGPmon.jpg">
              <a:extLst>
                <a:ext uri="{FF2B5EF4-FFF2-40B4-BE49-F238E27FC236}">
                  <a16:creationId xmlns:a16="http://schemas.microsoft.com/office/drawing/2014/main" id="{AF3372AE-7895-CF47-A78B-5ABE57ACA4AB}"/>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783745" y="1875175"/>
              <a:ext cx="2225159" cy="481724"/>
            </a:xfrm>
            <a:prstGeom prst="rect">
              <a:avLst/>
            </a:prstGeom>
            <a:ln>
              <a:noFill/>
            </a:ln>
            <a:effectLst>
              <a:outerShdw blurRad="292100" dist="139700" dir="2700000" algn="tl" rotWithShape="0">
                <a:srgbClr val="333333">
                  <a:alpha val="65000"/>
                </a:srgbClr>
              </a:outerShdw>
            </a:effectLst>
          </p:spPr>
        </p:pic>
        <p:pic>
          <p:nvPicPr>
            <p:cNvPr id="17" name="Picture 16" descr="DDoS_Attacks_Storm_Linode_Servers_Worldwide.jpg">
              <a:extLst>
                <a:ext uri="{FF2B5EF4-FFF2-40B4-BE49-F238E27FC236}">
                  <a16:creationId xmlns:a16="http://schemas.microsoft.com/office/drawing/2014/main" id="{DEE0CAFE-912D-104E-8FE8-AF0B2873AE30}"/>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004854" y="2875269"/>
              <a:ext cx="4359496" cy="1151133"/>
            </a:xfrm>
            <a:prstGeom prst="rect">
              <a:avLst/>
            </a:prstGeom>
            <a:ln>
              <a:noFill/>
            </a:ln>
            <a:effectLst>
              <a:outerShdw blurRad="292100" dist="139700" dir="2700000" algn="tl" rotWithShape="0">
                <a:srgbClr val="333333">
                  <a:alpha val="65000"/>
                </a:srgbClr>
              </a:outerShdw>
            </a:effectLst>
          </p:spPr>
        </p:pic>
        <p:pic>
          <p:nvPicPr>
            <p:cNvPr id="18" name="Picture 17" descr="DDoS_attack_on_BBC_may_have_been_biggest_in_history___CSO_Online.jpg">
              <a:extLst>
                <a:ext uri="{FF2B5EF4-FFF2-40B4-BE49-F238E27FC236}">
                  <a16:creationId xmlns:a16="http://schemas.microsoft.com/office/drawing/2014/main" id="{8327318A-0A84-254A-BD4A-B9B3F43FE97E}"/>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5733442" y="4781992"/>
              <a:ext cx="5466400" cy="16266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15982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24E6-A244-9147-9D42-541D4E528AA5}"/>
              </a:ext>
            </a:extLst>
          </p:cNvPr>
          <p:cNvSpPr>
            <a:spLocks noGrp="1"/>
          </p:cNvSpPr>
          <p:nvPr>
            <p:ph type="title"/>
          </p:nvPr>
        </p:nvSpPr>
        <p:spPr/>
        <p:txBody>
          <a:bodyPr/>
          <a:lstStyle/>
          <a:p>
            <a:r>
              <a:rPr lang="en-US" dirty="0"/>
              <a:t>How can MANRS actions prevent incidents:</a:t>
            </a:r>
          </a:p>
        </p:txBody>
      </p:sp>
      <p:sp>
        <p:nvSpPr>
          <p:cNvPr id="4" name="Content Placeholder 5">
            <a:extLst>
              <a:ext uri="{FF2B5EF4-FFF2-40B4-BE49-F238E27FC236}">
                <a16:creationId xmlns:a16="http://schemas.microsoft.com/office/drawing/2014/main" id="{59998595-B4D0-9E4D-A80B-1CEAE264CD5E}"/>
              </a:ext>
            </a:extLst>
          </p:cNvPr>
          <p:cNvSpPr txBox="1">
            <a:spLocks noGrp="1"/>
          </p:cNvSpPr>
          <p:nvPr>
            <p:ph idx="1"/>
          </p:nvPr>
        </p:nvSpPr>
        <p:spPr>
          <a:xfrm>
            <a:off x="838200" y="2182462"/>
            <a:ext cx="10515600" cy="4351338"/>
          </a:xfrm>
          <a:prstGeom prst="rect">
            <a:avLst/>
          </a:prstGeom>
        </p:spPr>
        <p:txBody>
          <a:bodyPr/>
          <a:lstStyle>
            <a:lvl1pPr algn="l" rtl="0" eaLnBrk="1" fontAlgn="base" hangingPunct="1">
              <a:lnSpc>
                <a:spcPct val="100000"/>
              </a:lnSpc>
              <a:spcBef>
                <a:spcPct val="0"/>
              </a:spcBef>
              <a:spcAft>
                <a:spcPts val="1200"/>
              </a:spcAft>
              <a:buFont typeface="Arial" charset="0"/>
              <a:defRPr sz="2400" kern="1200" spc="20">
                <a:solidFill>
                  <a:schemeClr val="tx1"/>
                </a:solidFill>
                <a:latin typeface="+mn-lt"/>
                <a:ea typeface="Verdana" panose="020B0604030504040204" pitchFamily="34" charset="0"/>
                <a:cs typeface="Verdana" panose="020B0604030504040204" pitchFamily="34" charset="0"/>
              </a:defRPr>
            </a:lvl1pPr>
            <a:lvl2pPr algn="l" rtl="0" eaLnBrk="1" fontAlgn="base" hangingPunct="1">
              <a:lnSpc>
                <a:spcPct val="100000"/>
              </a:lnSpc>
              <a:spcBef>
                <a:spcPct val="0"/>
              </a:spcBef>
              <a:spcAft>
                <a:spcPts val="600"/>
              </a:spcAft>
              <a:buFont typeface=".AppleSystemUIFont" charset="0"/>
              <a:defRPr sz="2400" kern="1200" spc="20">
                <a:solidFill>
                  <a:schemeClr val="tx1"/>
                </a:solidFill>
                <a:latin typeface="+mn-lt"/>
                <a:ea typeface="Verdana" panose="020B0604030504040204" pitchFamily="34" charset="0"/>
                <a:cs typeface="Verdana" panose="020B0604030504040204" pitchFamily="34" charset="0"/>
              </a:defRPr>
            </a:lvl2pPr>
            <a:lvl3pPr marL="270000" indent="-270000" algn="l" rtl="0" eaLnBrk="1" fontAlgn="base" hangingPunct="1">
              <a:lnSpc>
                <a:spcPct val="100000"/>
              </a:lnSpc>
              <a:spcBef>
                <a:spcPct val="0"/>
              </a:spcBef>
              <a:spcAft>
                <a:spcPts val="0"/>
              </a:spcAft>
              <a:buSzPct val="72000"/>
              <a:buFont typeface=".AppleSystemUIFont"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556650" indent="-233925" algn="l" rtl="0" eaLnBrk="1" fontAlgn="base" hangingPunct="1">
              <a:lnSpc>
                <a:spcPct val="100000"/>
              </a:lnSpc>
              <a:spcBef>
                <a:spcPct val="0"/>
              </a:spcBef>
              <a:spcAft>
                <a:spcPct val="0"/>
              </a:spcAft>
              <a:buSzPct val="90000"/>
              <a:buFont typeface=".AppleSystemUIFont" charset="0"/>
              <a:buChar char="–"/>
              <a:defRPr sz="2400" kern="1200" spc="20">
                <a:solidFill>
                  <a:schemeClr val="tx1"/>
                </a:solidFill>
                <a:latin typeface="+mn-lt"/>
                <a:ea typeface="Verdana" panose="020B0604030504040204" pitchFamily="34" charset="0"/>
                <a:cs typeface="Verdana" panose="020B0604030504040204" pitchFamily="34" charset="0"/>
              </a:defRPr>
            </a:lvl4pPr>
            <a:lvl5pPr marL="772650" indent="-197925" algn="l" rtl="0" eaLnBrk="1" fontAlgn="base" hangingPunct="1">
              <a:lnSpc>
                <a:spcPct val="100000"/>
              </a:lnSpc>
              <a:spcBef>
                <a:spcPct val="0"/>
              </a:spcBef>
              <a:spcAft>
                <a:spcPts val="1500"/>
              </a:spcAft>
              <a:buSzPct val="75000"/>
              <a:buFont typeface="Arial" charset="0"/>
              <a:buChar char="•"/>
              <a:defRPr sz="24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MANRS defines four simple but concrete actions that network operators must implement to improve Internet security and reliability.</a:t>
            </a:r>
          </a:p>
          <a:p>
            <a:pPr marL="457200" lvl="1" indent="-457200">
              <a:buFont typeface="Arial" panose="020B0604020202020204" pitchFamily="34" charset="0"/>
              <a:buChar char="•"/>
            </a:pPr>
            <a:r>
              <a:rPr lang="en-US" sz="2000" dirty="0"/>
              <a:t>The first two operational improvements eliminate the root causes of common routing issues and attacks, while the second two procedural steps improve mitigation and decrease the likelihood of future incidents.</a:t>
            </a:r>
          </a:p>
          <a:p>
            <a:endParaRPr lang="en-US" sz="2000" dirty="0"/>
          </a:p>
          <a:p>
            <a:r>
              <a:rPr lang="en-US" dirty="0"/>
              <a:t>MANRS builds a visible community of security minded network operators and IXPs</a:t>
            </a:r>
          </a:p>
          <a:p>
            <a:endParaRPr lang="en-US" sz="2000" dirty="0"/>
          </a:p>
          <a:p>
            <a:endParaRPr lang="en-US" dirty="0"/>
          </a:p>
        </p:txBody>
      </p:sp>
    </p:spTree>
    <p:extLst>
      <p:ext uri="{BB962C8B-B14F-4D97-AF65-F5344CB8AC3E}">
        <p14:creationId xmlns:p14="http://schemas.microsoft.com/office/powerpoint/2010/main" val="149330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AA0-4D55-9E4B-856B-6D69F81DC754}"/>
              </a:ext>
            </a:extLst>
          </p:cNvPr>
          <p:cNvSpPr>
            <a:spLocks noGrp="1"/>
          </p:cNvSpPr>
          <p:nvPr>
            <p:ph type="title"/>
          </p:nvPr>
        </p:nvSpPr>
        <p:spPr/>
        <p:txBody>
          <a:bodyPr/>
          <a:lstStyle/>
          <a:p>
            <a:r>
              <a:rPr lang="en-US" dirty="0"/>
              <a:t>How can MANRS actions prevent incidents: MANRS Actions</a:t>
            </a:r>
            <a:br>
              <a:rPr lang="en-US" dirty="0"/>
            </a:br>
            <a:endParaRPr lang="en-US" dirty="0"/>
          </a:p>
        </p:txBody>
      </p:sp>
      <p:sp>
        <p:nvSpPr>
          <p:cNvPr id="4" name="Text Placeholder 19">
            <a:extLst>
              <a:ext uri="{FF2B5EF4-FFF2-40B4-BE49-F238E27FC236}">
                <a16:creationId xmlns:a16="http://schemas.microsoft.com/office/drawing/2014/main" id="{B62CEDBE-BB61-3645-8718-AEB296229D8D}"/>
              </a:ext>
            </a:extLst>
          </p:cNvPr>
          <p:cNvSpPr txBox="1">
            <a:spLocks/>
          </p:cNvSpPr>
          <p:nvPr/>
        </p:nvSpPr>
        <p:spPr>
          <a:xfrm>
            <a:off x="6177347" y="2287356"/>
            <a:ext cx="2662877" cy="4080295"/>
          </a:xfrm>
          <a:prstGeom prst="rect">
            <a:avLst/>
          </a:prstGeom>
          <a:solidFill>
            <a:srgbClr val="FFFFFF"/>
          </a:solidFill>
        </p:spPr>
        <p:txBody>
          <a:bodyPr vert="horz" lIns="91440" tIns="182880" rIns="91440" bIns="0" rtlCol="0" anchor="t" anchorCtr="0">
            <a:noAutofit/>
          </a:bodyPr>
          <a:lstStyle>
            <a:lvl1pPr algn="ctr" rtl="0" eaLnBrk="1" fontAlgn="base" hangingPunct="1">
              <a:lnSpc>
                <a:spcPct val="115000"/>
              </a:lnSpc>
              <a:spcBef>
                <a:spcPct val="0"/>
              </a:spcBef>
              <a:spcAft>
                <a:spcPts val="3200"/>
              </a:spcAft>
              <a:buFont typeface="Arial" charset="0"/>
              <a:defRPr sz="2800" kern="1200" spc="0">
                <a:solidFill>
                  <a:srgbClr val="FFFFFF"/>
                </a:solidFill>
                <a:latin typeface="+mn-lt"/>
                <a:ea typeface="Verdana" panose="020B0604030504040204" pitchFamily="34" charset="0"/>
                <a:cs typeface="Verdana" panose="020B0604030504040204" pitchFamily="34" charset="0"/>
              </a:defRPr>
            </a:lvl1pPr>
            <a:lvl2pPr marL="0" indent="0" algn="ctr" rtl="0" eaLnBrk="1" fontAlgn="base" hangingPunct="1">
              <a:lnSpc>
                <a:spcPct val="115000"/>
              </a:lnSpc>
              <a:spcBef>
                <a:spcPct val="0"/>
              </a:spcBef>
              <a:spcAft>
                <a:spcPts val="600"/>
              </a:spcAft>
              <a:buFont typeface="Arial" panose="020B0604020202020204" pitchFamily="34" charset="0"/>
              <a:buNone/>
              <a:defRPr sz="1800" kern="1200" spc="0">
                <a:solidFill>
                  <a:srgbClr val="FFFFFF"/>
                </a:solidFill>
                <a:latin typeface="+mn-lt"/>
                <a:ea typeface="Verdana" panose="020B0604030504040204" pitchFamily="34" charset="0"/>
                <a:cs typeface="Verdana" panose="020B0604030504040204" pitchFamily="34" charset="0"/>
              </a:defRPr>
            </a:lvl2pPr>
            <a:lvl3pPr marL="342900" indent="-342900" algn="ctr"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ctr"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ctr"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solidFill>
                  <a:schemeClr val="tx2"/>
                </a:solidFill>
              </a:rPr>
              <a:t>Coordination</a:t>
            </a:r>
            <a:br>
              <a:rPr lang="en-US" dirty="0">
                <a:solidFill>
                  <a:schemeClr val="tx2"/>
                </a:solidFill>
              </a:rPr>
            </a:br>
            <a:r>
              <a:rPr lang="en-US" sz="1800" dirty="0">
                <a:solidFill>
                  <a:schemeClr val="tx2"/>
                </a:solidFill>
              </a:rPr>
              <a:t>Facilitate global operational communication and coordination between network operators</a:t>
            </a:r>
          </a:p>
          <a:p>
            <a:pPr lvl="1">
              <a:lnSpc>
                <a:spcPct val="100000"/>
              </a:lnSpc>
            </a:pPr>
            <a:r>
              <a:rPr lang="en-US" sz="1600" dirty="0">
                <a:solidFill>
                  <a:schemeClr val="tx1"/>
                </a:solidFill>
              </a:rPr>
              <a:t>Maintain globally accessible up-to-date contact information in common routing databases</a:t>
            </a:r>
          </a:p>
          <a:p>
            <a:pPr>
              <a:lnSpc>
                <a:spcPct val="100000"/>
              </a:lnSpc>
            </a:pPr>
            <a:endParaRPr lang="en-GB" dirty="0">
              <a:solidFill>
                <a:schemeClr val="tx2"/>
              </a:solidFill>
            </a:endParaRPr>
          </a:p>
        </p:txBody>
      </p:sp>
      <p:sp>
        <p:nvSpPr>
          <p:cNvPr id="5" name="Text Placeholder 18">
            <a:extLst>
              <a:ext uri="{FF2B5EF4-FFF2-40B4-BE49-F238E27FC236}">
                <a16:creationId xmlns:a16="http://schemas.microsoft.com/office/drawing/2014/main" id="{CD04E6E2-A530-604C-AA1C-8A0E1CD2C3B2}"/>
              </a:ext>
            </a:extLst>
          </p:cNvPr>
          <p:cNvSpPr txBox="1">
            <a:spLocks/>
          </p:cNvSpPr>
          <p:nvPr/>
        </p:nvSpPr>
        <p:spPr>
          <a:xfrm>
            <a:off x="3355298" y="2287356"/>
            <a:ext cx="2662877" cy="4080295"/>
          </a:xfrm>
          <a:prstGeom prst="rect">
            <a:avLst/>
          </a:prstGeom>
          <a:solidFill>
            <a:srgbClr val="FFFFFF"/>
          </a:solidFill>
        </p:spPr>
        <p:txBody>
          <a:bodyPr vert="horz" lIns="91440" tIns="182880" rIns="91440" bIns="0" rtlCol="0" anchor="t" anchorCtr="0">
            <a:noAutofit/>
          </a:bodyPr>
          <a:lstStyle>
            <a:lvl1pPr algn="ctr" rtl="0" eaLnBrk="1" fontAlgn="base" hangingPunct="1">
              <a:lnSpc>
                <a:spcPct val="115000"/>
              </a:lnSpc>
              <a:spcBef>
                <a:spcPct val="0"/>
              </a:spcBef>
              <a:spcAft>
                <a:spcPts val="3200"/>
              </a:spcAft>
              <a:buFont typeface="Arial" charset="0"/>
              <a:defRPr sz="2800" kern="1200" spc="0">
                <a:solidFill>
                  <a:schemeClr val="tx2"/>
                </a:solidFill>
                <a:latin typeface="+mn-lt"/>
                <a:ea typeface="Verdana" panose="020B0604030504040204" pitchFamily="34" charset="0"/>
                <a:cs typeface="Verdana" panose="020B0604030504040204" pitchFamily="34" charset="0"/>
              </a:defRPr>
            </a:lvl1pPr>
            <a:lvl2pPr marL="0" indent="0" algn="ctr" rtl="0" eaLnBrk="1" fontAlgn="base" hangingPunct="1">
              <a:lnSpc>
                <a:spcPct val="115000"/>
              </a:lnSpc>
              <a:spcBef>
                <a:spcPct val="0"/>
              </a:spcBef>
              <a:spcAft>
                <a:spcPts val="600"/>
              </a:spcAft>
              <a:buFont typeface="Arial" panose="020B0604020202020204" pitchFamily="34" charset="0"/>
              <a:buNone/>
              <a:defRPr sz="1800" kern="1200" spc="0">
                <a:solidFill>
                  <a:schemeClr val="tx1"/>
                </a:solidFill>
                <a:latin typeface="+mn-lt"/>
                <a:ea typeface="Verdana" panose="020B0604030504040204" pitchFamily="34" charset="0"/>
                <a:cs typeface="Verdana" panose="020B0604030504040204" pitchFamily="34" charset="0"/>
              </a:defRPr>
            </a:lvl2pPr>
            <a:lvl3pPr marL="342900" indent="-342900" algn="ctr"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ctr"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ctr"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Anti-spoofing</a:t>
            </a:r>
            <a:br>
              <a:rPr lang="en-US" sz="2000" dirty="0"/>
            </a:br>
            <a:r>
              <a:rPr lang="en-US" sz="1800" dirty="0"/>
              <a:t>Prevent traffic with spoofed source IP addresses</a:t>
            </a:r>
          </a:p>
          <a:p>
            <a:pPr lvl="1">
              <a:lnSpc>
                <a:spcPct val="100000"/>
              </a:lnSpc>
            </a:pPr>
            <a:r>
              <a:rPr lang="en-US" sz="1600" dirty="0"/>
              <a:t>Enable source address validation for at least single-homed stub customer networks, their own end-users, and infrastructure</a:t>
            </a:r>
          </a:p>
        </p:txBody>
      </p:sp>
      <p:sp>
        <p:nvSpPr>
          <p:cNvPr id="7" name="Content Placeholder 7">
            <a:extLst>
              <a:ext uri="{FF2B5EF4-FFF2-40B4-BE49-F238E27FC236}">
                <a16:creationId xmlns:a16="http://schemas.microsoft.com/office/drawing/2014/main" id="{9D19417E-E1AA-D14F-B04C-B3A069C02482}"/>
              </a:ext>
            </a:extLst>
          </p:cNvPr>
          <p:cNvSpPr txBox="1">
            <a:spLocks/>
          </p:cNvSpPr>
          <p:nvPr/>
        </p:nvSpPr>
        <p:spPr>
          <a:xfrm>
            <a:off x="533249" y="2287356"/>
            <a:ext cx="2662877" cy="4080295"/>
          </a:xfrm>
        </p:spPr>
        <p:txBody>
          <a:bodyPr lIns="91440" tIns="182880" rIns="9144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solidFill>
                  <a:schemeClr val="tx2"/>
                </a:solidFill>
              </a:rPr>
              <a:t>Filtering</a:t>
            </a:r>
            <a:br>
              <a:rPr lang="en-US" sz="2000">
                <a:solidFill>
                  <a:schemeClr val="tx2"/>
                </a:solidFill>
              </a:rPr>
            </a:br>
            <a:r>
              <a:rPr lang="en-US" sz="1800"/>
              <a:t>Prevent propagation of incorrect routing information</a:t>
            </a:r>
          </a:p>
          <a:p>
            <a:pPr lvl="1">
              <a:lnSpc>
                <a:spcPct val="100000"/>
              </a:lnSpc>
            </a:pPr>
            <a:r>
              <a:rPr lang="en-US" sz="1600"/>
              <a:t>Ensure the correctness of your own announcements and announcements from your customers to adjacent networks with prefix and AS-path granularity</a:t>
            </a:r>
            <a:endParaRPr lang="en-US" sz="1600" dirty="0"/>
          </a:p>
        </p:txBody>
      </p:sp>
      <p:sp>
        <p:nvSpPr>
          <p:cNvPr id="8" name="Text Placeholder 20">
            <a:extLst>
              <a:ext uri="{FF2B5EF4-FFF2-40B4-BE49-F238E27FC236}">
                <a16:creationId xmlns:a16="http://schemas.microsoft.com/office/drawing/2014/main" id="{D3F7A0FA-57EA-BA43-9CFA-9D19865B515A}"/>
              </a:ext>
            </a:extLst>
          </p:cNvPr>
          <p:cNvSpPr txBox="1">
            <a:spLocks/>
          </p:cNvSpPr>
          <p:nvPr/>
        </p:nvSpPr>
        <p:spPr>
          <a:xfrm>
            <a:off x="8999395" y="2287356"/>
            <a:ext cx="2662877" cy="4080295"/>
          </a:xfrm>
          <a:solidFill>
            <a:srgbClr val="FFFFFF"/>
          </a:solidFill>
        </p:spPr>
        <p:txBody>
          <a:bodyPr vert="horz" lIns="91440" tIns="182880" rIns="9144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Global Validation</a:t>
            </a:r>
            <a:br>
              <a:rPr lang="en-US"/>
            </a:br>
            <a:r>
              <a:rPr lang="en-US" sz="1800"/>
              <a:t>Facilitate validation of routing information on a global scale</a:t>
            </a:r>
          </a:p>
          <a:p>
            <a:pPr lvl="1">
              <a:lnSpc>
                <a:spcPct val="100000"/>
              </a:lnSpc>
            </a:pPr>
            <a:r>
              <a:rPr lang="en-US" sz="1600"/>
              <a:t>Publish your data, so others can validate</a:t>
            </a:r>
            <a:endParaRPr lang="en-US" sz="1600" dirty="0"/>
          </a:p>
        </p:txBody>
      </p:sp>
    </p:spTree>
    <p:extLst>
      <p:ext uri="{BB962C8B-B14F-4D97-AF65-F5344CB8AC3E}">
        <p14:creationId xmlns:p14="http://schemas.microsoft.com/office/powerpoint/2010/main" val="392209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9C35-6EDC-AA44-BA0F-013D22A1F0D9}"/>
              </a:ext>
            </a:extLst>
          </p:cNvPr>
          <p:cNvSpPr>
            <a:spLocks noGrp="1"/>
          </p:cNvSpPr>
          <p:nvPr>
            <p:ph type="title"/>
          </p:nvPr>
        </p:nvSpPr>
        <p:spPr/>
        <p:txBody>
          <a:bodyPr/>
          <a:lstStyle/>
          <a:p>
            <a:r>
              <a:rPr lang="en-US" dirty="0"/>
              <a:t>WWW.MANRS.ORG</a:t>
            </a:r>
          </a:p>
        </p:txBody>
      </p:sp>
      <p:pic>
        <p:nvPicPr>
          <p:cNvPr id="5" name="Content Placeholder 4">
            <a:extLst>
              <a:ext uri="{FF2B5EF4-FFF2-40B4-BE49-F238E27FC236}">
                <a16:creationId xmlns:a16="http://schemas.microsoft.com/office/drawing/2014/main" id="{85D166B4-6C86-D045-8BBC-4DBE5E7D14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711325"/>
            <a:ext cx="6423129" cy="5347842"/>
          </a:xfrm>
        </p:spPr>
      </p:pic>
    </p:spTree>
    <p:extLst>
      <p:ext uri="{BB962C8B-B14F-4D97-AF65-F5344CB8AC3E}">
        <p14:creationId xmlns:p14="http://schemas.microsoft.com/office/powerpoint/2010/main" val="16233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CD1B-17BD-874E-8B2A-67527C05B961}"/>
              </a:ext>
            </a:extLst>
          </p:cNvPr>
          <p:cNvSpPr>
            <a:spLocks noGrp="1"/>
          </p:cNvSpPr>
          <p:nvPr>
            <p:ph type="title"/>
          </p:nvPr>
        </p:nvSpPr>
        <p:spPr/>
        <p:txBody>
          <a:bodyPr/>
          <a:lstStyle/>
          <a:p>
            <a:r>
              <a:rPr lang="en-US" dirty="0"/>
              <a:t>Where are those actions configured and how users are protected?</a:t>
            </a:r>
          </a:p>
        </p:txBody>
      </p:sp>
      <p:sp>
        <p:nvSpPr>
          <p:cNvPr id="3" name="Content Placeholder 2">
            <a:extLst>
              <a:ext uri="{FF2B5EF4-FFF2-40B4-BE49-F238E27FC236}">
                <a16:creationId xmlns:a16="http://schemas.microsoft.com/office/drawing/2014/main" id="{BF2C8676-E459-AD4D-B2AE-85528638BB24}"/>
              </a:ext>
            </a:extLst>
          </p:cNvPr>
          <p:cNvSpPr>
            <a:spLocks noGrp="1"/>
          </p:cNvSpPr>
          <p:nvPr>
            <p:ph idx="1"/>
          </p:nvPr>
        </p:nvSpPr>
        <p:spPr>
          <a:xfrm>
            <a:off x="838200" y="1937135"/>
            <a:ext cx="10515600" cy="4731292"/>
          </a:xfrm>
        </p:spPr>
        <p:txBody>
          <a:bodyPr/>
          <a:lstStyle/>
          <a:p>
            <a:r>
              <a:rPr lang="en-US" sz="2400" dirty="0"/>
              <a:t>Actions 1 BGP configuration </a:t>
            </a:r>
          </a:p>
          <a:p>
            <a:pPr lvl="1"/>
            <a:r>
              <a:rPr lang="en-US" sz="2000" dirty="0"/>
              <a:t>core network team</a:t>
            </a:r>
          </a:p>
          <a:p>
            <a:pPr lvl="1"/>
            <a:r>
              <a:rPr lang="en-US" sz="2000" dirty="0"/>
              <a:t>network planning &amp; engineering </a:t>
            </a:r>
          </a:p>
          <a:p>
            <a:pPr lvl="1"/>
            <a:r>
              <a:rPr lang="en-US" sz="2000" dirty="0"/>
              <a:t>Prevents route leaks &amp; Hijacking</a:t>
            </a:r>
          </a:p>
          <a:p>
            <a:r>
              <a:rPr lang="en-US" sz="2400" dirty="0"/>
              <a:t>Action 2 RPF &amp; packet filtering</a:t>
            </a:r>
          </a:p>
          <a:p>
            <a:pPr lvl="1"/>
            <a:r>
              <a:rPr lang="en-US" sz="2000" dirty="0"/>
              <a:t>user port configuration</a:t>
            </a:r>
          </a:p>
          <a:p>
            <a:pPr lvl="1"/>
            <a:r>
              <a:rPr lang="en-US" sz="2000" dirty="0"/>
              <a:t>service delivery team, process and BCOP implementation</a:t>
            </a:r>
          </a:p>
          <a:p>
            <a:pPr lvl="1"/>
            <a:r>
              <a:rPr lang="en-US" sz="2000" dirty="0"/>
              <a:t>DDoS impact</a:t>
            </a:r>
          </a:p>
          <a:p>
            <a:r>
              <a:rPr lang="en-US" sz="2400" dirty="0"/>
              <a:t>Action 3 (core team socialization)</a:t>
            </a:r>
          </a:p>
          <a:p>
            <a:r>
              <a:rPr lang="en-US" sz="2400" dirty="0"/>
              <a:t>Action 4 core team</a:t>
            </a:r>
          </a:p>
          <a:p>
            <a:pPr lvl="1"/>
            <a:r>
              <a:rPr lang="en-US" sz="2000" dirty="0"/>
              <a:t>IRR</a:t>
            </a:r>
          </a:p>
          <a:p>
            <a:pPr lvl="1"/>
            <a:r>
              <a:rPr lang="en-US" sz="2000" dirty="0"/>
              <a:t>LACNIC on RPKI</a:t>
            </a:r>
          </a:p>
          <a:p>
            <a:endParaRPr lang="en-US" sz="2400" dirty="0"/>
          </a:p>
        </p:txBody>
      </p:sp>
    </p:spTree>
    <p:extLst>
      <p:ext uri="{BB962C8B-B14F-4D97-AF65-F5344CB8AC3E}">
        <p14:creationId xmlns:p14="http://schemas.microsoft.com/office/powerpoint/2010/main" val="89149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A3FB-784E-0C42-A63D-0DD69ABE9FE2}"/>
              </a:ext>
            </a:extLst>
          </p:cNvPr>
          <p:cNvSpPr>
            <a:spLocks noGrp="1"/>
          </p:cNvSpPr>
          <p:nvPr>
            <p:ph type="title"/>
          </p:nvPr>
        </p:nvSpPr>
        <p:spPr/>
        <p:txBody>
          <a:bodyPr/>
          <a:lstStyle/>
          <a:p>
            <a:r>
              <a:rPr lang="en-US" dirty="0"/>
              <a:t>How to use MANRS information in a CSIRT</a:t>
            </a:r>
          </a:p>
        </p:txBody>
      </p:sp>
      <p:sp>
        <p:nvSpPr>
          <p:cNvPr id="3" name="Content Placeholder 2">
            <a:extLst>
              <a:ext uri="{FF2B5EF4-FFF2-40B4-BE49-F238E27FC236}">
                <a16:creationId xmlns:a16="http://schemas.microsoft.com/office/drawing/2014/main" id="{C38C43F3-38B8-1F42-8672-7A1C050615F2}"/>
              </a:ext>
            </a:extLst>
          </p:cNvPr>
          <p:cNvSpPr>
            <a:spLocks noGrp="1"/>
          </p:cNvSpPr>
          <p:nvPr>
            <p:ph idx="1"/>
          </p:nvPr>
        </p:nvSpPr>
        <p:spPr>
          <a:xfrm>
            <a:off x="838200" y="2249369"/>
            <a:ext cx="10515600" cy="4351338"/>
          </a:xfrm>
        </p:spPr>
        <p:txBody>
          <a:bodyPr/>
          <a:lstStyle/>
          <a:p>
            <a:r>
              <a:rPr lang="en-US" dirty="0"/>
              <a:t>Where is the information available ?</a:t>
            </a:r>
          </a:p>
          <a:p>
            <a:pPr lvl="1"/>
            <a:r>
              <a:rPr lang="en-US" dirty="0"/>
              <a:t>BGP Stream https://</a:t>
            </a:r>
            <a:r>
              <a:rPr lang="en-US" dirty="0" err="1"/>
              <a:t>bgpstream.com</a:t>
            </a:r>
            <a:r>
              <a:rPr lang="en-US" dirty="0"/>
              <a:t> </a:t>
            </a:r>
          </a:p>
          <a:p>
            <a:pPr lvl="1"/>
            <a:r>
              <a:rPr lang="en-US" dirty="0" err="1"/>
              <a:t>Caida</a:t>
            </a:r>
            <a:r>
              <a:rPr lang="en-US" dirty="0"/>
              <a:t> Report </a:t>
            </a:r>
            <a:r>
              <a:rPr lang="en-US" dirty="0">
                <a:hlinkClick r:id="rId2"/>
              </a:rPr>
              <a:t>http://www.caida.org/data/overview/</a:t>
            </a:r>
            <a:endParaRPr lang="en-US" dirty="0"/>
          </a:p>
          <a:p>
            <a:pPr lvl="1"/>
            <a:r>
              <a:rPr lang="en-US" dirty="0"/>
              <a:t>RIPE Stat</a:t>
            </a:r>
          </a:p>
          <a:p>
            <a:pPr lvl="1"/>
            <a:r>
              <a:rPr lang="en-US" dirty="0"/>
              <a:t>CAIDA </a:t>
            </a:r>
            <a:r>
              <a:rPr lang="en-US" dirty="0" err="1"/>
              <a:t>Spoofer</a:t>
            </a:r>
            <a:r>
              <a:rPr lang="en-US" dirty="0"/>
              <a:t> Project  </a:t>
            </a:r>
            <a:r>
              <a:rPr lang="en-US" sz="2000" dirty="0">
                <a:hlinkClick r:id="rId3"/>
              </a:rPr>
              <a:t>https://www.caida.org/projects/spoofer/</a:t>
            </a:r>
            <a:endParaRPr lang="en-US" sz="2000" dirty="0"/>
          </a:p>
          <a:p>
            <a:pPr lvl="1"/>
            <a:r>
              <a:rPr lang="en-US" dirty="0" err="1"/>
              <a:t>Peeringdb</a:t>
            </a:r>
            <a:r>
              <a:rPr lang="en-US" dirty="0"/>
              <a:t> </a:t>
            </a:r>
            <a:r>
              <a:rPr lang="en-US" dirty="0">
                <a:hlinkClick r:id="rId4"/>
              </a:rPr>
              <a:t>https://peeringdb.com</a:t>
            </a:r>
            <a:endParaRPr lang="en-US" dirty="0"/>
          </a:p>
          <a:p>
            <a:pPr lvl="1"/>
            <a:r>
              <a:rPr lang="en-US" dirty="0" err="1"/>
              <a:t>Whois</a:t>
            </a:r>
            <a:r>
              <a:rPr lang="en-US" dirty="0"/>
              <a:t>.[RIR]</a:t>
            </a:r>
            <a:r>
              <a:rPr lang="en-US" dirty="0" err="1"/>
              <a:t>.net</a:t>
            </a:r>
            <a:endParaRPr lang="en-US" dirty="0"/>
          </a:p>
          <a:p>
            <a:pPr lvl="1"/>
            <a:r>
              <a:rPr lang="en-US" dirty="0" err="1"/>
              <a:t>lacnic</a:t>
            </a:r>
            <a:r>
              <a:rPr lang="en-US" dirty="0"/>
              <a:t> </a:t>
            </a:r>
            <a:r>
              <a:rPr lang="en-US" dirty="0" err="1"/>
              <a:t>rpki</a:t>
            </a:r>
            <a:r>
              <a:rPr lang="en-US" dirty="0"/>
              <a:t>, IRRs</a:t>
            </a:r>
          </a:p>
          <a:p>
            <a:pPr lvl="2"/>
            <a:r>
              <a:rPr lang="en-US" dirty="0" err="1"/>
              <a:t>Radb</a:t>
            </a:r>
            <a:r>
              <a:rPr lang="en-US" dirty="0"/>
              <a:t>, RIPE, Level3, etc.</a:t>
            </a:r>
          </a:p>
          <a:p>
            <a:pPr lvl="2"/>
            <a:r>
              <a:rPr lang="en-US" dirty="0">
                <a:hlinkClick r:id="rId5"/>
              </a:rPr>
              <a:t>https://rpki.lacnic.net</a:t>
            </a:r>
            <a:endParaRPr lang="en-US" dirty="0"/>
          </a:p>
          <a:p>
            <a:r>
              <a:rPr lang="en-US" dirty="0"/>
              <a:t>MANRS observatory </a:t>
            </a:r>
            <a:r>
              <a:rPr lang="en-US" sz="2400" dirty="0">
                <a:hlinkClick r:id="rId6"/>
              </a:rPr>
              <a:t>https://observatory.manrs.org/</a:t>
            </a:r>
            <a:endParaRPr lang="en-US" sz="2400" dirty="0"/>
          </a:p>
          <a:p>
            <a:endParaRPr lang="en-US" sz="2400" dirty="0"/>
          </a:p>
        </p:txBody>
      </p:sp>
    </p:spTree>
    <p:extLst>
      <p:ext uri="{BB962C8B-B14F-4D97-AF65-F5344CB8AC3E}">
        <p14:creationId xmlns:p14="http://schemas.microsoft.com/office/powerpoint/2010/main" val="3143536990"/>
      </p:ext>
    </p:extLst>
  </p:cSld>
  <p:clrMapOvr>
    <a:masterClrMapping/>
  </p:clrMapOvr>
</p:sld>
</file>

<file path=ppt/theme/theme1.xml><?xml version="1.0" encoding="utf-8"?>
<a:theme xmlns:a="http://schemas.openxmlformats.org/drawingml/2006/main" nam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potx" id="{8AB1A469-EF02-4C39-AE70-72FEAF76FC11}" vid="{876031FB-6E77-42BD-969A-C02A932DBB4C}"/>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15D65DB5D89D14E846B1007444C9D54" ma:contentTypeVersion="" ma:contentTypeDescription="Crear nuevo documento." ma:contentTypeScope="" ma:versionID="dc500cb7e8933ba5c9691cebe080c7c1">
  <xsd:schema xmlns:xsd="http://www.w3.org/2001/XMLSchema" xmlns:xs="http://www.w3.org/2001/XMLSchema" xmlns:p="http://schemas.microsoft.com/office/2006/metadata/properties" xmlns:ns2="dd9903e4-750f-4097-8417-7f4d2b319b54" xmlns:ns3="8AC9E91E-DDF8-45BF-8BA3-13FCDE6088B1" targetNamespace="http://schemas.microsoft.com/office/2006/metadata/properties" ma:root="true" ma:fieldsID="944393d558aadd9f904ee07d8c19d149" ns2:_="" ns3:_="">
    <xsd:import namespace="dd9903e4-750f-4097-8417-7f4d2b319b54"/>
    <xsd:import namespace="8AC9E91E-DDF8-45BF-8BA3-13FCDE6088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9903e4-750f-4097-8417-7f4d2b319b54"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C9E91E-DDF8-45BF-8BA3-13FCDE6088B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d9903e4-750f-4097-8417-7f4d2b319b54">
      <UserInfo>
        <DisplayName/>
        <AccountId xsi:nil="true"/>
        <AccountType/>
      </UserInfo>
    </SharedWithUsers>
  </documentManagement>
</p:properties>
</file>

<file path=customXml/itemProps1.xml><?xml version="1.0" encoding="utf-8"?>
<ds:datastoreItem xmlns:ds="http://schemas.openxmlformats.org/officeDocument/2006/customXml" ds:itemID="{D1C46F48-CB4B-464C-9299-A2C0B1BF6CEF}">
  <ds:schemaRefs>
    <ds:schemaRef ds:uri="http://schemas.microsoft.com/sharepoint/v3/contenttype/forms"/>
  </ds:schemaRefs>
</ds:datastoreItem>
</file>

<file path=customXml/itemProps2.xml><?xml version="1.0" encoding="utf-8"?>
<ds:datastoreItem xmlns:ds="http://schemas.openxmlformats.org/officeDocument/2006/customXml" ds:itemID="{5E444F3D-55F6-4B4E-9401-B1C29DB9D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9903e4-750f-4097-8417-7f4d2b319b54"/>
    <ds:schemaRef ds:uri="8AC9E91E-DDF8-45BF-8BA3-13FCDE608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B4F121-6FDC-47A9-8795-2E2B2F2AE289}">
  <ds:schemaRefs>
    <ds:schemaRef ds:uri="http://schemas.microsoft.com/office/2006/metadata/properties"/>
    <ds:schemaRef ds:uri="http://schemas.microsoft.com/office/infopath/2007/PartnerControls"/>
    <ds:schemaRef ds:uri="dd9903e4-750f-4097-8417-7f4d2b319b54"/>
  </ds:schemaRefs>
</ds:datastoreItem>
</file>

<file path=docProps/app.xml><?xml version="1.0" encoding="utf-8"?>
<Properties xmlns="http://schemas.openxmlformats.org/officeDocument/2006/extended-properties" xmlns:vt="http://schemas.openxmlformats.org/officeDocument/2006/docPropsVTypes">
  <Template>tema.potx</Template>
  <TotalTime>0</TotalTime>
  <Words>1044</Words>
  <Application>Microsoft Macintosh PowerPoint</Application>
  <PresentationFormat>Widescreen</PresentationFormat>
  <Paragraphs>114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Verdana</vt:lpstr>
      <vt:lpstr>tema</vt:lpstr>
      <vt:lpstr>PowerPoint Presentation</vt:lpstr>
      <vt:lpstr>Why MANRS  How routing works</vt:lpstr>
      <vt:lpstr>What problems are we trying to mitigate: Routing incidents</vt:lpstr>
      <vt:lpstr>How users are affected</vt:lpstr>
      <vt:lpstr>How can MANRS actions prevent incidents:</vt:lpstr>
      <vt:lpstr>How can MANRS actions prevent incidents: MANRS Actions </vt:lpstr>
      <vt:lpstr>WWW.MANRS.ORG</vt:lpstr>
      <vt:lpstr>Where are those actions configured and how users are protected?</vt:lpstr>
      <vt:lpstr>How to use MANRS information in a CSIRT</vt:lpstr>
      <vt:lpstr>MANRS observatory</vt:lpstr>
      <vt:lpstr>MANRS Observatory</vt:lpstr>
      <vt:lpstr>How to contribute to MANRS from your CSIRT</vt:lpstr>
      <vt:lpstr>MANRS Training Modules </vt:lpstr>
      <vt:lpstr>MANRS IXPP MANRS IXP Partnership Programme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Normas Mutuamente Acordadas para el Enrutamiento Seguro en Internet</dc:title>
  <dc:creator/>
  <cp:lastModifiedBy/>
  <cp:revision>25</cp:revision>
  <dcterms:created xsi:type="dcterms:W3CDTF">2019-02-01T04:29:24Z</dcterms:created>
  <dcterms:modified xsi:type="dcterms:W3CDTF">2019-05-08T13:36:50Z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0x010100015D65DB5D89D14E846B1007444C9D54</vt:lpwstr>
  </property>
  <property fmtid="{D5CDD505-2E9C-101B-9397-08002B2CF9AE}" pid="3" name="AuthorIds_UIVersion_1536">
    <vt:lpwstr>4</vt:lpwstr>
  </property>
  <property fmtid="{D5CDD505-2E9C-101B-9397-08002B2CF9AE}" pid="4" name="ComplianceAssetId">
    <vt:lpwstr/>
  </property>
</Properties>
</file>