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9" r:id="rId3"/>
    <p:sldId id="260" r:id="rId4"/>
    <p:sldId id="358" r:id="rId5"/>
    <p:sldId id="268" r:id="rId6"/>
    <p:sldId id="278" r:id="rId7"/>
    <p:sldId id="276" r:id="rId8"/>
    <p:sldId id="271" r:id="rId9"/>
    <p:sldId id="272" r:id="rId10"/>
    <p:sldId id="275" r:id="rId11"/>
    <p:sldId id="322" r:id="rId12"/>
    <p:sldId id="323" r:id="rId13"/>
    <p:sldId id="283" r:id="rId14"/>
    <p:sldId id="293" r:id="rId15"/>
    <p:sldId id="294" r:id="rId16"/>
    <p:sldId id="334" r:id="rId17"/>
    <p:sldId id="335" r:id="rId18"/>
    <p:sldId id="336" r:id="rId19"/>
    <p:sldId id="337" r:id="rId20"/>
    <p:sldId id="338" r:id="rId21"/>
    <p:sldId id="339" r:id="rId22"/>
    <p:sldId id="327" r:id="rId23"/>
    <p:sldId id="302" r:id="rId24"/>
    <p:sldId id="303" r:id="rId25"/>
    <p:sldId id="342" r:id="rId26"/>
    <p:sldId id="360" r:id="rId27"/>
    <p:sldId id="344" r:id="rId28"/>
    <p:sldId id="345" r:id="rId29"/>
    <p:sldId id="347" r:id="rId30"/>
    <p:sldId id="348" r:id="rId31"/>
    <p:sldId id="349" r:id="rId32"/>
    <p:sldId id="350" r:id="rId33"/>
    <p:sldId id="351" r:id="rId34"/>
    <p:sldId id="352" r:id="rId35"/>
    <p:sldId id="309" r:id="rId36"/>
    <p:sldId id="340" r:id="rId37"/>
    <p:sldId id="341" r:id="rId38"/>
    <p:sldId id="359" r:id="rId39"/>
    <p:sldId id="353" r:id="rId40"/>
    <p:sldId id="361" r:id="rId41"/>
    <p:sldId id="355" r:id="rId42"/>
    <p:sldId id="279" r:id="rId43"/>
    <p:sldId id="280" r:id="rId44"/>
    <p:sldId id="281" r:id="rId45"/>
    <p:sldId id="282" r:id="rId4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C513EC4-97EF-A548-A7C1-69464CB020BA}">
          <p14:sldIdLst>
            <p14:sldId id="259"/>
            <p14:sldId id="260"/>
            <p14:sldId id="358"/>
            <p14:sldId id="268"/>
            <p14:sldId id="278"/>
            <p14:sldId id="276"/>
            <p14:sldId id="271"/>
            <p14:sldId id="272"/>
            <p14:sldId id="275"/>
            <p14:sldId id="322"/>
            <p14:sldId id="323"/>
            <p14:sldId id="283"/>
            <p14:sldId id="293"/>
            <p14:sldId id="294"/>
            <p14:sldId id="334"/>
            <p14:sldId id="335"/>
            <p14:sldId id="336"/>
            <p14:sldId id="337"/>
            <p14:sldId id="338"/>
            <p14:sldId id="339"/>
            <p14:sldId id="327"/>
            <p14:sldId id="302"/>
            <p14:sldId id="303"/>
            <p14:sldId id="342"/>
            <p14:sldId id="360"/>
            <p14:sldId id="344"/>
            <p14:sldId id="345"/>
            <p14:sldId id="347"/>
            <p14:sldId id="348"/>
            <p14:sldId id="349"/>
            <p14:sldId id="350"/>
            <p14:sldId id="351"/>
            <p14:sldId id="352"/>
            <p14:sldId id="309"/>
            <p14:sldId id="340"/>
            <p14:sldId id="341"/>
            <p14:sldId id="359"/>
            <p14:sldId id="353"/>
            <p14:sldId id="361"/>
            <p14:sldId id="355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A52"/>
    <a:srgbClr val="2341C5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6" autoAdjust="0"/>
    <p:restoredTop sz="99793" autoAdjust="0"/>
  </p:normalViewPr>
  <p:slideViewPr>
    <p:cSldViewPr>
      <p:cViewPr>
        <p:scale>
          <a:sx n="75" d="100"/>
          <a:sy n="75" d="100"/>
        </p:scale>
        <p:origin x="-720" y="424"/>
      </p:cViewPr>
      <p:guideLst>
        <p:guide orient="horz" pos="3072"/>
        <p:guide pos="409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424F0-30A2-4201-84E1-0E06B2061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CC532-A94C-429A-9709-1A62D7685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DA1E7-4226-4BE8-9E05-1C17CDFFF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15E3-D551-49D3-B386-5D314CB83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22641-C76C-4504-9BDD-DE1B25E1A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6420B-FCD8-407C-B41F-D9BD6548D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8A869-B041-40AE-AEF5-E6B4C85D1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E05CA-876E-41D7-B620-956421822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8096-E2F9-4B74-86B0-BF5FE3E05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6200" cy="754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754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C7DE9-C28F-4996-AC25-2B92674A6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4800" cy="306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7696200" y="282575"/>
            <a:ext cx="5133975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 b="1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The OWASP Foundation</a:t>
            </a:r>
          </a:p>
          <a:p>
            <a:r>
              <a:rPr lang="en-US" sz="280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406400" y="8820090"/>
            <a:ext cx="1203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4800" cy="698500"/>
            <a:chOff x="0" y="0"/>
            <a:chExt cx="8192" cy="440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/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3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4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5908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2057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fld id="{22362EC9-522D-4396-B2FE-684F39CDE2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split orient="vert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20000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owasp.org/index.php/OWASP_Risk_Rating_Methodolog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e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mages/4/47/Cloud-Top10-Security-Risks.pdf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owasp.org/index.php/Category:OWASP_Top_Ten_Projec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uni-ulm.de/in/mi/mitarbeiter/koenings/catching-authtoken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vesystems.com" TargetMode="External"/><Relationship Id="rId4" Type="http://schemas.openxmlformats.org/officeDocument/2006/relationships/hyperlink" Target="https://intrepidousgroup.com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nvisiumsecurit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oftware-security.sans.org/blog/2010/11/08/insecure-handling-url-schemes-apples-ios/" TargetMode="Externa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jack_mannino" TargetMode="External"/><Relationship Id="rId4" Type="http://schemas.openxmlformats.org/officeDocument/2006/relationships/hyperlink" Target="mailto:zach.lanier@intrepidusgroup.com" TargetMode="External"/><Relationship Id="rId5" Type="http://schemas.openxmlformats.org/officeDocument/2006/relationships/hyperlink" Target="http://twitter.com/quine" TargetMode="External"/><Relationship Id="rId6" Type="http://schemas.openxmlformats.org/officeDocument/2006/relationships/hyperlink" Target="mailto:mike.zusman@carvesystems.com" TargetMode="External"/><Relationship Id="rId7" Type="http://schemas.openxmlformats.org/officeDocument/2006/relationships/hyperlink" Target="http://twitter.com/schmoilito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jack@nvisiumsecurit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225425" y="184150"/>
            <a:ext cx="5029200" cy="141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dirty="0" err="1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Appsec</a:t>
            </a:r>
            <a:r>
              <a:rPr lang="en-US" sz="3600" b="1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 USA</a:t>
            </a:r>
          </a:p>
          <a:p>
            <a:r>
              <a:rPr lang="en-US" sz="3600" b="1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Minneapolis, MN</a:t>
            </a:r>
          </a:p>
          <a:p>
            <a:r>
              <a:rPr lang="en-US" sz="2000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September 23, 2011</a:t>
            </a:r>
            <a:endParaRPr lang="en-US" sz="2000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1854200"/>
            <a:ext cx="10464800" cy="3022600"/>
          </a:xfrm>
          <a:ln/>
        </p:spPr>
        <p:txBody>
          <a:bodyPr/>
          <a:lstStyle/>
          <a:p>
            <a:r>
              <a:rPr lang="en-US" sz="8300" dirty="0" smtClean="0"/>
              <a:t>OWASP Top 10 Mobile Risks</a:t>
            </a:r>
            <a:endParaRPr lang="en-US" sz="3400" b="1" i="1" dirty="0">
              <a:latin typeface="Arial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70000" y="5486400"/>
            <a:ext cx="10464800" cy="2819400"/>
          </a:xfrm>
          <a:ln/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Jack Mannino, nVisium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Zusman</a:t>
            </a:r>
            <a:r>
              <a:rPr lang="en-US" dirty="0" smtClean="0"/>
              <a:t>, Carve Systems</a:t>
            </a:r>
            <a:endParaRPr lang="en-US" dirty="0"/>
          </a:p>
          <a:p>
            <a:r>
              <a:rPr lang="en-US" dirty="0"/>
              <a:t>Zach Lanier, </a:t>
            </a:r>
            <a:r>
              <a:rPr lang="en-US" dirty="0" err="1"/>
              <a:t>Intrepidus</a:t>
            </a:r>
            <a:r>
              <a:rPr lang="en-US" dirty="0"/>
              <a:t> Group</a:t>
            </a:r>
          </a:p>
          <a:p>
            <a:endParaRPr lang="en-US" dirty="0" smtClean="0"/>
          </a:p>
          <a:p>
            <a:r>
              <a:rPr lang="en-US" dirty="0" smtClean="0"/>
              <a:t>OWASP Mobile Security Project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Risks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90800"/>
            <a:ext cx="1046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Intended to be platform-agnostic</a:t>
            </a:r>
          </a:p>
          <a:p>
            <a:pPr>
              <a:buFont typeface="Arial"/>
              <a:buChar char="•"/>
            </a:pPr>
            <a:r>
              <a:rPr lang="en-US" dirty="0" smtClean="0"/>
              <a:t>Focused on areas of risk rather than individual vulnerabilities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Weighted utilizing the OWASP Risk Rating Methodology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hlinkClick r:id="rId2"/>
              </a:rPr>
              <a:t>https://www.owasp.org/index.php/</a:t>
            </a:r>
            <a:r>
              <a:rPr lang="en-US" sz="2000" dirty="0" smtClean="0">
                <a:hlinkClick r:id="rId2"/>
              </a:rPr>
              <a:t>OWASP_Risk_Rating_Methodology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Thanks to everyone who participated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74448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Risks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57400"/>
            <a:ext cx="11430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661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/>
              <a:t>M</a:t>
            </a:r>
            <a:r>
              <a:rPr lang="en-US" sz="5400" dirty="0" smtClean="0"/>
              <a:t>1- Insecure Data Storage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Sensitive data left unprotected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Applies to locally stored data + cloud synced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Generally a result of: 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Not encrypting data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Caching data not intended for long-term storage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Weak or global permissions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Not leveraging platform best-practices</a:t>
            </a:r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sz="4000" dirty="0" smtClean="0"/>
              <a:t>Confidentiality of data lost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Credentials disclosed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Privacy violations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Non-compliance</a:t>
            </a:r>
          </a:p>
          <a:p>
            <a:pPr>
              <a:buFont typeface="Arial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977418757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/>
              <a:t>M</a:t>
            </a:r>
            <a:r>
              <a:rPr lang="en-US" sz="5400" dirty="0" smtClean="0"/>
              <a:t>1</a:t>
            </a:r>
            <a:r>
              <a:rPr lang="en-US" sz="5400" dirty="0"/>
              <a:t>- </a:t>
            </a:r>
            <a:r>
              <a:rPr lang="en-US" sz="5400" dirty="0" smtClean="0"/>
              <a:t>Insecure Data Storage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oatdroid login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438400"/>
            <a:ext cx="4229100" cy="6286500"/>
          </a:xfrm>
          <a:prstGeom prst="rect">
            <a:avLst/>
          </a:prstGeom>
        </p:spPr>
      </p:pic>
      <p:pic>
        <p:nvPicPr>
          <p:cNvPr id="8" name="Picture 7" descr="goatdroid insecure data storage (login page code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438400"/>
            <a:ext cx="7315200" cy="2971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3454400" y="4495800"/>
            <a:ext cx="1761296" cy="94321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17000" y="5029200"/>
            <a:ext cx="0" cy="172378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pic>
        <p:nvPicPr>
          <p:cNvPr id="12" name="Picture 11" descr="IMG_0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6858000"/>
            <a:ext cx="7315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46012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M1- Insecure Data Storage</a:t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Store ONLY what is absolutely required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Never use public storage areas (</a:t>
            </a:r>
            <a:r>
              <a:rPr lang="en-US" sz="3600" dirty="0" err="1" smtClean="0"/>
              <a:t>ie</a:t>
            </a:r>
            <a:r>
              <a:rPr lang="en-US" sz="3600" dirty="0" smtClean="0"/>
              <a:t>- SD card)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Leverage secure containers and platform provided file encryption APIs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Do not grant files world readable or world writeable permissions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81496"/>
              </p:ext>
            </p:extLst>
          </p:nvPr>
        </p:nvGraphicFramePr>
        <p:xfrm>
          <a:off x="8559800" y="3657600"/>
          <a:ext cx="4106334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1.1-1.14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and protect</a:t>
                      </a:r>
                      <a:r>
                        <a:rPr lang="en-US" baseline="0" dirty="0" smtClean="0"/>
                        <a:t> sensitive data on the mobile device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2.1, 2.2, 2.5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Handle password</a:t>
                      </a:r>
                      <a:r>
                        <a:rPr lang="en-US" baseline="0" dirty="0" smtClean="0"/>
                        <a:t> credentials securely on the device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949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M2- Weak Server Side Controls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Applies to the backend services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Not mobile specific per se, but essential to get right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We still can’t trust the client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Luckily, we understand these issues well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Existing controls may need to be re-evaluated (</a:t>
            </a:r>
            <a:r>
              <a:rPr lang="en-US" sz="3600" dirty="0" err="1" smtClean="0"/>
              <a:t>ie</a:t>
            </a:r>
            <a:r>
              <a:rPr lang="en-US" sz="3600" dirty="0" smtClean="0"/>
              <a:t>- out of band </a:t>
            </a:r>
            <a:r>
              <a:rPr lang="en-US" sz="3600" dirty="0" err="1" smtClean="0"/>
              <a:t>comms</a:t>
            </a:r>
            <a:r>
              <a:rPr lang="en-US" sz="3600" dirty="0" smtClean="0"/>
              <a:t>)</a:t>
            </a:r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Confidentially of data lost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Integrity of data not trusted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82017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M2- Weak Server Side Controls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86000"/>
            <a:ext cx="5486400" cy="6324600"/>
          </a:xfrm>
        </p:spPr>
        <p:txBody>
          <a:bodyPr/>
          <a:lstStyle/>
          <a:p>
            <a:pPr marL="266700" indent="0" algn="ctr"/>
            <a:r>
              <a:rPr lang="en-US" dirty="0" smtClean="0"/>
              <a:t>OWASP Top 10</a:t>
            </a:r>
          </a:p>
          <a:p>
            <a:pPr marL="266700" indent="0" algn="ctr"/>
            <a:endParaRPr lang="en-US" dirty="0"/>
          </a:p>
          <a:p>
            <a:pPr marL="266700" indent="0" algn="ctr"/>
            <a:endParaRPr lang="en-US" dirty="0" smtClean="0"/>
          </a:p>
          <a:p>
            <a:pPr marL="266700" indent="0" algn="ctr"/>
            <a:endParaRPr lang="en-US" dirty="0"/>
          </a:p>
          <a:p>
            <a:pPr marL="266700" indent="0" algn="ctr"/>
            <a:endParaRPr lang="en-US" dirty="0" smtClean="0"/>
          </a:p>
          <a:p>
            <a:pPr marL="266700" indent="0"/>
            <a:endParaRPr lang="en-US" dirty="0" smtClean="0"/>
          </a:p>
          <a:p>
            <a:pPr marL="266700" indent="0"/>
            <a:endParaRPr lang="en-US" sz="1800" dirty="0" smtClean="0"/>
          </a:p>
          <a:p>
            <a:pPr marL="552450" indent="-285750">
              <a:buFont typeface="Arial"/>
              <a:buChar char="•"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err="1">
                <a:hlinkClick r:id="rId2"/>
              </a:rPr>
              <a:t>www.owasp.org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index.php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Category:OWASP_Top_Ten_Project</a:t>
            </a:r>
            <a:endParaRPr lang="en-US" sz="1800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07200" y="2286000"/>
            <a:ext cx="5486400" cy="662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66700" indent="0" algn="ctr"/>
            <a:r>
              <a:rPr lang="en-US" dirty="0" smtClean="0"/>
              <a:t>OWASP Cloud Top 10</a:t>
            </a:r>
          </a:p>
          <a:p>
            <a:pPr marL="266700" indent="0" algn="ctr"/>
            <a:endParaRPr lang="en-US" dirty="0"/>
          </a:p>
          <a:p>
            <a:pPr marL="266700" indent="0" algn="ctr"/>
            <a:endParaRPr lang="en-US" dirty="0" smtClean="0"/>
          </a:p>
          <a:p>
            <a:pPr marL="266700" indent="0" algn="ctr"/>
            <a:endParaRPr lang="en-US" dirty="0"/>
          </a:p>
          <a:p>
            <a:pPr marL="266700" indent="0" algn="ctr"/>
            <a:endParaRPr lang="en-US" dirty="0" smtClean="0"/>
          </a:p>
          <a:p>
            <a:pPr marL="266700" indent="0" algn="ctr"/>
            <a:endParaRPr lang="en-US" dirty="0"/>
          </a:p>
          <a:p>
            <a:pPr marL="266700" indent="0"/>
            <a:endParaRPr lang="en-US" sz="1800" dirty="0" smtClean="0"/>
          </a:p>
          <a:p>
            <a:pPr marL="552450" indent="-285750">
              <a:buFont typeface="Arial"/>
              <a:buChar char="•"/>
            </a:pP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://www.owasp.org/images/4/47/Cloud-Top10-Security-Risks.pdf</a:t>
            </a:r>
            <a:endParaRPr lang="en-US" sz="1800" dirty="0" smtClean="0"/>
          </a:p>
        </p:txBody>
      </p:sp>
      <p:pic>
        <p:nvPicPr>
          <p:cNvPr id="3" name="Picture 2" descr="Screen shot 2011-09-14 at 3.23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276600"/>
            <a:ext cx="5638800" cy="511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96" y="3429000"/>
            <a:ext cx="5200604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52684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M2- Weak Server Side Controls</a:t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Understand the additional risks mobile apps introduce into existing architectures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Leverage the wealth of knowledge that is already out there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OWASP Web Top 10, Cloud Top 10, Web Services Top 10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Cheat sheets, development guides, ESAPI</a:t>
            </a:r>
          </a:p>
          <a:p>
            <a:pPr marL="266700" indent="0"/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99156"/>
              </p:ext>
            </p:extLst>
          </p:nvPr>
        </p:nvGraphicFramePr>
        <p:xfrm>
          <a:off x="8559800" y="3657600"/>
          <a:ext cx="4106334" cy="16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5.1-5.8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the</a:t>
                      </a:r>
                      <a:r>
                        <a:rPr lang="en-US" baseline="0" dirty="0" smtClean="0"/>
                        <a:t> backend APIs (services) and the platform (server) secure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75904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000" dirty="0" smtClean="0"/>
              <a:t>M3- Insufficient Transport Layer Protection</a:t>
            </a:r>
            <a:endParaRPr lang="en-US" sz="5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Complete lack of encryption for transmitted data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Yes, this unfortunately happens </a:t>
            </a:r>
            <a:r>
              <a:rPr lang="en-US" sz="2800" i="1" dirty="0" smtClean="0"/>
              <a:t>often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Weakly encrypted data in transit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Strong encryption, but ignoring security warnings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Ignoring certificate validation errors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Falling back to plain text after failures</a:t>
            </a:r>
          </a:p>
          <a:p>
            <a:pPr lvl="1">
              <a:buFont typeface="Arial"/>
              <a:buChar char="•"/>
            </a:pPr>
            <a:endParaRPr lang="en-US" sz="2800" dirty="0" smtClean="0"/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Man-in-the-middle attacks</a:t>
            </a:r>
          </a:p>
          <a:p>
            <a:pPr>
              <a:buFont typeface="Arial"/>
              <a:buChar char="•"/>
            </a:pPr>
            <a:r>
              <a:rPr lang="en-US" dirty="0" smtClean="0"/>
              <a:t>Tampering w/ data in transit</a:t>
            </a:r>
          </a:p>
          <a:p>
            <a:pPr>
              <a:buFont typeface="Arial"/>
              <a:buChar char="•"/>
            </a:pPr>
            <a:r>
              <a:rPr lang="en-US" dirty="0"/>
              <a:t>Confidentiality of data lost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00795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000" dirty="0" smtClean="0"/>
              <a:t>M3- </a:t>
            </a:r>
            <a:r>
              <a:rPr lang="en-US" sz="5000" dirty="0"/>
              <a:t>Insufficient Transport Layer Protection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11353800" cy="6248400"/>
          </a:xfrm>
        </p:spPr>
        <p:txBody>
          <a:bodyPr/>
          <a:lstStyle/>
          <a:p>
            <a:pPr marL="266700" indent="0"/>
            <a:r>
              <a:rPr lang="en-US" dirty="0" smtClean="0"/>
              <a:t>Real World Example: Google </a:t>
            </a:r>
            <a:r>
              <a:rPr lang="en-US" dirty="0" err="1" smtClean="0"/>
              <a:t>ClientLogin</a:t>
            </a:r>
            <a:r>
              <a:rPr lang="en-US" dirty="0" smtClean="0"/>
              <a:t> Authentication Protocol</a:t>
            </a:r>
          </a:p>
          <a:p>
            <a:pPr>
              <a:buFont typeface="Arial"/>
              <a:buChar char="•"/>
            </a:pPr>
            <a:r>
              <a:rPr lang="en-US" dirty="0" smtClean="0"/>
              <a:t>Authorization header sent over HTTP</a:t>
            </a:r>
          </a:p>
          <a:p>
            <a:pPr>
              <a:buFont typeface="Arial"/>
              <a:buChar char="•"/>
            </a:pPr>
            <a:r>
              <a:rPr lang="en-US" dirty="0" smtClean="0"/>
              <a:t>When users connected via </a:t>
            </a:r>
            <a:r>
              <a:rPr lang="en-US" dirty="0" err="1" smtClean="0"/>
              <a:t>wifi</a:t>
            </a:r>
            <a:r>
              <a:rPr lang="en-US" dirty="0" smtClean="0"/>
              <a:t>, apps automatically sent the token in an attempt to automatically synchronize data from server</a:t>
            </a:r>
          </a:p>
          <a:p>
            <a:pPr>
              <a:buFont typeface="Arial"/>
              <a:buChar char="•"/>
            </a:pPr>
            <a:r>
              <a:rPr lang="en-US" dirty="0" smtClean="0"/>
              <a:t>Sniff this value, impersonate the user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err="1">
                <a:hlinkClick r:id="rId2"/>
              </a:rPr>
              <a:t>www.uni-ulm.de</a:t>
            </a:r>
            <a:r>
              <a:rPr lang="en-US" sz="1800" dirty="0">
                <a:hlinkClick r:id="rId2"/>
              </a:rPr>
              <a:t>/in/mi/</a:t>
            </a:r>
            <a:r>
              <a:rPr lang="en-US" sz="1800" dirty="0" err="1">
                <a:hlinkClick r:id="rId2"/>
              </a:rPr>
              <a:t>mitarbeiter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koenings</a:t>
            </a:r>
            <a:r>
              <a:rPr lang="en-US" sz="1800" dirty="0">
                <a:hlinkClick r:id="rId2"/>
              </a:rPr>
              <a:t>/catching-</a:t>
            </a:r>
            <a:r>
              <a:rPr lang="en-US" sz="1800" dirty="0" err="1">
                <a:hlinkClick r:id="rId2"/>
              </a:rPr>
              <a:t>authtokens.html</a:t>
            </a:r>
            <a:endParaRPr lang="en-US" sz="18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15133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2362200"/>
            <a:ext cx="5943600" cy="6629400"/>
          </a:xfrm>
        </p:spPr>
        <p:txBody>
          <a:bodyPr/>
          <a:lstStyle/>
          <a:p>
            <a:pPr lvl="1"/>
            <a:r>
              <a:rPr lang="en-US" dirty="0" smtClean="0"/>
              <a:t>Introductions</a:t>
            </a:r>
          </a:p>
          <a:p>
            <a:pPr lvl="1"/>
            <a:r>
              <a:rPr lang="en-US" dirty="0" smtClean="0"/>
              <a:t>Mobile Security Project</a:t>
            </a:r>
            <a:endParaRPr lang="en-US" dirty="0"/>
          </a:p>
          <a:p>
            <a:pPr lvl="1"/>
            <a:r>
              <a:rPr lang="en-US" dirty="0" smtClean="0"/>
              <a:t>Mobile Threat Model</a:t>
            </a:r>
          </a:p>
          <a:p>
            <a:pPr lvl="1"/>
            <a:r>
              <a:rPr lang="en-US" dirty="0" smtClean="0"/>
              <a:t>Top 10 Risks</a:t>
            </a:r>
          </a:p>
          <a:p>
            <a:pPr lvl="1"/>
            <a:r>
              <a:rPr lang="en-US" dirty="0" smtClean="0"/>
              <a:t>Wrap Up/Q&amp;A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828800"/>
          </a:xfrm>
        </p:spPr>
        <p:txBody>
          <a:bodyPr/>
          <a:lstStyle/>
          <a:p>
            <a:r>
              <a:rPr lang="en-US" sz="5000" dirty="0" smtClean="0"/>
              <a:t>M3- </a:t>
            </a:r>
            <a:r>
              <a:rPr lang="en-US" sz="5000" dirty="0"/>
              <a:t>Insufficient Transport Layer Protection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Ensure that all sensitive data leaving the device is encrypted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includes data over carrier networks, </a:t>
            </a:r>
            <a:r>
              <a:rPr lang="en-US" dirty="0" err="1" smtClean="0"/>
              <a:t>WiFi</a:t>
            </a:r>
            <a:r>
              <a:rPr lang="en-US" dirty="0" smtClean="0"/>
              <a:t>, and even NFC</a:t>
            </a:r>
          </a:p>
          <a:p>
            <a:pPr>
              <a:buFont typeface="Arial"/>
              <a:buChar char="•"/>
            </a:pPr>
            <a:r>
              <a:rPr lang="en-US" dirty="0" smtClean="0"/>
              <a:t>When security exceptions are thrown, it’s generally for a reason…</a:t>
            </a:r>
            <a:r>
              <a:rPr lang="en-US" i="1" dirty="0" smtClean="0"/>
              <a:t>DO NOT </a:t>
            </a:r>
            <a:r>
              <a:rPr lang="en-US" dirty="0" smtClean="0"/>
              <a:t>ignore them!</a:t>
            </a:r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26968"/>
              </p:ext>
            </p:extLst>
          </p:nvPr>
        </p:nvGraphicFramePr>
        <p:xfrm>
          <a:off x="8559800" y="3657600"/>
          <a:ext cx="410633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3.1.3.6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Ensure</a:t>
                      </a:r>
                      <a:r>
                        <a:rPr lang="en-US" baseline="0" dirty="0" smtClean="0"/>
                        <a:t> sensitive data is protected in transit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74082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M4- Client Side Injection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400" dirty="0" smtClean="0"/>
              <a:t>Apps using browser libraries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Pure web apps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Hybrid web/native apps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Some familiar faces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XSS and HTML Injection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SQL Injection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New and exciting twists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Abusing phone dialer + SMS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Abusing in-app payments</a:t>
            </a:r>
          </a:p>
          <a:p>
            <a:pPr marL="711200" lvl="1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Device compromise</a:t>
            </a:r>
          </a:p>
          <a:p>
            <a:pPr>
              <a:buFont typeface="Arial"/>
              <a:buChar char="•"/>
            </a:pPr>
            <a:r>
              <a:rPr lang="en-US" dirty="0" smtClean="0"/>
              <a:t>Toll fraud</a:t>
            </a:r>
          </a:p>
          <a:p>
            <a:pPr>
              <a:buFont typeface="Arial"/>
              <a:buChar char="•"/>
            </a:pPr>
            <a:r>
              <a:rPr lang="en-US" dirty="0" smtClean="0"/>
              <a:t>Privilege escalation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849463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M4- Client Side Injection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2590800"/>
            <a:ext cx="5791200" cy="5715000"/>
          </a:xfrm>
        </p:spPr>
        <p:txBody>
          <a:bodyPr/>
          <a:lstStyle/>
          <a:p>
            <a:r>
              <a:rPr lang="en-US" dirty="0" smtClean="0"/>
              <a:t>Garden Variety XSS….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7975600" y="2590800"/>
            <a:ext cx="5029200" cy="586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With access to:</a:t>
            </a:r>
            <a:endParaRPr lang="en-US" dirty="0"/>
          </a:p>
        </p:txBody>
      </p:sp>
      <p:pic>
        <p:nvPicPr>
          <p:cNvPr id="11" name="Picture 10" descr="client side injection sample code highlighted 2: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02" y="3657600"/>
            <a:ext cx="6702954" cy="4038600"/>
          </a:xfrm>
          <a:prstGeom prst="rect">
            <a:avLst/>
          </a:prstGeom>
        </p:spPr>
      </p:pic>
      <p:pic>
        <p:nvPicPr>
          <p:cNvPr id="12" name="Picture 11" descr="client side injection sample code 1: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" y="3657600"/>
            <a:ext cx="613023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182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M4- Client Side Injection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Sanitize or escape untrusted data before rendering or executing it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Use prepared statements for database calls…concatenation is still bad, and always will be bad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Minimize the sensitive native capabilities tied to hybrid web functionality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72409"/>
              </p:ext>
            </p:extLst>
          </p:nvPr>
        </p:nvGraphicFramePr>
        <p:xfrm>
          <a:off x="8559800" y="3657600"/>
          <a:ext cx="4106334" cy="31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 particular attention to validating all data received from and sent to non-trusted third party apps before</a:t>
                      </a:r>
                      <a:r>
                        <a:rPr lang="en-US" baseline="0" dirty="0" smtClean="0"/>
                        <a:t> processing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10.1-10.5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Carefully</a:t>
                      </a:r>
                      <a:r>
                        <a:rPr lang="en-US" baseline="0" dirty="0" smtClean="0"/>
                        <a:t> check any runtime interpretation of code for errors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2058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4800" dirty="0" smtClean="0"/>
              <a:t>M5- Poor Authorization and Authentication</a:t>
            </a:r>
            <a:endParaRPr lang="en-US" sz="4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Part mobile, part architecture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Some apps rely solely on immutable, potentially compromised values (IMEI, IMSI, UUID)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Hardware identifiers persist across data wipes and factory resets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Adding contextual information is useful, but not foolproof</a:t>
            </a:r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Privilege escalation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Unauthorized access</a:t>
            </a:r>
          </a:p>
          <a:p>
            <a:pPr marL="26670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00604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4800" dirty="0" smtClean="0"/>
              <a:t>M5- Poor Authorization and Authentication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7" y="2853322"/>
            <a:ext cx="12816348" cy="48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6791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4800" dirty="0" smtClean="0"/>
              <a:t>M5- </a:t>
            </a:r>
            <a:r>
              <a:rPr lang="en-US" sz="4800" dirty="0"/>
              <a:t>Poor Authorization and </a:t>
            </a:r>
            <a:r>
              <a:rPr lang="en-US" sz="4800" dirty="0" smtClean="0"/>
              <a:t>Authentication</a:t>
            </a:r>
            <a:br>
              <a:rPr lang="en-US" sz="48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Contextual info can enhance things, but only as part of a multi-factor implementation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Out-of-band doesn’t work when it’s all the same device</a:t>
            </a:r>
          </a:p>
          <a:p>
            <a:pPr>
              <a:buFont typeface="Arial"/>
              <a:buChar char="•"/>
            </a:pPr>
            <a:r>
              <a:rPr lang="en-US" dirty="0" smtClean="0"/>
              <a:t>Never use device ID or subscriber ID as sole authenticator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9780"/>
              </p:ext>
            </p:extLst>
          </p:nvPr>
        </p:nvGraphicFramePr>
        <p:xfrm>
          <a:off x="8559800" y="3657600"/>
          <a:ext cx="410633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4.1-4.6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user authentication/authorization</a:t>
                      </a:r>
                      <a:r>
                        <a:rPr lang="en-US" baseline="0" dirty="0" smtClean="0"/>
                        <a:t> and session management correctly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Authenticate all API calls to paid resources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74787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M6- Improper Session Handling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400" dirty="0" smtClean="0"/>
              <a:t>Mobile app sessions are generally MUCH longer</a:t>
            </a:r>
            <a:endParaRPr lang="en-US" sz="3400" dirty="0"/>
          </a:p>
          <a:p>
            <a:pPr>
              <a:buFont typeface="Arial"/>
              <a:buChar char="•"/>
            </a:pPr>
            <a:r>
              <a:rPr lang="en-US" sz="3400" dirty="0" smtClean="0"/>
              <a:t>Why? Convenience and usability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Apps maintain sessions via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HTTP cookies</a:t>
            </a:r>
          </a:p>
          <a:p>
            <a:pPr lvl="1">
              <a:buFont typeface="Arial"/>
              <a:buChar char="•"/>
            </a:pPr>
            <a:r>
              <a:rPr lang="en-US" sz="2800" dirty="0" err="1" smtClean="0"/>
              <a:t>OAuth</a:t>
            </a:r>
            <a:r>
              <a:rPr lang="en-US" sz="2800" dirty="0" smtClean="0"/>
              <a:t> tokens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SSO authentication services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Bad idea= using a device identifier as a session token</a:t>
            </a:r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Privilege escalation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Unauthorized access</a:t>
            </a:r>
          </a:p>
          <a:p>
            <a:pPr>
              <a:buFont typeface="Arial"/>
              <a:buChar char="•"/>
            </a:pPr>
            <a:r>
              <a:rPr lang="en-US" dirty="0" smtClean="0"/>
              <a:t>Circumvent licensing and payments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63119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M6- </a:t>
            </a:r>
            <a:r>
              <a:rPr lang="en-US" sz="5400" dirty="0"/>
              <a:t>Improper Session Handling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Don’t be afraid to make users re-authenticate every so often</a:t>
            </a:r>
          </a:p>
          <a:p>
            <a:pPr>
              <a:buFont typeface="Arial"/>
              <a:buChar char="•"/>
            </a:pPr>
            <a:r>
              <a:rPr lang="en-US" dirty="0" smtClean="0"/>
              <a:t>Ensure that tokens can be revoked quickly in the event of a lost/stolen device</a:t>
            </a:r>
          </a:p>
          <a:p>
            <a:pPr>
              <a:buFont typeface="Arial"/>
              <a:buChar char="•"/>
            </a:pPr>
            <a:r>
              <a:rPr lang="en-US" dirty="0" smtClean="0"/>
              <a:t>Utilize high entropy, tested token generation resources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6347"/>
              </p:ext>
            </p:extLst>
          </p:nvPr>
        </p:nvGraphicFramePr>
        <p:xfrm>
          <a:off x="8559800" y="3657600"/>
          <a:ext cx="410633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non-persistent</a:t>
                      </a:r>
                      <a:r>
                        <a:rPr lang="en-US" baseline="0" dirty="0" smtClean="0"/>
                        <a:t> identifiers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4.1-4.6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</a:t>
                      </a:r>
                      <a:r>
                        <a:rPr lang="en-US" baseline="0" dirty="0" smtClean="0"/>
                        <a:t> user authentication/authorization and session management correctly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5754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29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4800" dirty="0" smtClean="0"/>
              <a:t>M7- Security Decisions Via Untrusted Inputs</a:t>
            </a:r>
            <a:endParaRPr lang="en-US" sz="4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Can be leveraged to bypass permissions and security models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Similar but different depending on platform</a:t>
            </a:r>
          </a:p>
          <a:p>
            <a:pPr lvl="1">
              <a:buFont typeface="Arial"/>
              <a:buChar char="•"/>
            </a:pPr>
            <a:r>
              <a:rPr lang="en-US" sz="2800" dirty="0" err="1" smtClean="0"/>
              <a:t>iOS</a:t>
            </a:r>
            <a:r>
              <a:rPr lang="en-US" sz="2800" dirty="0" smtClean="0"/>
              <a:t>- Abusing URL Schemes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Android- Abusing Intents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Several attack vectors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Malicious apps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Client side injection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Consuming paid resources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exfiltration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Privilege escalation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524893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16400" y="2438400"/>
            <a:ext cx="47244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4000" dirty="0" smtClean="0"/>
              <a:t>Jack Mannino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nVisium Security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CEO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hlinkClick r:id="rId2"/>
              </a:rPr>
              <a:t>https://</a:t>
            </a:r>
            <a:r>
              <a:rPr lang="en-US" sz="2000" dirty="0" err="1" smtClean="0">
                <a:hlinkClick r:id="rId2"/>
              </a:rPr>
              <a:t>www.nvisiumsecurity.com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438400"/>
            <a:ext cx="45720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4000" dirty="0" smtClean="0"/>
              <a:t>Mike </a:t>
            </a:r>
            <a:r>
              <a:rPr lang="en-US" sz="4000" dirty="0" err="1" smtClean="0"/>
              <a:t>Zusman</a:t>
            </a:r>
            <a:endParaRPr lang="en-US" sz="40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Carve Systems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Principal Consultant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err="1" smtClean="0">
                <a:hlinkClick r:id="rId3"/>
              </a:rPr>
              <a:t>www.carvesystems.com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sz="36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07400" y="2438400"/>
            <a:ext cx="47244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4000" dirty="0" smtClean="0"/>
              <a:t>Zach Lanier</a:t>
            </a:r>
          </a:p>
          <a:p>
            <a:pPr>
              <a:buFont typeface="Arial"/>
              <a:buChar char="•"/>
            </a:pPr>
            <a:r>
              <a:rPr lang="en-US" sz="3600" dirty="0" err="1" smtClean="0"/>
              <a:t>Intrepidus</a:t>
            </a:r>
            <a:r>
              <a:rPr lang="en-US" sz="3600" dirty="0" smtClean="0"/>
              <a:t> Group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Principal Consultant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hlinkClick r:id="rId4"/>
              </a:rPr>
              <a:t>https://intrepidusgroup.com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6248400"/>
            <a:ext cx="34290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6248400"/>
            <a:ext cx="3355668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400" y="6248400"/>
            <a:ext cx="324878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221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4800" dirty="0" smtClean="0"/>
              <a:t>M7- </a:t>
            </a:r>
            <a:r>
              <a:rPr lang="en-US" sz="4800" dirty="0"/>
              <a:t>Security Decisions Via Untrusted Inputs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33600"/>
            <a:ext cx="11353800" cy="6705600"/>
          </a:xfrm>
        </p:spPr>
        <p:txBody>
          <a:bodyPr/>
          <a:lstStyle/>
          <a:p>
            <a:pPr marL="266700" indent="0"/>
            <a:r>
              <a:rPr lang="en-US" dirty="0" smtClean="0"/>
              <a:t>Skype </a:t>
            </a:r>
            <a:r>
              <a:rPr lang="en-US" dirty="0" err="1" smtClean="0"/>
              <a:t>iOS</a:t>
            </a:r>
            <a:r>
              <a:rPr lang="en-US" dirty="0" smtClean="0"/>
              <a:t> URL Scheme Handling Issue</a:t>
            </a:r>
            <a:endParaRPr lang="en-US" dirty="0"/>
          </a:p>
          <a:p>
            <a:pPr marL="266700" indent="0"/>
            <a:endParaRPr lang="en-US" dirty="0" smtClean="0"/>
          </a:p>
          <a:p>
            <a:pPr marL="266700" indent="0"/>
            <a:endParaRPr lang="en-US" dirty="0" smtClean="0"/>
          </a:p>
          <a:p>
            <a:pPr marL="266700" indent="0"/>
            <a:endParaRPr lang="en-US" dirty="0"/>
          </a:p>
          <a:p>
            <a:pPr marL="266700" indent="0"/>
            <a:endParaRPr lang="en-US" sz="1800" dirty="0" smtClean="0"/>
          </a:p>
          <a:p>
            <a:pPr marL="266700" indent="0"/>
            <a:endParaRPr lang="en-US" sz="1800" dirty="0"/>
          </a:p>
          <a:p>
            <a:pPr marL="266700" indent="0"/>
            <a:endParaRPr lang="en-US" sz="1800" dirty="0" smtClean="0"/>
          </a:p>
          <a:p>
            <a:pPr marL="266700" indent="0"/>
            <a:endParaRPr lang="en-US" sz="1800" dirty="0" smtClean="0"/>
          </a:p>
          <a:p>
            <a:pPr marL="552450" indent="-285750">
              <a:buFont typeface="Arial"/>
              <a:buChar char="•"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://software-</a:t>
            </a:r>
            <a:r>
              <a:rPr lang="en-US" sz="1800" dirty="0" err="1">
                <a:hlinkClick r:id="rId2"/>
              </a:rPr>
              <a:t>security.sans.org</a:t>
            </a:r>
            <a:r>
              <a:rPr lang="en-US" sz="1800" dirty="0">
                <a:hlinkClick r:id="rId2"/>
              </a:rPr>
              <a:t>/blog/2010/11/08/insecure-handling-</a:t>
            </a:r>
            <a:r>
              <a:rPr lang="en-US" sz="1800" dirty="0" err="1">
                <a:hlinkClick r:id="rId2"/>
              </a:rPr>
              <a:t>url</a:t>
            </a:r>
            <a:r>
              <a:rPr lang="en-US" sz="1800" dirty="0">
                <a:hlinkClick r:id="rId2"/>
              </a:rPr>
              <a:t>-schemes-apples-</a:t>
            </a:r>
            <a:r>
              <a:rPr lang="en-US" sz="1800" dirty="0" err="1">
                <a:hlinkClick r:id="rId2"/>
              </a:rPr>
              <a:t>ios</a:t>
            </a:r>
            <a:r>
              <a:rPr lang="en-US" sz="1800" dirty="0">
                <a:hlinkClick r:id="rId2"/>
              </a:rPr>
              <a:t>/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733800"/>
            <a:ext cx="1158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4561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4800" dirty="0" smtClean="0"/>
              <a:t>M7- </a:t>
            </a:r>
            <a:r>
              <a:rPr lang="en-US" sz="4800" dirty="0"/>
              <a:t>Security Decisions Via Untrusted Inputs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i="1" dirty="0" smtClean="0"/>
              <a:t>Prevention Tips</a:t>
            </a:r>
            <a:endParaRPr lang="en-US" sz="44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3528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Check caller’s permissions at input boundaries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Prompt the user for additional authorization before allowing</a:t>
            </a:r>
          </a:p>
          <a:p>
            <a:pPr>
              <a:buFont typeface="Arial"/>
              <a:buChar char="•"/>
            </a:pPr>
            <a:r>
              <a:rPr lang="en-US" dirty="0" smtClean="0"/>
              <a:t>Where permission checks cannot be performed, ensure additional steps required to launch sensitive actions</a:t>
            </a:r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11959"/>
              </p:ext>
            </p:extLst>
          </p:nvPr>
        </p:nvGraphicFramePr>
        <p:xfrm>
          <a:off x="8559800" y="3657600"/>
          <a:ext cx="410633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interpreters at minimal</a:t>
                      </a:r>
                      <a:r>
                        <a:rPr lang="en-US" baseline="0" dirty="0" smtClean="0"/>
                        <a:t> privilege levels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90926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M8- Side Channel Data Leakage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Mix of not disabling platform features and programmatic flaws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Sensitive data ends up in unintended places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Web caches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Keystroke logging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Screenshots (</a:t>
            </a:r>
            <a:r>
              <a:rPr lang="en-US" sz="2400" dirty="0" err="1" smtClean="0"/>
              <a:t>ie</a:t>
            </a:r>
            <a:r>
              <a:rPr lang="en-US" sz="2400" dirty="0" smtClean="0"/>
              <a:t>- </a:t>
            </a:r>
            <a:r>
              <a:rPr lang="en-US" sz="2400" dirty="0" err="1" smtClean="0"/>
              <a:t>iOS</a:t>
            </a:r>
            <a:r>
              <a:rPr lang="en-US" sz="2400" dirty="0" smtClean="0"/>
              <a:t> </a:t>
            </a:r>
            <a:r>
              <a:rPr lang="en-US" sz="2400" dirty="0" err="1" smtClean="0"/>
              <a:t>backgrounding</a:t>
            </a:r>
            <a:r>
              <a:rPr lang="en-US" sz="24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Logs (system, crash)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Temp directories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Understand what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libraries in your apps are doing with user data                (</a:t>
            </a:r>
            <a:r>
              <a:rPr lang="en-US" sz="2800" dirty="0" err="1" smtClean="0"/>
              <a:t>ie</a:t>
            </a:r>
            <a:r>
              <a:rPr lang="en-US" sz="2800" dirty="0" smtClean="0"/>
              <a:t>- ad networks, analytics)</a:t>
            </a:r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Data retained indefinitely</a:t>
            </a:r>
          </a:p>
          <a:p>
            <a:pPr>
              <a:buFont typeface="Arial"/>
              <a:buChar char="•"/>
            </a:pPr>
            <a:r>
              <a:rPr lang="en-US" dirty="0" smtClean="0"/>
              <a:t>Privacy violations</a:t>
            </a:r>
          </a:p>
        </p:txBody>
      </p:sp>
    </p:spTree>
    <p:extLst>
      <p:ext uri="{BB962C8B-B14F-4D97-AF65-F5344CB8AC3E}">
        <p14:creationId xmlns:p14="http://schemas.microsoft.com/office/powerpoint/2010/main" val="257380748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M8- </a:t>
            </a:r>
            <a:r>
              <a:rPr lang="en-US" sz="5400" dirty="0"/>
              <a:t>Side Channel Data Leakage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1800" y="5410200"/>
            <a:ext cx="2362200" cy="914400"/>
          </a:xfrm>
        </p:spPr>
        <p:txBody>
          <a:bodyPr/>
          <a:lstStyle/>
          <a:p>
            <a:pPr marL="266700" indent="0"/>
            <a:r>
              <a:rPr lang="en-US" dirty="0" smtClean="0"/>
              <a:t>Logging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266700" inden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ide channel leakage- android log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6248400"/>
            <a:ext cx="5724526" cy="2743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68400" y="1981200"/>
            <a:ext cx="335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66700" indent="0"/>
            <a:r>
              <a:rPr lang="en-US" dirty="0" smtClean="0"/>
              <a:t>Screenshots</a:t>
            </a:r>
          </a:p>
          <a:p>
            <a:pPr marL="266700" indent="0"/>
            <a:endParaRPr lang="en-US" dirty="0"/>
          </a:p>
          <a:p>
            <a:pPr marL="266700" indent="0"/>
            <a:endParaRPr lang="en-US" dirty="0" smtClean="0"/>
          </a:p>
          <a:p>
            <a:pPr marL="266700" indent="0"/>
            <a:endParaRPr lang="en-US" dirty="0"/>
          </a:p>
        </p:txBody>
      </p:sp>
      <p:pic>
        <p:nvPicPr>
          <p:cNvPr id="5" name="Picture 4" descr="Screen shot 2011-09-14 at 3.3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819400"/>
            <a:ext cx="5562600" cy="2186455"/>
          </a:xfrm>
          <a:prstGeom prst="rect">
            <a:avLst/>
          </a:prstGeom>
        </p:spPr>
      </p:pic>
      <p:pic>
        <p:nvPicPr>
          <p:cNvPr id="6" name="Picture 5" descr="Screen shot 2011-09-14 at 3.36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9" y="2133600"/>
            <a:ext cx="4947725" cy="5257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5969000" y="3733800"/>
            <a:ext cx="1685096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91860080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M8- </a:t>
            </a:r>
            <a:r>
              <a:rPr lang="en-US" sz="5400" dirty="0"/>
              <a:t>Side Channel Data Leakage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Never log credentials, PII, or other sensitive data to system logs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Remove sensitive data before screenshots are taken, disable keystroke logging per field, and utilize anti-caching directives for web content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Debug your apps before releasing them to observe files created, written to, or modified in any way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Carefully review any third party libraries you introduce and the data they consume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Test your applications across as many platform versions as possible</a:t>
            </a:r>
          </a:p>
          <a:p>
            <a:pPr marL="266700" indent="0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49910"/>
              </p:ext>
            </p:extLst>
          </p:nvPr>
        </p:nvGraphicFramePr>
        <p:xfrm>
          <a:off x="8559800" y="3657600"/>
          <a:ext cx="4106334" cy="286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whether you are collecting PII, it may not always be obvious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 communication mechanisms to check for unintended leaks (e.g. image metadata)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2058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M9- Broken Cryptography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Two primary categories</a:t>
            </a:r>
            <a:endParaRPr lang="en-US" sz="3600" dirty="0"/>
          </a:p>
          <a:p>
            <a:pPr lvl="1">
              <a:buFont typeface="Arial"/>
              <a:buChar char="•"/>
            </a:pPr>
            <a:r>
              <a:rPr lang="en-US" sz="2800" dirty="0" smtClean="0"/>
              <a:t>Broken implementations using strong crypto libraries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Custom, easily defeated crypto implementations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Encoding != encryption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Obfuscation != encryption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Serialization != encryption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Confidentiality of data lost</a:t>
            </a:r>
          </a:p>
          <a:p>
            <a:pPr>
              <a:buFont typeface="Arial"/>
              <a:buChar char="•"/>
            </a:pPr>
            <a:r>
              <a:rPr lang="en-US" dirty="0" smtClean="0"/>
              <a:t>Privilege escalation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Circumvent business logic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09653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M9- Broken Cryptography</a:t>
            </a:r>
            <a:br>
              <a:rPr lang="en-US" sz="5400" dirty="0" smtClean="0"/>
            </a:br>
            <a:endParaRPr lang="en-US" sz="5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778000" y="2895600"/>
            <a:ext cx="94488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ldc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literal_876:"</a:t>
            </a:r>
            <a:r>
              <a:rPr lang="en-US" sz="2600" dirty="0">
                <a:solidFill>
                  <a:srgbClr val="3366F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QlVtT0JoVmY2N2E=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”</a:t>
            </a:r>
          </a:p>
          <a:p>
            <a:pPr algn="l">
              <a:defRPr/>
            </a:pP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invokestatic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byte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[] decode( </a:t>
            </a: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java.lang.String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) </a:t>
            </a:r>
            <a:r>
              <a:rPr lang="en-US" sz="2600" dirty="0">
                <a:ln>
                  <a:solidFill>
                    <a:srgbClr val="CCFFCC"/>
                  </a:solidFill>
                </a:ln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 Base 64</a:t>
            </a:r>
          </a:p>
          <a:p>
            <a:pPr algn="l">
              <a:defRPr/>
            </a:pP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invokespecial_lib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java.lang.String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.&lt;init&gt; </a:t>
            </a:r>
            <a:r>
              <a:rPr lang="en-US" sz="2600" dirty="0">
                <a:solidFill>
                  <a:srgbClr val="CCFFCC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 pc=2</a:t>
            </a:r>
          </a:p>
          <a:p>
            <a:pPr algn="l">
              <a:defRPr/>
            </a:pP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astore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8</a:t>
            </a:r>
          </a:p>
          <a:p>
            <a:pPr algn="l">
              <a:defRPr/>
            </a:pPr>
            <a:endParaRPr lang="en-US" sz="2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600" b="1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private final byte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[] com.picuploader.BizProcess.SendRequest.routine_12998   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(</a:t>
            </a: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com.picuploader.BizProcess.SendRequest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sz="2600" b="1" dirty="0">
                <a:solidFill>
                  <a:srgbClr val="BA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byte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[], </a:t>
            </a:r>
            <a:r>
              <a:rPr lang="en-US" sz="2600" b="1" dirty="0">
                <a:solidFill>
                  <a:srgbClr val="BA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byte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[] );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{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enter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new_lib</a:t>
            </a:r>
            <a:r>
              <a:rPr lang="en-US" sz="2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net.rim.device.api.crypto.TripleDESKey</a:t>
            </a:r>
            <a:endParaRPr lang="en-US" sz="2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>
              <a:defRPr/>
            </a:pPr>
            <a:endParaRPr lang="en-US" sz="2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5689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M9- Broken Cryptography</a:t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Storing the key with the encrypted data negates everything</a:t>
            </a:r>
          </a:p>
          <a:p>
            <a:pPr>
              <a:buFont typeface="Arial"/>
              <a:buChar char="•"/>
            </a:pPr>
            <a:r>
              <a:rPr lang="en-US" dirty="0" smtClean="0"/>
              <a:t>Leverage battle-tested crypto libraries vice writing your own</a:t>
            </a:r>
          </a:p>
          <a:p>
            <a:pPr>
              <a:buFont typeface="Arial"/>
              <a:buChar char="•"/>
            </a:pPr>
            <a:r>
              <a:rPr lang="en-US" dirty="0" smtClean="0"/>
              <a:t>Take advantage of what your platform already provides!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09921"/>
              </p:ext>
            </p:extLst>
          </p:nvPr>
        </p:nvGraphicFramePr>
        <p:xfrm>
          <a:off x="8559800" y="3657600"/>
          <a:ext cx="41063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Utilize file encryption</a:t>
                      </a:r>
                      <a:r>
                        <a:rPr lang="en-US" baseline="0" dirty="0" smtClean="0"/>
                        <a:t> API’s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Leverage secure containers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93177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M10- Sensitive Information Disclosure</a:t>
            </a:r>
            <a:endParaRPr lang="en-US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90800"/>
            <a:ext cx="792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400" dirty="0" smtClean="0"/>
              <a:t>We differentiate by stored (M1) vs. embedded/hardcoded (M10)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Apps can be reverse engineered with relative ease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Code obfuscation raises the bar, but doesn’t eliminate the risk</a:t>
            </a:r>
          </a:p>
          <a:p>
            <a:pPr>
              <a:buFont typeface="Arial"/>
              <a:buChar char="•"/>
            </a:pPr>
            <a:r>
              <a:rPr lang="en-US" sz="3400" dirty="0" smtClean="0"/>
              <a:t>Commonly found “treasures”: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API keys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Passwords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Sensitive business logic</a:t>
            </a:r>
          </a:p>
          <a:p>
            <a:pPr marL="266700" indent="0"/>
            <a:endParaRPr lang="en-US" sz="4000" dirty="0" smtClean="0"/>
          </a:p>
          <a:p>
            <a:pPr marL="266700" indent="0"/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093200" y="2590800"/>
            <a:ext cx="3733800" cy="822960"/>
          </a:xfrm>
          <a:prstGeom prst="roundRect">
            <a:avLst/>
          </a:prstGeom>
          <a:blipFill dpi="0" rotWithShape="0">
            <a:blip r:embed="rId2">
              <a:alphaModFix amt="36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7400" y="35814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2000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Credentials disclosed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Intellectual property exposed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222481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371600"/>
          </a:xfrm>
        </p:spPr>
        <p:txBody>
          <a:bodyPr/>
          <a:lstStyle/>
          <a:p>
            <a:r>
              <a:rPr lang="en-US" sz="5400" dirty="0" smtClean="0"/>
              <a:t>M10- Sensitive Information Disclosure</a:t>
            </a:r>
            <a:endParaRPr lang="en-US" sz="5400" dirty="0"/>
          </a:p>
        </p:txBody>
      </p:sp>
      <p:pic>
        <p:nvPicPr>
          <p:cNvPr id="5" name="Picture 4" descr="Screen shot 2011-09-23 at 12.3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22" y="3429000"/>
            <a:ext cx="7798756" cy="242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2" y="6400800"/>
            <a:ext cx="1241855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4966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Security Project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90800"/>
            <a:ext cx="6908800" cy="6477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Began Q3 2010</a:t>
            </a:r>
          </a:p>
          <a:p>
            <a:pPr>
              <a:buFont typeface="Arial"/>
              <a:buChar char="•"/>
            </a:pPr>
            <a:r>
              <a:rPr lang="en-US" sz="5400" b="1" i="1" dirty="0" smtClean="0"/>
              <a:t>Why</a:t>
            </a:r>
            <a:r>
              <a:rPr lang="en-US" sz="4400" dirty="0" smtClean="0"/>
              <a:t> </a:t>
            </a:r>
            <a:r>
              <a:rPr lang="en-US" dirty="0" smtClean="0"/>
              <a:t>Unique and different security risks</a:t>
            </a:r>
          </a:p>
          <a:p>
            <a:pPr>
              <a:buFont typeface="Arial"/>
              <a:buChar char="•"/>
            </a:pPr>
            <a:r>
              <a:rPr lang="en-US" sz="5400" b="1" i="1" dirty="0" smtClean="0"/>
              <a:t>Goal</a:t>
            </a:r>
            <a:r>
              <a:rPr lang="en-US" dirty="0" smtClean="0"/>
              <a:t> To build security into mobile dev. life cycle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Interested? Contribute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712200" y="28194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Threat Model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8712200" y="49530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Dev. Guide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9169400" y="44196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Training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8712200" y="38862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Controls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9169400" y="33528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Risks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9169400" y="54864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Secure Libraries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9169400" y="65532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Methodologies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8712200" y="60198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Tools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8712200" y="7086600"/>
            <a:ext cx="3466898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chemeClr val="accent6">
                <a:alpha val="43000"/>
              </a:schemeClr>
            </a:outerShdw>
          </a:effectLst>
        </p:spPr>
        <p:txBody>
          <a:bodyPr/>
          <a:lstStyle/>
          <a:p>
            <a:r>
              <a:rPr lang="en-US" sz="2400" dirty="0" smtClean="0"/>
              <a:t>Cheat Sheets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36219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40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0"/>
            <a:ext cx="12192000" cy="1981200"/>
          </a:xfrm>
        </p:spPr>
        <p:txBody>
          <a:bodyPr/>
          <a:lstStyle/>
          <a:p>
            <a:r>
              <a:rPr lang="en-US" sz="5400" dirty="0" smtClean="0"/>
              <a:t>M10- Sensitive Information Disclosure</a:t>
            </a:r>
            <a:br>
              <a:rPr lang="en-US" sz="5400" dirty="0" smtClean="0"/>
            </a:br>
            <a:r>
              <a:rPr lang="en-US" sz="4800" i="1" dirty="0" smtClean="0"/>
              <a:t>Prevention Tips</a:t>
            </a:r>
            <a:endParaRPr lang="en-US" sz="4800" i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429000"/>
            <a:ext cx="8153400" cy="5410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800" dirty="0" smtClean="0"/>
              <a:t>Private API keys are called that for a reason…keep them off of the client</a:t>
            </a:r>
          </a:p>
          <a:p>
            <a:pPr>
              <a:buFont typeface="Arial"/>
              <a:buChar char="•"/>
            </a:pPr>
            <a:r>
              <a:rPr lang="en-US" sz="3800" dirty="0" smtClean="0"/>
              <a:t>Keep proprietary and sensitive business logic on the server</a:t>
            </a:r>
          </a:p>
          <a:p>
            <a:pPr>
              <a:buFont typeface="Arial"/>
              <a:buChar char="•"/>
            </a:pPr>
            <a:r>
              <a:rPr lang="en-US" sz="3800" dirty="0" smtClean="0"/>
              <a:t>Almost never a legitimate reason to hardcode a password (if there is, you have other problems)</a:t>
            </a:r>
            <a:endParaRPr lang="en-US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1943384" y="315578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35422"/>
              </p:ext>
            </p:extLst>
          </p:nvPr>
        </p:nvGraphicFramePr>
        <p:xfrm>
          <a:off x="8559800" y="3657600"/>
          <a:ext cx="4106334" cy="16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03953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Control#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70A5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2.10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not store any passwords or secrets in the application binary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140550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32823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42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60 day review period open to the public</a:t>
            </a:r>
          </a:p>
          <a:p>
            <a:pPr>
              <a:buFont typeface="Arial"/>
              <a:buChar char="•"/>
            </a:pPr>
            <a:r>
              <a:rPr lang="en-US" dirty="0" smtClean="0"/>
              <a:t>RC1 then becomes ‘Final v1.0’</a:t>
            </a:r>
          </a:p>
          <a:p>
            <a:pPr>
              <a:buFont typeface="Arial"/>
              <a:buChar char="•"/>
            </a:pPr>
            <a:r>
              <a:rPr lang="en-US" dirty="0" smtClean="0"/>
              <a:t>12 month revision cycle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Rapidly evolving platforms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Stale data = not as useful</a:t>
            </a:r>
          </a:p>
          <a:p>
            <a:pPr>
              <a:buFont typeface="Arial"/>
              <a:buChar char="•"/>
            </a:pPr>
            <a:r>
              <a:rPr lang="en-US" dirty="0" smtClean="0"/>
              <a:t>If you have suggestions or ideas, we want them!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5470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43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This is a good start, but we have a long way to go</a:t>
            </a:r>
          </a:p>
          <a:p>
            <a:pPr>
              <a:buFont typeface="Arial"/>
              <a:buChar char="•"/>
            </a:pPr>
            <a:r>
              <a:rPr lang="en-US" dirty="0" smtClean="0"/>
              <a:t>We’ve identified the issues…now we have to fix them</a:t>
            </a:r>
          </a:p>
          <a:p>
            <a:pPr>
              <a:buFont typeface="Arial"/>
              <a:buChar char="•"/>
            </a:pPr>
            <a:r>
              <a:rPr lang="en-US" dirty="0" smtClean="0"/>
              <a:t>Platforms must mature, frameworks must mature, apps must mature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OWASP Mobile body of knowledge must grow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4187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44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Jack Mannino </a:t>
            </a:r>
            <a:r>
              <a:rPr lang="en-US" sz="2800" dirty="0" smtClean="0">
                <a:hlinkClick r:id="rId2"/>
              </a:rPr>
              <a:t>jack@nvisiumsecurity.com</a:t>
            </a:r>
            <a:r>
              <a:rPr lang="en-US" sz="2800" dirty="0"/>
              <a:t> </a:t>
            </a:r>
            <a:r>
              <a:rPr lang="en-US" sz="2800" dirty="0" smtClean="0">
                <a:hlinkClick r:id="rId3"/>
              </a:rPr>
              <a:t>http://twitter.com/jack_mannino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/>
              <a:t>Zach Lanier </a:t>
            </a:r>
            <a:r>
              <a:rPr lang="en-US" sz="2800" dirty="0">
                <a:hlinkClick r:id="rId4"/>
              </a:rPr>
              <a:t>zach.lanier@intrepidusgroup.com</a:t>
            </a:r>
            <a:r>
              <a:rPr lang="en-US" sz="2800" dirty="0"/>
              <a:t>             </a:t>
            </a:r>
            <a:r>
              <a:rPr lang="en-US" sz="2800" dirty="0">
                <a:hlinkClick r:id="rId5"/>
              </a:rPr>
              <a:t>http://twitter.com/quine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Mike </a:t>
            </a:r>
            <a:r>
              <a:rPr lang="en-US" sz="2800" dirty="0" err="1"/>
              <a:t>Zusman</a:t>
            </a:r>
            <a:r>
              <a:rPr lang="en-US" sz="2800" dirty="0"/>
              <a:t> </a:t>
            </a:r>
            <a:r>
              <a:rPr lang="en-US" sz="2800" dirty="0">
                <a:hlinkClick r:id="rId6"/>
              </a:rPr>
              <a:t>mike.zusman@carvesystems.com</a:t>
            </a:r>
            <a:r>
              <a:rPr lang="en-US" sz="2800" dirty="0"/>
              <a:t>           </a:t>
            </a:r>
            <a:r>
              <a:rPr lang="en-US" sz="2800" dirty="0">
                <a:hlinkClick r:id="rId7"/>
              </a:rPr>
              <a:t>http://twitter.com/schmoilito</a:t>
            </a:r>
            <a:endParaRPr lang="en-US" sz="2800" dirty="0"/>
          </a:p>
          <a:p>
            <a:pPr>
              <a:buFont typeface="Arial"/>
              <a:buChar char="•"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4187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Mobile Threat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15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Threat Model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90800"/>
            <a:ext cx="10464800" cy="662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Platforms vary with mileage</a:t>
            </a:r>
          </a:p>
          <a:p>
            <a:pPr>
              <a:buFont typeface="Arial"/>
              <a:buChar char="•"/>
            </a:pPr>
            <a:r>
              <a:rPr lang="en-US" dirty="0" smtClean="0"/>
              <a:t>Very different from traditional web app model due to wildly varying use cases and usage patterns</a:t>
            </a:r>
          </a:p>
          <a:p>
            <a:pPr>
              <a:buFont typeface="Arial"/>
              <a:buChar char="•"/>
            </a:pPr>
            <a:r>
              <a:rPr lang="en-US" dirty="0" smtClean="0"/>
              <a:t>Must consider more than the ‘apps’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Remote web services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Platform integration (</a:t>
            </a:r>
            <a:r>
              <a:rPr lang="en-US" dirty="0" err="1" smtClean="0"/>
              <a:t>iCloud</a:t>
            </a:r>
            <a:r>
              <a:rPr lang="en-US" dirty="0" smtClean="0"/>
              <a:t>, C2DM)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Device (in)security considerations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38421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Threat Model</a:t>
            </a:r>
            <a:endParaRPr lang="en-US" dirty="0"/>
          </a:p>
        </p:txBody>
      </p:sp>
      <p:pic>
        <p:nvPicPr>
          <p:cNvPr id="3" name="Picture 2" descr="OWASP Common Mobile Threat Model 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3004800" cy="75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4200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Threat Model</a:t>
            </a:r>
            <a:endParaRPr lang="en-US" dirty="0"/>
          </a:p>
        </p:txBody>
      </p:sp>
      <p:pic>
        <p:nvPicPr>
          <p:cNvPr id="10" name="Picture 9" descr="mindma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057400"/>
            <a:ext cx="1188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6180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Top 10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4748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12927</TotalTime>
  <Pages>0</Pages>
  <Words>1847</Words>
  <Characters>0</Characters>
  <Application>Microsoft Macintosh PowerPoint</Application>
  <PresentationFormat>Custom</PresentationFormat>
  <Lines>0</Lines>
  <Paragraphs>394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OWASP-SDLC Panel[1].v2_templateFinal2</vt:lpstr>
      <vt:lpstr>Default Design</vt:lpstr>
      <vt:lpstr>OWASP Top 10 Mobile Risks</vt:lpstr>
      <vt:lpstr>Agenda</vt:lpstr>
      <vt:lpstr>Introductions</vt:lpstr>
      <vt:lpstr>Mobile Security Project</vt:lpstr>
      <vt:lpstr>Mobile Threat Model</vt:lpstr>
      <vt:lpstr>Mobile Threat Model</vt:lpstr>
      <vt:lpstr>Mobile Threat Model</vt:lpstr>
      <vt:lpstr>Mobile Threat Model</vt:lpstr>
      <vt:lpstr>Top 10 Risks</vt:lpstr>
      <vt:lpstr>Top 10 Risks</vt:lpstr>
      <vt:lpstr>Top 10 Risks</vt:lpstr>
      <vt:lpstr>M1- Insecure Data Storage</vt:lpstr>
      <vt:lpstr>M1- Insecure Data Storage</vt:lpstr>
      <vt:lpstr>M1- Insecure Data Storage Prevention Tips</vt:lpstr>
      <vt:lpstr>M2- Weak Server Side Controls</vt:lpstr>
      <vt:lpstr>M2- Weak Server Side Controls</vt:lpstr>
      <vt:lpstr>M2- Weak Server Side Controls Prevention Tips</vt:lpstr>
      <vt:lpstr>M3- Insufficient Transport Layer Protection</vt:lpstr>
      <vt:lpstr>M3- Insufficient Transport Layer Protection</vt:lpstr>
      <vt:lpstr>M3- Insufficient Transport Layer Protection Prevention Tips</vt:lpstr>
      <vt:lpstr>M4- Client Side Injection</vt:lpstr>
      <vt:lpstr>M4- Client Side Injection</vt:lpstr>
      <vt:lpstr>M4- Client Side Injection Prevention Tips</vt:lpstr>
      <vt:lpstr>M5- Poor Authorization and Authentication</vt:lpstr>
      <vt:lpstr>M5- Poor Authorization and Authentication</vt:lpstr>
      <vt:lpstr>M5- Poor Authorization and Authentication Prevention Tips</vt:lpstr>
      <vt:lpstr>M6- Improper Session Handling</vt:lpstr>
      <vt:lpstr>M6- Improper Session Handling Prevention Tips</vt:lpstr>
      <vt:lpstr>M7- Security Decisions Via Untrusted Inputs</vt:lpstr>
      <vt:lpstr>M7- Security Decisions Via Untrusted Inputs</vt:lpstr>
      <vt:lpstr>M7- Security Decisions Via Untrusted Inputs Prevention Tips</vt:lpstr>
      <vt:lpstr>M8- Side Channel Data Leakage</vt:lpstr>
      <vt:lpstr>M8- Side Channel Data Leakage</vt:lpstr>
      <vt:lpstr>M8- Side Channel Data Leakage Prevention Tips</vt:lpstr>
      <vt:lpstr>M9- Broken Cryptography</vt:lpstr>
      <vt:lpstr>M9- Broken Cryptography </vt:lpstr>
      <vt:lpstr>M9- Broken Cryptography Prevention Tips</vt:lpstr>
      <vt:lpstr>M10- Sensitive Information Disclosure</vt:lpstr>
      <vt:lpstr>M10- Sensitive Information Disclosure</vt:lpstr>
      <vt:lpstr>M10- Sensitive Information Disclosure Prevention Tips</vt:lpstr>
      <vt:lpstr>Wrap Up</vt:lpstr>
      <vt:lpstr>Going Forward</vt:lpstr>
      <vt:lpstr>Conclusion</vt:lpstr>
      <vt:lpstr>Q&amp;A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&lt;Presentation Tagline&gt;</dc:title>
  <dc:creator>nkumar</dc:creator>
  <cp:lastModifiedBy>Jack Mannino</cp:lastModifiedBy>
  <cp:revision>202</cp:revision>
  <cp:lastPrinted>2011-09-12T18:56:30Z</cp:lastPrinted>
  <dcterms:created xsi:type="dcterms:W3CDTF">2010-02-14T22:17:16Z</dcterms:created>
  <dcterms:modified xsi:type="dcterms:W3CDTF">2011-09-24T18:35:02Z</dcterms:modified>
</cp:coreProperties>
</file>