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Roboto Medium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11" Type="http://schemas.openxmlformats.org/officeDocument/2006/relationships/slide" Target="slides/slide7.xml"/><Relationship Id="rId22" Type="http://schemas.openxmlformats.org/officeDocument/2006/relationships/font" Target="fonts/Roboto-bold.fntdata"/><Relationship Id="rId10" Type="http://schemas.openxmlformats.org/officeDocument/2006/relationships/slide" Target="slides/slide6.xml"/><Relationship Id="rId21" Type="http://schemas.openxmlformats.org/officeDocument/2006/relationships/font" Target="fonts/Roboto-regular.fntdata"/><Relationship Id="rId13" Type="http://schemas.openxmlformats.org/officeDocument/2006/relationships/slide" Target="slides/slide9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8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Medium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Medium-italic.fntdata"/><Relationship Id="rId6" Type="http://schemas.openxmlformats.org/officeDocument/2006/relationships/slide" Target="slides/slide2.xml"/><Relationship Id="rId18" Type="http://schemas.openxmlformats.org/officeDocument/2006/relationships/font" Target="fonts/Roboto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88912078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88912078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930895aa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8930895aa2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930895aa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8930895aa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89120781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889120781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8a607e8832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8a607e883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889120781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889120781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a607e8832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a607e8832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89120781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89120781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a607e8832_0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a607e8832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a607e8832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8a607e8832_0_7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75254" y="2082248"/>
            <a:ext cx="8617224" cy="298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75254" y="5188227"/>
            <a:ext cx="6142381" cy="1302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838200" y="206735"/>
            <a:ext cx="10515600" cy="1483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286461" y="6468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8200" y="206735"/>
            <a:ext cx="10515600" cy="1483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286461" y="6468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206735"/>
            <a:ext cx="10515600" cy="1483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286461" y="64687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oncinnity-risks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ctrTitle"/>
          </p:nvPr>
        </p:nvSpPr>
        <p:spPr>
          <a:xfrm>
            <a:off x="1033672" y="2776331"/>
            <a:ext cx="11489700" cy="398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Cyber Insurance SIG</a:t>
            </a:r>
            <a:endParaRPr/>
          </a:p>
        </p:txBody>
      </p:sp>
      <p:sp>
        <p:nvSpPr>
          <p:cNvPr id="29" name="Google Shape;29;p6"/>
          <p:cNvSpPr txBox="1"/>
          <p:nvPr>
            <p:ph idx="1" type="subTitle"/>
          </p:nvPr>
        </p:nvSpPr>
        <p:spPr>
          <a:xfrm>
            <a:off x="1033672" y="6917636"/>
            <a:ext cx="8190000" cy="173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Year in Review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/>
          <p:nvPr>
            <p:ph type="title"/>
          </p:nvPr>
        </p:nvSpPr>
        <p:spPr>
          <a:xfrm>
            <a:off x="838200" y="206735"/>
            <a:ext cx="10515600" cy="14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Has cyber insurance ever impacted your work?</a:t>
            </a:r>
            <a:endParaRPr/>
          </a:p>
        </p:txBody>
      </p:sp>
      <p:sp>
        <p:nvSpPr>
          <p:cNvPr id="158" name="Google Shape;158;p15"/>
          <p:cNvSpPr txBox="1"/>
          <p:nvPr>
            <p:ph idx="1" type="body"/>
          </p:nvPr>
        </p:nvSpPr>
        <p:spPr>
          <a:xfrm>
            <a:off x="838200" y="2310850"/>
            <a:ext cx="10515600" cy="3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3600"/>
              <a:t>It made it easier</a:t>
            </a:r>
            <a:endParaRPr sz="3600"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3600"/>
              <a:t>It made it harder</a:t>
            </a:r>
            <a:endParaRPr sz="3600"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3600"/>
              <a:t>Never encountered it</a:t>
            </a:r>
            <a:endParaRPr sz="3600"/>
          </a:p>
        </p:txBody>
      </p:sp>
      <p:pic>
        <p:nvPicPr>
          <p:cNvPr id="159" name="Google Shape;15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9350" y="2047050"/>
            <a:ext cx="3908349" cy="390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/>
          <p:nvPr>
            <p:ph type="title"/>
          </p:nvPr>
        </p:nvSpPr>
        <p:spPr>
          <a:xfrm>
            <a:off x="838200" y="206735"/>
            <a:ext cx="10515600" cy="14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Would you like to attend a Cyber Insurance ‘ask me anything’ within FIRST?</a:t>
            </a:r>
            <a:endParaRPr/>
          </a:p>
        </p:txBody>
      </p:sp>
      <p:sp>
        <p:nvSpPr>
          <p:cNvPr id="165" name="Google Shape;165;p16"/>
          <p:cNvSpPr txBox="1"/>
          <p:nvPr>
            <p:ph idx="1" type="body"/>
          </p:nvPr>
        </p:nvSpPr>
        <p:spPr>
          <a:xfrm>
            <a:off x="838200" y="2310850"/>
            <a:ext cx="10515600" cy="3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3600"/>
              <a:t>Yes</a:t>
            </a:r>
            <a:endParaRPr sz="3600"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3600"/>
              <a:t>No</a:t>
            </a:r>
            <a:endParaRPr sz="3600"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3600"/>
              <a:t>Can we skip to the Hello Kitty thing?</a:t>
            </a:r>
            <a:endParaRPr sz="3600"/>
          </a:p>
        </p:txBody>
      </p:sp>
      <p:pic>
        <p:nvPicPr>
          <p:cNvPr id="166" name="Google Shape;1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9350" y="2047050"/>
            <a:ext cx="3908349" cy="390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6000" u="sng"/>
              <a:t>Thank You</a:t>
            </a:r>
            <a:endParaRPr sz="6000" u="sng"/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275" y="-165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Achievements in 2019/20</a:t>
            </a:r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600" lvl="0" marL="609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Anti-Trust Statement</a:t>
            </a:r>
            <a:endParaRPr/>
          </a:p>
          <a:p>
            <a:pPr indent="-482600" lvl="0" marL="609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Established a Cyber Insurance Coverage Working Group</a:t>
            </a:r>
            <a:endParaRPr/>
          </a:p>
          <a:p>
            <a:pPr indent="-482600" lvl="0" marL="609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Initial Draft of the Coverage Matrix</a:t>
            </a:r>
            <a:endParaRPr/>
          </a:p>
          <a:p>
            <a:pPr indent="-482600" lvl="0" marL="609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Interface for CERTs and Cyber Insurers to talk</a:t>
            </a:r>
            <a:endParaRPr/>
          </a:p>
          <a:p>
            <a:pPr indent="-482600" lvl="0" marL="609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Our interest in data and metrics aligns us closely with Metrics-SIG</a:t>
            </a:r>
            <a:endParaRPr/>
          </a:p>
          <a:p>
            <a:pPr indent="-482600" lvl="0" marL="609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Regular discussions of data sources for cyber risk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Achievements in 2019/20</a:t>
            </a:r>
            <a:endParaRPr/>
          </a:p>
        </p:txBody>
      </p:sp>
      <p:grpSp>
        <p:nvGrpSpPr>
          <p:cNvPr id="41" name="Google Shape;41;p8"/>
          <p:cNvGrpSpPr/>
          <p:nvPr/>
        </p:nvGrpSpPr>
        <p:grpSpPr>
          <a:xfrm>
            <a:off x="745450" y="2221375"/>
            <a:ext cx="10603982" cy="975576"/>
            <a:chOff x="559088" y="1323156"/>
            <a:chExt cx="7452374" cy="731700"/>
          </a:xfrm>
        </p:grpSpPr>
        <p:sp>
          <p:nvSpPr>
            <p:cNvPr id="42" name="Google Shape;42;p8"/>
            <p:cNvSpPr txBox="1"/>
            <p:nvPr/>
          </p:nvSpPr>
          <p:spPr>
            <a:xfrm>
              <a:off x="559088" y="1373351"/>
              <a:ext cx="20301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08563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SIG in General</a:t>
              </a:r>
              <a:endParaRPr sz="3000">
                <a:solidFill>
                  <a:srgbClr val="08563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2648062" y="1323156"/>
              <a:ext cx="5363400" cy="7317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8"/>
            <p:cNvSpPr txBox="1"/>
            <p:nvPr/>
          </p:nvSpPr>
          <p:spPr>
            <a:xfrm>
              <a:off x="2648062" y="1407440"/>
              <a:ext cx="50322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-3302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Release of the Anti-Trust Statement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Interface for CERTs and Cyber (Re-)Insurers to talk and exchange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Organisation of Webinars to connect CERTs and </a:t>
              </a:r>
              <a:r>
                <a:rPr lang="en-US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Cyber (Re-)Insurers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" name="Google Shape;45;p8"/>
          <p:cNvGrpSpPr/>
          <p:nvPr/>
        </p:nvGrpSpPr>
        <p:grpSpPr>
          <a:xfrm>
            <a:off x="10" y="3400500"/>
            <a:ext cx="10678241" cy="975576"/>
            <a:chOff x="7" y="2207530"/>
            <a:chExt cx="8008881" cy="731700"/>
          </a:xfrm>
        </p:grpSpPr>
        <p:sp>
          <p:nvSpPr>
            <p:cNvPr id="46" name="Google Shape;46;p8"/>
            <p:cNvSpPr txBox="1"/>
            <p:nvPr/>
          </p:nvSpPr>
          <p:spPr>
            <a:xfrm>
              <a:off x="7" y="2257725"/>
              <a:ext cx="27153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0B714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Cyber Insurance</a:t>
              </a:r>
              <a:endParaRPr sz="3000">
                <a:solidFill>
                  <a:srgbClr val="0B714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2789789" y="2207530"/>
              <a:ext cx="5219100" cy="731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8"/>
            <p:cNvSpPr txBox="1"/>
            <p:nvPr/>
          </p:nvSpPr>
          <p:spPr>
            <a:xfrm>
              <a:off x="2789789" y="2414104"/>
              <a:ext cx="51003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-3302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Established a Cyber Insurance Coverage Working Group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Created an initial Draft of the Cyber Insurance Coverage Matrix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" name="Google Shape;49;p8"/>
          <p:cNvGrpSpPr/>
          <p:nvPr/>
        </p:nvGrpSpPr>
        <p:grpSpPr>
          <a:xfrm>
            <a:off x="1006781" y="4575275"/>
            <a:ext cx="8916689" cy="975576"/>
            <a:chOff x="755105" y="3088633"/>
            <a:chExt cx="6687684" cy="731700"/>
          </a:xfrm>
        </p:grpSpPr>
        <p:sp>
          <p:nvSpPr>
            <p:cNvPr id="50" name="Google Shape;50;p8"/>
            <p:cNvSpPr txBox="1"/>
            <p:nvPr/>
          </p:nvSpPr>
          <p:spPr>
            <a:xfrm>
              <a:off x="755105" y="3138825"/>
              <a:ext cx="19599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0B7743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Metrics</a:t>
              </a:r>
              <a:endParaRPr sz="3000">
                <a:solidFill>
                  <a:srgbClr val="0B7743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2789789" y="3088633"/>
              <a:ext cx="4653000" cy="7317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8"/>
            <p:cNvSpPr txBox="1"/>
            <p:nvPr/>
          </p:nvSpPr>
          <p:spPr>
            <a:xfrm>
              <a:off x="2789788" y="3295189"/>
              <a:ext cx="43665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-330200" lvl="0" marL="457200" rt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Our interest in data and metrics aligns us closely with Metrics-SIG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30200" lvl="0" marL="4572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Roboto"/>
                <a:buChar char="●"/>
              </a:pPr>
              <a:r>
                <a:rPr lang="en-US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Regular discussions of data sources for cyber risk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Webinars held so far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-546100" lvl="1" marL="1219200" rtl="0" algn="l">
              <a:spcBef>
                <a:spcPts val="500"/>
              </a:spcBef>
              <a:spcAft>
                <a:spcPts val="0"/>
              </a:spcAft>
              <a:buSzPts val="3800"/>
              <a:buChar char="•"/>
            </a:pPr>
            <a:r>
              <a:rPr i="1" lang="en-US" sz="3800"/>
              <a:t>Travel Fraud Ecosystem - </a:t>
            </a:r>
            <a:r>
              <a:rPr i="1" lang="en-US" sz="3800"/>
              <a:t>Alice Hutchings</a:t>
            </a:r>
            <a:endParaRPr i="1" sz="3800"/>
          </a:p>
          <a:p>
            <a:pPr indent="-546100" lvl="1" marL="1219200" rtl="0" algn="l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i="1" lang="en-US" sz="3800"/>
              <a:t>Silent Cyber - Kara Owens</a:t>
            </a:r>
            <a:endParaRPr i="1" sz="3800"/>
          </a:p>
          <a:p>
            <a:pPr indent="-546100" lvl="1" marL="1219200" rtl="0" algn="l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US" sz="3800"/>
              <a:t>ERP - Maya Bundt &amp; Andrea Bonime-Blanc</a:t>
            </a:r>
            <a:endParaRPr sz="3800"/>
          </a:p>
          <a:p>
            <a:pPr indent="-546100" lvl="1" marL="1219200" rtl="0" algn="l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US" sz="3800"/>
              <a:t>Ransomware Quantified Eireann Leverett</a:t>
            </a:r>
            <a:endParaRPr sz="3800"/>
          </a:p>
          <a:p>
            <a:pPr indent="-546100" lvl="1" marL="1219200" rtl="0" algn="l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US" sz="3800"/>
              <a:t>Outside In Metrics - Michael Spreitzenbarth &amp; Rupert Wimmer</a:t>
            </a:r>
            <a:endParaRPr sz="3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Webinars held so far</a:t>
            </a:r>
            <a:endParaRPr sz="2400">
              <a:solidFill>
                <a:schemeClr val="dk2"/>
              </a:solidFill>
            </a:endParaRPr>
          </a:p>
        </p:txBody>
      </p:sp>
      <p:grpSp>
        <p:nvGrpSpPr>
          <p:cNvPr id="64" name="Google Shape;64;p10"/>
          <p:cNvGrpSpPr/>
          <p:nvPr/>
        </p:nvGrpSpPr>
        <p:grpSpPr>
          <a:xfrm>
            <a:off x="6854542" y="2678838"/>
            <a:ext cx="2858862" cy="2038196"/>
            <a:chOff x="4526679" y="1669253"/>
            <a:chExt cx="2480144" cy="1917400"/>
          </a:xfrm>
        </p:grpSpPr>
        <p:sp>
          <p:nvSpPr>
            <p:cNvPr id="65" name="Google Shape;65;p10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" name="Google Shape;66;p10"/>
            <p:cNvGrpSpPr/>
            <p:nvPr/>
          </p:nvGrpSpPr>
          <p:grpSpPr>
            <a:xfrm>
              <a:off x="4526679" y="1669253"/>
              <a:ext cx="2480144" cy="1917400"/>
              <a:chOff x="4526679" y="1669253"/>
              <a:chExt cx="2480144" cy="1917400"/>
            </a:xfrm>
          </p:grpSpPr>
          <p:grpSp>
            <p:nvGrpSpPr>
              <p:cNvPr id="67" name="Google Shape;67;p10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68" name="Google Shape;68;p1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9" name="Google Shape;69;p1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0" name="Google Shape;70;p10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April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" name="Google Shape;71;p10"/>
              <p:cNvSpPr txBox="1"/>
              <p:nvPr/>
            </p:nvSpPr>
            <p:spPr>
              <a:xfrm>
                <a:off x="4753223" y="1669253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Ransomware -</a:t>
                </a:r>
                <a:br>
                  <a:rPr b="1"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b="1"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Quantitative way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Eireann Leverett (Concinnity</a:t>
                </a:r>
                <a:r>
                  <a:rPr lang="en-US" sz="1100">
                    <a:uFill>
                      <a:noFill/>
                    </a:uFill>
                    <a:latin typeface="Roboto"/>
                    <a:ea typeface="Roboto"/>
                    <a:cs typeface="Roboto"/>
                    <a:sym typeface="Roboto"/>
                    <a:hlinkClick r:id="rId3"/>
                  </a:rPr>
                  <a:t> </a:t>
                </a: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Risks)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72" name="Google Shape;72;p10"/>
          <p:cNvGrpSpPr/>
          <p:nvPr/>
        </p:nvGrpSpPr>
        <p:grpSpPr>
          <a:xfrm>
            <a:off x="9055197" y="3777281"/>
            <a:ext cx="3136658" cy="1845000"/>
            <a:chOff x="6435810" y="2702596"/>
            <a:chExt cx="2721140" cy="1735654"/>
          </a:xfrm>
        </p:grpSpPr>
        <p:sp>
          <p:nvSpPr>
            <p:cNvPr id="73" name="Google Shape;73;p10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" name="Google Shape;74;p10"/>
            <p:cNvGrpSpPr/>
            <p:nvPr/>
          </p:nvGrpSpPr>
          <p:grpSpPr>
            <a:xfrm>
              <a:off x="6435810" y="2702596"/>
              <a:ext cx="2494563" cy="1735654"/>
              <a:chOff x="6435810" y="2702596"/>
              <a:chExt cx="2494563" cy="1735654"/>
            </a:xfrm>
          </p:grpSpPr>
          <p:grpSp>
            <p:nvGrpSpPr>
              <p:cNvPr id="75" name="Google Shape;75;p10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76" name="Google Shape;76;p1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77" name="Google Shape;77;p1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8" name="Google Shape;78;p10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May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9" name="Google Shape;79;p10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Transparency Imperative or Security Nightmare? Cyber Resilience “ESG” Reporting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Maya Bundt (Swiss Re) &amp; Andrea Bonime-Blanc (GEC Risk Advisory)</a:t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80;p10"/>
          <p:cNvGrpSpPr/>
          <p:nvPr/>
        </p:nvGrpSpPr>
        <p:grpSpPr>
          <a:xfrm>
            <a:off x="2208368" y="2678838"/>
            <a:ext cx="2974809" cy="2038207"/>
            <a:chOff x="495991" y="1669253"/>
            <a:chExt cx="2580731" cy="1917410"/>
          </a:xfrm>
        </p:grpSpPr>
        <p:sp>
          <p:nvSpPr>
            <p:cNvPr id="81" name="Google Shape;81;p10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" name="Google Shape;82;p10"/>
            <p:cNvGrpSpPr/>
            <p:nvPr/>
          </p:nvGrpSpPr>
          <p:grpSpPr>
            <a:xfrm>
              <a:off x="495991" y="1669253"/>
              <a:ext cx="2580731" cy="1917410"/>
              <a:chOff x="495991" y="1669253"/>
              <a:chExt cx="2580731" cy="1917410"/>
            </a:xfrm>
          </p:grpSpPr>
          <p:sp>
            <p:nvSpPr>
              <p:cNvPr id="83" name="Google Shape;83;p10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January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84" name="Google Shape;84;p10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85" name="Google Shape;85;p1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86" name="Google Shape;86;p1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7" name="Google Shape;87;p10"/>
              <p:cNvSpPr txBox="1"/>
              <p:nvPr/>
            </p:nvSpPr>
            <p:spPr>
              <a:xfrm>
                <a:off x="823122" y="1669253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Silent or non-affirmative cyber across traditional insurance policies - not so silent anymore</a:t>
                </a:r>
                <a:endParaRPr b="1" sz="9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Kara C. Owens (</a:t>
                </a: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Markel Corporation)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8" name="Google Shape;88;p10"/>
          <p:cNvGrpSpPr/>
          <p:nvPr/>
        </p:nvGrpSpPr>
        <p:grpSpPr>
          <a:xfrm>
            <a:off x="4547893" y="3777281"/>
            <a:ext cx="2883312" cy="1845000"/>
            <a:chOff x="2525595" y="2702596"/>
            <a:chExt cx="2501355" cy="1735654"/>
          </a:xfrm>
        </p:grpSpPr>
        <p:sp>
          <p:nvSpPr>
            <p:cNvPr id="89" name="Google Shape;89;p10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" name="Google Shape;90;p10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91" name="Google Shape;91;p10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March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92" name="Google Shape;92;p10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93" name="Google Shape;93;p1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94" name="Google Shape;94;p1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5" name="Google Shape;95;p10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Outside-In Risk Scoring and its </a:t>
                </a:r>
                <a:r>
                  <a:rPr b="1"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 case</a:t>
                </a:r>
                <a:r>
                  <a:rPr b="1"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for Cyber (Re-)Insurers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Michael Spreitzenbarth &amp; Rupert Wimmer (Munich Re)</a:t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" name="Google Shape;96;p10"/>
          <p:cNvGrpSpPr/>
          <p:nvPr/>
        </p:nvGrpSpPr>
        <p:grpSpPr>
          <a:xfrm>
            <a:off x="40603" y="3777275"/>
            <a:ext cx="2883302" cy="1845006"/>
            <a:chOff x="2525604" y="2702590"/>
            <a:chExt cx="2501347" cy="1735660"/>
          </a:xfrm>
        </p:grpSpPr>
        <p:sp>
          <p:nvSpPr>
            <p:cNvPr id="97" name="Google Shape;97;p10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" name="Google Shape;98;p10"/>
            <p:cNvGrpSpPr/>
            <p:nvPr/>
          </p:nvGrpSpPr>
          <p:grpSpPr>
            <a:xfrm>
              <a:off x="2525604" y="2702590"/>
              <a:ext cx="2501347" cy="1735660"/>
              <a:chOff x="2525604" y="2702590"/>
              <a:chExt cx="2501347" cy="1735660"/>
            </a:xfrm>
          </p:grpSpPr>
          <p:sp>
            <p:nvSpPr>
              <p:cNvPr id="99" name="Google Shape;99;p10"/>
              <p:cNvSpPr txBox="1"/>
              <p:nvPr/>
            </p:nvSpPr>
            <p:spPr>
              <a:xfrm>
                <a:off x="2525604" y="2702590"/>
                <a:ext cx="10560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b="1" lang="en-US" sz="1600">
                    <a:latin typeface="Roboto"/>
                    <a:ea typeface="Roboto"/>
                    <a:cs typeface="Roboto"/>
                    <a:sym typeface="Roboto"/>
                  </a:rPr>
                  <a:t>December</a:t>
                </a:r>
                <a:endParaRPr b="1"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00" name="Google Shape;100;p10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01" name="Google Shape;101;p1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02" name="Google Shape;102;p1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3" name="Google Shape;103;p10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Cybercrime in the Sky - </a:t>
                </a:r>
                <a:br>
                  <a:rPr b="1"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b="1" lang="en-US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Travel Fraud Ecosystem</a:t>
                </a:r>
                <a:endParaRPr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Alice Hutchings (University of Cambridge)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Plans for 2020/2021</a:t>
            </a:r>
            <a:endParaRPr/>
          </a:p>
        </p:txBody>
      </p:sp>
      <p:sp>
        <p:nvSpPr>
          <p:cNvPr id="109" name="Google Shape;109;p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600" lvl="0" marL="609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Michael Spreitzenbarth to co-chair with Eireann Leverett next year</a:t>
            </a:r>
            <a:endParaRPr/>
          </a:p>
          <a:p>
            <a:pPr indent="-482600" lvl="0" marL="609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Host a Cyber Insurance Ask-Me-Anything</a:t>
            </a:r>
            <a:endParaRPr/>
          </a:p>
          <a:p>
            <a:pPr indent="-482600" lvl="0" marL="609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We hope to deliver an agreed version of the Coverage Matrix</a:t>
            </a:r>
            <a:endParaRPr/>
          </a:p>
          <a:p>
            <a:pPr indent="-482600" lvl="0" marL="609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Discuss the updated Cyber War Exclusions and draft an opinion paper on it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Plans for 2020/2021</a:t>
            </a:r>
            <a:endParaRPr/>
          </a:p>
        </p:txBody>
      </p:sp>
      <p:sp>
        <p:nvSpPr>
          <p:cNvPr id="115" name="Google Shape;115;p12"/>
          <p:cNvSpPr/>
          <p:nvPr/>
        </p:nvSpPr>
        <p:spPr>
          <a:xfrm rot="-711049">
            <a:off x="8620960" y="3883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2"/>
          <p:cNvSpPr/>
          <p:nvPr/>
        </p:nvSpPr>
        <p:spPr>
          <a:xfrm flipH="1" rot="711049">
            <a:off x="6908076" y="3883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" name="Google Shape;117;p12"/>
          <p:cNvGrpSpPr/>
          <p:nvPr/>
        </p:nvGrpSpPr>
        <p:grpSpPr>
          <a:xfrm>
            <a:off x="7448040" y="3958574"/>
            <a:ext cx="2283543" cy="1640912"/>
            <a:chOff x="5796625" y="2541798"/>
            <a:chExt cx="1712700" cy="1230715"/>
          </a:xfrm>
        </p:grpSpPr>
        <p:sp>
          <p:nvSpPr>
            <p:cNvPr id="118" name="Google Shape;118;p12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20" name="Google Shape;120;p12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solidFill>
              <a:srgbClr val="858585"/>
            </a:solidFill>
            <a:ln cap="flat" cmpd="sng" w="9525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Create and d</a:t>
              </a:r>
              <a:r>
                <a:rPr lang="en-US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eliver an agreed version of the Cyber Insurance Coverage Matrix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12"/>
          <p:cNvSpPr/>
          <p:nvPr/>
        </p:nvSpPr>
        <p:spPr>
          <a:xfrm rot="-711049">
            <a:off x="5199877" y="3883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12"/>
          <p:cNvGrpSpPr/>
          <p:nvPr/>
        </p:nvGrpSpPr>
        <p:grpSpPr>
          <a:xfrm>
            <a:off x="5777320" y="2223721"/>
            <a:ext cx="2283543" cy="1662296"/>
            <a:chOff x="4409300" y="1219942"/>
            <a:chExt cx="1712700" cy="1246754"/>
          </a:xfrm>
        </p:grpSpPr>
        <p:sp>
          <p:nvSpPr>
            <p:cNvPr id="124" name="Google Shape;124;p12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26" name="Google Shape;126;p12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2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Discuss the updated Cyber War Exclusions and draft/release an opinion paper on it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8" name="Google Shape;128;p12"/>
          <p:cNvSpPr/>
          <p:nvPr/>
        </p:nvSpPr>
        <p:spPr>
          <a:xfrm flipH="1" rot="711049">
            <a:off x="3477738" y="3883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2"/>
          <p:cNvSpPr/>
          <p:nvPr/>
        </p:nvSpPr>
        <p:spPr>
          <a:xfrm rot="-711049">
            <a:off x="1778805" y="3883996"/>
            <a:ext cx="1801191" cy="76960"/>
          </a:xfrm>
          <a:prstGeom prst="roundRect">
            <a:avLst>
              <a:gd fmla="val 50000" name="adj"/>
            </a:avLst>
          </a:prstGeom>
          <a:solidFill>
            <a:srgbClr val="0B714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12"/>
          <p:cNvGrpSpPr/>
          <p:nvPr/>
        </p:nvGrpSpPr>
        <p:grpSpPr>
          <a:xfrm>
            <a:off x="2386445" y="2223721"/>
            <a:ext cx="2283543" cy="1662296"/>
            <a:chOff x="1637475" y="1219942"/>
            <a:chExt cx="1712700" cy="1246754"/>
          </a:xfrm>
        </p:grpSpPr>
        <p:sp>
          <p:nvSpPr>
            <p:cNvPr id="131" name="Google Shape;131;p12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0B714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32" name="Google Shape;132;p12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0B714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2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Michael Spreitzenbarth to co-chair the SIG together with Eireann Leverett next year</a:t>
              </a:r>
              <a:endParaRPr sz="1100">
                <a:solidFill>
                  <a:srgbClr val="FFFFFF"/>
                </a:solidFill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B71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p12"/>
          <p:cNvGrpSpPr/>
          <p:nvPr/>
        </p:nvGrpSpPr>
        <p:grpSpPr>
          <a:xfrm>
            <a:off x="4102149" y="3958574"/>
            <a:ext cx="2283543" cy="1640912"/>
            <a:chOff x="3021975" y="2541798"/>
            <a:chExt cx="1712700" cy="1230715"/>
          </a:xfrm>
        </p:grpSpPr>
        <p:sp>
          <p:nvSpPr>
            <p:cNvPr id="136" name="Google Shape;136;p12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38" name="Google Shape;138;p12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solidFill>
              <a:srgbClr val="858585"/>
            </a:solidFill>
            <a:ln cap="flat" cmpd="sng" w="9525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Host a Cyber Insurance Ask-Me-Anything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/>
          <p:nvPr>
            <p:ph type="title"/>
          </p:nvPr>
        </p:nvSpPr>
        <p:spPr>
          <a:xfrm>
            <a:off x="838200" y="206735"/>
            <a:ext cx="10515600" cy="1483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Poll:</a:t>
            </a:r>
            <a:endParaRPr/>
          </a:p>
        </p:txBody>
      </p:sp>
      <p:sp>
        <p:nvSpPr>
          <p:cNvPr id="145" name="Google Shape;14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Would CERTS like to attend a Cyber Insurance ask me anything?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Phone Call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Webinar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Email in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Non interested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/>
          <p:nvPr>
            <p:ph type="title"/>
          </p:nvPr>
        </p:nvSpPr>
        <p:spPr>
          <a:xfrm>
            <a:off x="838200" y="206735"/>
            <a:ext cx="10515600" cy="14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Have you ever worked an incident with a cyber insurance claim attached to it?</a:t>
            </a:r>
            <a:endParaRPr/>
          </a:p>
        </p:txBody>
      </p:sp>
      <p:sp>
        <p:nvSpPr>
          <p:cNvPr id="151" name="Google Shape;151;p14"/>
          <p:cNvSpPr txBox="1"/>
          <p:nvPr>
            <p:ph idx="1" type="body"/>
          </p:nvPr>
        </p:nvSpPr>
        <p:spPr>
          <a:xfrm>
            <a:off x="838200" y="2310850"/>
            <a:ext cx="10515600" cy="3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3600"/>
              <a:t>Yes</a:t>
            </a:r>
            <a:endParaRPr sz="3600"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3600"/>
              <a:t>No</a:t>
            </a:r>
            <a:endParaRPr sz="3600"/>
          </a:p>
        </p:txBody>
      </p:sp>
      <p:pic>
        <p:nvPicPr>
          <p:cNvPr id="152" name="Google Shape;15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9350" y="2047050"/>
            <a:ext cx="3908349" cy="390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