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3" r:id="rId6"/>
    <p:sldId id="261" r:id="rId7"/>
    <p:sldId id="262" r:id="rId8"/>
    <p:sldId id="260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46" autoAdjust="0"/>
    <p:restoredTop sz="96224" autoAdjust="0"/>
  </p:normalViewPr>
  <p:slideViewPr>
    <p:cSldViewPr snapToGrid="0">
      <p:cViewPr varScale="1">
        <p:scale>
          <a:sx n="99" d="100"/>
          <a:sy n="99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C69FE-7C3A-42A7-8182-D2163C73B399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2EEDB-6848-4B96-A7D6-DEE629573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77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Category of Exploit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trike="noStrike" dirty="0"/>
              <a:t>Privilege Escalation, Remote Code Execution, Information Disclosure, Denial of Service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Kinetic Impact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trike="noStrike" dirty="0"/>
              <a:t>Health and Human Safety, Societal Impact, Access to Fundamental Human Services, etc.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Collateral Damage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trike="noStrike" dirty="0"/>
              <a:t>Essential Service Outage, Critical Infrastructure Impact, Public Sector Reliability, etc.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Motility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trike="noStrike" dirty="0"/>
              <a:t>Wormable, Cascading Impact (e.g. forward then crash), etc.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Persistence</a:t>
            </a:r>
            <a:endParaRPr lang="en-US" strike="sngStrike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trike="noStrike" dirty="0"/>
              <a:t>Impact Resilience, Restoration Complexity, Ease of Mitigation,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72EEDB-6848-4B96-A7D6-DEE629573FD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0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 l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E4119-E9EB-45D6-9266-A97701254D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5254" y="2082248"/>
            <a:ext cx="8617224" cy="2986708"/>
          </a:xfrm>
        </p:spPr>
        <p:txBody>
          <a:bodyPr anchor="t">
            <a:normAutofit/>
          </a:bodyPr>
          <a:lstStyle>
            <a:lvl1pPr algn="l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9E71FB-7E30-4263-B8A2-894379BA9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5254" y="5188227"/>
            <a:ext cx="6142381" cy="1302025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949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3DF7F-D410-4D56-A245-116D57C66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58EC0-AAE6-45C8-8B6E-D7246AEE2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F0D526-92AC-42CC-B0A6-0A2048A0AD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CCD45-F9BD-410F-ADD3-69792F582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1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31DC0-D116-458D-A6E8-754BA3992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6735"/>
            <a:ext cx="10515600" cy="14839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BEEEF-846C-4005-888C-652FFF47F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A8E7E-8892-4914-9354-E9A8F596A0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CCD45-F9BD-410F-ADD3-69792F582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2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8B41FE-95A6-4851-AC0F-91FC4B098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6735"/>
            <a:ext cx="10515600" cy="1483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99EC32-6D23-42A5-BF64-92E7AE079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D7597E-7654-453B-8C17-64AD67A43E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86461" y="646870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fld id="{33FCCD45-F9BD-410F-ADD3-69792F582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345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bit.ly/cvssv4-workitem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cvss@first.org" TargetMode="External"/><Relationship Id="rId2" Type="http://schemas.openxmlformats.org/officeDocument/2006/relationships/hyperlink" Target="https://www.first.org/cvs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03C39-67AD-49D5-86F3-CA90E164AD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5253" y="2082249"/>
            <a:ext cx="9253330" cy="1346752"/>
          </a:xfrm>
        </p:spPr>
        <p:txBody>
          <a:bodyPr>
            <a:normAutofit fontScale="90000"/>
          </a:bodyPr>
          <a:lstStyle/>
          <a:p>
            <a:r>
              <a:rPr lang="en-US" sz="4200" dirty="0"/>
              <a:t>Common Vulnerability Scoring System</a:t>
            </a:r>
            <a:br>
              <a:rPr lang="en-US" sz="3600" dirty="0"/>
            </a:br>
            <a:br>
              <a:rPr lang="en-US" sz="2200" dirty="0"/>
            </a:br>
            <a:r>
              <a:rPr lang="en-US" sz="2800" dirty="0"/>
              <a:t>The State of CVSS for the 2020s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CA9B46-0766-4128-A88C-B99D009BF4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5254" y="4412974"/>
            <a:ext cx="6142381" cy="207727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Dave Dugal</a:t>
            </a:r>
            <a:br>
              <a:rPr lang="en-US" dirty="0"/>
            </a:br>
            <a:r>
              <a:rPr lang="en-US" b="0" dirty="0"/>
              <a:t>Juniper Networks</a:t>
            </a:r>
          </a:p>
          <a:p>
            <a:pPr>
              <a:lnSpc>
                <a:spcPct val="120000"/>
              </a:lnSpc>
            </a:pPr>
            <a:r>
              <a:rPr lang="en-US" dirty="0"/>
              <a:t>Dale Rich</a:t>
            </a:r>
            <a:br>
              <a:rPr lang="en-US" dirty="0"/>
            </a:br>
            <a:r>
              <a:rPr lang="en-US" b="0" dirty="0"/>
              <a:t>DTCC</a:t>
            </a:r>
          </a:p>
          <a:p>
            <a:pPr>
              <a:lnSpc>
                <a:spcPct val="120000"/>
              </a:lnSpc>
            </a:pPr>
            <a:r>
              <a:rPr lang="en-US" b="0" dirty="0"/>
              <a:t>Co-chairs of CVSS Special Interest Group</a:t>
            </a:r>
          </a:p>
        </p:txBody>
      </p:sp>
    </p:spTree>
    <p:extLst>
      <p:ext uri="{BB962C8B-B14F-4D97-AF65-F5344CB8AC3E}">
        <p14:creationId xmlns:p14="http://schemas.microsoft.com/office/powerpoint/2010/main" val="3009461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BFAEB-584E-4702-AF71-EF3AA8A6B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07714-83C2-455A-BAF5-BE9C974F1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9725" indent="-339725"/>
            <a:r>
              <a:rPr lang="en-US" dirty="0"/>
              <a:t>Current Status of CVSS v3.1</a:t>
            </a:r>
          </a:p>
          <a:p>
            <a:pPr marL="339725" indent="-339725"/>
            <a:r>
              <a:rPr lang="en-US" dirty="0"/>
              <a:t>The Hopes and Dreams of CVSS v4.0</a:t>
            </a:r>
          </a:p>
          <a:p>
            <a:pPr marL="339725" indent="-339725"/>
            <a:r>
              <a:rPr lang="en-US" dirty="0"/>
              <a:t>Highlights: Approved and Proposed Work Items</a:t>
            </a:r>
          </a:p>
          <a:p>
            <a:pPr marL="339725" indent="-339725"/>
            <a:r>
              <a:rPr lang="en-US" dirty="0"/>
              <a:t>How to Get Involved</a:t>
            </a:r>
          </a:p>
          <a:p>
            <a:pPr marL="339725" indent="-339725"/>
            <a:r>
              <a:rPr lang="en-US" dirty="0"/>
              <a:t>Open Q&amp;A</a:t>
            </a:r>
          </a:p>
        </p:txBody>
      </p:sp>
    </p:spTree>
    <p:extLst>
      <p:ext uri="{BB962C8B-B14F-4D97-AF65-F5344CB8AC3E}">
        <p14:creationId xmlns:p14="http://schemas.microsoft.com/office/powerpoint/2010/main" val="1964423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6E739-EC3F-461D-AAF8-4C6BC1C0E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Status of CVSS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0414E-26F1-4353-ADE4-76BB28984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437" y="1825625"/>
            <a:ext cx="10942163" cy="4351338"/>
          </a:xfrm>
        </p:spPr>
        <p:txBody>
          <a:bodyPr>
            <a:normAutofit fontScale="92500"/>
          </a:bodyPr>
          <a:lstStyle/>
          <a:p>
            <a:pPr marL="339725" indent="-339725"/>
            <a:r>
              <a:rPr lang="en-US" dirty="0"/>
              <a:t>CVSS v3.1 published in June 2019</a:t>
            </a:r>
          </a:p>
          <a:p>
            <a:pPr marL="339725" indent="-339725"/>
            <a:r>
              <a:rPr lang="en-US" dirty="0"/>
              <a:t>Improves upon v3.0 without introducing new metrics or values</a:t>
            </a:r>
          </a:p>
          <a:p>
            <a:pPr marL="801688" lvl="1" indent="-344488">
              <a:buFont typeface="Courier New" panose="02070309020205020404" pitchFamily="49" charset="0"/>
              <a:buChar char="o"/>
            </a:pPr>
            <a:r>
              <a:rPr lang="en-US" i="1" dirty="0"/>
              <a:t>Allows for frictionless adoption of the new standard</a:t>
            </a:r>
          </a:p>
          <a:p>
            <a:pPr marL="339725" indent="-339725"/>
            <a:r>
              <a:rPr lang="en-US" dirty="0"/>
              <a:t>Usability was a prime consideration</a:t>
            </a:r>
          </a:p>
          <a:p>
            <a:pPr marL="801688" lvl="1" indent="-344488">
              <a:buFont typeface="Courier New" panose="02070309020205020404" pitchFamily="49" charset="0"/>
              <a:buChar char="o"/>
            </a:pPr>
            <a:r>
              <a:rPr lang="en-US" i="1" dirty="0"/>
              <a:t>Improve the clarity of concepts introduced in CVSS v3.0</a:t>
            </a:r>
          </a:p>
          <a:p>
            <a:pPr marL="801688" lvl="1" indent="-344488">
              <a:buFont typeface="Courier New" panose="02070309020205020404" pitchFamily="49" charset="0"/>
              <a:buChar char="o"/>
            </a:pPr>
            <a:r>
              <a:rPr lang="en-US" i="1" dirty="0"/>
              <a:t>Improve the overall ease of use of the standard</a:t>
            </a:r>
          </a:p>
          <a:p>
            <a:pPr marL="801688" lvl="1" indent="-344488">
              <a:buFont typeface="Courier New" panose="02070309020205020404" pitchFamily="49" charset="0"/>
              <a:buChar char="o"/>
            </a:pPr>
            <a:r>
              <a:rPr lang="en-US" i="1" dirty="0"/>
              <a:t>Clarify definitions with better explanations of existing base metrics</a:t>
            </a:r>
          </a:p>
          <a:p>
            <a:pPr marL="801688" lvl="1" indent="-344488">
              <a:buFont typeface="Courier New" panose="02070309020205020404" pitchFamily="49" charset="0"/>
              <a:buChar char="o"/>
            </a:pPr>
            <a:r>
              <a:rPr lang="en-US" i="1" dirty="0"/>
              <a:t>Lots and lots of examples of “Scope” described in Section 3.5 of the User Guide</a:t>
            </a:r>
          </a:p>
          <a:p>
            <a:pPr marL="339725" indent="-339725"/>
            <a:r>
              <a:rPr lang="en-US" dirty="0"/>
              <a:t>Defined the CVSS Extensions Framework</a:t>
            </a:r>
          </a:p>
          <a:p>
            <a:pPr marL="339725" indent="-339725"/>
            <a:r>
              <a:rPr lang="en-US" dirty="0"/>
              <a:t>CVSS Glossary of Terms expanded and refined</a:t>
            </a:r>
          </a:p>
        </p:txBody>
      </p:sp>
    </p:spTree>
    <p:extLst>
      <p:ext uri="{BB962C8B-B14F-4D97-AF65-F5344CB8AC3E}">
        <p14:creationId xmlns:p14="http://schemas.microsoft.com/office/powerpoint/2010/main" val="1789916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A641C-816A-4B09-929D-649AC1A05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6735"/>
            <a:ext cx="10641496" cy="1483954"/>
          </a:xfrm>
        </p:spPr>
        <p:txBody>
          <a:bodyPr>
            <a:normAutofit/>
          </a:bodyPr>
          <a:lstStyle/>
          <a:p>
            <a:r>
              <a:rPr lang="en-US" sz="4000" dirty="0"/>
              <a:t>Where we’ve been and where we’re going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16A1F-EFD3-4A14-9698-8E40E6401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4486274"/>
          </a:xfrm>
        </p:spPr>
        <p:txBody>
          <a:bodyPr>
            <a:normAutofit/>
          </a:bodyPr>
          <a:lstStyle/>
          <a:p>
            <a:pPr marL="339725" indent="-339725"/>
            <a:r>
              <a:rPr lang="en-US" sz="2400" dirty="0"/>
              <a:t>CVSS v3.x – Objectives</a:t>
            </a:r>
          </a:p>
          <a:p>
            <a:pPr marL="801688" lvl="1" indent="-344488">
              <a:buFont typeface="Courier New" panose="02070309020205020404" pitchFamily="49" charset="0"/>
              <a:buChar char="o"/>
            </a:pPr>
            <a:r>
              <a:rPr lang="en-US" sz="2000" i="1" dirty="0"/>
              <a:t>The challenges of virtualization (Scope)</a:t>
            </a:r>
          </a:p>
          <a:p>
            <a:pPr marL="801688" lvl="1" indent="-344488">
              <a:buFont typeface="Courier New" panose="02070309020205020404" pitchFamily="49" charset="0"/>
              <a:buChar char="o"/>
            </a:pPr>
            <a:r>
              <a:rPr lang="en-US" sz="2000" i="1" dirty="0"/>
              <a:t>Increased objectivity and repeatability</a:t>
            </a:r>
          </a:p>
          <a:p>
            <a:pPr marL="801688" lvl="1" indent="-344488">
              <a:buFont typeface="Courier New" panose="02070309020205020404" pitchFamily="49" charset="0"/>
              <a:buChar char="o"/>
            </a:pPr>
            <a:r>
              <a:rPr lang="en-US" sz="2000" i="1" dirty="0"/>
              <a:t>Removed the “middle 90%” Impact issue</a:t>
            </a:r>
          </a:p>
          <a:p>
            <a:pPr marL="339725" indent="-339725">
              <a:spcBef>
                <a:spcPts val="1200"/>
              </a:spcBef>
            </a:pPr>
            <a:r>
              <a:rPr lang="en-US" sz="2400" dirty="0"/>
              <a:t>CVSS v4.0 – Looking Forward</a:t>
            </a:r>
          </a:p>
          <a:p>
            <a:pPr marL="801688" lvl="1" indent="-344488">
              <a:buFont typeface="Courier New" panose="02070309020205020404" pitchFamily="49" charset="0"/>
              <a:buChar char="o"/>
            </a:pPr>
            <a:r>
              <a:rPr lang="en-US" sz="2000" i="1" dirty="0"/>
              <a:t>Threat Intelligence metrics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600" i="1" dirty="0"/>
              <a:t>Exploitability vs. Likelihood of Attack</a:t>
            </a:r>
          </a:p>
          <a:p>
            <a:pPr marL="801688" lvl="1" indent="-344488">
              <a:buFont typeface="Courier New" panose="02070309020205020404" pitchFamily="49" charset="0"/>
              <a:buChar char="o"/>
            </a:pPr>
            <a:r>
              <a:rPr lang="en-US" sz="2000" i="1" dirty="0"/>
              <a:t>Cloud Services and OT</a:t>
            </a:r>
          </a:p>
          <a:p>
            <a:pPr marL="801688" lvl="1" indent="-344488">
              <a:buFont typeface="Courier New" panose="02070309020205020404" pitchFamily="49" charset="0"/>
              <a:buChar char="o"/>
            </a:pPr>
            <a:r>
              <a:rPr lang="en-US" sz="2000" i="1" dirty="0"/>
              <a:t>Concepts of “Survivability” and “Resilience” to measure recovery effort</a:t>
            </a:r>
          </a:p>
          <a:p>
            <a:pPr marL="801688" lvl="1" indent="-344488">
              <a:buFont typeface="Courier New" panose="02070309020205020404" pitchFamily="49" charset="0"/>
              <a:buChar char="o"/>
            </a:pPr>
            <a:r>
              <a:rPr lang="en-US" sz="2000" i="1" dirty="0"/>
              <a:t>Active vs. Passive “User Interaction”</a:t>
            </a:r>
          </a:p>
          <a:p>
            <a:pPr marL="801688" lvl="1" indent="-344488">
              <a:buFont typeface="Courier New" panose="02070309020205020404" pitchFamily="49" charset="0"/>
              <a:buChar char="o"/>
            </a:pPr>
            <a:r>
              <a:rPr lang="en-US" sz="2000" i="1" dirty="0"/>
              <a:t>“Attack Complexity” vs. “Attack Requirements”</a:t>
            </a:r>
          </a:p>
          <a:p>
            <a:pPr marL="801688" lvl="1" indent="-344488">
              <a:buFont typeface="Courier New" panose="02070309020205020404" pitchFamily="49" charset="0"/>
              <a:buChar char="o"/>
            </a:pPr>
            <a:r>
              <a:rPr lang="en-US" sz="2000" i="1" dirty="0"/>
              <a:t>Nomenclature</a:t>
            </a:r>
          </a:p>
        </p:txBody>
      </p:sp>
    </p:spTree>
    <p:extLst>
      <p:ext uri="{BB962C8B-B14F-4D97-AF65-F5344CB8AC3E}">
        <p14:creationId xmlns:p14="http://schemas.microsoft.com/office/powerpoint/2010/main" val="3722715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A641C-816A-4B09-929D-649AC1A05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Hopes and Dreams of CVSS v4.0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16A1F-EFD3-4A14-9698-8E40E6401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3948111"/>
          </a:xfrm>
        </p:spPr>
        <p:txBody>
          <a:bodyPr>
            <a:normAutofit/>
          </a:bodyPr>
          <a:lstStyle/>
          <a:p>
            <a:pPr marL="339725" indent="-339725">
              <a:lnSpc>
                <a:spcPct val="100000"/>
              </a:lnSpc>
            </a:pPr>
            <a:r>
              <a:rPr lang="en-US" dirty="0"/>
              <a:t>Expand applicability from classic IT to OT and Cloud Services</a:t>
            </a:r>
          </a:p>
          <a:p>
            <a:pPr marL="339725" indent="-339725">
              <a:lnSpc>
                <a:spcPct val="100000"/>
              </a:lnSpc>
            </a:pPr>
            <a:r>
              <a:rPr lang="en-US" dirty="0"/>
              <a:t>Operationalizing Threat Intelligence</a:t>
            </a:r>
          </a:p>
          <a:p>
            <a:pPr marL="339725" indent="-339725">
              <a:lnSpc>
                <a:spcPct val="100000"/>
              </a:lnSpc>
            </a:pPr>
            <a:r>
              <a:rPr lang="en-US" dirty="0"/>
              <a:t>Considering a new “Severity” Metric Group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i="1" dirty="0"/>
              <a:t>Category of Exploit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i="1" dirty="0"/>
              <a:t>Kinetic Impact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i="1" dirty="0"/>
              <a:t>Collateral Damage</a:t>
            </a:r>
          </a:p>
          <a:p>
            <a:pPr marL="339725" indent="-339725">
              <a:lnSpc>
                <a:spcPct val="100000"/>
              </a:lnSpc>
            </a:pPr>
            <a:r>
              <a:rPr lang="en-US" dirty="0"/>
              <a:t>Active vs. Passive “User Interaction”</a:t>
            </a:r>
          </a:p>
          <a:p>
            <a:pPr marL="339725" indent="-339725">
              <a:lnSpc>
                <a:spcPct val="100000"/>
              </a:lnSpc>
            </a:pPr>
            <a:r>
              <a:rPr lang="en-US" dirty="0"/>
              <a:t>“Attack Complexity” vs. “Attack Requirements”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B9C70A-7CE4-45DC-A903-90A80AF3C7EE}"/>
              </a:ext>
            </a:extLst>
          </p:cNvPr>
          <p:cNvSpPr txBox="1"/>
          <p:nvPr/>
        </p:nvSpPr>
        <p:spPr>
          <a:xfrm>
            <a:off x="1657350" y="5895975"/>
            <a:ext cx="9696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Note: CVSSv4 targeting June 2021 FIRST Conference to announce publication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AE21073-5E37-46EF-B946-B5174982E62D}"/>
              </a:ext>
            </a:extLst>
          </p:cNvPr>
          <p:cNvSpPr txBox="1">
            <a:spLocks/>
          </p:cNvSpPr>
          <p:nvPr/>
        </p:nvSpPr>
        <p:spPr>
          <a:xfrm>
            <a:off x="4355184" y="3250059"/>
            <a:ext cx="3063712" cy="980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i="1" dirty="0"/>
              <a:t>Motility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i="1" dirty="0"/>
              <a:t>Persistence</a:t>
            </a:r>
            <a:endParaRPr lang="en-US" i="1" strike="sngStrike" dirty="0"/>
          </a:p>
        </p:txBody>
      </p:sp>
    </p:spTree>
    <p:extLst>
      <p:ext uri="{BB962C8B-B14F-4D97-AF65-F5344CB8AC3E}">
        <p14:creationId xmlns:p14="http://schemas.microsoft.com/office/powerpoint/2010/main" val="987260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53B98-B318-4E87-B6D7-5D709D30A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CVSS v4.0: Approved Proposals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0E7C-41AA-4240-8116-C8D96DFFC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1825625"/>
            <a:ext cx="10629900" cy="3975100"/>
          </a:xfrm>
        </p:spPr>
        <p:txBody>
          <a:bodyPr/>
          <a:lstStyle/>
          <a:p>
            <a:pPr marL="342900" indent="-342900"/>
            <a:r>
              <a:rPr lang="en-US" dirty="0"/>
              <a:t>Temporal Metric Group is replaced by the “Threat Metric Group”</a:t>
            </a:r>
          </a:p>
          <a:p>
            <a:pPr marL="342900" indent="-342900"/>
            <a:r>
              <a:rPr lang="en-US" dirty="0"/>
              <a:t>“User Interaction” (Active vs. Passive)</a:t>
            </a:r>
          </a:p>
          <a:p>
            <a:pPr marL="342900" indent="-342900"/>
            <a:r>
              <a:rPr lang="en-US" dirty="0"/>
              <a:t>“Attack Requirements” base metric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i="1" dirty="0"/>
              <a:t>Added to compliment “Attack Complexity”</a:t>
            </a:r>
          </a:p>
          <a:p>
            <a:pPr marL="342900" indent="-342900"/>
            <a:r>
              <a:rPr lang="en-US" dirty="0"/>
              <a:t>Clarification of “Scope”</a:t>
            </a:r>
          </a:p>
          <a:p>
            <a:pPr marL="342900" indent="-342900"/>
            <a:r>
              <a:rPr lang="en-US" dirty="0"/>
              <a:t>Removal of “Report Confidence” and “Remediation Level”</a:t>
            </a:r>
          </a:p>
        </p:txBody>
      </p:sp>
    </p:spTree>
    <p:extLst>
      <p:ext uri="{BB962C8B-B14F-4D97-AF65-F5344CB8AC3E}">
        <p14:creationId xmlns:p14="http://schemas.microsoft.com/office/powerpoint/2010/main" val="3243416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53B98-B318-4E87-B6D7-5D709D30A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06735"/>
            <a:ext cx="10760765" cy="1483954"/>
          </a:xfrm>
        </p:spPr>
        <p:txBody>
          <a:bodyPr/>
          <a:lstStyle/>
          <a:p>
            <a:r>
              <a:rPr lang="en-US" dirty="0"/>
              <a:t>CVSS v4.0: Proposed Work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0E7C-41AA-4240-8116-C8D96DFFC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4486274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New “Severity” Metric Group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Support for Unknown (X) values in Base Score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New “Threat Intelligence Confidence”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Likelihood of exploit at scale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“Resilience”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“Ease of Mitigation”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“Kinetic Impact”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“Collateral Damage”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Nomenclature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i="1" dirty="0"/>
              <a:t>Check out </a:t>
            </a:r>
            <a:r>
              <a:rPr lang="en-US" i="1" dirty="0">
                <a:hlinkClick r:id="rId2"/>
              </a:rPr>
              <a:t>https://bit.ly/cvssv4-workitems</a:t>
            </a:r>
            <a:r>
              <a:rPr lang="en-US" i="1" dirty="0"/>
              <a:t> for complete list</a:t>
            </a:r>
          </a:p>
        </p:txBody>
      </p:sp>
    </p:spTree>
    <p:extLst>
      <p:ext uri="{BB962C8B-B14F-4D97-AF65-F5344CB8AC3E}">
        <p14:creationId xmlns:p14="http://schemas.microsoft.com/office/powerpoint/2010/main" val="3955636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1AF3F-342B-4F7C-9DC0-365E15B7D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Involved!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DC1F0-8105-4AD9-8B0D-6CA9EA2F2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16000" indent="-21564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The CVSS SIG holds weekly conference calls to discuss improvements to the standard</a:t>
            </a:r>
          </a:p>
          <a:p>
            <a:pPr marL="800460" lvl="1" indent="-342900">
              <a:buClr>
                <a:srgbClr val="0000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Meetings to discuss CVSS v4.0 occur on Thursday at 13:00 ET</a:t>
            </a:r>
          </a:p>
          <a:p>
            <a:pPr marL="216000" indent="-21564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Become an active Participant in the meetings, or just join our mailing list as an Observer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Details of how to get involved are on the CVSS home page:</a:t>
            </a:r>
            <a:b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</a:br>
            <a:r>
              <a:rPr lang="en-US" u="sng" spc="-1" dirty="0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ea typeface="DejaVu Sans"/>
                <a:hlinkClick r:id="rId2"/>
              </a:rPr>
              <a:t>https://www.first.org/cvss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r>
              <a:rPr lang="en-US" dirty="0"/>
              <a:t>Or rock it old school, and drop us an e-mail:</a:t>
            </a:r>
            <a:br>
              <a:rPr lang="en-US" dirty="0"/>
            </a:br>
            <a:r>
              <a:rPr lang="en-US" dirty="0">
                <a:hlinkClick r:id="rId3"/>
              </a:rPr>
              <a:t>cvss@first.org</a:t>
            </a:r>
            <a:endParaRPr lang="en-US" dirty="0"/>
          </a:p>
        </p:txBody>
      </p:sp>
      <p:pic>
        <p:nvPicPr>
          <p:cNvPr id="5" name="Picture 4" descr="A close up of a necklace&#10;&#10;Description automatically generated">
            <a:extLst>
              <a:ext uri="{FF2B5EF4-FFF2-40B4-BE49-F238E27FC236}">
                <a16:creationId xmlns:a16="http://schemas.microsoft.com/office/drawing/2014/main" id="{6F8D63BD-4560-45FC-B220-71D58AEA2C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266" y="4996465"/>
            <a:ext cx="1225045" cy="1180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804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http://media.arkansasonline.com/img/photos/2011/01/25/QA_t598.jpg?b7052f07a6139e7088ebc43100469802b2560d37">
            <a:extLst>
              <a:ext uri="{FF2B5EF4-FFF2-40B4-BE49-F238E27FC236}">
                <a16:creationId xmlns:a16="http://schemas.microsoft.com/office/drawing/2014/main" id="{37186300-ABA6-4F52-B609-0E5FB5F4FB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689" y="0"/>
            <a:ext cx="8601844" cy="6444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9115448"/>
      </p:ext>
    </p:extLst>
  </p:cSld>
  <p:clrMapOvr>
    <a:masterClrMapping/>
  </p:clrMapOvr>
</p:sld>
</file>

<file path=ppt/theme/theme1.xml><?xml version="1.0" encoding="utf-8"?>
<a:theme xmlns:a="http://schemas.openxmlformats.org/drawingml/2006/main" name="FIRST - Slide Deck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7EE5DC060BFB4693166C34DE158074" ma:contentTypeVersion="" ma:contentTypeDescription="Create a new document." ma:contentTypeScope="" ma:versionID="7852012ba4dccfb3ea3d22a970d1aaaf">
  <xsd:schema xmlns:xsd="http://www.w3.org/2001/XMLSchema" xmlns:xs="http://www.w3.org/2001/XMLSchema" xmlns:p="http://schemas.microsoft.com/office/2006/metadata/properties" xmlns:ns2="ee0bf87b-0f6a-4fe2-a683-fdac9f59f104" xmlns:ns3="446adeaa-b212-4c7d-a3fe-99fbe9f5584a" xmlns:ns4="731f3dac-09f7-4c0e-91df-451a619a388d" targetNamespace="http://schemas.microsoft.com/office/2006/metadata/properties" ma:root="true" ma:fieldsID="f8c1120187e9ff96538c08ea06427a36" ns2:_="" ns3:_="" ns4:_="">
    <xsd:import namespace="ee0bf87b-0f6a-4fe2-a683-fdac9f59f104"/>
    <xsd:import namespace="446adeaa-b212-4c7d-a3fe-99fbe9f5584a"/>
    <xsd:import namespace="731f3dac-09f7-4c0e-91df-451a619a388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0bf87b-0f6a-4fe2-a683-fdac9f59f10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6adeaa-b212-4c7d-a3fe-99fbe9f5584a" elementFormDefault="qualified">
    <xsd:import namespace="http://schemas.microsoft.com/office/2006/documentManagement/types"/>
    <xsd:import namespace="http://schemas.microsoft.com/office/infopath/2007/PartnerControls"/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1f3dac-09f7-4c0e-91df-451a619a38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1CBFAF8-CECD-46B0-B907-99C12461384B}"/>
</file>

<file path=customXml/itemProps2.xml><?xml version="1.0" encoding="utf-8"?>
<ds:datastoreItem xmlns:ds="http://schemas.openxmlformats.org/officeDocument/2006/customXml" ds:itemID="{7F88A07B-B8BA-4FFF-8906-84C77A7447F2}"/>
</file>

<file path=customXml/itemProps3.xml><?xml version="1.0" encoding="utf-8"?>
<ds:datastoreItem xmlns:ds="http://schemas.openxmlformats.org/officeDocument/2006/customXml" ds:itemID="{BD71E791-A351-42A6-A615-DC067ECD7171}"/>
</file>

<file path=docProps/app.xml><?xml version="1.0" encoding="utf-8"?>
<Properties xmlns="http://schemas.openxmlformats.org/officeDocument/2006/extended-properties" xmlns:vt="http://schemas.openxmlformats.org/officeDocument/2006/docPropsVTypes">
  <Template>FIRST - Slide Deck Template</Template>
  <TotalTime>176</TotalTime>
  <Words>576</Words>
  <Application>Microsoft Office PowerPoint</Application>
  <PresentationFormat>Widescreen</PresentationFormat>
  <Paragraphs>81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Courier New</vt:lpstr>
      <vt:lpstr>Wingdings</vt:lpstr>
      <vt:lpstr>FIRST - Slide Deck Template</vt:lpstr>
      <vt:lpstr>Common Vulnerability Scoring System  The State of CVSS for the 2020s</vt:lpstr>
      <vt:lpstr>Agenda</vt:lpstr>
      <vt:lpstr>Current Status of CVSS</vt:lpstr>
      <vt:lpstr>Where we’ve been and where we’re going</vt:lpstr>
      <vt:lpstr>The Hopes and Dreams of CVSS v4.0</vt:lpstr>
      <vt:lpstr>CVSS v4.0: Approved Proposals</vt:lpstr>
      <vt:lpstr>CVSS v4.0: Proposed Work Items</vt:lpstr>
      <vt:lpstr>Get Involved!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Vulnerability Scoring System  The State of CVSS for the 2020s</dc:title>
  <dc:creator>David Dugal</dc:creator>
  <cp:lastModifiedBy>Dave Dugal</cp:lastModifiedBy>
  <cp:revision>14</cp:revision>
  <dcterms:created xsi:type="dcterms:W3CDTF">2020-06-15T23:10:41Z</dcterms:created>
  <dcterms:modified xsi:type="dcterms:W3CDTF">2020-06-22T20:41:50Z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823a16b-a30b-4b34-8886-728ecf81b33e_Enabled">
    <vt:lpwstr>True</vt:lpwstr>
  </property>
  <property fmtid="{D5CDD505-2E9C-101B-9397-08002B2CF9AE}" pid="3" name="MSIP_Label_e823a16b-a30b-4b34-8886-728ecf81b33e_SiteId">
    <vt:lpwstr>0465519d-7f55-4d47-998b-55e2a86f04a8</vt:lpwstr>
  </property>
  <property fmtid="{D5CDD505-2E9C-101B-9397-08002B2CF9AE}" pid="4" name="MSIP_Label_e823a16b-a30b-4b34-8886-728ecf81b33e_Owner">
    <vt:lpwstr>drich1@dtcc.com</vt:lpwstr>
  </property>
  <property fmtid="{D5CDD505-2E9C-101B-9397-08002B2CF9AE}" pid="5" name="MSIP_Label_e823a16b-a30b-4b34-8886-728ecf81b33e_SetDate">
    <vt:lpwstr>2020-06-17T19:37:25.0958188Z</vt:lpwstr>
  </property>
  <property fmtid="{D5CDD505-2E9C-101B-9397-08002B2CF9AE}" pid="6" name="MSIP_Label_e823a16b-a30b-4b34-8886-728ecf81b33e_Name">
    <vt:lpwstr>DTCC Public (White)</vt:lpwstr>
  </property>
  <property fmtid="{D5CDD505-2E9C-101B-9397-08002B2CF9AE}" pid="7" name="MSIP_Label_e823a16b-a30b-4b34-8886-728ecf81b33e_Application">
    <vt:lpwstr>Microsoft Azure Information Protection</vt:lpwstr>
  </property>
  <property fmtid="{D5CDD505-2E9C-101B-9397-08002B2CF9AE}" pid="8" name="MSIP_Label_e823a16b-a30b-4b34-8886-728ecf81b33e_ActionId">
    <vt:lpwstr>b94a5e79-d908-4242-b925-deda12720970</vt:lpwstr>
  </property>
  <property fmtid="{D5CDD505-2E9C-101B-9397-08002B2CF9AE}" pid="9" name="MSIP_Label_e823a16b-a30b-4b34-8886-728ecf81b33e_Extended_MSFT_Method">
    <vt:lpwstr>Manual</vt:lpwstr>
  </property>
  <property fmtid="{D5CDD505-2E9C-101B-9397-08002B2CF9AE}" pid="10" name="MSIP_Label_fb0fcc3b-45fa-4aa7-80c5-b223a3f136ae_Enabled">
    <vt:lpwstr>True</vt:lpwstr>
  </property>
  <property fmtid="{D5CDD505-2E9C-101B-9397-08002B2CF9AE}" pid="11" name="MSIP_Label_fb0fcc3b-45fa-4aa7-80c5-b223a3f136ae_SiteId">
    <vt:lpwstr>0465519d-7f55-4d47-998b-55e2a86f04a8</vt:lpwstr>
  </property>
  <property fmtid="{D5CDD505-2E9C-101B-9397-08002B2CF9AE}" pid="12" name="MSIP_Label_fb0fcc3b-45fa-4aa7-80c5-b223a3f136ae_Owner">
    <vt:lpwstr>drich1@dtcc.com</vt:lpwstr>
  </property>
  <property fmtid="{D5CDD505-2E9C-101B-9397-08002B2CF9AE}" pid="13" name="MSIP_Label_fb0fcc3b-45fa-4aa7-80c5-b223a3f136ae_SetDate">
    <vt:lpwstr>2020-06-17T19:37:25.0958188Z</vt:lpwstr>
  </property>
  <property fmtid="{D5CDD505-2E9C-101B-9397-08002B2CF9AE}" pid="14" name="MSIP_Label_fb0fcc3b-45fa-4aa7-80c5-b223a3f136ae_Name">
    <vt:lpwstr>No Marking</vt:lpwstr>
  </property>
  <property fmtid="{D5CDD505-2E9C-101B-9397-08002B2CF9AE}" pid="15" name="MSIP_Label_fb0fcc3b-45fa-4aa7-80c5-b223a3f136ae_Application">
    <vt:lpwstr>Microsoft Azure Information Protection</vt:lpwstr>
  </property>
  <property fmtid="{D5CDD505-2E9C-101B-9397-08002B2CF9AE}" pid="16" name="MSIP_Label_fb0fcc3b-45fa-4aa7-80c5-b223a3f136ae_ActionId">
    <vt:lpwstr>b94a5e79-d908-4242-b925-deda12720970</vt:lpwstr>
  </property>
  <property fmtid="{D5CDD505-2E9C-101B-9397-08002B2CF9AE}" pid="17" name="MSIP_Label_fb0fcc3b-45fa-4aa7-80c5-b223a3f136ae_Parent">
    <vt:lpwstr>e823a16b-a30b-4b34-8886-728ecf81b33e</vt:lpwstr>
  </property>
  <property fmtid="{D5CDD505-2E9C-101B-9397-08002B2CF9AE}" pid="18" name="MSIP_Label_fb0fcc3b-45fa-4aa7-80c5-b223a3f136ae_Extended_MSFT_Method">
    <vt:lpwstr>Manual</vt:lpwstr>
  </property>
  <property fmtid="{D5CDD505-2E9C-101B-9397-08002B2CF9AE}" pid="19" name="MSIP_Label_106ee314-308e-4f40-a474-5b984ee7b7ff_Enabled">
    <vt:lpwstr>true</vt:lpwstr>
  </property>
  <property fmtid="{D5CDD505-2E9C-101B-9397-08002B2CF9AE}" pid="20" name="MSIP_Label_106ee314-308e-4f40-a474-5b984ee7b7ff_SetDate">
    <vt:lpwstr>2020-06-22T20:37:28Z</vt:lpwstr>
  </property>
  <property fmtid="{D5CDD505-2E9C-101B-9397-08002B2CF9AE}" pid="21" name="MSIP_Label_106ee314-308e-4f40-a474-5b984ee7b7ff_Method">
    <vt:lpwstr>Privileged</vt:lpwstr>
  </property>
  <property fmtid="{D5CDD505-2E9C-101B-9397-08002B2CF9AE}" pid="22" name="MSIP_Label_106ee314-308e-4f40-a474-5b984ee7b7ff_Name">
    <vt:lpwstr>106ee314-308e-4f40-a474-5b984ee7b7ff</vt:lpwstr>
  </property>
  <property fmtid="{D5CDD505-2E9C-101B-9397-08002B2CF9AE}" pid="23" name="MSIP_Label_106ee314-308e-4f40-a474-5b984ee7b7ff_SiteId">
    <vt:lpwstr>bea78b3c-4cdb-4130-854a-1d193232e5f4</vt:lpwstr>
  </property>
  <property fmtid="{D5CDD505-2E9C-101B-9397-08002B2CF9AE}" pid="24" name="MSIP_Label_106ee314-308e-4f40-a474-5b984ee7b7ff_ActionId">
    <vt:lpwstr>4df2e2bd-99d9-48f6-99c9-8f990353ae42</vt:lpwstr>
  </property>
  <property fmtid="{D5CDD505-2E9C-101B-9397-08002B2CF9AE}" pid="25" name="MSIP_Label_106ee314-308e-4f40-a474-5b984ee7b7ff_ContentBits">
    <vt:lpwstr>2</vt:lpwstr>
  </property>
  <property fmtid="{D5CDD505-2E9C-101B-9397-08002B2CF9AE}" pid="26" name="ContentTypeId">
    <vt:lpwstr>0x010100417EE5DC060BFB4693166C34DE158074</vt:lpwstr>
  </property>
</Properties>
</file>