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1" Type="http://schemas.openxmlformats.org/officeDocument/2006/relationships/slide" Target="slides/slide1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24" Type="http://schemas.openxmlformats.org/officeDocument/2006/relationships/customXml" Target="../customXml/item3.xml"/><Relationship Id="rId15" Type="http://schemas.openxmlformats.org/officeDocument/2006/relationships/slide" Target="slides/slide11.xml"/><Relationship Id="rId5" Type="http://schemas.openxmlformats.org/officeDocument/2006/relationships/slide" Target="slides/slide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Google Shape;2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 name="Google Shape;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8a908896dd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 name="Google Shape;87;g8a908896dd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a:p>
        </p:txBody>
      </p:sp>
      <p:sp>
        <p:nvSpPr>
          <p:cNvPr id="88" name="Google Shape;88;g8a908896dd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a908896dd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 name="Google Shape;94;g8a908896dd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8a908896dd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a908896dd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a908896dd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t/>
            </a:r>
            <a:endParaRPr/>
          </a:p>
        </p:txBody>
      </p:sp>
      <p:sp>
        <p:nvSpPr>
          <p:cNvPr id="102" name="Google Shape;102;g8a908896dd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a908896dd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a908896dd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8a908896dd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a908896dd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a908896dd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a:p>
        </p:txBody>
      </p:sp>
      <p:sp>
        <p:nvSpPr>
          <p:cNvPr id="116" name="Google Shape;116;g8a908896dd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8a908896dd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a908896dd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8a908896dd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8a908896dd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a908896dd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Team members may frequently find themselves in a position where no action seems to satisfy all of the ethical principles. In such a situation, a choice must be made as to which principles to prioritize. In this situation, incident handlers are encouraged to reflect on which stakeholders may be affected by their actions and how, preferably in a discussion with a colleague. As a rule, the solution that minimizes the infringement of this ethical framework should be chosen. At times, this might not be possible, e.g., due to external pressures. In such a situation, it is recommended to proceed, making note of the ethical dilemma, possibly under protest.</a:t>
            </a:r>
            <a:endParaRPr/>
          </a:p>
        </p:txBody>
      </p:sp>
      <p:sp>
        <p:nvSpPr>
          <p:cNvPr id="130" name="Google Shape;130;g8a908896dd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a908896dd_0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a908896dd_0_1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Arabic • Chinese • English • French • Russian • Spanish.</a:t>
            </a:r>
            <a:endParaRPr/>
          </a:p>
        </p:txBody>
      </p:sp>
      <p:sp>
        <p:nvSpPr>
          <p:cNvPr id="139" name="Google Shape;139;g8a908896dd_0_1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t/>
            </a:r>
            <a:endParaRPr/>
          </a:p>
        </p:txBody>
      </p:sp>
      <p:sp>
        <p:nvSpPr>
          <p:cNvPr id="46" name="Google Shape;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a908896dd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 name="Google Shape;52;g8a908896dd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457200" rtl="0" algn="l">
              <a:lnSpc>
                <a:spcPct val="90000"/>
              </a:lnSpc>
              <a:spcBef>
                <a:spcPts val="1000"/>
              </a:spcBef>
              <a:spcAft>
                <a:spcPts val="0"/>
              </a:spcAft>
              <a:buNone/>
            </a:pPr>
            <a:r>
              <a:t/>
            </a:r>
            <a:endParaRPr/>
          </a:p>
        </p:txBody>
      </p:sp>
      <p:sp>
        <p:nvSpPr>
          <p:cNvPr id="53" name="Google Shape;53;g8a908896dd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a908896d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 name="Google Shape;59;g8a908896dd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1200"/>
              </a:spcAft>
              <a:buNone/>
            </a:pPr>
            <a:r>
              <a:t/>
            </a:r>
            <a:endParaRPr/>
          </a:p>
        </p:txBody>
      </p:sp>
      <p:sp>
        <p:nvSpPr>
          <p:cNvPr id="60" name="Google Shape;60;g8a908896dd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8a908896d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 name="Google Shape;66;g8a908896dd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8a908896dd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a908896dd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 name="Google Shape;73;g8a908896dd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t/>
            </a:r>
            <a:endParaRPr/>
          </a:p>
        </p:txBody>
      </p:sp>
      <p:sp>
        <p:nvSpPr>
          <p:cNvPr id="74" name="Google Shape;74;g8a908896dd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8a908896d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 name="Google Shape;80;g8a908896dd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8a908896dd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779390" y="1961534"/>
            <a:ext cx="7211505" cy="3082414"/>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u="none" strike="noStrik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subTitle"/>
          </p:nvPr>
        </p:nvSpPr>
        <p:spPr>
          <a:xfrm>
            <a:off x="4779390" y="5361039"/>
            <a:ext cx="7211505" cy="1231490"/>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400"/>
              <a:buNone/>
              <a:defRPr b="1"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2"/>
          <p:cNvSpPr txBox="1"/>
          <p:nvPr/>
        </p:nvSpPr>
        <p:spPr>
          <a:xfrm>
            <a:off x="8191893" y="904974"/>
            <a:ext cx="3904268" cy="65045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2400"/>
              <a:buFont typeface="Arial"/>
              <a:buNone/>
            </a:pPr>
            <a:r>
              <a:rPr b="1" i="0" lang="en-US" sz="2400" u="none" cap="none" strike="noStrike">
                <a:solidFill>
                  <a:schemeClr val="lt1"/>
                </a:solidFill>
                <a:latin typeface="Calibri"/>
                <a:ea typeface="Calibri"/>
                <a:cs typeface="Calibri"/>
                <a:sym typeface="Calibri"/>
              </a:rPr>
              <a:t>TLP:WHITE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
          <p:cNvSpPr txBox="1"/>
          <p:nvPr>
            <p:ph type="title"/>
          </p:nvPr>
        </p:nvSpPr>
        <p:spPr>
          <a:xfrm>
            <a:off x="838200" y="136525"/>
            <a:ext cx="10515600" cy="14013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2" type="sldNum"/>
          </p:nvPr>
        </p:nvSpPr>
        <p:spPr>
          <a:xfrm>
            <a:off x="9298756" y="64647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 name="Google Shape;20;p3"/>
          <p:cNvSpPr txBox="1"/>
          <p:nvPr/>
        </p:nvSpPr>
        <p:spPr>
          <a:xfrm>
            <a:off x="5175315" y="6322095"/>
            <a:ext cx="3904268" cy="65045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TLP:</a:t>
            </a:r>
            <a:r>
              <a:rPr b="1" lang="en-US" sz="1800">
                <a:solidFill>
                  <a:schemeClr val="lt1"/>
                </a:solidFill>
                <a:latin typeface="Calibri"/>
                <a:ea typeface="Calibri"/>
                <a:cs typeface="Calibri"/>
                <a:sym typeface="Calibri"/>
              </a:rPr>
              <a:t>WHITE</a:t>
            </a:r>
            <a:endParaRPr b="1" sz="1800">
              <a:solidFill>
                <a:schemeClr val="lt1"/>
              </a:solidFill>
              <a:latin typeface="Calibri"/>
              <a:ea typeface="Calibri"/>
              <a:cs typeface="Calibri"/>
              <a:sym typeface="Calibri"/>
            </a:endParaRPr>
          </a:p>
        </p:txBody>
      </p:sp>
      <p:sp>
        <p:nvSpPr>
          <p:cNvPr id="21" name="Google Shape;21;p3"/>
          <p:cNvSpPr txBox="1"/>
          <p:nvPr>
            <p:ph idx="1" type="body"/>
          </p:nvPr>
        </p:nvSpPr>
        <p:spPr>
          <a:xfrm>
            <a:off x="838200" y="1624013"/>
            <a:ext cx="10515600" cy="45720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4"/>
          <p:cNvSpPr txBox="1"/>
          <p:nvPr>
            <p:ph type="title"/>
          </p:nvPr>
        </p:nvSpPr>
        <p:spPr>
          <a:xfrm>
            <a:off x="838200" y="136525"/>
            <a:ext cx="10515600" cy="14013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2" type="sldNum"/>
          </p:nvPr>
        </p:nvSpPr>
        <p:spPr>
          <a:xfrm>
            <a:off x="9298756" y="6464758"/>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4"/>
          <p:cNvSpPr txBox="1"/>
          <p:nvPr/>
        </p:nvSpPr>
        <p:spPr>
          <a:xfrm>
            <a:off x="5175315" y="6322095"/>
            <a:ext cx="3904268" cy="650450"/>
          </a:xfrm>
          <a:prstGeom prst="rect">
            <a:avLst/>
          </a:prstGeom>
          <a:noFill/>
          <a:ln>
            <a:noFill/>
          </a:ln>
        </p:spPr>
        <p:txBody>
          <a:bodyPr anchorCtr="0" anchor="ctr" bIns="45700" lIns="91425" spcFirstLastPara="1" rIns="91425" wrap="square" tIns="45700">
            <a:noAutofit/>
          </a:bodyPr>
          <a:lstStyle/>
          <a:p>
            <a:pPr indent="0" lvl="0" marL="0" marR="0" rtl="0" algn="r">
              <a:lnSpc>
                <a:spcPct val="90000"/>
              </a:lnSpc>
              <a:spcBef>
                <a:spcPts val="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TLP:</a:t>
            </a:r>
            <a:r>
              <a:rPr b="1" lang="en-US" sz="1800">
                <a:solidFill>
                  <a:schemeClr val="lt1"/>
                </a:solidFill>
                <a:latin typeface="Calibri"/>
                <a:ea typeface="Calibri"/>
                <a:cs typeface="Calibri"/>
                <a:sym typeface="Calibri"/>
              </a:rPr>
              <a:t>WHITE</a:t>
            </a:r>
            <a:endParaRPr b="1"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136525"/>
            <a:ext cx="10515600" cy="140130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725105"/>
            <a:ext cx="10515600" cy="445185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9298756" y="6464758"/>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ethicsfirs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 name="Shape 29"/>
        <p:cNvGrpSpPr/>
        <p:nvPr/>
      </p:nvGrpSpPr>
      <p:grpSpPr>
        <a:xfrm>
          <a:off x="0" y="0"/>
          <a:ext cx="0" cy="0"/>
          <a:chOff x="0" y="0"/>
          <a:chExt cx="0" cy="0"/>
        </a:xfrm>
      </p:grpSpPr>
      <p:sp>
        <p:nvSpPr>
          <p:cNvPr id="30" name="Google Shape;30;p5"/>
          <p:cNvSpPr txBox="1"/>
          <p:nvPr>
            <p:ph type="ctrTitle"/>
          </p:nvPr>
        </p:nvSpPr>
        <p:spPr>
          <a:xfrm>
            <a:off x="4779390" y="1961534"/>
            <a:ext cx="7211505" cy="30824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lang="en-US"/>
              <a:t>Pillars of the Code of Ethics</a:t>
            </a:r>
            <a:endParaRPr/>
          </a:p>
        </p:txBody>
      </p:sp>
      <p:sp>
        <p:nvSpPr>
          <p:cNvPr id="31" name="Google Shape;31;p5"/>
          <p:cNvSpPr txBox="1"/>
          <p:nvPr>
            <p:ph idx="1" type="subTitle"/>
          </p:nvPr>
        </p:nvSpPr>
        <p:spPr>
          <a:xfrm>
            <a:off x="4779390" y="5194169"/>
            <a:ext cx="7211505" cy="139836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US"/>
              <a:t>Shawn Richardson &amp; Jeroen van der Ham</a:t>
            </a:r>
            <a:endParaRPr/>
          </a:p>
          <a:p>
            <a:pPr indent="0" lvl="0" marL="0" rtl="0" algn="l">
              <a:lnSpc>
                <a:spcPct val="90000"/>
              </a:lnSpc>
              <a:spcBef>
                <a:spcPts val="1000"/>
              </a:spcBef>
              <a:spcAft>
                <a:spcPts val="0"/>
              </a:spcAft>
              <a:buClr>
                <a:schemeClr val="dk1"/>
              </a:buClr>
              <a:buSzPts val="2400"/>
              <a:buNone/>
            </a:pPr>
            <a:r>
              <a:rPr lang="en-US"/>
              <a:t>(FIRST Ethics SIG)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to Respect Human Rights</a:t>
            </a:r>
            <a:endParaRPr/>
          </a:p>
        </p:txBody>
      </p:sp>
      <p:sp>
        <p:nvSpPr>
          <p:cNvPr id="91" name="Google Shape;91;p14"/>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SzPts val="1800"/>
              <a:buChar char="•"/>
            </a:pPr>
            <a:r>
              <a:rPr lang="en-US"/>
              <a:t>Team members should be aware that their actions may impact human rights of others. </a:t>
            </a:r>
            <a:endParaRPr/>
          </a:p>
          <a:p>
            <a:pPr indent="-342900" lvl="0" marL="457200" rtl="0" algn="l">
              <a:lnSpc>
                <a:spcPct val="115000"/>
              </a:lnSpc>
              <a:spcBef>
                <a:spcPts val="0"/>
              </a:spcBef>
              <a:spcAft>
                <a:spcPts val="0"/>
              </a:spcAft>
              <a:buSzPts val="1800"/>
              <a:buChar char="•"/>
            </a:pPr>
            <a:r>
              <a:rPr lang="en-US"/>
              <a:t>Team members have access to a wide range of personal, sensitive, and confidential information in the course of handling incidents.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5"/>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to Team Health</a:t>
            </a:r>
            <a:endParaRPr/>
          </a:p>
        </p:txBody>
      </p:sp>
      <p:sp>
        <p:nvSpPr>
          <p:cNvPr id="98" name="Google Shape;98;p15"/>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Teams have a responsibility to continue to provide the services they have promised their constituents. This responsibility includes the physical and emotional health of the Team.</a:t>
            </a:r>
            <a:endParaRPr/>
          </a:p>
          <a:p>
            <a:pPr indent="-342900" lvl="0" marL="457200" rtl="0" algn="l">
              <a:spcBef>
                <a:spcPts val="0"/>
              </a:spcBef>
              <a:spcAft>
                <a:spcPts val="0"/>
              </a:spcAft>
              <a:buSzPts val="1800"/>
              <a:buChar char="•"/>
            </a:pPr>
            <a:r>
              <a:rPr lang="en-US"/>
              <a:t>Team should strive to maintain a healthy, safe, and positive work environment that supports the physical and emotional health of (all) its members. </a:t>
            </a:r>
            <a:endParaRPr/>
          </a:p>
          <a:p>
            <a:pPr indent="-342900" lvl="0" marL="457200" rtl="0" algn="l">
              <a:spcBef>
                <a:spcPts val="0"/>
              </a:spcBef>
              <a:spcAft>
                <a:spcPts val="0"/>
              </a:spcAft>
              <a:buSzPts val="1800"/>
              <a:buChar char="•"/>
            </a:pPr>
            <a:r>
              <a:rPr lang="en-US"/>
              <a:t>In order to respond to a crisis, "normal" operations should support emotional health and stress reduction.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to Team Ability</a:t>
            </a:r>
            <a:endParaRPr/>
          </a:p>
        </p:txBody>
      </p:sp>
      <p:sp>
        <p:nvSpPr>
          <p:cNvPr id="105" name="Google Shape;105;p16"/>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Incident management is an evolving subject that Team members should continually study. </a:t>
            </a:r>
            <a:endParaRPr/>
          </a:p>
          <a:p>
            <a:pPr indent="-342900" lvl="0" marL="457200" rtl="0" algn="l">
              <a:spcBef>
                <a:spcPts val="0"/>
              </a:spcBef>
              <a:spcAft>
                <a:spcPts val="0"/>
              </a:spcAft>
              <a:buSzPts val="1800"/>
              <a:buChar char="•"/>
            </a:pPr>
            <a:r>
              <a:rPr lang="en-US"/>
              <a:t>A Team should provide resources to its members for them to study, apply, and advance technological and scientific knowledge within their area(s) of responsibility.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for Responsible Collection</a:t>
            </a:r>
            <a:endParaRPr/>
          </a:p>
        </p:txBody>
      </p:sp>
      <p:sp>
        <p:nvSpPr>
          <p:cNvPr id="112" name="Google Shape;112;p17"/>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A</a:t>
            </a:r>
            <a:r>
              <a:rPr lang="en-US"/>
              <a:t> balance should be struck between the goal of incident response and respecting the data stakeholders.</a:t>
            </a:r>
            <a:endParaRPr/>
          </a:p>
          <a:p>
            <a:pPr indent="-342900" lvl="0" marL="457200" rtl="0" algn="l">
              <a:spcBef>
                <a:spcPts val="0"/>
              </a:spcBef>
              <a:spcAft>
                <a:spcPts val="0"/>
              </a:spcAft>
              <a:buSzPts val="1800"/>
              <a:buChar char="•"/>
            </a:pPr>
            <a:r>
              <a:rPr lang="en-US"/>
              <a:t>During an investigation, Team members should adjust what they are collecting as the need changes. </a:t>
            </a:r>
            <a:endParaRPr/>
          </a:p>
          <a:p>
            <a:pPr indent="-342900" lvl="0" marL="457200" rtl="0" algn="l">
              <a:spcBef>
                <a:spcPts val="0"/>
              </a:spcBef>
              <a:spcAft>
                <a:spcPts val="0"/>
              </a:spcAft>
              <a:buSzPts val="1800"/>
              <a:buChar char="•"/>
            </a:pPr>
            <a:r>
              <a:rPr lang="en-US"/>
              <a:t>Data that may help other response Teams should be made available to them, possibly in redacted form. </a:t>
            </a:r>
            <a:endParaRPr/>
          </a:p>
          <a:p>
            <a:pPr indent="-342900" lvl="0" marL="457200" rtl="0" algn="l">
              <a:spcBef>
                <a:spcPts val="0"/>
              </a:spcBef>
              <a:spcAft>
                <a:spcPts val="0"/>
              </a:spcAft>
              <a:buSzPts val="1800"/>
              <a:buChar char="•"/>
            </a:pPr>
            <a:r>
              <a:rPr lang="en-US"/>
              <a:t>Before sharing data with third parties for mitigation, the risks should be weighed against the benefits. </a:t>
            </a:r>
            <a:endParaRPr/>
          </a:p>
          <a:p>
            <a:pPr indent="-342900" lvl="0" marL="457200" rtl="0" algn="l">
              <a:spcBef>
                <a:spcPts val="0"/>
              </a:spcBef>
              <a:spcAft>
                <a:spcPts val="0"/>
              </a:spcAft>
              <a:buSzPts val="1800"/>
              <a:buChar char="•"/>
            </a:pPr>
            <a:r>
              <a:rPr lang="en-US"/>
              <a:t>Collected data should be safely destroyed in accordance with data retention policies.</a:t>
            </a:r>
            <a:endParaRPr/>
          </a:p>
          <a:p>
            <a:pPr indent="0" lvl="0" marL="0" rtl="0" algn="l">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to Recognize Jurisdictional Boundaries</a:t>
            </a:r>
            <a:endParaRPr/>
          </a:p>
        </p:txBody>
      </p:sp>
      <p:sp>
        <p:nvSpPr>
          <p:cNvPr id="119" name="Google Shape;119;p18"/>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SzPts val="1800"/>
              <a:buChar char="•"/>
            </a:pPr>
            <a:r>
              <a:rPr lang="en-US"/>
              <a:t>Team members should recognize and respect the jurisdictional boundaries, legal rights, rules, and authorities of the parties involved in activities related to incident response.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of Evidence-based Reasoning</a:t>
            </a:r>
            <a:endParaRPr/>
          </a:p>
        </p:txBody>
      </p:sp>
      <p:sp>
        <p:nvSpPr>
          <p:cNvPr id="126" name="Google Shape;126;p19"/>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Teams should operate on the basis of verifiable facts, provide evidence and scope transparently. </a:t>
            </a:r>
            <a:endParaRPr/>
          </a:p>
          <a:p>
            <a:pPr indent="-342900" lvl="0" marL="457200" rtl="0" algn="l">
              <a:spcBef>
                <a:spcPts val="0"/>
              </a:spcBef>
              <a:spcAft>
                <a:spcPts val="0"/>
              </a:spcAft>
              <a:buSzPts val="1800"/>
              <a:buChar char="•"/>
            </a:pPr>
            <a:r>
              <a:rPr lang="en-US"/>
              <a:t>If this is not possible, the reasons for not sharing this evidence and scope should be given with the information.</a:t>
            </a:r>
            <a:endParaRPr/>
          </a:p>
          <a:p>
            <a:pPr indent="-342900" lvl="0" marL="457200" rtl="0" algn="l">
              <a:spcBef>
                <a:spcPts val="0"/>
              </a:spcBef>
              <a:spcAft>
                <a:spcPts val="0"/>
              </a:spcAft>
              <a:buSzPts val="1800"/>
              <a:buChar char="•"/>
            </a:pPr>
            <a:r>
              <a:rPr lang="en-US"/>
              <a:t>Team members should refrain from spreading or sharing rumors. Any hypothesis should clearly be identified as such.</a:t>
            </a:r>
            <a:endParaRPr/>
          </a:p>
          <a:p>
            <a:pPr indent="-342900" lvl="0" marL="457200" rtl="0" algn="l">
              <a:spcBef>
                <a:spcPts val="0"/>
              </a:spcBef>
              <a:spcAft>
                <a:spcPts val="0"/>
              </a:spcAft>
              <a:buSzPts val="1800"/>
              <a:buChar char="•"/>
            </a:pPr>
            <a:r>
              <a:rPr lang="en-US"/>
              <a:t>Automated sharing: describe data mining process</a:t>
            </a:r>
            <a:endParaRPr/>
          </a:p>
          <a:p>
            <a:pPr indent="0" lvl="0" marL="0" rtl="0" algn="l">
              <a:spcBef>
                <a:spcPts val="1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Dealing with </a:t>
            </a:r>
            <a:r>
              <a:rPr lang="en-US"/>
              <a:t>Dilemmas</a:t>
            </a:r>
            <a:endParaRPr/>
          </a:p>
        </p:txBody>
      </p:sp>
      <p:sp>
        <p:nvSpPr>
          <p:cNvPr id="133" name="Google Shape;133;p20"/>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134" name="Google Shape;134;p20"/>
          <p:cNvPicPr preferRelativeResize="0"/>
          <p:nvPr/>
        </p:nvPicPr>
        <p:blipFill>
          <a:blip r:embed="rId3">
            <a:alphaModFix/>
          </a:blip>
          <a:stretch>
            <a:fillRect/>
          </a:stretch>
        </p:blipFill>
        <p:spPr>
          <a:xfrm>
            <a:off x="3132150" y="1633550"/>
            <a:ext cx="5810250" cy="4552950"/>
          </a:xfrm>
          <a:prstGeom prst="rect">
            <a:avLst/>
          </a:prstGeom>
          <a:noFill/>
          <a:ln>
            <a:noFill/>
          </a:ln>
        </p:spPr>
      </p:pic>
      <p:sp>
        <p:nvSpPr>
          <p:cNvPr id="135" name="Google Shape;135;p20"/>
          <p:cNvSpPr txBox="1"/>
          <p:nvPr/>
        </p:nvSpPr>
        <p:spPr>
          <a:xfrm>
            <a:off x="3284550" y="17859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What’s next?</a:t>
            </a:r>
            <a:endParaRPr/>
          </a:p>
        </p:txBody>
      </p:sp>
      <p:sp>
        <p:nvSpPr>
          <p:cNvPr id="142" name="Google Shape;142;p21"/>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Collecting case descriptions</a:t>
            </a:r>
            <a:endParaRPr/>
          </a:p>
          <a:p>
            <a:pPr indent="-342900" lvl="0" marL="457200" rtl="0" algn="l">
              <a:spcBef>
                <a:spcPts val="0"/>
              </a:spcBef>
              <a:spcAft>
                <a:spcPts val="0"/>
              </a:spcAft>
              <a:buSzPts val="1800"/>
              <a:buChar char="●"/>
            </a:pPr>
            <a:r>
              <a:rPr lang="en-US"/>
              <a:t>Public release - coming soon</a:t>
            </a:r>
            <a:endParaRPr/>
          </a:p>
          <a:p>
            <a:pPr indent="-342900" lvl="1" marL="914400" rtl="0" algn="l">
              <a:spcBef>
                <a:spcPts val="0"/>
              </a:spcBef>
              <a:spcAft>
                <a:spcPts val="0"/>
              </a:spcAft>
              <a:buSzPts val="1800"/>
              <a:buChar char="○"/>
            </a:pPr>
            <a:r>
              <a:rPr lang="en-US"/>
              <a:t>New logo</a:t>
            </a:r>
            <a:endParaRPr/>
          </a:p>
          <a:p>
            <a:pPr indent="-342900" lvl="1" marL="914400" rtl="0" algn="l">
              <a:spcBef>
                <a:spcPts val="0"/>
              </a:spcBef>
              <a:spcAft>
                <a:spcPts val="0"/>
              </a:spcAft>
              <a:buSzPts val="1800"/>
              <a:buChar char="○"/>
            </a:pPr>
            <a:r>
              <a:rPr lang="en-US"/>
              <a:t>Translated into official UN languages</a:t>
            </a:r>
            <a:endParaRPr/>
          </a:p>
          <a:p>
            <a:pPr indent="-342900" lvl="1" marL="914400" rtl="0" algn="l">
              <a:spcBef>
                <a:spcPts val="0"/>
              </a:spcBef>
              <a:spcAft>
                <a:spcPts val="0"/>
              </a:spcAft>
              <a:buSzPts val="1800"/>
              <a:buChar char="○"/>
            </a:pPr>
            <a:r>
              <a:rPr lang="en-US"/>
              <a:t>Request for endorsements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 name="Shape 35"/>
        <p:cNvGrpSpPr/>
        <p:nvPr/>
      </p:nvGrpSpPr>
      <p:grpSpPr>
        <a:xfrm>
          <a:off x="0" y="0"/>
          <a:ext cx="0" cy="0"/>
          <a:chOff x="0" y="0"/>
          <a:chExt cx="0" cy="0"/>
        </a:xfrm>
      </p:grpSpPr>
      <p:sp>
        <p:nvSpPr>
          <p:cNvPr id="36" name="Google Shape;36;p6"/>
          <p:cNvSpPr txBox="1"/>
          <p:nvPr>
            <p:ph idx="4294967295" type="body"/>
          </p:nvPr>
        </p:nvSpPr>
        <p:spPr>
          <a:xfrm>
            <a:off x="838200" y="1725105"/>
            <a:ext cx="10515600" cy="445185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1000"/>
              </a:spcBef>
              <a:spcAft>
                <a:spcPts val="0"/>
              </a:spcAft>
              <a:buClr>
                <a:schemeClr val="dk1"/>
              </a:buClr>
              <a:buSzPts val="2800"/>
              <a:buChar char="•"/>
            </a:pPr>
            <a:r>
              <a:rPr lang="en-US"/>
              <a:t>co-chairs of the Ethics SIG:</a:t>
            </a:r>
            <a:endParaRPr/>
          </a:p>
          <a:p>
            <a:pPr indent="-254000" lvl="1" marL="685800" rtl="0" algn="l">
              <a:lnSpc>
                <a:spcPct val="90000"/>
              </a:lnSpc>
              <a:spcBef>
                <a:spcPts val="1000"/>
              </a:spcBef>
              <a:spcAft>
                <a:spcPts val="0"/>
              </a:spcAft>
              <a:buClr>
                <a:schemeClr val="dk1"/>
              </a:buClr>
              <a:buSzPts val="2800"/>
              <a:buChar char="•"/>
            </a:pPr>
            <a:r>
              <a:rPr lang="en-US"/>
              <a:t>Shawn Richardson (NVIDIA)</a:t>
            </a:r>
            <a:endParaRPr/>
          </a:p>
          <a:p>
            <a:pPr indent="-228600" lvl="2" marL="1143000" rtl="0" algn="l">
              <a:lnSpc>
                <a:spcPct val="90000"/>
              </a:lnSpc>
              <a:spcBef>
                <a:spcPts val="1000"/>
              </a:spcBef>
              <a:spcAft>
                <a:spcPts val="0"/>
              </a:spcAft>
              <a:buSzPts val="2000"/>
              <a:buChar char="•"/>
            </a:pPr>
            <a:r>
              <a:rPr lang="en-US"/>
              <a:t>@SecCatHerder</a:t>
            </a:r>
            <a:endParaRPr/>
          </a:p>
          <a:p>
            <a:pPr indent="-228600" lvl="1" marL="685800" rtl="0" algn="l">
              <a:lnSpc>
                <a:spcPct val="90000"/>
              </a:lnSpc>
              <a:spcBef>
                <a:spcPts val="1000"/>
              </a:spcBef>
              <a:spcAft>
                <a:spcPts val="0"/>
              </a:spcAft>
              <a:buSzPts val="2400"/>
              <a:buChar char="•"/>
            </a:pPr>
            <a:r>
              <a:rPr lang="en-US"/>
              <a:t>Jeroen van der Ham (NCSC-NL)</a:t>
            </a:r>
            <a:endParaRPr/>
          </a:p>
          <a:p>
            <a:pPr indent="-228600" lvl="2" marL="1143000" rtl="0" algn="l">
              <a:lnSpc>
                <a:spcPct val="90000"/>
              </a:lnSpc>
              <a:spcBef>
                <a:spcPts val="1000"/>
              </a:spcBef>
              <a:spcAft>
                <a:spcPts val="0"/>
              </a:spcAft>
              <a:buSzPts val="2000"/>
              <a:buChar char="•"/>
            </a:pPr>
            <a:r>
              <a:rPr lang="en-US"/>
              <a:t>@1sand0s</a:t>
            </a:r>
            <a:endParaRPr/>
          </a:p>
          <a:p>
            <a:pPr indent="0" lvl="0" marL="0" rtl="0" algn="l">
              <a:lnSpc>
                <a:spcPct val="90000"/>
              </a:lnSpc>
              <a:spcBef>
                <a:spcPts val="1000"/>
              </a:spcBef>
              <a:spcAft>
                <a:spcPts val="0"/>
              </a:spcAft>
              <a:buNone/>
            </a:pPr>
            <a:r>
              <a:t/>
            </a:r>
            <a:endParaRPr/>
          </a:p>
        </p:txBody>
      </p:sp>
      <p:sp>
        <p:nvSpPr>
          <p:cNvPr id="37" name="Google Shape;37;p6"/>
          <p:cNvSpPr txBox="1"/>
          <p:nvPr>
            <p:ph type="title"/>
          </p:nvPr>
        </p:nvSpPr>
        <p:spPr>
          <a:xfrm>
            <a:off x="838200" y="136525"/>
            <a:ext cx="10515600" cy="14013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Presenter Contact Details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 name="Shape 41"/>
        <p:cNvGrpSpPr/>
        <p:nvPr/>
      </p:nvGrpSpPr>
      <p:grpSpPr>
        <a:xfrm>
          <a:off x="0" y="0"/>
          <a:ext cx="0" cy="0"/>
          <a:chOff x="0" y="0"/>
          <a:chExt cx="0" cy="0"/>
        </a:xfrm>
      </p:grpSpPr>
      <p:sp>
        <p:nvSpPr>
          <p:cNvPr id="42" name="Google Shape;42;p7"/>
          <p:cNvSpPr txBox="1"/>
          <p:nvPr>
            <p:ph type="title"/>
          </p:nvPr>
        </p:nvSpPr>
        <p:spPr>
          <a:xfrm>
            <a:off x="838200" y="136525"/>
            <a:ext cx="10515600" cy="14013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Introduction</a:t>
            </a:r>
            <a:endParaRPr/>
          </a:p>
        </p:txBody>
      </p:sp>
      <p:sp>
        <p:nvSpPr>
          <p:cNvPr id="43" name="Google Shape;43;p7"/>
          <p:cNvSpPr txBox="1"/>
          <p:nvPr>
            <p:ph idx="4294967295" type="body"/>
          </p:nvPr>
        </p:nvSpPr>
        <p:spPr>
          <a:xfrm>
            <a:off x="838200" y="1725105"/>
            <a:ext cx="10515600" cy="4451858"/>
          </a:xfrm>
          <a:prstGeom prst="rect">
            <a:avLst/>
          </a:prstGeom>
          <a:noFill/>
          <a:ln>
            <a:noFill/>
          </a:ln>
        </p:spPr>
        <p:txBody>
          <a:bodyPr anchorCtr="0" anchor="t" bIns="45700" lIns="91425" spcFirstLastPara="1" rIns="91425" wrap="square" tIns="45700">
            <a:noAutofit/>
          </a:bodyPr>
          <a:lstStyle/>
          <a:p>
            <a:pPr indent="-406400" lvl="0" marL="457200" rtl="0" algn="l">
              <a:lnSpc>
                <a:spcPct val="80000"/>
              </a:lnSpc>
              <a:spcBef>
                <a:spcPts val="1000"/>
              </a:spcBef>
              <a:spcAft>
                <a:spcPts val="0"/>
              </a:spcAft>
              <a:buSzPts val="2800"/>
              <a:buChar char="•"/>
            </a:pPr>
            <a:r>
              <a:rPr lang="en-US"/>
              <a:t>From a BoF in 2016..</a:t>
            </a:r>
            <a:endParaRPr/>
          </a:p>
          <a:p>
            <a:pPr indent="0" lvl="0" marL="0" rtl="0" algn="l">
              <a:lnSpc>
                <a:spcPct val="80000"/>
              </a:lnSpc>
              <a:spcBef>
                <a:spcPts val="1000"/>
              </a:spcBef>
              <a:spcAft>
                <a:spcPts val="0"/>
              </a:spcAft>
              <a:buNone/>
            </a:pPr>
            <a:r>
              <a:t/>
            </a:r>
            <a:endParaRPr/>
          </a:p>
          <a:p>
            <a:pPr indent="-406400" lvl="0" marL="457200" rtl="0" algn="l">
              <a:lnSpc>
                <a:spcPct val="80000"/>
              </a:lnSpc>
              <a:spcBef>
                <a:spcPts val="1000"/>
              </a:spcBef>
              <a:spcAft>
                <a:spcPts val="0"/>
              </a:spcAft>
              <a:buSzPts val="2800"/>
              <a:buChar char="•"/>
            </a:pPr>
            <a:r>
              <a:rPr lang="en-US"/>
              <a:t>.. to EthicsfIRST</a:t>
            </a:r>
            <a:endParaRPr/>
          </a:p>
          <a:p>
            <a:pPr indent="-381000" lvl="1" marL="914400" rtl="0" algn="l">
              <a:lnSpc>
                <a:spcPct val="80000"/>
              </a:lnSpc>
              <a:spcBef>
                <a:spcPts val="0"/>
              </a:spcBef>
              <a:spcAft>
                <a:spcPts val="0"/>
              </a:spcAft>
              <a:buSzPts val="2400"/>
              <a:buChar char="•"/>
            </a:pPr>
            <a:r>
              <a:rPr lang="en-US"/>
              <a:t>Ethics for Incident Response and Security Teams </a:t>
            </a:r>
            <a:endParaRPr/>
          </a:p>
          <a:p>
            <a:pPr indent="-381000" lvl="1" marL="914400" rtl="0" algn="l">
              <a:lnSpc>
                <a:spcPct val="80000"/>
              </a:lnSpc>
              <a:spcBef>
                <a:spcPts val="0"/>
              </a:spcBef>
              <a:spcAft>
                <a:spcPts val="0"/>
              </a:spcAft>
              <a:buSzPts val="2400"/>
              <a:buChar char="•"/>
            </a:pPr>
            <a:r>
              <a:rPr lang="en-US" u="sng">
                <a:solidFill>
                  <a:schemeClr val="hlink"/>
                </a:solidFill>
                <a:hlinkClick r:id="rId3"/>
              </a:rPr>
              <a:t>www.ethicsfirst.org</a:t>
            </a:r>
            <a:endParaRPr/>
          </a:p>
          <a:p>
            <a:pPr indent="0" lvl="0" marL="0" rtl="0" algn="l">
              <a:lnSpc>
                <a:spcPct val="80000"/>
              </a:lnSpc>
              <a:spcBef>
                <a:spcPts val="1000"/>
              </a:spcBef>
              <a:spcAft>
                <a:spcPts val="0"/>
              </a:spcAft>
              <a:buNone/>
            </a:pPr>
            <a:r>
              <a:t/>
            </a:r>
            <a:endParaRPr/>
          </a:p>
          <a:p>
            <a:pPr indent="-406400" lvl="0" marL="457200" rtl="0" algn="l">
              <a:lnSpc>
                <a:spcPct val="80000"/>
              </a:lnSpc>
              <a:spcBef>
                <a:spcPts val="1000"/>
              </a:spcBef>
              <a:spcAft>
                <a:spcPts val="0"/>
              </a:spcAft>
              <a:buSzPts val="2800"/>
              <a:buChar char="•"/>
            </a:pPr>
            <a:r>
              <a:rPr lang="en-US"/>
              <a:t>.. with a dozen of duties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 name="Shape 47"/>
        <p:cNvGrpSpPr/>
        <p:nvPr/>
      </p:nvGrpSpPr>
      <p:grpSpPr>
        <a:xfrm>
          <a:off x="0" y="0"/>
          <a:ext cx="0" cy="0"/>
          <a:chOff x="0" y="0"/>
          <a:chExt cx="0" cy="0"/>
        </a:xfrm>
      </p:grpSpPr>
      <p:sp>
        <p:nvSpPr>
          <p:cNvPr id="48" name="Google Shape;48;p8"/>
          <p:cNvSpPr txBox="1"/>
          <p:nvPr>
            <p:ph type="title"/>
          </p:nvPr>
        </p:nvSpPr>
        <p:spPr>
          <a:xfrm>
            <a:off x="838200" y="136525"/>
            <a:ext cx="10515600" cy="14013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Duty of Trustworthiness</a:t>
            </a:r>
            <a:endParaRPr/>
          </a:p>
        </p:txBody>
      </p:sp>
      <p:sp>
        <p:nvSpPr>
          <p:cNvPr id="49" name="Google Shape;49;p8"/>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Trustworthiness means that Team members should only: </a:t>
            </a:r>
            <a:endParaRPr/>
          </a:p>
          <a:p>
            <a:pPr indent="-342900" lvl="1" marL="914400" rtl="0" algn="l">
              <a:spcBef>
                <a:spcPts val="0"/>
              </a:spcBef>
              <a:spcAft>
                <a:spcPts val="0"/>
              </a:spcAft>
              <a:buSzPts val="1800"/>
              <a:buChar char="•"/>
            </a:pPr>
            <a:r>
              <a:rPr lang="en-US"/>
              <a:t>enter into commitments that they can keep </a:t>
            </a:r>
            <a:endParaRPr/>
          </a:p>
          <a:p>
            <a:pPr indent="-342900" lvl="1" marL="914400" rtl="0" algn="l">
              <a:spcBef>
                <a:spcPts val="0"/>
              </a:spcBef>
              <a:spcAft>
                <a:spcPts val="0"/>
              </a:spcAft>
              <a:buSzPts val="1800"/>
              <a:buChar char="•"/>
            </a:pPr>
            <a:r>
              <a:rPr lang="en-US"/>
              <a:t>behave predictably towards other Teams (e.g., respect the TLP standard)</a:t>
            </a:r>
            <a:endParaRPr/>
          </a:p>
          <a:p>
            <a:pPr indent="-342900" lvl="1" marL="914400" rtl="0" algn="l">
              <a:spcBef>
                <a:spcPts val="0"/>
              </a:spcBef>
              <a:spcAft>
                <a:spcPts val="0"/>
              </a:spcAft>
              <a:buSzPts val="1800"/>
              <a:buChar char="•"/>
            </a:pPr>
            <a:r>
              <a:rPr lang="en-US"/>
              <a:t>uphold the trust relationship they have with other Teams</a:t>
            </a:r>
            <a:endParaRPr/>
          </a:p>
          <a:p>
            <a:pPr indent="0" lvl="0" marL="0" rtl="0" algn="l">
              <a:spcBef>
                <a:spcPts val="10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 name="Shape 54"/>
        <p:cNvGrpSpPr/>
        <p:nvPr/>
      </p:nvGrpSpPr>
      <p:grpSpPr>
        <a:xfrm>
          <a:off x="0" y="0"/>
          <a:ext cx="0" cy="0"/>
          <a:chOff x="0" y="0"/>
          <a:chExt cx="0" cy="0"/>
        </a:xfrm>
      </p:grpSpPr>
      <p:sp>
        <p:nvSpPr>
          <p:cNvPr id="55" name="Google Shape;55;p9"/>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of Coordinated Vulnerability Disclosure</a:t>
            </a:r>
            <a:endParaRPr/>
          </a:p>
        </p:txBody>
      </p:sp>
      <p:sp>
        <p:nvSpPr>
          <p:cNvPr id="56" name="Google Shape;56;p9"/>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Team members should follow CVD and minimize harm associated with disclosure</a:t>
            </a:r>
            <a:endParaRPr/>
          </a:p>
          <a:p>
            <a:pPr indent="-342900" lvl="0" marL="457200" rtl="0" algn="l">
              <a:spcBef>
                <a:spcPts val="0"/>
              </a:spcBef>
              <a:spcAft>
                <a:spcPts val="0"/>
              </a:spcAft>
              <a:buSzPts val="1800"/>
              <a:buChar char="•"/>
            </a:pPr>
            <a:r>
              <a:rPr lang="en-US"/>
              <a:t>Team members should agree upon clear timelines and expectations for the release of information, providing enough details to allow users to evaluate their risk and take actionable defensive measures.</a:t>
            </a:r>
            <a:endParaRPr/>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0"/>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of Confidentiality</a:t>
            </a:r>
            <a:endParaRPr/>
          </a:p>
        </p:txBody>
      </p:sp>
      <p:sp>
        <p:nvSpPr>
          <p:cNvPr id="63" name="Google Shape;63;p10"/>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200"/>
              </a:spcBef>
              <a:spcAft>
                <a:spcPts val="0"/>
              </a:spcAft>
              <a:buSzPts val="1800"/>
              <a:buChar char="•"/>
            </a:pPr>
            <a:r>
              <a:rPr lang="en-US"/>
              <a:t>Team members should respect requests for confidentiality whenever possible. </a:t>
            </a:r>
            <a:endParaRPr/>
          </a:p>
          <a:p>
            <a:pPr indent="-342900" lvl="0" marL="457200" rtl="0" algn="l">
              <a:lnSpc>
                <a:spcPct val="115000"/>
              </a:lnSpc>
              <a:spcBef>
                <a:spcPts val="0"/>
              </a:spcBef>
              <a:spcAft>
                <a:spcPts val="0"/>
              </a:spcAft>
              <a:buSzPts val="1800"/>
              <a:buChar char="•"/>
            </a:pPr>
            <a:r>
              <a:rPr lang="en-US"/>
              <a:t>If it is not possible to keep information in confidence, the Team member should inform the information owner of this conflict immediately.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1"/>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to Acknowledge</a:t>
            </a:r>
            <a:endParaRPr/>
          </a:p>
        </p:txBody>
      </p:sp>
      <p:sp>
        <p:nvSpPr>
          <p:cNvPr id="70" name="Google Shape;70;p11"/>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Team members should respond to inquiries in a timely manner, even if it is only to confirm that the request has been received. </a:t>
            </a:r>
            <a:endParaRPr/>
          </a:p>
          <a:p>
            <a:pPr indent="-342900" lvl="0" marL="457200" rtl="0" algn="l">
              <a:spcBef>
                <a:spcPts val="0"/>
              </a:spcBef>
              <a:spcAft>
                <a:spcPts val="0"/>
              </a:spcAft>
              <a:buSzPts val="1800"/>
              <a:buChar char="•"/>
            </a:pPr>
            <a:r>
              <a:rPr lang="en-US"/>
              <a:t>When possible, Team members should set expectations for the next update.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2"/>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of Authorization</a:t>
            </a:r>
            <a:endParaRPr/>
          </a:p>
        </p:txBody>
      </p:sp>
      <p:sp>
        <p:nvSpPr>
          <p:cNvPr id="77" name="Google Shape;77;p12"/>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Team members need to be aware of how their actions may affect their constituents and ensure they do not cause additional harm while performing their duties. </a:t>
            </a:r>
            <a:endParaRPr/>
          </a:p>
          <a:p>
            <a:pPr indent="0" lvl="0" marL="457200" rtl="0" algn="l">
              <a:spcBef>
                <a:spcPts val="10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3"/>
          <p:cNvSpPr txBox="1"/>
          <p:nvPr>
            <p:ph type="title"/>
          </p:nvPr>
        </p:nvSpPr>
        <p:spPr>
          <a:xfrm>
            <a:off x="838200" y="136525"/>
            <a:ext cx="10515600" cy="140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Duty to Inform</a:t>
            </a:r>
            <a:endParaRPr/>
          </a:p>
        </p:txBody>
      </p:sp>
      <p:sp>
        <p:nvSpPr>
          <p:cNvPr id="84" name="Google Shape;84;p13"/>
          <p:cNvSpPr txBox="1"/>
          <p:nvPr>
            <p:ph idx="1" type="body"/>
          </p:nvPr>
        </p:nvSpPr>
        <p:spPr>
          <a:xfrm>
            <a:off x="838200" y="1624013"/>
            <a:ext cx="10515600" cy="4572000"/>
          </a:xfrm>
          <a:prstGeom prst="rect">
            <a:avLst/>
          </a:prstGeom>
        </p:spPr>
        <p:txBody>
          <a:bodyPr anchorCtr="0" anchor="t" bIns="45700" lIns="91425" spcFirstLastPara="1" rIns="91425" wrap="square" tIns="45700">
            <a:noAutofit/>
          </a:bodyPr>
          <a:lstStyle/>
          <a:p>
            <a:pPr indent="-342900" lvl="0" marL="457200" rtl="0" algn="l">
              <a:spcBef>
                <a:spcPts val="1000"/>
              </a:spcBef>
              <a:spcAft>
                <a:spcPts val="0"/>
              </a:spcAft>
              <a:buSzPts val="1800"/>
              <a:buChar char="●"/>
            </a:pPr>
            <a:r>
              <a:rPr lang="en-US"/>
              <a:t>T</a:t>
            </a:r>
            <a:r>
              <a:rPr lang="en-US"/>
              <a:t>eam members should consider it their duty to keep their constituents informed about current security threats and risks. </a:t>
            </a:r>
            <a:endParaRPr/>
          </a:p>
          <a:p>
            <a:pPr indent="-342900" lvl="0" marL="457200" rtl="0" algn="l">
              <a:spcBef>
                <a:spcPts val="0"/>
              </a:spcBef>
              <a:spcAft>
                <a:spcPts val="0"/>
              </a:spcAft>
              <a:buSzPts val="1800"/>
              <a:buChar char="●"/>
            </a:pPr>
            <a:r>
              <a:rPr lang="en-US"/>
              <a:t>… with appropriate effort, while duly considering confidentiality, privacy laws and regulations, and other obligations.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7EE5DC060BFB4693166C34DE158074" ma:contentTypeVersion="" ma:contentTypeDescription="Create a new document." ma:contentTypeScope="" ma:versionID="7852012ba4dccfb3ea3d22a970d1aaaf">
  <xsd:schema xmlns:xsd="http://www.w3.org/2001/XMLSchema" xmlns:xs="http://www.w3.org/2001/XMLSchema" xmlns:p="http://schemas.microsoft.com/office/2006/metadata/properties" xmlns:ns2="ee0bf87b-0f6a-4fe2-a683-fdac9f59f104" xmlns:ns3="446adeaa-b212-4c7d-a3fe-99fbe9f5584a" xmlns:ns4="731f3dac-09f7-4c0e-91df-451a619a388d" targetNamespace="http://schemas.microsoft.com/office/2006/metadata/properties" ma:root="true" ma:fieldsID="f8c1120187e9ff96538c08ea06427a36" ns2:_="" ns3:_="" ns4:_="">
    <xsd:import namespace="ee0bf87b-0f6a-4fe2-a683-fdac9f59f104"/>
    <xsd:import namespace="446adeaa-b212-4c7d-a3fe-99fbe9f5584a"/>
    <xsd:import namespace="731f3dac-09f7-4c0e-91df-451a619a388d"/>
    <xsd:element name="properties">
      <xsd:complexType>
        <xsd:sequence>
          <xsd:element name="documentManagement">
            <xsd:complexType>
              <xsd:all>
                <xsd:element ref="ns2:SharedWithUsers" minOccurs="0"/>
                <xsd:element ref="ns2: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bf87b-0f6a-4fe2-a683-fdac9f59f1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adeaa-b212-4c7d-a3fe-99fbe9f5584a"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1f3dac-09f7-4c0e-91df-451a619a388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407FE8-CD76-4D49-94FA-B7F3134E0D49}"/>
</file>

<file path=customXml/itemProps2.xml><?xml version="1.0" encoding="utf-8"?>
<ds:datastoreItem xmlns:ds="http://schemas.openxmlformats.org/officeDocument/2006/customXml" ds:itemID="{25075BB4-7D7C-46C3-A883-D8F4ED32255D}"/>
</file>

<file path=customXml/itemProps3.xml><?xml version="1.0" encoding="utf-8"?>
<ds:datastoreItem xmlns:ds="http://schemas.openxmlformats.org/officeDocument/2006/customXml" ds:itemID="{0EE0EB9D-3255-4062-B0DE-C6C9B3535DB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0x010100417EE5DC060BFB4693166C34DE158074</vt:lpwstr>
  </property>
</Properties>
</file>