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embeddedFontLst>
    <p:embeddedFont>
      <p:font typeface="Lexend SemiBold"/>
      <p:regular r:id="rId55"/>
      <p:bold r:id="rId56"/>
    </p:embeddedFont>
    <p:embeddedFont>
      <p:font typeface="Inter SemiBold"/>
      <p:regular r:id="rId57"/>
      <p:bold r:id="rId58"/>
      <p:italic r:id="rId59"/>
      <p:boldItalic r:id="rId60"/>
    </p:embeddedFont>
    <p:embeddedFont>
      <p:font typeface="Inter"/>
      <p:bold r:id="rId61"/>
      <p:boldItalic r:id="rId62"/>
    </p:embeddedFont>
    <p:embeddedFont>
      <p:font typeface="Inter ExtraBold"/>
      <p:bold r:id="rId63"/>
      <p:boldItalic r:id="rId64"/>
    </p:embeddedFont>
    <p:embeddedFont>
      <p:font typeface="Lexend"/>
      <p:bold r:id="rId65"/>
    </p:embeddedFont>
    <p:embeddedFont>
      <p:font typeface="Oswald"/>
      <p:bold r:id="rId66"/>
    </p:embeddedFont>
    <p:embeddedFont>
      <p:font typeface="Merriweather"/>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font" Target="fonts/Merriweather-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Inter-boldItalic.fntdata"/><Relationship Id="rId61" Type="http://schemas.openxmlformats.org/officeDocument/2006/relationships/font" Target="fonts/Inter-bold.fntdata"/><Relationship Id="rId20" Type="http://schemas.openxmlformats.org/officeDocument/2006/relationships/slide" Target="slides/slide15.xml"/><Relationship Id="rId64" Type="http://schemas.openxmlformats.org/officeDocument/2006/relationships/font" Target="fonts/InterExtraBold-boldItalic.fntdata"/><Relationship Id="rId63" Type="http://schemas.openxmlformats.org/officeDocument/2006/relationships/font" Target="fonts/InterExtraBold-bold.fntdata"/><Relationship Id="rId22" Type="http://schemas.openxmlformats.org/officeDocument/2006/relationships/slide" Target="slides/slide17.xml"/><Relationship Id="rId66" Type="http://schemas.openxmlformats.org/officeDocument/2006/relationships/font" Target="fonts/Oswald-bold.fntdata"/><Relationship Id="rId21" Type="http://schemas.openxmlformats.org/officeDocument/2006/relationships/slide" Target="slides/slide16.xml"/><Relationship Id="rId65" Type="http://schemas.openxmlformats.org/officeDocument/2006/relationships/font" Target="fonts/Lexend-bold.fntdata"/><Relationship Id="rId24" Type="http://schemas.openxmlformats.org/officeDocument/2006/relationships/slide" Target="slides/slide19.xml"/><Relationship Id="rId68" Type="http://schemas.openxmlformats.org/officeDocument/2006/relationships/font" Target="fonts/Merriweather-bold.fntdata"/><Relationship Id="rId23" Type="http://schemas.openxmlformats.org/officeDocument/2006/relationships/slide" Target="slides/slide18.xml"/><Relationship Id="rId67" Type="http://schemas.openxmlformats.org/officeDocument/2006/relationships/font" Target="fonts/Merriweather-regular.fntdata"/><Relationship Id="rId60" Type="http://schemas.openxmlformats.org/officeDocument/2006/relationships/font" Target="fonts/InterSemiBold-bold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erriweather-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LexendSemiBold-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InterSemiBold-regular.fntdata"/><Relationship Id="rId12" Type="http://schemas.openxmlformats.org/officeDocument/2006/relationships/slide" Target="slides/slide7.xml"/><Relationship Id="rId56" Type="http://schemas.openxmlformats.org/officeDocument/2006/relationships/font" Target="fonts/LexendSemiBold-bold.fntdata"/><Relationship Id="rId15" Type="http://schemas.openxmlformats.org/officeDocument/2006/relationships/slide" Target="slides/slide10.xml"/><Relationship Id="rId59" Type="http://schemas.openxmlformats.org/officeDocument/2006/relationships/font" Target="fonts/InterSemiBold-italic.fntdata"/><Relationship Id="rId14" Type="http://schemas.openxmlformats.org/officeDocument/2006/relationships/slide" Target="slides/slide9.xml"/><Relationship Id="rId58" Type="http://schemas.openxmlformats.org/officeDocument/2006/relationships/font" Target="fonts/InterSemiBol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c24bc671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c24bc671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dd24fab0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dd24fab0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not logged in yet.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dd24fab09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dd24fab0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dd24fab09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dd24fab09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dd24fab09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dd24fab09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dd24fab09d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dd24fab09d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d5881cea07_4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d5881cea07_4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dd24fab09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dd24fab09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dd24fab09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dd24fab09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dd24fab09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dd24fab09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dd24fab09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dd24fab09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dd27190130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dd2719013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I want you to put on your imagination caps for a few minutes.</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Imagine the CVE Program was never invented. All that hard work — by countless researchers, vendors, coordinators, and volunteers over more than a quarter century — never happened.</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Now someone walks up to you today and says: "We have a problem. Software has security defects, and the world needs a shared way to track, communicate, and act on them. Design the system."</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Where do </a:t>
            </a:r>
            <a:r>
              <a:rPr b="1" lang="en" sz="1000">
                <a:solidFill>
                  <a:schemeClr val="dk1"/>
                </a:solidFill>
                <a:latin typeface="Verdana"/>
                <a:ea typeface="Verdana"/>
                <a:cs typeface="Verdana"/>
                <a:sym typeface="Verdana"/>
              </a:rPr>
              <a:t>you</a:t>
            </a:r>
            <a:r>
              <a:rPr lang="en" sz="1000">
                <a:solidFill>
                  <a:schemeClr val="dk1"/>
                </a:solidFill>
                <a:latin typeface="Verdana"/>
                <a:ea typeface="Verdana"/>
                <a:cs typeface="Verdana"/>
                <a:sym typeface="Verdana"/>
              </a:rPr>
              <a:t> start?</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Think about governance first. Who owns this? A government? An industry consortium? A nonprofit? What happens when those interests conflict — and they will. Think about funding. Who pays, and what does paying buy you? What role do software manufacturers have — the people who created the vulnerability in the first place? What about open-source maintainers, who often have no budget and no team?</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Then think about the data model. How do you represent a software security defect? What is severity, really — is it a number, a vector, a distribution of risk across different contexts? How do you capture what other software is affected? How do you let third parties contribute additional intelligence without turning the system into noise?</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What's voluntary? What's mandatory — and who enforces it?</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What does the tech stack look like when you're not constrained by decisions made in 1999?</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And before any of that: what are you actually trying to accomplish? What's the mission? What's the vision? What outcomes matter, and how would you know if you were achieving them?</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Now — how different is that design from what we have today?</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That gap is what I want to talk about. Not to tear down what exists, but to define a </a:t>
            </a:r>
            <a:r>
              <a:rPr b="1" lang="en" sz="1000">
                <a:solidFill>
                  <a:schemeClr val="dk1"/>
                </a:solidFill>
                <a:latin typeface="Verdana"/>
                <a:ea typeface="Verdana"/>
                <a:cs typeface="Verdana"/>
                <a:sym typeface="Verdana"/>
              </a:rPr>
              <a:t>North Star</a:t>
            </a:r>
            <a:r>
              <a:rPr lang="en" sz="1000">
                <a:solidFill>
                  <a:schemeClr val="dk1"/>
                </a:solidFill>
                <a:latin typeface="Verdana"/>
                <a:ea typeface="Verdana"/>
                <a:cs typeface="Verdana"/>
                <a:sym typeface="Verdana"/>
              </a:rPr>
              <a:t>. Because if we know where we're trying to go, we can start asking the harder question: what would it take to nudge today's program in that direction — urgently, concretely, and at scale?</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 sz="1000">
                <a:solidFill>
                  <a:schemeClr val="dk1"/>
                </a:solidFill>
                <a:latin typeface="Verdana"/>
                <a:ea typeface="Verdana"/>
                <a:cs typeface="Verdana"/>
                <a:sym typeface="Verdana"/>
              </a:rPr>
              <a:t>That's the conversation I'm hoping we have together today.</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dd24fab09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dd24fab09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dd24fab09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dd24fab09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dd24fab09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dd24fab09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dd24fab09d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dd24fab09d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dd24fab09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dd24fab09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dd24fab09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dd24fab09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dd24fab09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dd24fab09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dd24fab09d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dd24fab09d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dd24fab09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dd24fab09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dd24fab09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dd24fab09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d5881cea07_4_244:notes"/>
          <p:cNvSpPr txBox="1"/>
          <p:nvPr>
            <p:ph idx="1" type="body"/>
          </p:nvPr>
        </p:nvSpPr>
        <p:spPr>
          <a:xfrm>
            <a:off x="2286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talk about how we get there, let’s look at the delta between where we are and where we need to be.</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d5881cea07_4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d5881cea07_4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dd24fab09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dd24fab09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d5881cea07_4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d5881cea07_4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d5881cea07_4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d5881cea07_4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d5881cea07_4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d5881cea07_4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d5881cea07_4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d5881cea07_4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dd24fab09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dd24fab09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dd24fab09d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dd24fab09d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dd24fab09d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dd24fab09d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dd24fab09d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dd24fab09d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dd27190130_0_2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dd27190130_0_2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So here's what I'd build.</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Clr>
                <a:schemeClr val="dk1"/>
              </a:buClr>
              <a:buSzPts val="1100"/>
              <a:buFont typeface="Arial"/>
              <a:buNone/>
            </a:pPr>
            <a:r>
              <a:rPr b="1" lang="en" sz="1200">
                <a:solidFill>
                  <a:srgbClr val="0B5394"/>
                </a:solidFill>
                <a:latin typeface="Merriweather"/>
                <a:ea typeface="Merriweather"/>
                <a:cs typeface="Merriweather"/>
                <a:sym typeface="Merriweather"/>
              </a:rPr>
              <a:t>Vision</a:t>
            </a:r>
            <a:endParaRPr b="1" sz="1200">
              <a:solidFill>
                <a:srgbClr val="0B5394"/>
              </a:solidFill>
              <a:latin typeface="Merriweather"/>
              <a:ea typeface="Merriweather"/>
              <a:cs typeface="Merriweather"/>
              <a:sym typeface="Merriweather"/>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I want to live in a world where ransomware is a shocking anomaly — not a Tuesday. Where the most common classes of coding error from a decade ago have been </a:t>
            </a:r>
            <a:r>
              <a:rPr i="1" lang="en" sz="1000">
                <a:solidFill>
                  <a:schemeClr val="dk1"/>
                </a:solidFill>
                <a:latin typeface="Verdana"/>
                <a:ea typeface="Verdana"/>
                <a:cs typeface="Verdana"/>
                <a:sym typeface="Verdana"/>
              </a:rPr>
              <a:t>eliminated</a:t>
            </a:r>
            <a:r>
              <a:rPr lang="en" sz="1000">
                <a:solidFill>
                  <a:schemeClr val="dk1"/>
                </a:solidFill>
                <a:latin typeface="Verdana"/>
                <a:ea typeface="Verdana"/>
                <a:cs typeface="Verdana"/>
                <a:sym typeface="Verdana"/>
              </a:rPr>
              <a:t> from software in production, not just patched case by case. Where we've stopped blaming operators for failing to apply fixes fast enough, and started asking why the fixes were necessary in the first place. Where "secure by design" is the baseline, not a marketing differentiator. Where small businesses don't need to hire a cybersecurity team just to avoid getting breached — because most of them can't, and right now we've quietly decided that's their problem.</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1200"/>
              </a:spcAft>
              <a:buNone/>
            </a:pPr>
            <a:r>
              <a:rPr lang="en" sz="1000">
                <a:solidFill>
                  <a:schemeClr val="dk1"/>
                </a:solidFill>
                <a:latin typeface="Verdana"/>
                <a:ea typeface="Verdana"/>
                <a:cs typeface="Verdana"/>
                <a:sym typeface="Verdana"/>
              </a:rPr>
              <a:t>That's the world I'm designing toward.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dd24fab09d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dd24fab09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d5881cea07_4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d5881cea07_4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d5881cea07_4_15:notes"/>
          <p:cNvSpPr txBox="1"/>
          <p:nvPr>
            <p:ph idx="1" type="body"/>
          </p:nvPr>
        </p:nvSpPr>
        <p:spPr>
          <a:xfrm>
            <a:off x="2286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d45316c4a0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d45316c4a0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400" u="sng">
                <a:solidFill>
                  <a:srgbClr val="0B5394"/>
                </a:solidFill>
                <a:latin typeface="Merriweather"/>
                <a:ea typeface="Merriweather"/>
                <a:cs typeface="Merriweather"/>
                <a:sym typeface="Merriweather"/>
              </a:rPr>
              <a:t>Conclusion</a:t>
            </a:r>
            <a:endParaRPr b="1" sz="1400" u="sng">
              <a:solidFill>
                <a:srgbClr val="0B5394"/>
              </a:solidFill>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000">
                <a:solidFill>
                  <a:schemeClr val="dk1"/>
                </a:solidFill>
                <a:latin typeface="Verdana"/>
                <a:ea typeface="Verdana"/>
                <a:cs typeface="Verdana"/>
                <a:sym typeface="Verdana"/>
              </a:rPr>
              <a:t>Let me close with a few things I'd like you to take out of this room.</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None/>
            </a:pPr>
            <a:r>
              <a:rPr lang="en" sz="1000">
                <a:solidFill>
                  <a:schemeClr val="dk1"/>
                </a:solidFill>
                <a:latin typeface="Verdana"/>
                <a:ea typeface="Verdana"/>
                <a:cs typeface="Verdana"/>
                <a:sym typeface="Verdana"/>
              </a:rPr>
              <a:t>Other </a:t>
            </a:r>
            <a:r>
              <a:rPr b="1" lang="en" sz="1000">
                <a:solidFill>
                  <a:schemeClr val="dk1"/>
                </a:solidFill>
                <a:latin typeface="Verdana"/>
                <a:ea typeface="Verdana"/>
                <a:cs typeface="Verdana"/>
                <a:sym typeface="Verdana"/>
              </a:rPr>
              <a:t>safety-critical industries</a:t>
            </a:r>
            <a:r>
              <a:rPr lang="en" sz="1000">
                <a:solidFill>
                  <a:schemeClr val="dk1"/>
                </a:solidFill>
                <a:latin typeface="Verdana"/>
                <a:ea typeface="Verdana"/>
                <a:cs typeface="Verdana"/>
                <a:sym typeface="Verdana"/>
              </a:rPr>
              <a:t> have achieved transformational improvements in consumer and public safety. They didn't do it by accident, and they didn't do it gradually. They built systems, established accountability, and decided that certain outcomes were non-negotiable. We should study those histories seriously and take what applies.</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None/>
            </a:pPr>
            <a:r>
              <a:rPr lang="en" sz="1000">
                <a:solidFill>
                  <a:schemeClr val="dk1"/>
                </a:solidFill>
                <a:latin typeface="Verdana"/>
                <a:ea typeface="Verdana"/>
                <a:cs typeface="Verdana"/>
                <a:sym typeface="Verdana"/>
              </a:rPr>
              <a:t>We'd benefit enormously from thinking like </a:t>
            </a:r>
            <a:r>
              <a:rPr b="1" lang="en" sz="1000">
                <a:solidFill>
                  <a:schemeClr val="dk1"/>
                </a:solidFill>
                <a:latin typeface="Verdana"/>
                <a:ea typeface="Verdana"/>
                <a:cs typeface="Verdana"/>
                <a:sym typeface="Verdana"/>
              </a:rPr>
              <a:t>product managers</a:t>
            </a:r>
            <a:r>
              <a:rPr lang="en" sz="1000">
                <a:solidFill>
                  <a:schemeClr val="dk1"/>
                </a:solidFill>
                <a:latin typeface="Verdana"/>
                <a:ea typeface="Verdana"/>
                <a:cs typeface="Verdana"/>
                <a:sym typeface="Verdana"/>
              </a:rPr>
              <a:t> — not about the CVE program's internal operations, but about its downstream consumers. Every decision in the program should have a clear line to helping defenders. Work that can't draw that line is worth questioning.</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None/>
            </a:pPr>
            <a:r>
              <a:rPr lang="en" sz="1000">
                <a:solidFill>
                  <a:schemeClr val="dk1"/>
                </a:solidFill>
                <a:latin typeface="Verdana"/>
                <a:ea typeface="Verdana"/>
                <a:cs typeface="Verdana"/>
                <a:sym typeface="Verdana"/>
              </a:rPr>
              <a:t>And we should </a:t>
            </a:r>
            <a:r>
              <a:rPr b="1" lang="en" sz="1000">
                <a:solidFill>
                  <a:schemeClr val="dk1"/>
                </a:solidFill>
                <a:latin typeface="Verdana"/>
                <a:ea typeface="Verdana"/>
                <a:cs typeface="Verdana"/>
                <a:sym typeface="Verdana"/>
              </a:rPr>
              <a:t>move the responsibility for record quality</a:t>
            </a:r>
            <a:r>
              <a:rPr lang="en" sz="1000">
                <a:solidFill>
                  <a:schemeClr val="dk1"/>
                </a:solidFill>
                <a:latin typeface="Verdana"/>
                <a:ea typeface="Verdana"/>
                <a:cs typeface="Verdana"/>
                <a:sym typeface="Verdana"/>
              </a:rPr>
              <a:t> to where it belongs — with the CNAs who issue the records — rather than building an ever-more-elaborate downstream repair infrastructure.</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None/>
            </a:pPr>
            <a:r>
              <a:rPr lang="en" sz="1000">
                <a:solidFill>
                  <a:schemeClr val="dk1"/>
                </a:solidFill>
                <a:latin typeface="Verdana"/>
                <a:ea typeface="Verdana"/>
                <a:cs typeface="Verdana"/>
                <a:sym typeface="Verdana"/>
              </a:rPr>
              <a:t>Maybe you leave here skeptical of the specific design choices in the demo. That's fine. But I hope the underlying arguments — about quality as infrastructure, about accountability, about what this program is actually </a:t>
            </a:r>
            <a:r>
              <a:rPr i="1" lang="en" sz="1000">
                <a:solidFill>
                  <a:schemeClr val="dk1"/>
                </a:solidFill>
                <a:latin typeface="Verdana"/>
                <a:ea typeface="Verdana"/>
                <a:cs typeface="Verdana"/>
                <a:sym typeface="Verdana"/>
              </a:rPr>
              <a:t>for</a:t>
            </a:r>
            <a:r>
              <a:rPr lang="en" sz="1000">
                <a:solidFill>
                  <a:schemeClr val="dk1"/>
                </a:solidFill>
                <a:latin typeface="Verdana"/>
                <a:ea typeface="Verdana"/>
                <a:cs typeface="Verdana"/>
                <a:sym typeface="Verdana"/>
              </a:rPr>
              <a:t> — are ones we can carry forward together.</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None/>
            </a:pPr>
            <a:r>
              <a:rPr lang="en" sz="1000">
                <a:solidFill>
                  <a:schemeClr val="dk1"/>
                </a:solidFill>
                <a:latin typeface="Verdana"/>
                <a:ea typeface="Verdana"/>
                <a:cs typeface="Verdana"/>
                <a:sym typeface="Verdana"/>
              </a:rPr>
              <a:t>“If we want software to become safe, we must measure what is broken, enforce what is required, and design quality into the system itself. Anything less is maintenance of the status quo.”</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1200"/>
              </a:spcAft>
              <a:buNone/>
            </a:pPr>
            <a:r>
              <a:rPr lang="en" sz="1000">
                <a:solidFill>
                  <a:schemeClr val="dk1"/>
                </a:solidFill>
                <a:latin typeface="Verdana"/>
                <a:ea typeface="Verdana"/>
                <a:cs typeface="Verdana"/>
                <a:sym typeface="Verdana"/>
              </a:rPr>
              <a:t>My goal is for 2026 to be the year of CVE record quality. If you want to be part of that conversation, I'd rather get on a call with you than trade emails. My contact is bob.lord@gmail.com — reach out.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d44ea19fb1_100_1062:notes"/>
          <p:cNvSpPr txBox="1"/>
          <p:nvPr>
            <p:ph idx="1" type="body"/>
          </p:nvPr>
        </p:nvSpPr>
        <p:spPr>
          <a:xfrm>
            <a:off x="2286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d5881cea07_4_314:notes"/>
          <p:cNvSpPr txBox="1"/>
          <p:nvPr>
            <p:ph idx="1" type="body"/>
          </p:nvPr>
        </p:nvSpPr>
        <p:spPr>
          <a:xfrm>
            <a:off x="2286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d5881cea07_4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d5881cea07_4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dd24fab09d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dd24fab09d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dd24fab09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3dd24fab09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dd2719013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dd2719013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8b50cebb9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8b50cebb9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rgbClr val="0B5394"/>
                </a:solidFill>
                <a:latin typeface="Merriweather"/>
                <a:ea typeface="Merriweather"/>
                <a:cs typeface="Merriweather"/>
                <a:sym typeface="Merriweather"/>
              </a:rPr>
              <a:t>Mission</a:t>
            </a:r>
            <a:endParaRPr b="1" sz="1200">
              <a:solidFill>
                <a:srgbClr val="0B5394"/>
              </a:solidFill>
              <a:latin typeface="Merriweather"/>
              <a:ea typeface="Merriweather"/>
              <a:cs typeface="Merriweather"/>
              <a:sym typeface="Merriweather"/>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CVE's current mission statement is: </a:t>
            </a:r>
            <a:r>
              <a:rPr i="1" lang="en" sz="1000">
                <a:solidFill>
                  <a:schemeClr val="dk1"/>
                </a:solidFill>
                <a:latin typeface="Verdana"/>
                <a:ea typeface="Verdana"/>
                <a:cs typeface="Verdana"/>
                <a:sym typeface="Verdana"/>
              </a:rPr>
              <a:t>To identify, define, and catalog publicly disclosed cybersecurity vulnerabilities.</a:t>
            </a:r>
            <a:endParaRPr i="1"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That was a reasonable mission in 1999. It told a small team what to do each day. But measured against the threat landscape of 2026, it shoots far too low. It describes the activity, not the outcome. It's a mission about building a list.</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Look at how safety agencies in other sectors frame their missions:</a:t>
            </a:r>
            <a:endParaRPr sz="1000">
              <a:solidFill>
                <a:schemeClr val="dk1"/>
              </a:solidFill>
              <a:latin typeface="Verdana"/>
              <a:ea typeface="Verdana"/>
              <a:cs typeface="Verdana"/>
              <a:sym typeface="Verdana"/>
            </a:endParaRPr>
          </a:p>
          <a:p>
            <a:pPr indent="-292100" lvl="0" marL="457200" rtl="0" algn="l">
              <a:lnSpc>
                <a:spcPct val="115000"/>
              </a:lnSpc>
              <a:spcBef>
                <a:spcPts val="120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NHTSA: </a:t>
            </a:r>
            <a:r>
              <a:rPr i="1" lang="en" sz="1000">
                <a:solidFill>
                  <a:schemeClr val="dk1"/>
                </a:solidFill>
                <a:latin typeface="Verdana"/>
                <a:ea typeface="Verdana"/>
                <a:cs typeface="Verdana"/>
                <a:sym typeface="Verdana"/>
              </a:rPr>
              <a:t>Save lives, prevent injuries, and reduce economic costs due to road traffic crashes.</a:t>
            </a:r>
            <a:endParaRPr i="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EPA: </a:t>
            </a:r>
            <a:r>
              <a:rPr i="1" lang="en" sz="1000">
                <a:solidFill>
                  <a:schemeClr val="dk1"/>
                </a:solidFill>
                <a:latin typeface="Verdana"/>
                <a:ea typeface="Verdana"/>
                <a:cs typeface="Verdana"/>
                <a:sym typeface="Verdana"/>
              </a:rPr>
              <a:t>Protect human health and the environment.</a:t>
            </a:r>
            <a:endParaRPr i="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NTSB: </a:t>
            </a:r>
            <a:r>
              <a:rPr i="1" lang="en" sz="1000">
                <a:solidFill>
                  <a:schemeClr val="dk1"/>
                </a:solidFill>
                <a:latin typeface="Verdana"/>
                <a:ea typeface="Verdana"/>
                <a:cs typeface="Verdana"/>
                <a:sym typeface="Verdana"/>
              </a:rPr>
              <a:t>Make transportation safer.</a:t>
            </a:r>
            <a:endParaRPr i="1" sz="1000">
              <a:solidFill>
                <a:schemeClr val="dk1"/>
              </a:solidFill>
              <a:latin typeface="Verdana"/>
              <a:ea typeface="Verdana"/>
              <a:cs typeface="Verdana"/>
              <a:sym typeface="Verdana"/>
            </a:endParaRPr>
          </a:p>
          <a:p>
            <a:pPr indent="0" lvl="0" marL="0" rtl="0" algn="l">
              <a:lnSpc>
                <a:spcPct val="115000"/>
              </a:lnSpc>
              <a:spcBef>
                <a:spcPts val="1200"/>
              </a:spcBef>
              <a:spcAft>
                <a:spcPts val="1200"/>
              </a:spcAft>
              <a:buClr>
                <a:schemeClr val="dk1"/>
              </a:buClr>
              <a:buSzPts val="1100"/>
              <a:buFont typeface="Arial"/>
              <a:buNone/>
            </a:pPr>
            <a:r>
              <a:rPr lang="en" sz="1000">
                <a:solidFill>
                  <a:schemeClr val="dk1"/>
                </a:solidFill>
                <a:latin typeface="Verdana"/>
                <a:ea typeface="Verdana"/>
                <a:cs typeface="Verdana"/>
                <a:sym typeface="Verdana"/>
              </a:rPr>
              <a:t>Notice the pattern. These missions don't describe what the agency </a:t>
            </a:r>
            <a:r>
              <a:rPr i="1" lang="en" sz="1000">
                <a:solidFill>
                  <a:schemeClr val="dk1"/>
                </a:solidFill>
                <a:latin typeface="Verdana"/>
                <a:ea typeface="Verdana"/>
                <a:cs typeface="Verdana"/>
                <a:sym typeface="Verdana"/>
              </a:rPr>
              <a:t>does</a:t>
            </a:r>
            <a:r>
              <a:rPr lang="en" sz="1000">
                <a:solidFill>
                  <a:schemeClr val="dk1"/>
                </a:solidFill>
                <a:latin typeface="Verdana"/>
                <a:ea typeface="Verdana"/>
                <a:cs typeface="Verdana"/>
                <a:sym typeface="Verdana"/>
              </a:rPr>
              <a:t> — they describe what the agency is </a:t>
            </a:r>
            <a:r>
              <a:rPr i="1" lang="en" sz="1000">
                <a:solidFill>
                  <a:schemeClr val="dk1"/>
                </a:solidFill>
                <a:latin typeface="Verdana"/>
                <a:ea typeface="Verdana"/>
                <a:cs typeface="Verdana"/>
                <a:sym typeface="Verdana"/>
              </a:rPr>
              <a:t>for</a:t>
            </a:r>
            <a:r>
              <a:rPr lang="en" sz="1000">
                <a:solidFill>
                  <a:schemeClr val="dk1"/>
                </a:solidFill>
                <a:latin typeface="Verdana"/>
                <a:ea typeface="Verdana"/>
                <a:cs typeface="Verdana"/>
                <a:sym typeface="Verdana"/>
              </a:rPr>
              <a:t>. They're oriented around </a:t>
            </a:r>
            <a:r>
              <a:rPr b="1" lang="en" sz="1000">
                <a:solidFill>
                  <a:schemeClr val="dk1"/>
                </a:solidFill>
                <a:latin typeface="Verdana"/>
                <a:ea typeface="Verdana"/>
                <a:cs typeface="Verdana"/>
                <a:sym typeface="Verdana"/>
              </a:rPr>
              <a:t>outcomes</a:t>
            </a:r>
            <a:r>
              <a:rPr lang="en" sz="1000">
                <a:solidFill>
                  <a:schemeClr val="dk1"/>
                </a:solidFill>
                <a:latin typeface="Verdana"/>
                <a:ea typeface="Verdana"/>
                <a:cs typeface="Verdana"/>
                <a:sym typeface="Verdana"/>
              </a:rPr>
              <a:t> in the world, not </a:t>
            </a:r>
            <a:r>
              <a:rPr b="1" lang="en" sz="1000">
                <a:solidFill>
                  <a:schemeClr val="dk1"/>
                </a:solidFill>
                <a:latin typeface="Verdana"/>
                <a:ea typeface="Verdana"/>
                <a:cs typeface="Verdana"/>
                <a:sym typeface="Verdana"/>
              </a:rPr>
              <a:t>outputs</a:t>
            </a:r>
            <a:r>
              <a:rPr lang="en" sz="1000">
                <a:solidFill>
                  <a:schemeClr val="dk1"/>
                </a:solidFill>
                <a:latin typeface="Verdana"/>
                <a:ea typeface="Verdana"/>
                <a:cs typeface="Verdana"/>
                <a:sym typeface="Verdana"/>
              </a:rPr>
              <a:t> in a database.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dd27190130_0_2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dd27190130_0_2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An improved CVE mission might read something like: </a:t>
            </a:r>
            <a:r>
              <a:rPr i="1" lang="en" sz="1000">
                <a:solidFill>
                  <a:schemeClr val="dk1"/>
                </a:solidFill>
                <a:latin typeface="Verdana"/>
                <a:ea typeface="Verdana"/>
                <a:cs typeface="Verdana"/>
                <a:sym typeface="Verdana"/>
              </a:rPr>
              <a:t>To reduce the dangers of using software through analysis of the root causes of software security defects, and to promote secure-by-design development practices.</a:t>
            </a:r>
            <a:endParaRPr i="1"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That's a different kind of mission. It still requires a database — of course it does. But the database is infrastructure in </a:t>
            </a:r>
            <a:r>
              <a:rPr b="1" lang="en" sz="1000">
                <a:solidFill>
                  <a:schemeClr val="dk1"/>
                </a:solidFill>
                <a:latin typeface="Verdana"/>
                <a:ea typeface="Verdana"/>
                <a:cs typeface="Verdana"/>
                <a:sym typeface="Verdana"/>
              </a:rPr>
              <a:t>service of an outcome, not the outcome itself</a:t>
            </a:r>
            <a:r>
              <a:rPr lang="en" sz="1000">
                <a:solidFill>
                  <a:schemeClr val="dk1"/>
                </a:solidFill>
                <a:latin typeface="Verdana"/>
                <a:ea typeface="Verdana"/>
                <a:cs typeface="Verdana"/>
                <a:sym typeface="Verdana"/>
              </a:rPr>
              <a:t>. </a:t>
            </a:r>
            <a:r>
              <a:rPr b="1" lang="en" sz="1000">
                <a:solidFill>
                  <a:schemeClr val="dk1"/>
                </a:solidFill>
                <a:latin typeface="Verdana"/>
                <a:ea typeface="Verdana"/>
                <a:cs typeface="Verdana"/>
                <a:sym typeface="Verdana"/>
              </a:rPr>
              <a:t>The outcome is safer software for real people</a:t>
            </a:r>
            <a:r>
              <a:rPr lang="en" sz="1000">
                <a:solidFill>
                  <a:schemeClr val="dk1"/>
                </a:solidFill>
                <a:latin typeface="Verdana"/>
                <a:ea typeface="Verdana"/>
                <a:cs typeface="Verdana"/>
                <a:sym typeface="Verdana"/>
              </a:rPr>
              <a:t>.</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1200"/>
              </a:spcAft>
              <a:buNone/>
            </a:pPr>
            <a:r>
              <a:t/>
            </a:r>
            <a:endParaRPr b="1" sz="1200">
              <a:solidFill>
                <a:srgbClr val="0B5394"/>
              </a:solidFill>
              <a:latin typeface="Merriweather"/>
              <a:ea typeface="Merriweather"/>
              <a:cs typeface="Merriweather"/>
              <a:sym typeface="Merriweath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d44ea19fb1_9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d44ea19fb1_9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400" u="sng">
                <a:solidFill>
                  <a:srgbClr val="0B5394"/>
                </a:solidFill>
                <a:latin typeface="Merriweather"/>
                <a:ea typeface="Merriweather"/>
                <a:cs typeface="Merriweather"/>
                <a:sym typeface="Merriweather"/>
              </a:rPr>
              <a:t>The Missing Foundation: CVE Record Quality</a:t>
            </a:r>
            <a:endParaRPr b="1" sz="1400" u="sng">
              <a:solidFill>
                <a:srgbClr val="0B5394"/>
              </a:solidFill>
              <a:latin typeface="Merriweather"/>
              <a:ea typeface="Merriweather"/>
              <a:cs typeface="Merriweather"/>
              <a:sym typeface="Merriweather"/>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Everything I've described so far — better governance, clearer mission, stronger CNA accountability, purpose-built tooling — </a:t>
            </a:r>
            <a:r>
              <a:rPr b="1" lang="en" sz="1000">
                <a:solidFill>
                  <a:schemeClr val="dk1"/>
                </a:solidFill>
                <a:latin typeface="Verdana"/>
                <a:ea typeface="Verdana"/>
                <a:cs typeface="Verdana"/>
                <a:sym typeface="Verdana"/>
              </a:rPr>
              <a:t>depends on one thing we haven't solved: the quality of the records themselves</a:t>
            </a:r>
            <a:r>
              <a:rPr lang="en" sz="1000">
                <a:solidFill>
                  <a:schemeClr val="dk1"/>
                </a:solidFill>
                <a:latin typeface="Verdana"/>
                <a:ea typeface="Verdana"/>
                <a:cs typeface="Verdana"/>
                <a:sym typeface="Verdana"/>
              </a:rPr>
              <a:t>.</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We cannot build modern safety infrastructure on low-quality, incomplete, or inconsistent data. This is not a minor inconvenience. It is a structural problem. And it's worth being precise about what quality actually means, because the word gets used loosely.</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In the CVE Quality-by-Design Manifesto, I proposed a model with three dimensions. </a:t>
            </a:r>
            <a:r>
              <a:rPr b="1" lang="en" sz="1000">
                <a:solidFill>
                  <a:schemeClr val="dk1"/>
                </a:solidFill>
                <a:latin typeface="Verdana"/>
                <a:ea typeface="Verdana"/>
                <a:cs typeface="Verdana"/>
                <a:sym typeface="Verdana"/>
              </a:rPr>
              <a:t>Completeness</a:t>
            </a:r>
            <a:r>
              <a:rPr lang="en" sz="1000">
                <a:solidFill>
                  <a:schemeClr val="dk1"/>
                </a:solidFill>
                <a:latin typeface="Verdana"/>
                <a:ea typeface="Verdana"/>
                <a:cs typeface="Verdana"/>
                <a:sym typeface="Verdana"/>
              </a:rPr>
              <a:t>: all required fields populated, correct scopes, clear versioning — a record that contains what it's supposed to contain. </a:t>
            </a:r>
            <a:r>
              <a:rPr b="1" lang="en" sz="1000">
                <a:solidFill>
                  <a:schemeClr val="dk1"/>
                </a:solidFill>
                <a:latin typeface="Verdana"/>
                <a:ea typeface="Verdana"/>
                <a:cs typeface="Verdana"/>
                <a:sym typeface="Verdana"/>
              </a:rPr>
              <a:t>Accuracy</a:t>
            </a:r>
            <a:r>
              <a:rPr lang="en" sz="1000">
                <a:solidFill>
                  <a:schemeClr val="dk1"/>
                </a:solidFill>
                <a:latin typeface="Verdana"/>
                <a:ea typeface="Verdana"/>
                <a:cs typeface="Verdana"/>
                <a:sym typeface="Verdana"/>
              </a:rPr>
              <a:t>: correct semantics, valid field types, consistent enough that two analysts looking at the same vulnerability would produce converging records. </a:t>
            </a:r>
            <a:r>
              <a:rPr b="1" lang="en" sz="1000">
                <a:solidFill>
                  <a:schemeClr val="dk1"/>
                </a:solidFill>
                <a:latin typeface="Verdana"/>
                <a:ea typeface="Verdana"/>
                <a:cs typeface="Verdana"/>
                <a:sym typeface="Verdana"/>
              </a:rPr>
              <a:t>Timeliness</a:t>
            </a:r>
            <a:r>
              <a:rPr lang="en" sz="1000">
                <a:solidFill>
                  <a:schemeClr val="dk1"/>
                </a:solidFill>
                <a:latin typeface="Verdana"/>
                <a:ea typeface="Verdana"/>
                <a:cs typeface="Verdana"/>
                <a:sym typeface="Verdana"/>
              </a:rPr>
              <a:t>: data available at or before public disclosure, not surfacing weeks later when defenders are already scrambling.</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Those three properties — CAT — are not about polish. They are enabling infrastructure. When records are incomplete, automation breaks. When they're inaccurate, downstream tools propagate bad data at machine speed. When they're late, defenders are flying blind during exactly the window that matters most.</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We've all heard the phrase "garbage in, garbage out." In cybersecurity, the output isn't a bad report — it's a delayed patch, a missed detection, a crisis that's harder to contain than it needed to be. The ecosystem spent a decade focused on expanding: more CNAs, more records, more coverage. That work mattered. But expansion without quality is just more garbage, faster.</a:t>
            </a:r>
            <a:endParaRPr sz="1000">
              <a:solidFill>
                <a:schemeClr val="dk1"/>
              </a:solidFill>
              <a:latin typeface="Verdana"/>
              <a:ea typeface="Verdana"/>
              <a:cs typeface="Verdana"/>
              <a:sym typeface="Verdana"/>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Verdana"/>
                <a:ea typeface="Verdana"/>
                <a:cs typeface="Verdana"/>
                <a:sym typeface="Verdana"/>
              </a:rPr>
              <a:t>The key insight I want to leave you with before the demo: </a:t>
            </a:r>
            <a:r>
              <a:rPr b="1" lang="en" sz="1000">
                <a:solidFill>
                  <a:schemeClr val="dk1"/>
                </a:solidFill>
                <a:latin typeface="Verdana"/>
                <a:ea typeface="Verdana"/>
                <a:cs typeface="Verdana"/>
                <a:sym typeface="Verdana"/>
              </a:rPr>
              <a:t>you cannot automate your way out of missing information</a:t>
            </a:r>
            <a:r>
              <a:rPr lang="en" sz="1000">
                <a:solidFill>
                  <a:schemeClr val="dk1"/>
                </a:solidFill>
                <a:latin typeface="Verdana"/>
                <a:ea typeface="Verdana"/>
                <a:cs typeface="Verdana"/>
                <a:sym typeface="Verdana"/>
              </a:rPr>
              <a:t>. No pipeline, no AI layer, no downstream enrichment process fixes a record that was low-quality to begin with. High-quality records aren't a luxury for well-resourced teams. They are a user right — and right now, we're not delivering on them.</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dcab38b9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dcab38b9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simplifying a bit, so treat these slides as a thought experiment rather than a complete </a:t>
            </a:r>
            <a:r>
              <a:rPr lang="en"/>
              <a:t>design.</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d5881cea07_4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d5881cea07_4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g3d44ea19fb1_6_0)">
  <p:cSld name="Generated (g3d44ea19fb1_6_0)">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g3d44ea19fb1_107_0)">
  <p:cSld name="Title only (g3d44ea19fb1_107_0)">
    <p:spTree>
      <p:nvGrpSpPr>
        <p:cNvPr id="51" name="Shape 51"/>
        <p:cNvGrpSpPr/>
        <p:nvPr/>
      </p:nvGrpSpPr>
      <p:grpSpPr>
        <a:xfrm>
          <a:off x="0" y="0"/>
          <a:ext cx="0" cy="0"/>
          <a:chOff x="0" y="0"/>
          <a:chExt cx="0" cy="0"/>
        </a:xfrm>
      </p:grpSpPr>
      <p:sp>
        <p:nvSpPr>
          <p:cNvPr id="52" name="Google Shape;52;p14"/>
          <p:cNvSpPr txBox="1"/>
          <p:nvPr>
            <p:ph type="title"/>
          </p:nvPr>
        </p:nvSpPr>
        <p:spPr>
          <a:xfrm>
            <a:off x="311700" y="14548"/>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3d453fd458f_13_0)">
  <p:cSld name="Section header (g3d453fd458f_13_0)">
    <p:spTree>
      <p:nvGrpSpPr>
        <p:cNvPr id="54" name="Shape 54"/>
        <p:cNvGrpSpPr/>
        <p:nvPr/>
      </p:nvGrpSpPr>
      <p:grpSpPr>
        <a:xfrm>
          <a:off x="0" y="0"/>
          <a:ext cx="0" cy="0"/>
          <a:chOff x="0" y="0"/>
          <a:chExt cx="0" cy="0"/>
        </a:xfrm>
      </p:grpSpPr>
      <p:sp>
        <p:nvSpPr>
          <p:cNvPr id="55" name="Google Shape;55;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6" name="Google Shape;56;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g3d453fd458f_20_0)">
  <p:cSld name="Title and body (g3d453fd458f_20_0)">
    <p:spTree>
      <p:nvGrpSpPr>
        <p:cNvPr id="57" name="Shape 57"/>
        <p:cNvGrpSpPr/>
        <p:nvPr/>
      </p:nvGrpSpPr>
      <p:grpSpPr>
        <a:xfrm>
          <a:off x="0" y="0"/>
          <a:ext cx="0" cy="0"/>
          <a:chOff x="0" y="0"/>
          <a:chExt cx="0" cy="0"/>
        </a:xfrm>
      </p:grpSpPr>
      <p:sp>
        <p:nvSpPr>
          <p:cNvPr id="58" name="Google Shape;58;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9" name="Google Shape;59;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0" name="Google Shape;6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3d453fd458f_13_0) (g3d5ab4d4840_6_0)">
  <p:cSld name="Section header (g3d453fd458f_13_0) (g3d5ab4d4840_6_0)">
    <p:spTree>
      <p:nvGrpSpPr>
        <p:cNvPr id="61" name="Shape 61"/>
        <p:cNvGrpSpPr/>
        <p:nvPr/>
      </p:nvGrpSpPr>
      <p:grpSpPr>
        <a:xfrm>
          <a:off x="0" y="0"/>
          <a:ext cx="0" cy="0"/>
          <a:chOff x="0" y="0"/>
          <a:chExt cx="0" cy="0"/>
        </a:xfrm>
      </p:grpSpPr>
      <p:sp>
        <p:nvSpPr>
          <p:cNvPr id="62" name="Google Shape;62;p1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3" name="Google Shape;6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14548"/>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25.png"/><Relationship Id="rId8"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52.png"/><Relationship Id="rId4" Type="http://schemas.openxmlformats.org/officeDocument/2006/relationships/image" Target="../media/image3.png"/><Relationship Id="rId5" Type="http://schemas.openxmlformats.org/officeDocument/2006/relationships/image" Target="../media/image25.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52.png"/><Relationship Id="rId4" Type="http://schemas.openxmlformats.org/officeDocument/2006/relationships/image" Target="../media/image25.png"/><Relationship Id="rId5" Type="http://schemas.openxmlformats.org/officeDocument/2006/relationships/image" Target="../media/image53.png"/><Relationship Id="rId6" Type="http://schemas.openxmlformats.org/officeDocument/2006/relationships/image" Target="../media/image57.png"/><Relationship Id="rId7"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54.png"/><Relationship Id="rId5"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8"/>
          <p:cNvPicPr preferRelativeResize="0"/>
          <p:nvPr/>
        </p:nvPicPr>
        <p:blipFill>
          <a:blip r:embed="rId3">
            <a:alphaModFix/>
          </a:blip>
          <a:stretch>
            <a:fillRect/>
          </a:stretch>
        </p:blipFill>
        <p:spPr>
          <a:xfrm>
            <a:off x="1307712" y="0"/>
            <a:ext cx="6528576" cy="4352374"/>
          </a:xfrm>
          <a:prstGeom prst="rect">
            <a:avLst/>
          </a:prstGeom>
          <a:noFill/>
          <a:ln>
            <a:noFill/>
          </a:ln>
        </p:spPr>
      </p:pic>
      <p:sp>
        <p:nvSpPr>
          <p:cNvPr id="69" name="Google Shape;69;p18"/>
          <p:cNvSpPr txBox="1"/>
          <p:nvPr/>
        </p:nvSpPr>
        <p:spPr>
          <a:xfrm>
            <a:off x="0" y="3804300"/>
            <a:ext cx="9144000" cy="1339200"/>
          </a:xfrm>
          <a:prstGeom prst="rect">
            <a:avLst/>
          </a:prstGeom>
          <a:solidFill>
            <a:srgbClr val="3D85C6"/>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500">
                <a:solidFill>
                  <a:srgbClr val="FFF2CC"/>
                </a:solidFill>
              </a:rPr>
              <a:t>The Quality Era of CVE: A Blueprint for Global Software Safety</a:t>
            </a:r>
            <a:endParaRPr i="1" sz="2500">
              <a:solidFill>
                <a:srgbClr val="FFF2CC"/>
              </a:solidFill>
            </a:endParaRPr>
          </a:p>
          <a:p>
            <a:pPr indent="0" lvl="0" marL="0" rtl="0" algn="ctr">
              <a:spcBef>
                <a:spcPts val="0"/>
              </a:spcBef>
              <a:spcAft>
                <a:spcPts val="0"/>
              </a:spcAft>
              <a:buNone/>
            </a:pPr>
            <a:r>
              <a:t/>
            </a:r>
            <a:endParaRPr i="1" sz="2500">
              <a:solidFill>
                <a:srgbClr val="FFF2CC"/>
              </a:solidFill>
            </a:endParaRPr>
          </a:p>
          <a:p>
            <a:pPr indent="0" lvl="0" marL="0" rtl="0" algn="ctr">
              <a:spcBef>
                <a:spcPts val="0"/>
              </a:spcBef>
              <a:spcAft>
                <a:spcPts val="0"/>
              </a:spcAft>
              <a:buNone/>
            </a:pPr>
            <a:r>
              <a:rPr i="1" lang="en" sz="2500">
                <a:solidFill>
                  <a:schemeClr val="dk1"/>
                </a:solidFill>
              </a:rPr>
              <a:t>Bob Lord</a:t>
            </a:r>
            <a:endParaRPr i="1" sz="25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7"/>
          <p:cNvPicPr preferRelativeResize="0"/>
          <p:nvPr/>
        </p:nvPicPr>
        <p:blipFill>
          <a:blip r:embed="rId3">
            <a:alphaModFix/>
          </a:blip>
          <a:stretch>
            <a:fillRect/>
          </a:stretch>
        </p:blipFill>
        <p:spPr>
          <a:xfrm>
            <a:off x="0" y="0"/>
            <a:ext cx="9144010" cy="5143500"/>
          </a:xfrm>
          <a:prstGeom prst="rect">
            <a:avLst/>
          </a:prstGeom>
          <a:noFill/>
          <a:ln>
            <a:noFill/>
          </a:ln>
        </p:spPr>
      </p:pic>
      <p:sp>
        <p:nvSpPr>
          <p:cNvPr id="203" name="Google Shape;203;p27"/>
          <p:cNvSpPr/>
          <p:nvPr/>
        </p:nvSpPr>
        <p:spPr>
          <a:xfrm>
            <a:off x="41875" y="4245675"/>
            <a:ext cx="1239000" cy="594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 name="Google Shape;204;p27"/>
          <p:cNvSpPr/>
          <p:nvPr/>
        </p:nvSpPr>
        <p:spPr>
          <a:xfrm>
            <a:off x="1375375" y="31825"/>
            <a:ext cx="1978200" cy="198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5" name="Google Shape;205;p27"/>
          <p:cNvSpPr/>
          <p:nvPr/>
        </p:nvSpPr>
        <p:spPr>
          <a:xfrm>
            <a:off x="41875" y="585900"/>
            <a:ext cx="1239000" cy="1413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06" name="Google Shape;206;p27"/>
          <p:cNvGrpSpPr/>
          <p:nvPr/>
        </p:nvGrpSpPr>
        <p:grpSpPr>
          <a:xfrm>
            <a:off x="86750" y="1999125"/>
            <a:ext cx="1694400" cy="934500"/>
            <a:chOff x="86750" y="1999125"/>
            <a:chExt cx="1694400" cy="934500"/>
          </a:xfrm>
        </p:grpSpPr>
        <p:sp>
          <p:nvSpPr>
            <p:cNvPr id="207" name="Google Shape;207;p27"/>
            <p:cNvSpPr txBox="1"/>
            <p:nvPr/>
          </p:nvSpPr>
          <p:spPr>
            <a:xfrm>
              <a:off x="86750" y="2502525"/>
              <a:ext cx="1694400" cy="431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Basic </a:t>
              </a:r>
              <a:r>
                <a:rPr i="1" lang="en" sz="1600">
                  <a:solidFill>
                    <a:schemeClr val="dk2"/>
                  </a:solidFill>
                </a:rPr>
                <a:t>navigation</a:t>
              </a:r>
              <a:endParaRPr i="1" sz="1600">
                <a:solidFill>
                  <a:schemeClr val="dk2"/>
                </a:solidFill>
              </a:endParaRPr>
            </a:p>
          </p:txBody>
        </p:sp>
        <p:cxnSp>
          <p:nvCxnSpPr>
            <p:cNvPr id="208" name="Google Shape;208;p27"/>
            <p:cNvCxnSpPr>
              <a:stCxn id="207" idx="0"/>
              <a:endCxn id="205" idx="2"/>
            </p:cNvCxnSpPr>
            <p:nvPr/>
          </p:nvCxnSpPr>
          <p:spPr>
            <a:xfrm rot="10800000">
              <a:off x="661250" y="1999125"/>
              <a:ext cx="272700" cy="503400"/>
            </a:xfrm>
            <a:prstGeom prst="straightConnector1">
              <a:avLst/>
            </a:prstGeom>
            <a:noFill/>
            <a:ln cap="flat" cmpd="sng" w="19050">
              <a:solidFill>
                <a:srgbClr val="1155CC"/>
              </a:solidFill>
              <a:prstDash val="solid"/>
              <a:round/>
              <a:headEnd len="med" w="med" type="none"/>
              <a:tailEnd len="med" w="med" type="triangle"/>
            </a:ln>
          </p:spPr>
        </p:cxnSp>
      </p:grpSp>
      <p:grpSp>
        <p:nvGrpSpPr>
          <p:cNvPr id="209" name="Google Shape;209;p27"/>
          <p:cNvGrpSpPr/>
          <p:nvPr/>
        </p:nvGrpSpPr>
        <p:grpSpPr>
          <a:xfrm>
            <a:off x="1280988" y="230429"/>
            <a:ext cx="2762700" cy="4312500"/>
            <a:chOff x="1280988" y="230429"/>
            <a:chExt cx="2762700" cy="4312500"/>
          </a:xfrm>
        </p:grpSpPr>
        <p:sp>
          <p:nvSpPr>
            <p:cNvPr id="210" name="Google Shape;210;p27"/>
            <p:cNvSpPr txBox="1"/>
            <p:nvPr/>
          </p:nvSpPr>
          <p:spPr>
            <a:xfrm>
              <a:off x="2349288" y="2713529"/>
              <a:ext cx="1694400" cy="431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User and Role</a:t>
              </a:r>
              <a:endParaRPr i="1" sz="1600">
                <a:solidFill>
                  <a:schemeClr val="dk2"/>
                </a:solidFill>
              </a:endParaRPr>
            </a:p>
          </p:txBody>
        </p:sp>
        <p:cxnSp>
          <p:nvCxnSpPr>
            <p:cNvPr id="211" name="Google Shape;211;p27"/>
            <p:cNvCxnSpPr>
              <a:stCxn id="210" idx="0"/>
              <a:endCxn id="204" idx="2"/>
            </p:cNvCxnSpPr>
            <p:nvPr/>
          </p:nvCxnSpPr>
          <p:spPr>
            <a:xfrm rot="10800000">
              <a:off x="2364588" y="230429"/>
              <a:ext cx="831900" cy="2483100"/>
            </a:xfrm>
            <a:prstGeom prst="straightConnector1">
              <a:avLst/>
            </a:prstGeom>
            <a:noFill/>
            <a:ln cap="flat" cmpd="sng" w="19050">
              <a:solidFill>
                <a:srgbClr val="1155CC"/>
              </a:solidFill>
              <a:prstDash val="solid"/>
              <a:round/>
              <a:headEnd len="med" w="med" type="none"/>
              <a:tailEnd len="med" w="med" type="triangle"/>
            </a:ln>
          </p:spPr>
        </p:cxnSp>
        <p:cxnSp>
          <p:nvCxnSpPr>
            <p:cNvPr id="212" name="Google Shape;212;p27"/>
            <p:cNvCxnSpPr>
              <a:stCxn id="210" idx="2"/>
              <a:endCxn id="203" idx="3"/>
            </p:cNvCxnSpPr>
            <p:nvPr/>
          </p:nvCxnSpPr>
          <p:spPr>
            <a:xfrm flipH="1">
              <a:off x="1280988" y="3144629"/>
              <a:ext cx="1915500" cy="1398300"/>
            </a:xfrm>
            <a:prstGeom prst="straightConnector1">
              <a:avLst/>
            </a:prstGeom>
            <a:noFill/>
            <a:ln cap="flat" cmpd="sng" w="19050">
              <a:solidFill>
                <a:srgbClr val="1155CC"/>
              </a:solidFill>
              <a:prstDash val="solid"/>
              <a:round/>
              <a:headEnd len="med" w="med" type="none"/>
              <a:tailEnd len="med" w="med" type="triangle"/>
            </a:ln>
          </p:spPr>
        </p:cxnSp>
      </p:grpSp>
      <p:grpSp>
        <p:nvGrpSpPr>
          <p:cNvPr id="213" name="Google Shape;213;p27"/>
          <p:cNvGrpSpPr/>
          <p:nvPr/>
        </p:nvGrpSpPr>
        <p:grpSpPr>
          <a:xfrm>
            <a:off x="4895098" y="489500"/>
            <a:ext cx="3260400" cy="431100"/>
            <a:chOff x="-1038252" y="1399500"/>
            <a:chExt cx="3260400" cy="431100"/>
          </a:xfrm>
        </p:grpSpPr>
        <p:sp>
          <p:nvSpPr>
            <p:cNvPr id="214" name="Google Shape;214;p27"/>
            <p:cNvSpPr txBox="1"/>
            <p:nvPr/>
          </p:nvSpPr>
          <p:spPr>
            <a:xfrm>
              <a:off x="-155052" y="1399500"/>
              <a:ext cx="2377200" cy="431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Pinpoint addressing</a:t>
              </a:r>
              <a:endParaRPr i="1" sz="1600">
                <a:solidFill>
                  <a:schemeClr val="dk2"/>
                </a:solidFill>
              </a:endParaRPr>
            </a:p>
          </p:txBody>
        </p:sp>
        <p:cxnSp>
          <p:nvCxnSpPr>
            <p:cNvPr id="215" name="Google Shape;215;p27"/>
            <p:cNvCxnSpPr>
              <a:stCxn id="214" idx="1"/>
            </p:cNvCxnSpPr>
            <p:nvPr/>
          </p:nvCxnSpPr>
          <p:spPr>
            <a:xfrm rot="10800000">
              <a:off x="-1038252" y="1615050"/>
              <a:ext cx="883200" cy="0"/>
            </a:xfrm>
            <a:prstGeom prst="straightConnector1">
              <a:avLst/>
            </a:prstGeom>
            <a:noFill/>
            <a:ln cap="flat" cmpd="sng" w="19050">
              <a:solidFill>
                <a:srgbClr val="1155CC"/>
              </a:solidFill>
              <a:prstDash val="solid"/>
              <a:round/>
              <a:headEnd len="med" w="med" type="none"/>
              <a:tailEnd len="med" w="med" type="triangle"/>
            </a:ln>
          </p:spPr>
        </p:cxnSp>
      </p:grpSp>
      <p:sp>
        <p:nvSpPr>
          <p:cNvPr id="216" name="Google Shape;216;p27"/>
          <p:cNvSpPr txBox="1"/>
          <p:nvPr/>
        </p:nvSpPr>
        <p:spPr>
          <a:xfrm>
            <a:off x="5943600" y="4114800"/>
            <a:ext cx="2377200" cy="677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600" u="sng">
                <a:solidFill>
                  <a:schemeClr val="dk2"/>
                </a:solidFill>
              </a:rPr>
              <a:t>Design Principle</a:t>
            </a:r>
            <a:endParaRPr b="1" sz="1600" u="sng">
              <a:solidFill>
                <a:schemeClr val="dk2"/>
              </a:solidFill>
            </a:endParaRPr>
          </a:p>
          <a:p>
            <a:pPr indent="0" lvl="0" marL="0" rtl="0" algn="ctr">
              <a:spcBef>
                <a:spcPts val="0"/>
              </a:spcBef>
              <a:spcAft>
                <a:spcPts val="0"/>
              </a:spcAft>
              <a:buNone/>
            </a:pPr>
            <a:r>
              <a:rPr lang="en" sz="1600">
                <a:solidFill>
                  <a:schemeClr val="dk2"/>
                </a:solidFill>
              </a:rPr>
              <a:t>Intuitive search</a:t>
            </a:r>
            <a:endParaRPr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8"/>
          <p:cNvPicPr preferRelativeResize="0"/>
          <p:nvPr/>
        </p:nvPicPr>
        <p:blipFill>
          <a:blip r:embed="rId3">
            <a:alphaModFix/>
          </a:blip>
          <a:stretch>
            <a:fillRect/>
          </a:stretch>
        </p:blipFill>
        <p:spPr>
          <a:xfrm>
            <a:off x="0" y="0"/>
            <a:ext cx="9144000" cy="5143503"/>
          </a:xfrm>
          <a:prstGeom prst="rect">
            <a:avLst/>
          </a:prstGeom>
          <a:noFill/>
          <a:ln>
            <a:noFill/>
          </a:ln>
        </p:spPr>
      </p:pic>
      <p:grpSp>
        <p:nvGrpSpPr>
          <p:cNvPr id="222" name="Google Shape;222;p28"/>
          <p:cNvGrpSpPr/>
          <p:nvPr/>
        </p:nvGrpSpPr>
        <p:grpSpPr>
          <a:xfrm>
            <a:off x="4895098" y="489500"/>
            <a:ext cx="3260400" cy="431100"/>
            <a:chOff x="-1038252" y="1399500"/>
            <a:chExt cx="3260400" cy="431100"/>
          </a:xfrm>
        </p:grpSpPr>
        <p:sp>
          <p:nvSpPr>
            <p:cNvPr id="223" name="Google Shape;223;p28"/>
            <p:cNvSpPr txBox="1"/>
            <p:nvPr/>
          </p:nvSpPr>
          <p:spPr>
            <a:xfrm>
              <a:off x="-155052" y="1399500"/>
              <a:ext cx="2377200" cy="431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Further refinement</a:t>
              </a:r>
              <a:endParaRPr i="1" sz="1600">
                <a:solidFill>
                  <a:schemeClr val="dk2"/>
                </a:solidFill>
              </a:endParaRPr>
            </a:p>
          </p:txBody>
        </p:sp>
        <p:cxnSp>
          <p:nvCxnSpPr>
            <p:cNvPr id="224" name="Google Shape;224;p28"/>
            <p:cNvCxnSpPr>
              <a:stCxn id="223" idx="1"/>
            </p:cNvCxnSpPr>
            <p:nvPr/>
          </p:nvCxnSpPr>
          <p:spPr>
            <a:xfrm rot="10800000">
              <a:off x="-1038252" y="1615050"/>
              <a:ext cx="883200" cy="0"/>
            </a:xfrm>
            <a:prstGeom prst="straightConnector1">
              <a:avLst/>
            </a:prstGeom>
            <a:noFill/>
            <a:ln cap="flat" cmpd="sng" w="19050">
              <a:solidFill>
                <a:srgbClr val="1155CC"/>
              </a:solidFill>
              <a:prstDash val="solid"/>
              <a:round/>
              <a:headEnd len="med" w="med" type="none"/>
              <a:tailEnd len="med" w="med" type="triangle"/>
            </a:ln>
          </p:spPr>
        </p:cxnSp>
      </p:grpSp>
      <p:grpSp>
        <p:nvGrpSpPr>
          <p:cNvPr id="225" name="Google Shape;225;p28"/>
          <p:cNvGrpSpPr/>
          <p:nvPr/>
        </p:nvGrpSpPr>
        <p:grpSpPr>
          <a:xfrm>
            <a:off x="3664198" y="2053050"/>
            <a:ext cx="4168200" cy="1657650"/>
            <a:chOff x="-1946052" y="172950"/>
            <a:chExt cx="4168200" cy="1657650"/>
          </a:xfrm>
        </p:grpSpPr>
        <p:sp>
          <p:nvSpPr>
            <p:cNvPr id="226" name="Google Shape;226;p28"/>
            <p:cNvSpPr txBox="1"/>
            <p:nvPr/>
          </p:nvSpPr>
          <p:spPr>
            <a:xfrm>
              <a:off x="-155052" y="1399500"/>
              <a:ext cx="2377200" cy="431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Let’s drill down</a:t>
              </a:r>
              <a:endParaRPr i="1" sz="1600">
                <a:solidFill>
                  <a:schemeClr val="dk2"/>
                </a:solidFill>
              </a:endParaRPr>
            </a:p>
          </p:txBody>
        </p:sp>
        <p:cxnSp>
          <p:nvCxnSpPr>
            <p:cNvPr id="227" name="Google Shape;227;p28"/>
            <p:cNvCxnSpPr>
              <a:stCxn id="226" idx="1"/>
            </p:cNvCxnSpPr>
            <p:nvPr/>
          </p:nvCxnSpPr>
          <p:spPr>
            <a:xfrm rot="10800000">
              <a:off x="-1946052" y="172950"/>
              <a:ext cx="1791000" cy="1442100"/>
            </a:xfrm>
            <a:prstGeom prst="straightConnector1">
              <a:avLst/>
            </a:prstGeom>
            <a:noFill/>
            <a:ln cap="flat" cmpd="sng" w="19050">
              <a:solidFill>
                <a:srgbClr val="1155CC"/>
              </a:solidFill>
              <a:prstDash val="solid"/>
              <a:round/>
              <a:headEnd len="med" w="med" type="none"/>
              <a:tailEnd len="med" w="med" type="triangle"/>
            </a:ln>
          </p:spPr>
        </p:cxnSp>
      </p:grpSp>
      <p:sp>
        <p:nvSpPr>
          <p:cNvPr id="228" name="Google Shape;228;p28"/>
          <p:cNvSpPr txBox="1"/>
          <p:nvPr/>
        </p:nvSpPr>
        <p:spPr>
          <a:xfrm>
            <a:off x="5943600" y="4114800"/>
            <a:ext cx="2377200" cy="677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600" u="sng">
                <a:solidFill>
                  <a:schemeClr val="dk2"/>
                </a:solidFill>
              </a:rPr>
              <a:t>Design Principle</a:t>
            </a:r>
            <a:endParaRPr b="1" sz="1600" u="sng">
              <a:solidFill>
                <a:schemeClr val="dk2"/>
              </a:solidFill>
            </a:endParaRPr>
          </a:p>
          <a:p>
            <a:pPr indent="0" lvl="0" marL="0" rtl="0" algn="ctr">
              <a:spcBef>
                <a:spcPts val="0"/>
              </a:spcBef>
              <a:spcAft>
                <a:spcPts val="0"/>
              </a:spcAft>
              <a:buNone/>
            </a:pPr>
            <a:r>
              <a:rPr lang="en" sz="1600">
                <a:solidFill>
                  <a:schemeClr val="dk2"/>
                </a:solidFill>
              </a:rPr>
              <a:t>Intuitive search</a:t>
            </a:r>
            <a:endParaRPr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9"/>
          <p:cNvPicPr preferRelativeResize="0"/>
          <p:nvPr/>
        </p:nvPicPr>
        <p:blipFill>
          <a:blip r:embed="rId3">
            <a:alphaModFix/>
          </a:blip>
          <a:stretch>
            <a:fillRect/>
          </a:stretch>
        </p:blipFill>
        <p:spPr>
          <a:xfrm>
            <a:off x="0" y="0"/>
            <a:ext cx="9143990" cy="5143500"/>
          </a:xfrm>
          <a:prstGeom prst="rect">
            <a:avLst/>
          </a:prstGeom>
          <a:noFill/>
          <a:ln>
            <a:noFill/>
          </a:ln>
        </p:spPr>
      </p:pic>
      <p:sp>
        <p:nvSpPr>
          <p:cNvPr id="234" name="Google Shape;234;p29"/>
          <p:cNvSpPr/>
          <p:nvPr/>
        </p:nvSpPr>
        <p:spPr>
          <a:xfrm>
            <a:off x="1390015" y="1658397"/>
            <a:ext cx="2420700" cy="314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34"/>
                                        </p:tgtEl>
                                      </p:cBhvr>
                                    </p:animEffect>
                                    <p:set>
                                      <p:cBhvr>
                                        <p:cTn dur="1" fill="hold">
                                          <p:stCondLst>
                                            <p:cond delay="1000"/>
                                          </p:stCondLst>
                                        </p:cTn>
                                        <p:tgtEl>
                                          <p:spTgt spid="2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0"/>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 name="Shape 248"/>
        <p:cNvGrpSpPr/>
        <p:nvPr/>
      </p:nvGrpSpPr>
      <p:grpSpPr>
        <a:xfrm>
          <a:off x="0" y="0"/>
          <a:ext cx="0" cy="0"/>
          <a:chOff x="0" y="0"/>
          <a:chExt cx="0" cy="0"/>
        </a:xfrm>
      </p:grpSpPr>
      <p:pic>
        <p:nvPicPr>
          <p:cNvPr id="249" name="Google Shape;249;p32"/>
          <p:cNvPicPr preferRelativeResize="0"/>
          <p:nvPr/>
        </p:nvPicPr>
        <p:blipFill rotWithShape="1">
          <a:blip r:embed="rId4">
            <a:alphaModFix/>
          </a:blip>
          <a:srcRect b="0" l="0" r="0" t="0"/>
          <a:stretch/>
        </p:blipFill>
        <p:spPr>
          <a:xfrm>
            <a:off x="0" y="0"/>
            <a:ext cx="9144000" cy="1038300"/>
          </a:xfrm>
          <a:prstGeom prst="rect">
            <a:avLst/>
          </a:prstGeom>
          <a:noFill/>
          <a:ln>
            <a:noFill/>
          </a:ln>
        </p:spPr>
      </p:pic>
      <p:pic>
        <p:nvPicPr>
          <p:cNvPr id="250" name="Google Shape;250;p32"/>
          <p:cNvPicPr preferRelativeResize="0"/>
          <p:nvPr/>
        </p:nvPicPr>
        <p:blipFill rotWithShape="1">
          <a:blip r:embed="rId5">
            <a:alphaModFix/>
          </a:blip>
          <a:srcRect b="0" l="0" r="0" t="0"/>
          <a:stretch/>
        </p:blipFill>
        <p:spPr>
          <a:xfrm>
            <a:off x="0" y="4191000"/>
            <a:ext cx="9144000" cy="952500"/>
          </a:xfrm>
          <a:prstGeom prst="rect">
            <a:avLst/>
          </a:prstGeom>
          <a:noFill/>
          <a:ln>
            <a:noFill/>
          </a:ln>
        </p:spPr>
      </p:pic>
      <p:sp>
        <p:nvSpPr>
          <p:cNvPr id="251" name="Google Shape;251;p32"/>
          <p:cNvSpPr txBox="1"/>
          <p:nvPr>
            <p:ph type="title"/>
          </p:nvPr>
        </p:nvSpPr>
        <p:spPr>
          <a:xfrm>
            <a:off x="762000" y="1381125"/>
            <a:ext cx="7620000" cy="2381400"/>
          </a:xfrm>
          <a:prstGeom prst="rect">
            <a:avLst/>
          </a:prstGeom>
          <a:solidFill>
            <a:srgbClr val="000000">
              <a:alpha val="0"/>
            </a:srgbClr>
          </a:solidFill>
          <a:ln>
            <a:noFill/>
          </a:ln>
        </p:spPr>
        <p:txBody>
          <a:bodyPr anchorCtr="0" anchor="ctr" bIns="0" lIns="0" spcFirstLastPara="1" rIns="0" wrap="square" tIns="0">
            <a:normAutofit/>
          </a:bodyPr>
          <a:lstStyle/>
          <a:p>
            <a:pPr indent="0" lvl="0" marL="0" rtl="0" algn="ctr">
              <a:spcBef>
                <a:spcPts val="0"/>
              </a:spcBef>
              <a:spcAft>
                <a:spcPts val="0"/>
              </a:spcAft>
              <a:buNone/>
            </a:pPr>
            <a:r>
              <a:rPr b="1" lang="en" sz="5400">
                <a:solidFill>
                  <a:srgbClr val="0F172A"/>
                </a:solidFill>
                <a:latin typeface="Oswald"/>
                <a:ea typeface="Oswald"/>
                <a:cs typeface="Oswald"/>
                <a:sym typeface="Oswald"/>
              </a:rPr>
              <a:t>How does a </a:t>
            </a:r>
            <a:r>
              <a:rPr b="1" lang="en" sz="5400">
                <a:solidFill>
                  <a:srgbClr val="3B82F6"/>
                </a:solidFill>
                <a:latin typeface="Oswald"/>
                <a:ea typeface="Oswald"/>
                <a:cs typeface="Oswald"/>
                <a:sym typeface="Oswald"/>
              </a:rPr>
              <a:t>CNA agent</a:t>
            </a:r>
            <a:r>
              <a:rPr b="1" lang="en" sz="5400">
                <a:solidFill>
                  <a:srgbClr val="0F172A"/>
                </a:solidFill>
                <a:latin typeface="Oswald"/>
                <a:ea typeface="Oswald"/>
                <a:cs typeface="Oswald"/>
                <a:sym typeface="Oswald"/>
              </a:rPr>
              <a:t> issue a CVE record?</a:t>
            </a:r>
            <a:endParaRPr b="1" sz="5400">
              <a:solidFill>
                <a:srgbClr val="0F172A"/>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33"/>
          <p:cNvPicPr preferRelativeResize="0"/>
          <p:nvPr/>
        </p:nvPicPr>
        <p:blipFill>
          <a:blip r:embed="rId3">
            <a:alphaModFix/>
          </a:blip>
          <a:stretch>
            <a:fillRect/>
          </a:stretch>
        </p:blipFill>
        <p:spPr>
          <a:xfrm>
            <a:off x="0" y="0"/>
            <a:ext cx="9143990" cy="5143500"/>
          </a:xfrm>
          <a:prstGeom prst="rect">
            <a:avLst/>
          </a:prstGeom>
          <a:noFill/>
          <a:ln>
            <a:noFill/>
          </a:ln>
        </p:spPr>
      </p:pic>
      <p:sp>
        <p:nvSpPr>
          <p:cNvPr id="257" name="Google Shape;257;p33"/>
          <p:cNvSpPr/>
          <p:nvPr/>
        </p:nvSpPr>
        <p:spPr>
          <a:xfrm>
            <a:off x="41875" y="4245675"/>
            <a:ext cx="1239000" cy="594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 name="Google Shape;258;p33"/>
          <p:cNvSpPr/>
          <p:nvPr/>
        </p:nvSpPr>
        <p:spPr>
          <a:xfrm>
            <a:off x="7903046" y="1304456"/>
            <a:ext cx="1024200" cy="474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 name="Google Shape;259;p33"/>
          <p:cNvSpPr/>
          <p:nvPr/>
        </p:nvSpPr>
        <p:spPr>
          <a:xfrm>
            <a:off x="2274475" y="26257"/>
            <a:ext cx="2207100" cy="201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60" name="Google Shape;260;p33"/>
          <p:cNvGrpSpPr/>
          <p:nvPr/>
        </p:nvGrpSpPr>
        <p:grpSpPr>
          <a:xfrm>
            <a:off x="1180319" y="2866527"/>
            <a:ext cx="2356200" cy="1144050"/>
            <a:chOff x="1476503" y="2866527"/>
            <a:chExt cx="2356200" cy="1144050"/>
          </a:xfrm>
        </p:grpSpPr>
        <p:sp>
          <p:nvSpPr>
            <p:cNvPr id="261" name="Google Shape;261;p33"/>
            <p:cNvSpPr txBox="1"/>
            <p:nvPr/>
          </p:nvSpPr>
          <p:spPr>
            <a:xfrm>
              <a:off x="2138303" y="3333477"/>
              <a:ext cx="1694400" cy="677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Logged-in user navigation</a:t>
              </a:r>
              <a:endParaRPr i="1" sz="1600">
                <a:solidFill>
                  <a:schemeClr val="dk2"/>
                </a:solidFill>
              </a:endParaRPr>
            </a:p>
          </p:txBody>
        </p:sp>
        <p:cxnSp>
          <p:nvCxnSpPr>
            <p:cNvPr id="262" name="Google Shape;262;p33"/>
            <p:cNvCxnSpPr>
              <a:stCxn id="261" idx="1"/>
              <a:endCxn id="263" idx="3"/>
            </p:cNvCxnSpPr>
            <p:nvPr/>
          </p:nvCxnSpPr>
          <p:spPr>
            <a:xfrm rot="10800000">
              <a:off x="1476503" y="2866527"/>
              <a:ext cx="661800" cy="805500"/>
            </a:xfrm>
            <a:prstGeom prst="straightConnector1">
              <a:avLst/>
            </a:prstGeom>
            <a:noFill/>
            <a:ln cap="flat" cmpd="sng" w="19050">
              <a:solidFill>
                <a:srgbClr val="1155CC"/>
              </a:solidFill>
              <a:prstDash val="solid"/>
              <a:round/>
              <a:headEnd len="med" w="med" type="none"/>
              <a:tailEnd len="med" w="med" type="triangle"/>
            </a:ln>
          </p:spPr>
        </p:cxnSp>
      </p:grpSp>
      <p:sp>
        <p:nvSpPr>
          <p:cNvPr id="263" name="Google Shape;263;p33"/>
          <p:cNvSpPr/>
          <p:nvPr/>
        </p:nvSpPr>
        <p:spPr>
          <a:xfrm>
            <a:off x="41875" y="2148700"/>
            <a:ext cx="1138500" cy="1435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64" name="Google Shape;264;p33"/>
          <p:cNvGrpSpPr/>
          <p:nvPr/>
        </p:nvGrpSpPr>
        <p:grpSpPr>
          <a:xfrm>
            <a:off x="4631302" y="152125"/>
            <a:ext cx="3271800" cy="1416000"/>
            <a:chOff x="837427" y="2696025"/>
            <a:chExt cx="3271800" cy="1416000"/>
          </a:xfrm>
        </p:grpSpPr>
        <p:sp>
          <p:nvSpPr>
            <p:cNvPr id="265" name="Google Shape;265;p33"/>
            <p:cNvSpPr txBox="1"/>
            <p:nvPr/>
          </p:nvSpPr>
          <p:spPr>
            <a:xfrm>
              <a:off x="837427" y="2696025"/>
              <a:ext cx="2753400" cy="14160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i="1" lang="en" sz="1600">
                  <a:solidFill>
                    <a:schemeClr val="dk2"/>
                  </a:solidFill>
                </a:rPr>
                <a:t>Task</a:t>
              </a:r>
              <a:r>
                <a:rPr i="1" lang="en" sz="1600">
                  <a:solidFill>
                    <a:schemeClr val="dk2"/>
                  </a:solidFill>
                </a:rPr>
                <a:t>: We need to file a CVE record for a package not yet registered.</a:t>
              </a:r>
              <a:endParaRPr i="1" sz="1600">
                <a:solidFill>
                  <a:schemeClr val="dk2"/>
                </a:solidFill>
              </a:endParaRPr>
            </a:p>
            <a:p>
              <a:pPr indent="0" lvl="0" marL="0" rtl="0" algn="ctr">
                <a:spcBef>
                  <a:spcPts val="0"/>
                </a:spcBef>
                <a:spcAft>
                  <a:spcPts val="0"/>
                </a:spcAft>
                <a:buNone/>
              </a:pPr>
              <a:r>
                <a:rPr b="1" i="1" lang="en" sz="1600">
                  <a:solidFill>
                    <a:schemeClr val="dk2"/>
                  </a:solidFill>
                </a:rPr>
                <a:t>Solution</a:t>
              </a:r>
              <a:r>
                <a:rPr i="1" lang="en" sz="1600">
                  <a:solidFill>
                    <a:schemeClr val="dk2"/>
                  </a:solidFill>
                </a:rPr>
                <a:t>: CNA Super Agents can add products.</a:t>
              </a:r>
              <a:endParaRPr i="1" sz="1600">
                <a:solidFill>
                  <a:schemeClr val="dk2"/>
                </a:solidFill>
              </a:endParaRPr>
            </a:p>
          </p:txBody>
        </p:sp>
        <p:cxnSp>
          <p:nvCxnSpPr>
            <p:cNvPr id="266" name="Google Shape;266;p33"/>
            <p:cNvCxnSpPr>
              <a:stCxn id="265" idx="3"/>
              <a:endCxn id="258" idx="1"/>
            </p:cNvCxnSpPr>
            <p:nvPr/>
          </p:nvCxnSpPr>
          <p:spPr>
            <a:xfrm>
              <a:off x="3590827" y="3404025"/>
              <a:ext cx="518400" cy="681900"/>
            </a:xfrm>
            <a:prstGeom prst="straightConnector1">
              <a:avLst/>
            </a:prstGeom>
            <a:noFill/>
            <a:ln cap="flat" cmpd="sng" w="19050">
              <a:solidFill>
                <a:srgbClr val="1155CC"/>
              </a:solidFill>
              <a:prstDash val="solid"/>
              <a:round/>
              <a:headEnd len="med" w="med" type="none"/>
              <a:tailEnd len="med" w="med" type="triangle"/>
            </a:ln>
          </p:spPr>
        </p:cxnSp>
      </p:grpSp>
      <p:sp>
        <p:nvSpPr>
          <p:cNvPr id="267" name="Google Shape;267;p33"/>
          <p:cNvSpPr txBox="1"/>
          <p:nvPr/>
        </p:nvSpPr>
        <p:spPr>
          <a:xfrm>
            <a:off x="3894583" y="3423975"/>
            <a:ext cx="3883200" cy="16623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i="1" lang="en" sz="1600" u="sng">
                <a:solidFill>
                  <a:schemeClr val="dk2"/>
                </a:solidFill>
              </a:rPr>
              <a:t>Design Prinicple</a:t>
            </a:r>
            <a:endParaRPr i="1" sz="1600" u="sng">
              <a:solidFill>
                <a:schemeClr val="dk2"/>
              </a:solidFill>
            </a:endParaRPr>
          </a:p>
          <a:p>
            <a:pPr indent="0" lvl="0" marL="0" rtl="0" algn="ctr">
              <a:spcBef>
                <a:spcPts val="0"/>
              </a:spcBef>
              <a:spcAft>
                <a:spcPts val="0"/>
              </a:spcAft>
              <a:buNone/>
            </a:pPr>
            <a:r>
              <a:rPr i="1" lang="en" sz="1600">
                <a:solidFill>
                  <a:schemeClr val="dk2"/>
                </a:solidFill>
              </a:rPr>
              <a:t>Publisher and Product identity are managed upstream by those with standing. No need to “enrich” a CVE record that is Complete, and Accurate, which improves Timeliness!</a:t>
            </a:r>
            <a:endParaRPr i="1" sz="1600">
              <a:solidFill>
                <a:schemeClr val="dk2"/>
              </a:solidFill>
            </a:endParaRPr>
          </a:p>
        </p:txBody>
      </p:sp>
      <p:pic>
        <p:nvPicPr>
          <p:cNvPr id="268" name="Google Shape;268;p33"/>
          <p:cNvPicPr preferRelativeResize="0"/>
          <p:nvPr/>
        </p:nvPicPr>
        <p:blipFill>
          <a:blip r:embed="rId4">
            <a:alphaModFix/>
          </a:blip>
          <a:stretch>
            <a:fillRect/>
          </a:stretch>
        </p:blipFill>
        <p:spPr>
          <a:xfrm>
            <a:off x="7333059" y="3939730"/>
            <a:ext cx="2022424" cy="1348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1000"/>
                                        <p:tgtEl>
                                          <p:spTgt spid="26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1300"/>
                                        <p:tgtEl>
                                          <p:spTgt spid="2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4" name="Google Shape;274;p34"/>
          <p:cNvSpPr txBox="1"/>
          <p:nvPr/>
        </p:nvSpPr>
        <p:spPr>
          <a:xfrm>
            <a:off x="6250576" y="386575"/>
            <a:ext cx="2278500" cy="431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Adding a new product</a:t>
            </a:r>
            <a:endParaRPr i="1" sz="16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0" name="Google Shape;280;p35"/>
          <p:cNvSpPr/>
          <p:nvPr/>
        </p:nvSpPr>
        <p:spPr>
          <a:xfrm>
            <a:off x="1521925" y="2119400"/>
            <a:ext cx="1387500" cy="417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1" name="Google Shape;281;p35"/>
          <p:cNvSpPr txBox="1"/>
          <p:nvPr/>
        </p:nvSpPr>
        <p:spPr>
          <a:xfrm>
            <a:off x="5972150" y="4108650"/>
            <a:ext cx="1978200" cy="677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Let’s look at that new product…</a:t>
            </a:r>
            <a:endParaRPr i="1"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36"/>
          <p:cNvPicPr preferRelativeResize="0"/>
          <p:nvPr/>
        </p:nvPicPr>
        <p:blipFill>
          <a:blip r:embed="rId3">
            <a:alphaModFix/>
          </a:blip>
          <a:stretch>
            <a:fillRect/>
          </a:stretch>
        </p:blipFill>
        <p:spPr>
          <a:xfrm>
            <a:off x="0" y="0"/>
            <a:ext cx="9144000" cy="5143505"/>
          </a:xfrm>
          <a:prstGeom prst="rect">
            <a:avLst/>
          </a:prstGeom>
          <a:noFill/>
          <a:ln>
            <a:noFill/>
          </a:ln>
        </p:spPr>
      </p:pic>
      <p:grpSp>
        <p:nvGrpSpPr>
          <p:cNvPr id="287" name="Google Shape;287;p36"/>
          <p:cNvGrpSpPr/>
          <p:nvPr/>
        </p:nvGrpSpPr>
        <p:grpSpPr>
          <a:xfrm>
            <a:off x="5810917" y="1140886"/>
            <a:ext cx="2614800" cy="1557900"/>
            <a:chOff x="200667" y="-739214"/>
            <a:chExt cx="2614800" cy="1557900"/>
          </a:xfrm>
        </p:grpSpPr>
        <p:sp>
          <p:nvSpPr>
            <p:cNvPr id="288" name="Google Shape;288;p36"/>
            <p:cNvSpPr txBox="1"/>
            <p:nvPr/>
          </p:nvSpPr>
          <p:spPr>
            <a:xfrm>
              <a:off x="200667" y="-739214"/>
              <a:ext cx="2614800" cy="677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Let’s create a CVE record within this product</a:t>
              </a:r>
              <a:endParaRPr i="1" sz="1600">
                <a:solidFill>
                  <a:schemeClr val="dk2"/>
                </a:solidFill>
              </a:endParaRPr>
            </a:p>
          </p:txBody>
        </p:sp>
        <p:cxnSp>
          <p:nvCxnSpPr>
            <p:cNvPr id="289" name="Google Shape;289;p36"/>
            <p:cNvCxnSpPr>
              <a:stCxn id="288" idx="2"/>
            </p:cNvCxnSpPr>
            <p:nvPr/>
          </p:nvCxnSpPr>
          <p:spPr>
            <a:xfrm>
              <a:off x="1508067" y="-62114"/>
              <a:ext cx="0" cy="880800"/>
            </a:xfrm>
            <a:prstGeom prst="straightConnector1">
              <a:avLst/>
            </a:prstGeom>
            <a:noFill/>
            <a:ln cap="flat" cmpd="sng" w="19050">
              <a:solidFill>
                <a:srgbClr val="1155CC"/>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 name="Shape 73"/>
        <p:cNvGrpSpPr/>
        <p:nvPr/>
      </p:nvGrpSpPr>
      <p:grpSpPr>
        <a:xfrm>
          <a:off x="0" y="0"/>
          <a:ext cx="0" cy="0"/>
          <a:chOff x="0" y="0"/>
          <a:chExt cx="0" cy="0"/>
        </a:xfrm>
      </p:grpSpPr>
      <p:pic>
        <p:nvPicPr>
          <p:cNvPr id="74" name="Google Shape;74;p19"/>
          <p:cNvPicPr preferRelativeResize="0"/>
          <p:nvPr/>
        </p:nvPicPr>
        <p:blipFill>
          <a:blip r:embed="rId3">
            <a:alphaModFix/>
          </a:blip>
          <a:stretch>
            <a:fillRect/>
          </a:stretch>
        </p:blipFill>
        <p:spPr>
          <a:xfrm>
            <a:off x="357187" y="-205280"/>
            <a:ext cx="8429626" cy="5619750"/>
          </a:xfrm>
          <a:prstGeom prst="rect">
            <a:avLst/>
          </a:prstGeom>
          <a:noFill/>
          <a:ln>
            <a:noFill/>
          </a:ln>
        </p:spPr>
      </p:pic>
      <p:sp>
        <p:nvSpPr>
          <p:cNvPr id="75" name="Google Shape;75;p19"/>
          <p:cNvSpPr txBox="1"/>
          <p:nvPr/>
        </p:nvSpPr>
        <p:spPr>
          <a:xfrm>
            <a:off x="5205464" y="356338"/>
            <a:ext cx="3516900" cy="372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lt1"/>
                </a:solidFill>
              </a:rPr>
              <a:t>What would be in your North Star vision?</a:t>
            </a:r>
            <a:endParaRPr sz="2300">
              <a:solidFill>
                <a:schemeClr val="lt1"/>
              </a:solidFill>
            </a:endParaRPr>
          </a:p>
          <a:p>
            <a:pPr indent="0" lvl="0" marL="0" rtl="0" algn="l">
              <a:spcBef>
                <a:spcPts val="0"/>
              </a:spcBef>
              <a:spcAft>
                <a:spcPts val="0"/>
              </a:spcAft>
              <a:buNone/>
            </a:pPr>
            <a:r>
              <a:t/>
            </a:r>
            <a:endParaRPr sz="2300">
              <a:solidFill>
                <a:schemeClr val="lt1"/>
              </a:solidFill>
            </a:endParaRPr>
          </a:p>
          <a:p>
            <a:pPr indent="0" lvl="0" marL="0" rtl="0" algn="l">
              <a:spcBef>
                <a:spcPts val="0"/>
              </a:spcBef>
              <a:spcAft>
                <a:spcPts val="0"/>
              </a:spcAft>
              <a:buNone/>
            </a:pPr>
            <a:r>
              <a:rPr lang="en" sz="2300">
                <a:solidFill>
                  <a:schemeClr val="lt1"/>
                </a:solidFill>
              </a:rPr>
              <a:t>Governance</a:t>
            </a:r>
            <a:endParaRPr sz="2300">
              <a:solidFill>
                <a:schemeClr val="lt1"/>
              </a:solidFill>
            </a:endParaRPr>
          </a:p>
          <a:p>
            <a:pPr indent="0" lvl="0" marL="0" rtl="0" algn="l">
              <a:spcBef>
                <a:spcPts val="0"/>
              </a:spcBef>
              <a:spcAft>
                <a:spcPts val="0"/>
              </a:spcAft>
              <a:buNone/>
            </a:pPr>
            <a:r>
              <a:rPr lang="en" sz="2300">
                <a:solidFill>
                  <a:schemeClr val="lt1"/>
                </a:solidFill>
              </a:rPr>
              <a:t>Funding</a:t>
            </a:r>
            <a:endParaRPr sz="2300">
              <a:solidFill>
                <a:schemeClr val="lt1"/>
              </a:solidFill>
            </a:endParaRPr>
          </a:p>
          <a:p>
            <a:pPr indent="0" lvl="0" marL="0" rtl="0" algn="l">
              <a:spcBef>
                <a:spcPts val="0"/>
              </a:spcBef>
              <a:spcAft>
                <a:spcPts val="0"/>
              </a:spcAft>
              <a:buNone/>
            </a:pPr>
            <a:r>
              <a:rPr lang="en" sz="2300">
                <a:solidFill>
                  <a:schemeClr val="lt1"/>
                </a:solidFill>
              </a:rPr>
              <a:t>Voluntary</a:t>
            </a:r>
            <a:endParaRPr sz="2300">
              <a:solidFill>
                <a:schemeClr val="lt1"/>
              </a:solidFill>
            </a:endParaRPr>
          </a:p>
          <a:p>
            <a:pPr indent="0" lvl="0" marL="0" rtl="0" algn="l">
              <a:spcBef>
                <a:spcPts val="0"/>
              </a:spcBef>
              <a:spcAft>
                <a:spcPts val="0"/>
              </a:spcAft>
              <a:buNone/>
            </a:pPr>
            <a:r>
              <a:rPr lang="en" sz="2300">
                <a:solidFill>
                  <a:schemeClr val="lt1"/>
                </a:solidFill>
              </a:rPr>
              <a:t>Tech stack</a:t>
            </a:r>
            <a:endParaRPr sz="2300">
              <a:solidFill>
                <a:schemeClr val="lt1"/>
              </a:solidFill>
            </a:endParaRPr>
          </a:p>
          <a:p>
            <a:pPr indent="0" lvl="0" marL="0" rtl="0" algn="l">
              <a:spcBef>
                <a:spcPts val="0"/>
              </a:spcBef>
              <a:spcAft>
                <a:spcPts val="0"/>
              </a:spcAft>
              <a:buClr>
                <a:schemeClr val="dk1"/>
              </a:buClr>
              <a:buSzPts val="1100"/>
              <a:buFont typeface="Arial"/>
              <a:buNone/>
            </a:pPr>
            <a:r>
              <a:rPr lang="en" sz="2300">
                <a:solidFill>
                  <a:schemeClr val="lt1"/>
                </a:solidFill>
              </a:rPr>
              <a:t>Data models</a:t>
            </a:r>
            <a:endParaRPr sz="2300">
              <a:solidFill>
                <a:schemeClr val="lt1"/>
              </a:solidFill>
            </a:endParaRPr>
          </a:p>
          <a:p>
            <a:pPr indent="0" lvl="0" marL="0" rtl="0" algn="l">
              <a:spcBef>
                <a:spcPts val="0"/>
              </a:spcBef>
              <a:spcAft>
                <a:spcPts val="0"/>
              </a:spcAft>
              <a:buClr>
                <a:schemeClr val="dk1"/>
              </a:buClr>
              <a:buSzPts val="1100"/>
              <a:buFont typeface="Arial"/>
              <a:buNone/>
            </a:pPr>
            <a:r>
              <a:rPr lang="en" sz="2300">
                <a:solidFill>
                  <a:schemeClr val="lt1"/>
                </a:solidFill>
              </a:rPr>
              <a:t>Processes</a:t>
            </a:r>
            <a:endParaRPr sz="2300">
              <a:solidFill>
                <a:schemeClr val="lt1"/>
              </a:solidFill>
            </a:endParaRPr>
          </a:p>
          <a:p>
            <a:pPr indent="0" lvl="0" marL="0" rtl="0" algn="l">
              <a:spcBef>
                <a:spcPts val="0"/>
              </a:spcBef>
              <a:spcAft>
                <a:spcPts val="0"/>
              </a:spcAft>
              <a:buNone/>
            </a:pPr>
            <a:r>
              <a:rPr lang="en" sz="2300">
                <a:solidFill>
                  <a:schemeClr val="lt1"/>
                </a:solidFill>
              </a:rPr>
              <a:t>Roles/responsibilities</a:t>
            </a:r>
            <a:endParaRPr sz="2300">
              <a:solidFill>
                <a:schemeClr val="lt1"/>
              </a:solidFill>
            </a:endParaRPr>
          </a:p>
        </p:txBody>
      </p:sp>
      <p:sp>
        <p:nvSpPr>
          <p:cNvPr id="76" name="Google Shape;76;p19"/>
          <p:cNvSpPr/>
          <p:nvPr/>
        </p:nvSpPr>
        <p:spPr>
          <a:xfrm>
            <a:off x="5125828" y="2903682"/>
            <a:ext cx="3036000" cy="1051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0" st="0"/>
                                            </p:txEl>
                                          </p:spTgt>
                                        </p:tgtEl>
                                        <p:attrNameLst>
                                          <p:attrName>style.visibility</p:attrName>
                                        </p:attrNameLst>
                                      </p:cBhvr>
                                      <p:to>
                                        <p:strVal val="visible"/>
                                      </p:to>
                                    </p:set>
                                    <p:animEffect filter="fade" transition="in">
                                      <p:cBhvr>
                                        <p:cTn dur="1000"/>
                                        <p:tgtEl>
                                          <p:spTgt spid="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1" st="1"/>
                                            </p:txEl>
                                          </p:spTgt>
                                        </p:tgtEl>
                                        <p:attrNameLst>
                                          <p:attrName>style.visibility</p:attrName>
                                        </p:attrNameLst>
                                      </p:cBhvr>
                                      <p:to>
                                        <p:strVal val="visible"/>
                                      </p:to>
                                    </p:set>
                                    <p:animEffect filter="fade" transition="in">
                                      <p:cBhvr>
                                        <p:cTn dur="1000"/>
                                        <p:tgtEl>
                                          <p:spTgt spid="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2" st="2"/>
                                            </p:txEl>
                                          </p:spTgt>
                                        </p:tgtEl>
                                        <p:attrNameLst>
                                          <p:attrName>style.visibility</p:attrName>
                                        </p:attrNameLst>
                                      </p:cBhvr>
                                      <p:to>
                                        <p:strVal val="visible"/>
                                      </p:to>
                                    </p:set>
                                    <p:animEffect filter="fade" transition="in">
                                      <p:cBhvr>
                                        <p:cTn dur="1000"/>
                                        <p:tgtEl>
                                          <p:spTgt spid="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3" st="3"/>
                                            </p:txEl>
                                          </p:spTgt>
                                        </p:tgtEl>
                                        <p:attrNameLst>
                                          <p:attrName>style.visibility</p:attrName>
                                        </p:attrNameLst>
                                      </p:cBhvr>
                                      <p:to>
                                        <p:strVal val="visible"/>
                                      </p:to>
                                    </p:set>
                                    <p:animEffect filter="fade" transition="in">
                                      <p:cBhvr>
                                        <p:cTn dur="1000"/>
                                        <p:tgtEl>
                                          <p:spTgt spid="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4" st="4"/>
                                            </p:txEl>
                                          </p:spTgt>
                                        </p:tgtEl>
                                        <p:attrNameLst>
                                          <p:attrName>style.visibility</p:attrName>
                                        </p:attrNameLst>
                                      </p:cBhvr>
                                      <p:to>
                                        <p:strVal val="visible"/>
                                      </p:to>
                                    </p:set>
                                    <p:animEffect filter="fade" transition="in">
                                      <p:cBhvr>
                                        <p:cTn dur="1000"/>
                                        <p:tgtEl>
                                          <p:spTgt spid="7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5" st="5"/>
                                            </p:txEl>
                                          </p:spTgt>
                                        </p:tgtEl>
                                        <p:attrNameLst>
                                          <p:attrName>style.visibility</p:attrName>
                                        </p:attrNameLst>
                                      </p:cBhvr>
                                      <p:to>
                                        <p:strVal val="visible"/>
                                      </p:to>
                                    </p:set>
                                    <p:animEffect filter="fade" transition="in">
                                      <p:cBhvr>
                                        <p:cTn dur="1000"/>
                                        <p:tgtEl>
                                          <p:spTgt spid="7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6" st="6"/>
                                            </p:txEl>
                                          </p:spTgt>
                                        </p:tgtEl>
                                        <p:attrNameLst>
                                          <p:attrName>style.visibility</p:attrName>
                                        </p:attrNameLst>
                                      </p:cBhvr>
                                      <p:to>
                                        <p:strVal val="visible"/>
                                      </p:to>
                                    </p:set>
                                    <p:animEffect filter="fade" transition="in">
                                      <p:cBhvr>
                                        <p:cTn dur="1000"/>
                                        <p:tgtEl>
                                          <p:spTgt spid="7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7" st="7"/>
                                            </p:txEl>
                                          </p:spTgt>
                                        </p:tgtEl>
                                        <p:attrNameLst>
                                          <p:attrName>style.visibility</p:attrName>
                                        </p:attrNameLst>
                                      </p:cBhvr>
                                      <p:to>
                                        <p:strVal val="visible"/>
                                      </p:to>
                                    </p:set>
                                    <p:animEffect filter="fade" transition="in">
                                      <p:cBhvr>
                                        <p:cTn dur="1000"/>
                                        <p:tgtEl>
                                          <p:spTgt spid="7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8" st="8"/>
                                            </p:txEl>
                                          </p:spTgt>
                                        </p:tgtEl>
                                        <p:attrNameLst>
                                          <p:attrName>style.visibility</p:attrName>
                                        </p:attrNameLst>
                                      </p:cBhvr>
                                      <p:to>
                                        <p:strVal val="visible"/>
                                      </p:to>
                                    </p:set>
                                    <p:animEffect filter="fade" transition="in">
                                      <p:cBhvr>
                                        <p:cTn dur="1000"/>
                                        <p:tgtEl>
                                          <p:spTgt spid="7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95" name="Google Shape;295;p37"/>
          <p:cNvSpPr txBox="1"/>
          <p:nvPr/>
        </p:nvSpPr>
        <p:spPr>
          <a:xfrm>
            <a:off x="5077000" y="2200275"/>
            <a:ext cx="3955800" cy="16623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600" u="sng">
                <a:solidFill>
                  <a:schemeClr val="dk2"/>
                </a:solidFill>
              </a:rPr>
              <a:t>Design Principles </a:t>
            </a:r>
            <a:endParaRPr b="1" sz="1600" u="sng">
              <a:solidFill>
                <a:schemeClr val="dk2"/>
              </a:solidFill>
            </a:endParaRPr>
          </a:p>
          <a:p>
            <a:pPr indent="-330200" lvl="0" marL="457200" rtl="0" algn="l">
              <a:spcBef>
                <a:spcPts val="0"/>
              </a:spcBef>
              <a:spcAft>
                <a:spcPts val="0"/>
              </a:spcAft>
              <a:buClr>
                <a:schemeClr val="dk2"/>
              </a:buClr>
              <a:buSzPts val="1600"/>
              <a:buAutoNum type="arabicPeriod"/>
            </a:pPr>
            <a:r>
              <a:rPr i="1" lang="en" sz="1600">
                <a:solidFill>
                  <a:schemeClr val="dk2"/>
                </a:solidFill>
              </a:rPr>
              <a:t>She can only issue CVE </a:t>
            </a:r>
            <a:r>
              <a:rPr i="1" lang="en" sz="1600">
                <a:solidFill>
                  <a:schemeClr val="dk2"/>
                </a:solidFill>
              </a:rPr>
              <a:t>records for packages in her scope. </a:t>
            </a:r>
            <a:endParaRPr i="1" sz="1600">
              <a:solidFill>
                <a:schemeClr val="dk2"/>
              </a:solidFill>
            </a:endParaRPr>
          </a:p>
          <a:p>
            <a:pPr indent="-330200" lvl="0" marL="457200" rtl="0" algn="l">
              <a:spcBef>
                <a:spcPts val="0"/>
              </a:spcBef>
              <a:spcAft>
                <a:spcPts val="0"/>
              </a:spcAft>
              <a:buClr>
                <a:schemeClr val="dk2"/>
              </a:buClr>
              <a:buSzPts val="1600"/>
              <a:buAutoNum type="arabicPeriod"/>
            </a:pPr>
            <a:r>
              <a:rPr i="1" lang="en" sz="1600">
                <a:solidFill>
                  <a:schemeClr val="dk2"/>
                </a:solidFill>
              </a:rPr>
              <a:t>She cannot mistype the name of the package or other fields. These are lookups, not freeform text fields.</a:t>
            </a:r>
            <a:endParaRPr i="1" sz="16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38"/>
          <p:cNvPicPr preferRelativeResize="0"/>
          <p:nvPr/>
        </p:nvPicPr>
        <p:blipFill>
          <a:blip r:embed="rId3">
            <a:alphaModFix/>
          </a:blip>
          <a:stretch>
            <a:fillRect/>
          </a:stretch>
        </p:blipFill>
        <p:spPr>
          <a:xfrm>
            <a:off x="0" y="0"/>
            <a:ext cx="9143990" cy="5143500"/>
          </a:xfrm>
          <a:prstGeom prst="rect">
            <a:avLst/>
          </a:prstGeom>
          <a:noFill/>
          <a:ln>
            <a:noFill/>
          </a:ln>
        </p:spPr>
      </p:pic>
      <p:sp>
        <p:nvSpPr>
          <p:cNvPr id="301" name="Google Shape;301;p38"/>
          <p:cNvSpPr txBox="1"/>
          <p:nvPr/>
        </p:nvSpPr>
        <p:spPr>
          <a:xfrm>
            <a:off x="6400800" y="457200"/>
            <a:ext cx="2286000" cy="6858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i="1" lang="en" sz="1600">
                <a:solidFill>
                  <a:schemeClr val="dk2"/>
                </a:solidFill>
              </a:rPr>
              <a:t>Time to fill out the CWE field…</a:t>
            </a:r>
            <a:endParaRPr i="1" sz="16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39"/>
          <p:cNvPicPr preferRelativeResize="0"/>
          <p:nvPr/>
        </p:nvPicPr>
        <p:blipFill>
          <a:blip r:embed="rId3">
            <a:alphaModFix/>
          </a:blip>
          <a:stretch>
            <a:fillRect/>
          </a:stretch>
        </p:blipFill>
        <p:spPr>
          <a:xfrm>
            <a:off x="0" y="0"/>
            <a:ext cx="9143981" cy="5143500"/>
          </a:xfrm>
          <a:prstGeom prst="rect">
            <a:avLst/>
          </a:prstGeom>
          <a:noFill/>
          <a:ln>
            <a:noFill/>
          </a:ln>
        </p:spPr>
      </p:pic>
      <p:sp>
        <p:nvSpPr>
          <p:cNvPr id="307" name="Google Shape;307;p39"/>
          <p:cNvSpPr txBox="1"/>
          <p:nvPr/>
        </p:nvSpPr>
        <p:spPr>
          <a:xfrm>
            <a:off x="6400800" y="457200"/>
            <a:ext cx="2286000" cy="9234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We can click through the Classes, Bases, Variants…</a:t>
            </a:r>
            <a:endParaRPr i="1" sz="1600">
              <a:solidFill>
                <a:schemeClr val="dk2"/>
              </a:solidFill>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40"/>
          <p:cNvPicPr preferRelativeResize="0"/>
          <p:nvPr/>
        </p:nvPicPr>
        <p:blipFill>
          <a:blip r:embed="rId3">
            <a:alphaModFix/>
          </a:blip>
          <a:stretch>
            <a:fillRect/>
          </a:stretch>
        </p:blipFill>
        <p:spPr>
          <a:xfrm>
            <a:off x="0" y="0"/>
            <a:ext cx="9144000" cy="5143505"/>
          </a:xfrm>
          <a:prstGeom prst="rect">
            <a:avLst/>
          </a:prstGeom>
          <a:noFill/>
          <a:ln>
            <a:noFill/>
          </a:ln>
        </p:spPr>
      </p:pic>
      <p:sp>
        <p:nvSpPr>
          <p:cNvPr id="313" name="Google Shape;313;p40"/>
          <p:cNvSpPr txBox="1"/>
          <p:nvPr/>
        </p:nvSpPr>
        <p:spPr>
          <a:xfrm>
            <a:off x="6257865" y="420565"/>
            <a:ext cx="2582700" cy="9234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…which is simple with UI that separates Classes, Bases, and Variants.</a:t>
            </a:r>
            <a:endParaRPr i="1" sz="16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41"/>
          <p:cNvPicPr preferRelativeResize="0"/>
          <p:nvPr/>
        </p:nvPicPr>
        <p:blipFill>
          <a:blip r:embed="rId3">
            <a:alphaModFix/>
          </a:blip>
          <a:stretch>
            <a:fillRect/>
          </a:stretch>
        </p:blipFill>
        <p:spPr>
          <a:xfrm>
            <a:off x="0" y="0"/>
            <a:ext cx="9143990" cy="5143500"/>
          </a:xfrm>
          <a:prstGeom prst="rect">
            <a:avLst/>
          </a:prstGeom>
          <a:noFill/>
          <a:ln>
            <a:noFill/>
          </a:ln>
        </p:spPr>
      </p:pic>
      <p:sp>
        <p:nvSpPr>
          <p:cNvPr id="319" name="Google Shape;319;p41"/>
          <p:cNvSpPr txBox="1"/>
          <p:nvPr/>
        </p:nvSpPr>
        <p:spPr>
          <a:xfrm>
            <a:off x="6400800" y="457200"/>
            <a:ext cx="2286000" cy="6858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i="1" lang="en" sz="1600">
                <a:solidFill>
                  <a:schemeClr val="dk2"/>
                </a:solidFill>
              </a:rPr>
              <a:t>Or we can use the built-in AI…</a:t>
            </a:r>
            <a:endParaRPr i="1" sz="16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42"/>
          <p:cNvPicPr preferRelativeResize="0"/>
          <p:nvPr/>
        </p:nvPicPr>
        <p:blipFill>
          <a:blip r:embed="rId3">
            <a:alphaModFix/>
          </a:blip>
          <a:stretch>
            <a:fillRect/>
          </a:stretch>
        </p:blipFill>
        <p:spPr>
          <a:xfrm>
            <a:off x="0" y="0"/>
            <a:ext cx="9143990" cy="5143500"/>
          </a:xfrm>
          <a:prstGeom prst="rect">
            <a:avLst/>
          </a:prstGeom>
          <a:noFill/>
          <a:ln>
            <a:noFill/>
          </a:ln>
        </p:spPr>
      </p:pic>
      <p:sp>
        <p:nvSpPr>
          <p:cNvPr id="325" name="Google Shape;325;p42"/>
          <p:cNvSpPr txBox="1"/>
          <p:nvPr/>
        </p:nvSpPr>
        <p:spPr>
          <a:xfrm>
            <a:off x="6400800" y="457200"/>
            <a:ext cx="2286000" cy="14160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Which is interactive and asks clarifying questions. You can even submit code diffs…</a:t>
            </a:r>
            <a:endParaRPr i="1" sz="16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3"/>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44"/>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45"/>
          <p:cNvPicPr preferRelativeResize="0"/>
          <p:nvPr/>
        </p:nvPicPr>
        <p:blipFill>
          <a:blip r:embed="rId3">
            <a:alphaModFix/>
          </a:blip>
          <a:stretch>
            <a:fillRect/>
          </a:stretch>
        </p:blipFill>
        <p:spPr>
          <a:xfrm>
            <a:off x="0" y="0"/>
            <a:ext cx="9143990" cy="5143500"/>
          </a:xfrm>
          <a:prstGeom prst="rect">
            <a:avLst/>
          </a:prstGeom>
          <a:noFill/>
          <a:ln>
            <a:noFill/>
          </a:ln>
        </p:spPr>
      </p:pic>
      <p:sp>
        <p:nvSpPr>
          <p:cNvPr id="341" name="Google Shape;341;p45"/>
          <p:cNvSpPr txBox="1"/>
          <p:nvPr/>
        </p:nvSpPr>
        <p:spPr>
          <a:xfrm>
            <a:off x="5485225" y="219694"/>
            <a:ext cx="3574500" cy="24012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600" u="sng">
                <a:solidFill>
                  <a:schemeClr val="dk2"/>
                </a:solidFill>
              </a:rPr>
              <a:t>Design Principle</a:t>
            </a:r>
            <a:endParaRPr b="1" sz="1600" u="sng">
              <a:solidFill>
                <a:schemeClr val="dk2"/>
              </a:solidFill>
            </a:endParaRPr>
          </a:p>
          <a:p>
            <a:pPr indent="0" lvl="0" marL="0" rtl="0" algn="ctr">
              <a:spcBef>
                <a:spcPts val="0"/>
              </a:spcBef>
              <a:spcAft>
                <a:spcPts val="0"/>
              </a:spcAft>
              <a:buNone/>
            </a:pPr>
            <a:r>
              <a:rPr i="1" lang="en" sz="1600">
                <a:solidFill>
                  <a:schemeClr val="dk2"/>
                </a:solidFill>
              </a:rPr>
              <a:t>In this prototype, there is no </a:t>
            </a:r>
            <a:r>
              <a:rPr b="1" i="1" lang="en" sz="1600">
                <a:solidFill>
                  <a:schemeClr val="dk2"/>
                </a:solidFill>
              </a:rPr>
              <a:t>Description</a:t>
            </a:r>
            <a:r>
              <a:rPr i="1" lang="en" sz="1600">
                <a:solidFill>
                  <a:schemeClr val="dk2"/>
                </a:solidFill>
              </a:rPr>
              <a:t> or </a:t>
            </a:r>
            <a:r>
              <a:rPr b="1" i="1" lang="en" sz="1600">
                <a:solidFill>
                  <a:schemeClr val="dk2"/>
                </a:solidFill>
              </a:rPr>
              <a:t>Title</a:t>
            </a:r>
            <a:r>
              <a:rPr i="1" lang="en" sz="1600">
                <a:solidFill>
                  <a:schemeClr val="dk2"/>
                </a:solidFill>
              </a:rPr>
              <a:t> field. All fields are </a:t>
            </a:r>
            <a:r>
              <a:rPr b="1" i="1" lang="en" sz="1600">
                <a:solidFill>
                  <a:schemeClr val="dk2"/>
                </a:solidFill>
              </a:rPr>
              <a:t>strongly typed</a:t>
            </a:r>
            <a:r>
              <a:rPr i="1" lang="en" sz="1600">
                <a:solidFill>
                  <a:schemeClr val="dk2"/>
                </a:solidFill>
              </a:rPr>
              <a:t>, which means when a human needs to read record information, the system generates the needed information in real time.</a:t>
            </a:r>
            <a:endParaRPr i="1" sz="1600">
              <a:solidFill>
                <a:schemeClr val="dk2"/>
              </a:solidFill>
            </a:endParaRPr>
          </a:p>
          <a:p>
            <a:pPr indent="0" lvl="0" marL="0" rtl="0" algn="ctr">
              <a:spcBef>
                <a:spcPts val="0"/>
              </a:spcBef>
              <a:spcAft>
                <a:spcPts val="0"/>
              </a:spcAft>
              <a:buNone/>
            </a:pPr>
            <a:r>
              <a:t/>
            </a:r>
            <a:endParaRPr i="1" sz="1600">
              <a:solidFill>
                <a:schemeClr val="dk2"/>
              </a:solidFill>
            </a:endParaRPr>
          </a:p>
          <a:p>
            <a:pPr indent="0" lvl="0" marL="0" rtl="0" algn="ctr">
              <a:spcBef>
                <a:spcPts val="0"/>
              </a:spcBef>
              <a:spcAft>
                <a:spcPts val="0"/>
              </a:spcAft>
              <a:buNone/>
            </a:pPr>
            <a:r>
              <a:rPr i="1" lang="en" sz="1600">
                <a:solidFill>
                  <a:schemeClr val="dk2"/>
                </a:solidFill>
              </a:rPr>
              <a:t>And in the language being used.</a:t>
            </a:r>
            <a:endParaRPr i="1" sz="1600">
              <a:solidFill>
                <a:schemeClr val="dk2"/>
              </a:solidFill>
            </a:endParaRPr>
          </a:p>
        </p:txBody>
      </p:sp>
      <p:sp>
        <p:nvSpPr>
          <p:cNvPr id="342" name="Google Shape;342;p45"/>
          <p:cNvSpPr/>
          <p:nvPr/>
        </p:nvSpPr>
        <p:spPr>
          <a:xfrm>
            <a:off x="1530600" y="2076028"/>
            <a:ext cx="1387500" cy="213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46"/>
          <p:cNvPicPr preferRelativeResize="0"/>
          <p:nvPr/>
        </p:nvPicPr>
        <p:blipFill>
          <a:blip r:embed="rId3">
            <a:alphaModFix/>
          </a:blip>
          <a:stretch>
            <a:fillRect/>
          </a:stretch>
        </p:blipFill>
        <p:spPr>
          <a:xfrm>
            <a:off x="0" y="0"/>
            <a:ext cx="9144000" cy="5143505"/>
          </a:xfrm>
          <a:prstGeom prst="rect">
            <a:avLst/>
          </a:prstGeom>
          <a:noFill/>
          <a:ln>
            <a:noFill/>
          </a:ln>
        </p:spPr>
      </p:pic>
      <p:sp>
        <p:nvSpPr>
          <p:cNvPr id="348" name="Google Shape;348;p46"/>
          <p:cNvSpPr txBox="1"/>
          <p:nvPr/>
        </p:nvSpPr>
        <p:spPr>
          <a:xfrm>
            <a:off x="3235575" y="3116900"/>
            <a:ext cx="1578900" cy="431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It worked!</a:t>
            </a:r>
            <a:endParaRPr i="1"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 name="Shape 79"/>
        <p:cNvGrpSpPr/>
        <p:nvPr/>
      </p:nvGrpSpPr>
      <p:grpSpPr>
        <a:xfrm>
          <a:off x="0" y="0"/>
          <a:ext cx="0" cy="0"/>
          <a:chOff x="0" y="0"/>
          <a:chExt cx="0" cy="0"/>
        </a:xfrm>
      </p:grpSpPr>
      <p:grpSp>
        <p:nvGrpSpPr>
          <p:cNvPr id="80" name="Google Shape;80;p20"/>
          <p:cNvGrpSpPr/>
          <p:nvPr/>
        </p:nvGrpSpPr>
        <p:grpSpPr>
          <a:xfrm>
            <a:off x="571500" y="381000"/>
            <a:ext cx="8001000" cy="762000"/>
            <a:chOff x="571500" y="381000"/>
            <a:chExt cx="8001000" cy="762000"/>
          </a:xfrm>
        </p:grpSpPr>
        <p:sp>
          <p:nvSpPr>
            <p:cNvPr id="81" name="Google Shape;81;p20"/>
            <p:cNvSpPr txBox="1"/>
            <p:nvPr/>
          </p:nvSpPr>
          <p:spPr>
            <a:xfrm>
              <a:off x="571500" y="381000"/>
              <a:ext cx="80010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3200">
                  <a:solidFill>
                    <a:srgbClr val="F8FAFC"/>
                  </a:solidFill>
                  <a:latin typeface="Lexend"/>
                  <a:ea typeface="Lexend"/>
                  <a:cs typeface="Lexend"/>
                  <a:sym typeface="Lexend"/>
                </a:rPr>
                <a:t>Core Challenges</a:t>
              </a:r>
              <a:endParaRPr b="1" sz="3200">
                <a:solidFill>
                  <a:srgbClr val="F8FAFC"/>
                </a:solidFill>
                <a:latin typeface="Lexend"/>
                <a:ea typeface="Lexend"/>
                <a:cs typeface="Lexend"/>
                <a:sym typeface="Lexend"/>
              </a:endParaRPr>
            </a:p>
          </p:txBody>
        </p:sp>
        <p:sp>
          <p:nvSpPr>
            <p:cNvPr id="82" name="Google Shape;82;p20"/>
            <p:cNvSpPr/>
            <p:nvPr/>
          </p:nvSpPr>
          <p:spPr>
            <a:xfrm>
              <a:off x="4095750" y="1095375"/>
              <a:ext cx="952500" cy="38100"/>
            </a:xfrm>
            <a:prstGeom prst="roundRect">
              <a:avLst>
                <a:gd fmla="val 50000" name="adj"/>
              </a:avLst>
            </a:prstGeom>
            <a:solidFill>
              <a:srgbClr val="3B82F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grpSp>
        <p:nvGrpSpPr>
          <p:cNvPr id="83" name="Google Shape;83;p20"/>
          <p:cNvGrpSpPr/>
          <p:nvPr/>
        </p:nvGrpSpPr>
        <p:grpSpPr>
          <a:xfrm>
            <a:off x="3305175" y="1524000"/>
            <a:ext cx="2533800" cy="1428900"/>
            <a:chOff x="3305175" y="1524000"/>
            <a:chExt cx="2533800" cy="1428900"/>
          </a:xfrm>
        </p:grpSpPr>
        <p:grpSp>
          <p:nvGrpSpPr>
            <p:cNvPr id="84" name="Google Shape;84;p20"/>
            <p:cNvGrpSpPr/>
            <p:nvPr/>
          </p:nvGrpSpPr>
          <p:grpSpPr>
            <a:xfrm>
              <a:off x="3305175" y="1524000"/>
              <a:ext cx="2533800" cy="1428900"/>
              <a:chOff x="3305175" y="1524000"/>
              <a:chExt cx="2533800" cy="1428900"/>
            </a:xfrm>
          </p:grpSpPr>
          <p:sp>
            <p:nvSpPr>
              <p:cNvPr id="85" name="Google Shape;85;p20"/>
              <p:cNvSpPr/>
              <p:nvPr/>
            </p:nvSpPr>
            <p:spPr>
              <a:xfrm>
                <a:off x="3305175" y="1524000"/>
                <a:ext cx="2533800" cy="1428900"/>
              </a:xfrm>
              <a:prstGeom prst="roundRect">
                <a:avLst>
                  <a:gd fmla="val 10666" name="adj"/>
                </a:avLst>
              </a:prstGeom>
              <a:solidFill>
                <a:srgbClr val="1E293B"/>
              </a:solidFill>
              <a:ln cap="flat" cmpd="sng" w="9525">
                <a:solidFill>
                  <a:srgbClr val="33415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6" name="Google Shape;86;p20"/>
              <p:cNvSpPr txBox="1"/>
              <p:nvPr/>
            </p:nvSpPr>
            <p:spPr>
              <a:xfrm>
                <a:off x="3305175" y="1524000"/>
                <a:ext cx="2533800" cy="1428900"/>
              </a:xfrm>
              <a:prstGeom prst="rect">
                <a:avLst/>
              </a:prstGeom>
              <a:noFill/>
              <a:ln>
                <a:noFill/>
              </a:ln>
            </p:spPr>
            <p:txBody>
              <a:bodyPr anchorCtr="0" anchor="b" bIns="190500" lIns="190500" spcFirstLastPara="1" rIns="190500" wrap="square" tIns="190500">
                <a:noAutofit/>
              </a:bodyPr>
              <a:lstStyle/>
              <a:p>
                <a:pPr indent="0" lvl="0" marL="0" rtl="0" algn="ctr">
                  <a:spcBef>
                    <a:spcPts val="0"/>
                  </a:spcBef>
                  <a:spcAft>
                    <a:spcPts val="0"/>
                  </a:spcAft>
                  <a:buNone/>
                </a:pPr>
                <a:r>
                  <a:rPr b="0" lang="en" sz="1600">
                    <a:solidFill>
                      <a:srgbClr val="F8FAFC"/>
                    </a:solidFill>
                    <a:latin typeface="Lexend SemiBold"/>
                    <a:ea typeface="Lexend SemiBold"/>
                    <a:cs typeface="Lexend SemiBold"/>
                    <a:sym typeface="Lexend SemiBold"/>
                  </a:rPr>
                  <a:t>Root Cause</a:t>
                </a:r>
                <a:endParaRPr b="0" sz="1600">
                  <a:solidFill>
                    <a:srgbClr val="F8FAFC"/>
                  </a:solidFill>
                  <a:latin typeface="Lexend SemiBold"/>
                  <a:ea typeface="Lexend SemiBold"/>
                  <a:cs typeface="Lexend SemiBold"/>
                  <a:sym typeface="Lexend SemiBold"/>
                </a:endParaRPr>
              </a:p>
            </p:txBody>
          </p:sp>
        </p:grpSp>
        <p:pic>
          <p:nvPicPr>
            <p:cNvPr id="87" name="Google Shape;87;p20" title="root cause.png"/>
            <p:cNvPicPr preferRelativeResize="0"/>
            <p:nvPr/>
          </p:nvPicPr>
          <p:blipFill>
            <a:blip r:embed="rId4">
              <a:alphaModFix/>
            </a:blip>
            <a:stretch>
              <a:fillRect/>
            </a:stretch>
          </p:blipFill>
          <p:spPr>
            <a:xfrm>
              <a:off x="3977713" y="1645282"/>
              <a:ext cx="1188720" cy="716780"/>
            </a:xfrm>
            <a:prstGeom prst="rect">
              <a:avLst/>
            </a:prstGeom>
            <a:noFill/>
            <a:ln>
              <a:noFill/>
            </a:ln>
          </p:spPr>
        </p:pic>
      </p:grpSp>
      <p:grpSp>
        <p:nvGrpSpPr>
          <p:cNvPr id="88" name="Google Shape;88;p20"/>
          <p:cNvGrpSpPr/>
          <p:nvPr/>
        </p:nvGrpSpPr>
        <p:grpSpPr>
          <a:xfrm>
            <a:off x="6038850" y="1524000"/>
            <a:ext cx="2533800" cy="1428900"/>
            <a:chOff x="6038850" y="1524000"/>
            <a:chExt cx="2533800" cy="1428900"/>
          </a:xfrm>
        </p:grpSpPr>
        <p:grpSp>
          <p:nvGrpSpPr>
            <p:cNvPr id="89" name="Google Shape;89;p20"/>
            <p:cNvGrpSpPr/>
            <p:nvPr/>
          </p:nvGrpSpPr>
          <p:grpSpPr>
            <a:xfrm>
              <a:off x="6038850" y="1524000"/>
              <a:ext cx="2533800" cy="1428900"/>
              <a:chOff x="6038850" y="1524000"/>
              <a:chExt cx="2533800" cy="1428900"/>
            </a:xfrm>
          </p:grpSpPr>
          <p:sp>
            <p:nvSpPr>
              <p:cNvPr id="90" name="Google Shape;90;p20"/>
              <p:cNvSpPr/>
              <p:nvPr/>
            </p:nvSpPr>
            <p:spPr>
              <a:xfrm>
                <a:off x="6038850" y="1524000"/>
                <a:ext cx="2533800" cy="1428900"/>
              </a:xfrm>
              <a:prstGeom prst="roundRect">
                <a:avLst>
                  <a:gd fmla="val 10666" name="adj"/>
                </a:avLst>
              </a:prstGeom>
              <a:solidFill>
                <a:srgbClr val="1E293B"/>
              </a:solidFill>
              <a:ln cap="flat" cmpd="sng" w="9525">
                <a:solidFill>
                  <a:srgbClr val="33415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1" name="Google Shape;91;p20"/>
              <p:cNvSpPr txBox="1"/>
              <p:nvPr/>
            </p:nvSpPr>
            <p:spPr>
              <a:xfrm>
                <a:off x="6038850" y="1524000"/>
                <a:ext cx="2533800" cy="1428900"/>
              </a:xfrm>
              <a:prstGeom prst="rect">
                <a:avLst/>
              </a:prstGeom>
              <a:noFill/>
              <a:ln>
                <a:noFill/>
              </a:ln>
            </p:spPr>
            <p:txBody>
              <a:bodyPr anchorCtr="0" anchor="b" bIns="190500" lIns="190500" spcFirstLastPara="1" rIns="190500" wrap="square" tIns="190500">
                <a:noAutofit/>
              </a:bodyPr>
              <a:lstStyle/>
              <a:p>
                <a:pPr indent="0" lvl="0" marL="0" rtl="0" algn="ctr">
                  <a:spcBef>
                    <a:spcPts val="0"/>
                  </a:spcBef>
                  <a:spcAft>
                    <a:spcPts val="0"/>
                  </a:spcAft>
                  <a:buNone/>
                </a:pPr>
                <a:r>
                  <a:rPr b="0" lang="en" sz="1600">
                    <a:solidFill>
                      <a:srgbClr val="F8FAFC"/>
                    </a:solidFill>
                    <a:latin typeface="Lexend SemiBold"/>
                    <a:ea typeface="Lexend SemiBold"/>
                    <a:cs typeface="Lexend SemiBold"/>
                    <a:sym typeface="Lexend SemiBold"/>
                  </a:rPr>
                  <a:t>Product ID</a:t>
                </a:r>
                <a:endParaRPr b="0" sz="1600">
                  <a:solidFill>
                    <a:srgbClr val="F8FAFC"/>
                  </a:solidFill>
                  <a:latin typeface="Lexend SemiBold"/>
                  <a:ea typeface="Lexend SemiBold"/>
                  <a:cs typeface="Lexend SemiBold"/>
                  <a:sym typeface="Lexend SemiBold"/>
                </a:endParaRPr>
              </a:p>
            </p:txBody>
          </p:sp>
        </p:grpSp>
        <p:pic>
          <p:nvPicPr>
            <p:cNvPr id="92" name="Google Shape;92;p20" title="barcode.png"/>
            <p:cNvPicPr preferRelativeResize="0"/>
            <p:nvPr/>
          </p:nvPicPr>
          <p:blipFill>
            <a:blip r:embed="rId5">
              <a:alphaModFix/>
            </a:blip>
            <a:stretch>
              <a:fillRect/>
            </a:stretch>
          </p:blipFill>
          <p:spPr>
            <a:xfrm>
              <a:off x="6715832" y="1589395"/>
              <a:ext cx="1179835" cy="772668"/>
            </a:xfrm>
            <a:prstGeom prst="rect">
              <a:avLst/>
            </a:prstGeom>
            <a:noFill/>
            <a:ln>
              <a:noFill/>
            </a:ln>
          </p:spPr>
        </p:pic>
      </p:grpSp>
      <p:grpSp>
        <p:nvGrpSpPr>
          <p:cNvPr id="93" name="Google Shape;93;p20"/>
          <p:cNvGrpSpPr/>
          <p:nvPr/>
        </p:nvGrpSpPr>
        <p:grpSpPr>
          <a:xfrm>
            <a:off x="571500" y="1524000"/>
            <a:ext cx="2533800" cy="1428900"/>
            <a:chOff x="571500" y="1524000"/>
            <a:chExt cx="2533800" cy="1428900"/>
          </a:xfrm>
        </p:grpSpPr>
        <p:sp>
          <p:nvSpPr>
            <p:cNvPr id="94" name="Google Shape;94;p20"/>
            <p:cNvSpPr/>
            <p:nvPr/>
          </p:nvSpPr>
          <p:spPr>
            <a:xfrm>
              <a:off x="571500" y="1524000"/>
              <a:ext cx="2533800" cy="1428900"/>
            </a:xfrm>
            <a:prstGeom prst="roundRect">
              <a:avLst>
                <a:gd fmla="val 10666" name="adj"/>
              </a:avLst>
            </a:prstGeom>
            <a:solidFill>
              <a:srgbClr val="1E293B"/>
            </a:solidFill>
            <a:ln cap="flat" cmpd="sng" w="9525">
              <a:solidFill>
                <a:srgbClr val="33415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5" name="Google Shape;95;p20"/>
            <p:cNvSpPr txBox="1"/>
            <p:nvPr/>
          </p:nvSpPr>
          <p:spPr>
            <a:xfrm>
              <a:off x="571500" y="1524000"/>
              <a:ext cx="2533800" cy="1428900"/>
            </a:xfrm>
            <a:prstGeom prst="rect">
              <a:avLst/>
            </a:prstGeom>
            <a:noFill/>
            <a:ln>
              <a:noFill/>
            </a:ln>
          </p:spPr>
          <p:txBody>
            <a:bodyPr anchorCtr="0" anchor="b" bIns="190500" lIns="190500" spcFirstLastPara="1" rIns="190500" wrap="square" tIns="190500">
              <a:noAutofit/>
            </a:bodyPr>
            <a:lstStyle/>
            <a:p>
              <a:pPr indent="0" lvl="0" marL="0" rtl="0" algn="ctr">
                <a:spcBef>
                  <a:spcPts val="0"/>
                </a:spcBef>
                <a:spcAft>
                  <a:spcPts val="0"/>
                </a:spcAft>
                <a:buNone/>
              </a:pPr>
              <a:r>
                <a:rPr lang="en" sz="1600">
                  <a:solidFill>
                    <a:srgbClr val="F8FAFC"/>
                  </a:solidFill>
                  <a:latin typeface="Lexend SemiBold"/>
                  <a:ea typeface="Lexend SemiBold"/>
                  <a:cs typeface="Lexend SemiBold"/>
                  <a:sym typeface="Lexend SemiBold"/>
                </a:rPr>
                <a:t>Data Entry</a:t>
              </a:r>
              <a:endParaRPr b="0" sz="1600">
                <a:solidFill>
                  <a:srgbClr val="F8FAFC"/>
                </a:solidFill>
                <a:latin typeface="Lexend SemiBold"/>
                <a:ea typeface="Lexend SemiBold"/>
                <a:cs typeface="Lexend SemiBold"/>
                <a:sym typeface="Lexend SemiBold"/>
              </a:endParaRPr>
            </a:p>
          </p:txBody>
        </p:sp>
      </p:grpSp>
      <p:pic>
        <p:nvPicPr>
          <p:cNvPr id="96" name="Google Shape;96;p20" title="checks.png"/>
          <p:cNvPicPr preferRelativeResize="0"/>
          <p:nvPr/>
        </p:nvPicPr>
        <p:blipFill>
          <a:blip r:embed="rId6">
            <a:alphaModFix/>
          </a:blip>
          <a:stretch>
            <a:fillRect/>
          </a:stretch>
        </p:blipFill>
        <p:spPr>
          <a:xfrm>
            <a:off x="1415998" y="1658538"/>
            <a:ext cx="844809" cy="762000"/>
          </a:xfrm>
          <a:prstGeom prst="rect">
            <a:avLst/>
          </a:prstGeom>
          <a:noFill/>
          <a:ln>
            <a:noFill/>
          </a:ln>
        </p:spPr>
      </p:pic>
      <p:grpSp>
        <p:nvGrpSpPr>
          <p:cNvPr id="97" name="Google Shape;97;p20"/>
          <p:cNvGrpSpPr/>
          <p:nvPr/>
        </p:nvGrpSpPr>
        <p:grpSpPr>
          <a:xfrm>
            <a:off x="1943100" y="3143250"/>
            <a:ext cx="2533800" cy="1428900"/>
            <a:chOff x="1943100" y="3143250"/>
            <a:chExt cx="2533800" cy="1428900"/>
          </a:xfrm>
        </p:grpSpPr>
        <p:grpSp>
          <p:nvGrpSpPr>
            <p:cNvPr id="98" name="Google Shape;98;p20"/>
            <p:cNvGrpSpPr/>
            <p:nvPr/>
          </p:nvGrpSpPr>
          <p:grpSpPr>
            <a:xfrm>
              <a:off x="1943100" y="3143250"/>
              <a:ext cx="2533800" cy="1428900"/>
              <a:chOff x="1943100" y="3143250"/>
              <a:chExt cx="2533800" cy="1428900"/>
            </a:xfrm>
          </p:grpSpPr>
          <p:sp>
            <p:nvSpPr>
              <p:cNvPr id="99" name="Google Shape;99;p20"/>
              <p:cNvSpPr/>
              <p:nvPr/>
            </p:nvSpPr>
            <p:spPr>
              <a:xfrm>
                <a:off x="1943100" y="3143250"/>
                <a:ext cx="2533800" cy="1428900"/>
              </a:xfrm>
              <a:prstGeom prst="roundRect">
                <a:avLst>
                  <a:gd fmla="val 10666" name="adj"/>
                </a:avLst>
              </a:prstGeom>
              <a:solidFill>
                <a:srgbClr val="1E293B"/>
              </a:solidFill>
              <a:ln cap="flat" cmpd="sng" w="9525">
                <a:solidFill>
                  <a:srgbClr val="33415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00" name="Google Shape;100;p20"/>
              <p:cNvSpPr txBox="1"/>
              <p:nvPr/>
            </p:nvSpPr>
            <p:spPr>
              <a:xfrm>
                <a:off x="1943100" y="3143250"/>
                <a:ext cx="2533800" cy="1428900"/>
              </a:xfrm>
              <a:prstGeom prst="rect">
                <a:avLst/>
              </a:prstGeom>
              <a:noFill/>
              <a:ln>
                <a:noFill/>
              </a:ln>
            </p:spPr>
            <p:txBody>
              <a:bodyPr anchorCtr="0" anchor="b" bIns="190500" lIns="190500" spcFirstLastPara="1" rIns="190500" wrap="square" tIns="190500">
                <a:noAutofit/>
              </a:bodyPr>
              <a:lstStyle/>
              <a:p>
                <a:pPr indent="0" lvl="0" marL="0" rtl="0" algn="ctr">
                  <a:spcBef>
                    <a:spcPts val="0"/>
                  </a:spcBef>
                  <a:spcAft>
                    <a:spcPts val="750"/>
                  </a:spcAft>
                  <a:buNone/>
                </a:pPr>
                <a:r>
                  <a:rPr lang="en" sz="1600">
                    <a:solidFill>
                      <a:srgbClr val="F8FAFC"/>
                    </a:solidFill>
                    <a:latin typeface="Lexend SemiBold"/>
                    <a:ea typeface="Lexend SemiBold"/>
                    <a:cs typeface="Lexend SemiBold"/>
                    <a:sym typeface="Lexend SemiBold"/>
                  </a:rPr>
                  <a:t>Workstream</a:t>
                </a:r>
                <a:endParaRPr sz="1600">
                  <a:solidFill>
                    <a:srgbClr val="F8FAFC"/>
                  </a:solidFill>
                  <a:latin typeface="Lexend SemiBold"/>
                  <a:ea typeface="Lexend SemiBold"/>
                  <a:cs typeface="Lexend SemiBold"/>
                  <a:sym typeface="Lexend SemiBold"/>
                </a:endParaRPr>
              </a:p>
            </p:txBody>
          </p:sp>
        </p:grpSp>
        <p:pic>
          <p:nvPicPr>
            <p:cNvPr id="101" name="Google Shape;101;p20" title="upstream.png"/>
            <p:cNvPicPr preferRelativeResize="0"/>
            <p:nvPr/>
          </p:nvPicPr>
          <p:blipFill>
            <a:blip r:embed="rId7">
              <a:alphaModFix/>
            </a:blip>
            <a:stretch>
              <a:fillRect/>
            </a:stretch>
          </p:blipFill>
          <p:spPr>
            <a:xfrm>
              <a:off x="2608750" y="3333894"/>
              <a:ext cx="1202500" cy="709275"/>
            </a:xfrm>
            <a:prstGeom prst="rect">
              <a:avLst/>
            </a:prstGeom>
            <a:noFill/>
            <a:ln>
              <a:noFill/>
            </a:ln>
          </p:spPr>
        </p:pic>
      </p:grpSp>
      <p:grpSp>
        <p:nvGrpSpPr>
          <p:cNvPr id="102" name="Google Shape;102;p20"/>
          <p:cNvGrpSpPr/>
          <p:nvPr/>
        </p:nvGrpSpPr>
        <p:grpSpPr>
          <a:xfrm>
            <a:off x="4667250" y="3143250"/>
            <a:ext cx="2533800" cy="1428900"/>
            <a:chOff x="4667250" y="3143250"/>
            <a:chExt cx="2533800" cy="1428900"/>
          </a:xfrm>
        </p:grpSpPr>
        <p:grpSp>
          <p:nvGrpSpPr>
            <p:cNvPr id="103" name="Google Shape;103;p20"/>
            <p:cNvGrpSpPr/>
            <p:nvPr/>
          </p:nvGrpSpPr>
          <p:grpSpPr>
            <a:xfrm>
              <a:off x="4667250" y="3143250"/>
              <a:ext cx="2533800" cy="1428900"/>
              <a:chOff x="4667250" y="3143250"/>
              <a:chExt cx="2533800" cy="1428900"/>
            </a:xfrm>
          </p:grpSpPr>
          <p:sp>
            <p:nvSpPr>
              <p:cNvPr id="104" name="Google Shape;104;p20"/>
              <p:cNvSpPr/>
              <p:nvPr/>
            </p:nvSpPr>
            <p:spPr>
              <a:xfrm>
                <a:off x="4667250" y="3143250"/>
                <a:ext cx="2533800" cy="1428900"/>
              </a:xfrm>
              <a:prstGeom prst="roundRect">
                <a:avLst>
                  <a:gd fmla="val 10666" name="adj"/>
                </a:avLst>
              </a:prstGeom>
              <a:solidFill>
                <a:srgbClr val="1E293B"/>
              </a:solidFill>
              <a:ln cap="flat" cmpd="sng" w="9525">
                <a:solidFill>
                  <a:srgbClr val="33415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05" name="Google Shape;105;p20"/>
              <p:cNvSpPr txBox="1"/>
              <p:nvPr/>
            </p:nvSpPr>
            <p:spPr>
              <a:xfrm>
                <a:off x="4667250" y="3143250"/>
                <a:ext cx="2533800" cy="1428900"/>
              </a:xfrm>
              <a:prstGeom prst="rect">
                <a:avLst/>
              </a:prstGeom>
              <a:noFill/>
              <a:ln>
                <a:noFill/>
              </a:ln>
            </p:spPr>
            <p:txBody>
              <a:bodyPr anchorCtr="0" anchor="b" bIns="190500" lIns="190500" spcFirstLastPara="1" rIns="190500" wrap="square" tIns="190500">
                <a:noAutofit/>
              </a:bodyPr>
              <a:lstStyle/>
              <a:p>
                <a:pPr indent="0" lvl="0" marL="0" rtl="0" algn="ctr">
                  <a:spcBef>
                    <a:spcPts val="0"/>
                  </a:spcBef>
                  <a:spcAft>
                    <a:spcPts val="0"/>
                  </a:spcAft>
                  <a:buNone/>
                </a:pPr>
                <a:r>
                  <a:rPr b="0" lang="en" sz="1600">
                    <a:solidFill>
                      <a:srgbClr val="F8FAFC"/>
                    </a:solidFill>
                    <a:latin typeface="Lexend SemiBold"/>
                    <a:ea typeface="Lexend SemiBold"/>
                    <a:cs typeface="Lexend SemiBold"/>
                    <a:sym typeface="Lexend SemiBold"/>
                  </a:rPr>
                  <a:t>Governance</a:t>
                </a:r>
                <a:endParaRPr b="0" sz="1600">
                  <a:solidFill>
                    <a:srgbClr val="F8FAFC"/>
                  </a:solidFill>
                  <a:latin typeface="Lexend SemiBold"/>
                  <a:ea typeface="Lexend SemiBold"/>
                  <a:cs typeface="Lexend SemiBold"/>
                  <a:sym typeface="Lexend SemiBold"/>
                </a:endParaRPr>
              </a:p>
            </p:txBody>
          </p:sp>
        </p:grpSp>
        <p:pic>
          <p:nvPicPr>
            <p:cNvPr id="106" name="Google Shape;106;p20" title="governance.png"/>
            <p:cNvPicPr preferRelativeResize="0"/>
            <p:nvPr/>
          </p:nvPicPr>
          <p:blipFill>
            <a:blip r:embed="rId8">
              <a:alphaModFix/>
            </a:blip>
            <a:stretch>
              <a:fillRect/>
            </a:stretch>
          </p:blipFill>
          <p:spPr>
            <a:xfrm>
              <a:off x="5431150" y="3281169"/>
              <a:ext cx="1005990" cy="7620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2" name="Shape 352"/>
        <p:cNvGrpSpPr/>
        <p:nvPr/>
      </p:nvGrpSpPr>
      <p:grpSpPr>
        <a:xfrm>
          <a:off x="0" y="0"/>
          <a:ext cx="0" cy="0"/>
          <a:chOff x="0" y="0"/>
          <a:chExt cx="0" cy="0"/>
        </a:xfrm>
      </p:grpSpPr>
      <p:pic>
        <p:nvPicPr>
          <p:cNvPr id="353" name="Google Shape;353;p47"/>
          <p:cNvPicPr preferRelativeResize="0"/>
          <p:nvPr/>
        </p:nvPicPr>
        <p:blipFill rotWithShape="1">
          <a:blip r:embed="rId4">
            <a:alphaModFix/>
          </a:blip>
          <a:srcRect b="0" l="0" r="0" t="0"/>
          <a:stretch/>
        </p:blipFill>
        <p:spPr>
          <a:xfrm>
            <a:off x="0" y="0"/>
            <a:ext cx="9144000" cy="1038300"/>
          </a:xfrm>
          <a:prstGeom prst="rect">
            <a:avLst/>
          </a:prstGeom>
          <a:noFill/>
          <a:ln>
            <a:noFill/>
          </a:ln>
        </p:spPr>
      </p:pic>
      <p:pic>
        <p:nvPicPr>
          <p:cNvPr id="354" name="Google Shape;354;p47"/>
          <p:cNvPicPr preferRelativeResize="0"/>
          <p:nvPr/>
        </p:nvPicPr>
        <p:blipFill rotWithShape="1">
          <a:blip r:embed="rId5">
            <a:alphaModFix/>
          </a:blip>
          <a:srcRect b="0" l="0" r="0" t="0"/>
          <a:stretch/>
        </p:blipFill>
        <p:spPr>
          <a:xfrm>
            <a:off x="0" y="4191000"/>
            <a:ext cx="9144000" cy="952500"/>
          </a:xfrm>
          <a:prstGeom prst="rect">
            <a:avLst/>
          </a:prstGeom>
          <a:noFill/>
          <a:ln>
            <a:noFill/>
          </a:ln>
        </p:spPr>
      </p:pic>
      <p:sp>
        <p:nvSpPr>
          <p:cNvPr id="355" name="Google Shape;355;p47"/>
          <p:cNvSpPr txBox="1"/>
          <p:nvPr>
            <p:ph type="title"/>
          </p:nvPr>
        </p:nvSpPr>
        <p:spPr>
          <a:xfrm>
            <a:off x="762000" y="1381125"/>
            <a:ext cx="7620000" cy="2381400"/>
          </a:xfrm>
          <a:prstGeom prst="rect">
            <a:avLst/>
          </a:prstGeom>
          <a:solidFill>
            <a:srgbClr val="000000">
              <a:alpha val="0"/>
            </a:srgbClr>
          </a:solidFill>
          <a:ln>
            <a:noFill/>
          </a:ln>
        </p:spPr>
        <p:txBody>
          <a:bodyPr anchorCtr="0" anchor="ctr" bIns="0" lIns="0" spcFirstLastPara="1" rIns="0" wrap="square" tIns="0">
            <a:normAutofit/>
          </a:bodyPr>
          <a:lstStyle/>
          <a:p>
            <a:pPr indent="0" lvl="0" marL="0" rtl="0" algn="ctr">
              <a:spcBef>
                <a:spcPts val="0"/>
              </a:spcBef>
              <a:spcAft>
                <a:spcPts val="0"/>
              </a:spcAft>
              <a:buNone/>
            </a:pPr>
            <a:r>
              <a:rPr b="1" lang="en" sz="5400">
                <a:solidFill>
                  <a:srgbClr val="0F172A"/>
                </a:solidFill>
                <a:latin typeface="Oswald"/>
                <a:ea typeface="Oswald"/>
                <a:cs typeface="Oswald"/>
                <a:sym typeface="Oswald"/>
              </a:rPr>
              <a:t>How does a </a:t>
            </a:r>
            <a:r>
              <a:rPr b="1" lang="en" sz="5400">
                <a:solidFill>
                  <a:srgbClr val="3B82F6"/>
                </a:solidFill>
                <a:latin typeface="Oswald"/>
                <a:ea typeface="Oswald"/>
                <a:cs typeface="Oswald"/>
                <a:sym typeface="Oswald"/>
              </a:rPr>
              <a:t>CNA agent</a:t>
            </a:r>
            <a:r>
              <a:rPr b="1" lang="en" sz="5400">
                <a:solidFill>
                  <a:srgbClr val="0F172A"/>
                </a:solidFill>
                <a:latin typeface="Oswald"/>
                <a:ea typeface="Oswald"/>
                <a:cs typeface="Oswald"/>
                <a:sym typeface="Oswald"/>
              </a:rPr>
              <a:t> get CVE record feedback?</a:t>
            </a:r>
            <a:endParaRPr b="1" sz="5400">
              <a:solidFill>
                <a:srgbClr val="0F172A"/>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48"/>
          <p:cNvPicPr preferRelativeResize="0"/>
          <p:nvPr/>
        </p:nvPicPr>
        <p:blipFill>
          <a:blip r:embed="rId3">
            <a:alphaModFix/>
          </a:blip>
          <a:stretch>
            <a:fillRect/>
          </a:stretch>
        </p:blipFill>
        <p:spPr>
          <a:xfrm>
            <a:off x="0" y="0"/>
            <a:ext cx="9144000" cy="5143511"/>
          </a:xfrm>
          <a:prstGeom prst="rect">
            <a:avLst/>
          </a:prstGeom>
          <a:noFill/>
          <a:ln>
            <a:noFill/>
          </a:ln>
        </p:spPr>
      </p:pic>
      <p:sp>
        <p:nvSpPr>
          <p:cNvPr id="361" name="Google Shape;361;p48"/>
          <p:cNvSpPr/>
          <p:nvPr/>
        </p:nvSpPr>
        <p:spPr>
          <a:xfrm>
            <a:off x="2144712" y="910458"/>
            <a:ext cx="640200" cy="270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p48"/>
          <p:cNvSpPr txBox="1"/>
          <p:nvPr/>
        </p:nvSpPr>
        <p:spPr>
          <a:xfrm>
            <a:off x="5043034" y="834100"/>
            <a:ext cx="4023300" cy="16623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600" u="sng">
                <a:solidFill>
                  <a:schemeClr val="dk2"/>
                </a:solidFill>
              </a:rPr>
              <a:t>CVE Record feedback</a:t>
            </a:r>
            <a:endParaRPr b="1" sz="1600" u="sng">
              <a:solidFill>
                <a:schemeClr val="dk2"/>
              </a:solidFill>
            </a:endParaRPr>
          </a:p>
          <a:p>
            <a:pPr indent="0" lvl="0" marL="0" rtl="0" algn="ctr">
              <a:spcBef>
                <a:spcPts val="0"/>
              </a:spcBef>
              <a:spcAft>
                <a:spcPts val="0"/>
              </a:spcAft>
              <a:buNone/>
            </a:pPr>
            <a:r>
              <a:t/>
            </a:r>
            <a:endParaRPr i="1" sz="1600">
              <a:solidFill>
                <a:schemeClr val="dk2"/>
              </a:solidFill>
            </a:endParaRPr>
          </a:p>
          <a:p>
            <a:pPr indent="0" lvl="0" marL="0" rtl="0" algn="ctr">
              <a:spcBef>
                <a:spcPts val="0"/>
              </a:spcBef>
              <a:spcAft>
                <a:spcPts val="0"/>
              </a:spcAft>
              <a:buNone/>
            </a:pPr>
            <a:r>
              <a:rPr b="1" i="1" lang="en" sz="1600">
                <a:solidFill>
                  <a:schemeClr val="dk2"/>
                </a:solidFill>
              </a:rPr>
              <a:t>Community Notes</a:t>
            </a:r>
            <a:r>
              <a:rPr i="1" lang="en" sz="1600">
                <a:solidFill>
                  <a:schemeClr val="dk2"/>
                </a:solidFill>
              </a:rPr>
              <a:t> is a feature that lets people suggest CVE record improvements to the CNA, creating a feedback loop to </a:t>
            </a:r>
            <a:r>
              <a:rPr b="1" i="1" lang="en" sz="1600">
                <a:solidFill>
                  <a:schemeClr val="dk2"/>
                </a:solidFill>
              </a:rPr>
              <a:t>improve record Quality</a:t>
            </a:r>
            <a:endParaRPr b="1" i="1"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B7D7E"/>
        </a:solidFill>
      </p:bgPr>
    </p:bg>
    <p:spTree>
      <p:nvGrpSpPr>
        <p:cNvPr id="366" name="Shape 366"/>
        <p:cNvGrpSpPr/>
        <p:nvPr/>
      </p:nvGrpSpPr>
      <p:grpSpPr>
        <a:xfrm>
          <a:off x="0" y="0"/>
          <a:ext cx="0" cy="0"/>
          <a:chOff x="0" y="0"/>
          <a:chExt cx="0" cy="0"/>
        </a:xfrm>
      </p:grpSpPr>
      <p:pic>
        <p:nvPicPr>
          <p:cNvPr id="367" name="Google Shape;367;p49"/>
          <p:cNvPicPr preferRelativeResize="0"/>
          <p:nvPr/>
        </p:nvPicPr>
        <p:blipFill>
          <a:blip r:embed="rId3">
            <a:alphaModFix/>
          </a:blip>
          <a:stretch>
            <a:fillRect/>
          </a:stretch>
        </p:blipFill>
        <p:spPr>
          <a:xfrm>
            <a:off x="0" y="0"/>
            <a:ext cx="8229605" cy="5143500"/>
          </a:xfrm>
          <a:prstGeom prst="rect">
            <a:avLst/>
          </a:prstGeom>
          <a:noFill/>
          <a:ln>
            <a:noFill/>
          </a:ln>
        </p:spPr>
      </p:pic>
      <p:sp>
        <p:nvSpPr>
          <p:cNvPr id="368" name="Google Shape;368;p49"/>
          <p:cNvSpPr/>
          <p:nvPr/>
        </p:nvSpPr>
        <p:spPr>
          <a:xfrm>
            <a:off x="53900" y="4358800"/>
            <a:ext cx="1044900" cy="359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49"/>
          <p:cNvSpPr txBox="1"/>
          <p:nvPr/>
        </p:nvSpPr>
        <p:spPr>
          <a:xfrm>
            <a:off x="5669280" y="365760"/>
            <a:ext cx="3108900" cy="1188300"/>
          </a:xfrm>
          <a:prstGeom prst="rect">
            <a:avLst/>
          </a:prstGeom>
          <a:solidFill>
            <a:srgbClr val="FCE5CD"/>
          </a:solidFill>
          <a:ln>
            <a:noFill/>
          </a:ln>
          <a:effectLst>
            <a:outerShdw blurRad="58049" rotWithShape="0" algn="bl" dir="5400000" dist="19350">
              <a:srgbClr val="000000">
                <a:alpha val="50000"/>
              </a:srgbClr>
            </a:outerShdw>
          </a:effectLst>
        </p:spPr>
        <p:txBody>
          <a:bodyPr anchorCtr="0" anchor="t" bIns="92850" lIns="92850" spcFirstLastPara="1" rIns="92850" wrap="square" tIns="92850">
            <a:spAutoFit/>
          </a:bodyPr>
          <a:lstStyle/>
          <a:p>
            <a:pPr indent="0" lvl="0" marL="0" rtl="0" algn="ctr">
              <a:spcBef>
                <a:spcPts val="0"/>
              </a:spcBef>
              <a:spcAft>
                <a:spcPts val="0"/>
              </a:spcAft>
              <a:buNone/>
            </a:pPr>
            <a:r>
              <a:rPr b="1" lang="en" sz="1625" u="sng">
                <a:solidFill>
                  <a:schemeClr val="dk2"/>
                </a:solidFill>
              </a:rPr>
              <a:t>CVE Record feedback</a:t>
            </a:r>
            <a:endParaRPr b="1" sz="1625" u="sng">
              <a:solidFill>
                <a:schemeClr val="dk2"/>
              </a:solidFill>
            </a:endParaRPr>
          </a:p>
          <a:p>
            <a:pPr indent="0" lvl="0" marL="0" rtl="0" algn="ctr">
              <a:spcBef>
                <a:spcPts val="0"/>
              </a:spcBef>
              <a:spcAft>
                <a:spcPts val="0"/>
              </a:spcAft>
              <a:buNone/>
            </a:pPr>
            <a:r>
              <a:t/>
            </a:r>
            <a:endParaRPr i="1" sz="1625">
              <a:solidFill>
                <a:schemeClr val="dk2"/>
              </a:solidFill>
            </a:endParaRPr>
          </a:p>
          <a:p>
            <a:pPr indent="0" lvl="0" marL="0" rtl="0" algn="ctr">
              <a:spcBef>
                <a:spcPts val="0"/>
              </a:spcBef>
              <a:spcAft>
                <a:spcPts val="0"/>
              </a:spcAft>
              <a:buNone/>
            </a:pPr>
            <a:r>
              <a:rPr b="1" i="1" lang="en" sz="1625">
                <a:solidFill>
                  <a:schemeClr val="dk2"/>
                </a:solidFill>
              </a:rPr>
              <a:t>Dr. Kim logs in and </a:t>
            </a:r>
            <a:r>
              <a:rPr b="1" i="1" lang="en" sz="1625">
                <a:solidFill>
                  <a:schemeClr val="dk2"/>
                </a:solidFill>
              </a:rPr>
              <a:t>suggests a different CWE for this CWE.</a:t>
            </a:r>
            <a:endParaRPr b="1" i="1" sz="1625">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B"/>
        </a:solidFill>
      </p:bgPr>
    </p:bg>
    <p:spTree>
      <p:nvGrpSpPr>
        <p:cNvPr id="373" name="Shape 373"/>
        <p:cNvGrpSpPr/>
        <p:nvPr/>
      </p:nvGrpSpPr>
      <p:grpSpPr>
        <a:xfrm>
          <a:off x="0" y="0"/>
          <a:ext cx="0" cy="0"/>
          <a:chOff x="0" y="0"/>
          <a:chExt cx="0" cy="0"/>
        </a:xfrm>
      </p:grpSpPr>
      <p:pic>
        <p:nvPicPr>
          <p:cNvPr id="374" name="Google Shape;374;p50"/>
          <p:cNvPicPr preferRelativeResize="0"/>
          <p:nvPr/>
        </p:nvPicPr>
        <p:blipFill>
          <a:blip r:embed="rId3">
            <a:alphaModFix/>
          </a:blip>
          <a:stretch>
            <a:fillRect/>
          </a:stretch>
        </p:blipFill>
        <p:spPr>
          <a:xfrm>
            <a:off x="0" y="0"/>
            <a:ext cx="8229605" cy="5143500"/>
          </a:xfrm>
          <a:prstGeom prst="rect">
            <a:avLst/>
          </a:prstGeom>
          <a:noFill/>
          <a:ln>
            <a:noFill/>
          </a:ln>
        </p:spPr>
      </p:pic>
      <p:sp>
        <p:nvSpPr>
          <p:cNvPr id="375" name="Google Shape;375;p50"/>
          <p:cNvSpPr/>
          <p:nvPr/>
        </p:nvSpPr>
        <p:spPr>
          <a:xfrm>
            <a:off x="1296950" y="3810262"/>
            <a:ext cx="4283700" cy="1096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 name="Google Shape;376;p50"/>
          <p:cNvSpPr/>
          <p:nvPr/>
        </p:nvSpPr>
        <p:spPr>
          <a:xfrm>
            <a:off x="53900" y="4358800"/>
            <a:ext cx="1044900" cy="359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 name="Google Shape;377;p50"/>
          <p:cNvSpPr txBox="1"/>
          <p:nvPr/>
        </p:nvSpPr>
        <p:spPr>
          <a:xfrm>
            <a:off x="5669280" y="365760"/>
            <a:ext cx="3108900" cy="1188300"/>
          </a:xfrm>
          <a:prstGeom prst="rect">
            <a:avLst/>
          </a:prstGeom>
          <a:solidFill>
            <a:srgbClr val="FCE5CD"/>
          </a:solidFill>
          <a:ln>
            <a:noFill/>
          </a:ln>
          <a:effectLst>
            <a:outerShdw blurRad="58049" rotWithShape="0" algn="bl" dir="5400000" dist="19350">
              <a:srgbClr val="000000">
                <a:alpha val="50000"/>
              </a:srgbClr>
            </a:outerShdw>
          </a:effectLst>
        </p:spPr>
        <p:txBody>
          <a:bodyPr anchorCtr="0" anchor="t" bIns="92850" lIns="92850" spcFirstLastPara="1" rIns="92850" wrap="square" tIns="92850">
            <a:spAutoFit/>
          </a:bodyPr>
          <a:lstStyle/>
          <a:p>
            <a:pPr indent="0" lvl="0" marL="0" rtl="0" algn="ctr">
              <a:spcBef>
                <a:spcPts val="0"/>
              </a:spcBef>
              <a:spcAft>
                <a:spcPts val="0"/>
              </a:spcAft>
              <a:buNone/>
            </a:pPr>
            <a:r>
              <a:rPr b="1" lang="en" sz="1625" u="sng">
                <a:solidFill>
                  <a:schemeClr val="dk2"/>
                </a:solidFill>
              </a:rPr>
              <a:t>CVE Record feedback</a:t>
            </a:r>
            <a:endParaRPr b="1" sz="1625" u="sng">
              <a:solidFill>
                <a:schemeClr val="dk2"/>
              </a:solidFill>
            </a:endParaRPr>
          </a:p>
          <a:p>
            <a:pPr indent="0" lvl="0" marL="0" rtl="0" algn="ctr">
              <a:spcBef>
                <a:spcPts val="0"/>
              </a:spcBef>
              <a:spcAft>
                <a:spcPts val="0"/>
              </a:spcAft>
              <a:buNone/>
            </a:pPr>
            <a:r>
              <a:t/>
            </a:r>
            <a:endParaRPr i="1" sz="1625">
              <a:solidFill>
                <a:schemeClr val="dk2"/>
              </a:solidFill>
            </a:endParaRPr>
          </a:p>
          <a:p>
            <a:pPr indent="0" lvl="0" marL="0" rtl="0" algn="ctr">
              <a:spcBef>
                <a:spcPts val="0"/>
              </a:spcBef>
              <a:spcAft>
                <a:spcPts val="0"/>
              </a:spcAft>
              <a:buNone/>
            </a:pPr>
            <a:r>
              <a:rPr b="1" i="1" lang="en" sz="1625">
                <a:solidFill>
                  <a:schemeClr val="dk2"/>
                </a:solidFill>
              </a:rPr>
              <a:t>Dr. Kim logs in and suggests a different CWE for this CWE.</a:t>
            </a:r>
            <a:endParaRPr b="1" i="1" sz="1625">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51"/>
          <p:cNvPicPr preferRelativeResize="0"/>
          <p:nvPr/>
        </p:nvPicPr>
        <p:blipFill>
          <a:blip r:embed="rId3">
            <a:alphaModFix/>
          </a:blip>
          <a:stretch>
            <a:fillRect/>
          </a:stretch>
        </p:blipFill>
        <p:spPr>
          <a:xfrm>
            <a:off x="0" y="0"/>
            <a:ext cx="9490736" cy="5143499"/>
          </a:xfrm>
          <a:prstGeom prst="rect">
            <a:avLst/>
          </a:prstGeom>
          <a:noFill/>
          <a:ln>
            <a:noFill/>
          </a:ln>
        </p:spPr>
      </p:pic>
      <p:sp>
        <p:nvSpPr>
          <p:cNvPr id="383" name="Google Shape;383;p51"/>
          <p:cNvSpPr/>
          <p:nvPr/>
        </p:nvSpPr>
        <p:spPr>
          <a:xfrm>
            <a:off x="5868100" y="2381508"/>
            <a:ext cx="566100" cy="359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4" name="Google Shape;384;p51"/>
          <p:cNvSpPr/>
          <p:nvPr/>
        </p:nvSpPr>
        <p:spPr>
          <a:xfrm>
            <a:off x="53900" y="4277150"/>
            <a:ext cx="1177500" cy="359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 name="Google Shape;385;p51"/>
          <p:cNvSpPr txBox="1"/>
          <p:nvPr/>
        </p:nvSpPr>
        <p:spPr>
          <a:xfrm>
            <a:off x="5669275" y="365750"/>
            <a:ext cx="3474600" cy="1438200"/>
          </a:xfrm>
          <a:prstGeom prst="rect">
            <a:avLst/>
          </a:prstGeom>
          <a:solidFill>
            <a:srgbClr val="FCE5CD"/>
          </a:solidFill>
          <a:ln>
            <a:noFill/>
          </a:ln>
          <a:effectLst>
            <a:outerShdw blurRad="58049" rotWithShape="0" algn="bl" dir="5400000" dist="19350">
              <a:srgbClr val="000000">
                <a:alpha val="50000"/>
              </a:srgbClr>
            </a:outerShdw>
          </a:effectLst>
        </p:spPr>
        <p:txBody>
          <a:bodyPr anchorCtr="0" anchor="t" bIns="92850" lIns="92850" spcFirstLastPara="1" rIns="92850" wrap="square" tIns="92850">
            <a:spAutoFit/>
          </a:bodyPr>
          <a:lstStyle/>
          <a:p>
            <a:pPr indent="0" lvl="0" marL="0" rtl="0" algn="ctr">
              <a:spcBef>
                <a:spcPts val="0"/>
              </a:spcBef>
              <a:spcAft>
                <a:spcPts val="0"/>
              </a:spcAft>
              <a:buNone/>
            </a:pPr>
            <a:r>
              <a:rPr b="1" lang="en" sz="1625" u="sng">
                <a:solidFill>
                  <a:schemeClr val="dk2"/>
                </a:solidFill>
              </a:rPr>
              <a:t>CVE Record feedback</a:t>
            </a:r>
            <a:endParaRPr b="1" sz="1625" u="sng">
              <a:solidFill>
                <a:schemeClr val="dk2"/>
              </a:solidFill>
            </a:endParaRPr>
          </a:p>
          <a:p>
            <a:pPr indent="0" lvl="0" marL="0" rtl="0" algn="ctr">
              <a:spcBef>
                <a:spcPts val="0"/>
              </a:spcBef>
              <a:spcAft>
                <a:spcPts val="0"/>
              </a:spcAft>
              <a:buNone/>
            </a:pPr>
            <a:r>
              <a:t/>
            </a:r>
            <a:endParaRPr i="1" sz="1625">
              <a:solidFill>
                <a:schemeClr val="dk2"/>
              </a:solidFill>
            </a:endParaRPr>
          </a:p>
          <a:p>
            <a:pPr indent="0" lvl="0" marL="0" rtl="0" algn="ctr">
              <a:spcBef>
                <a:spcPts val="0"/>
              </a:spcBef>
              <a:spcAft>
                <a:spcPts val="0"/>
              </a:spcAft>
              <a:buNone/>
            </a:pPr>
            <a:r>
              <a:rPr b="1" i="1" lang="en" sz="1625">
                <a:solidFill>
                  <a:schemeClr val="dk2"/>
                </a:solidFill>
              </a:rPr>
              <a:t>Maria (CNA for that CVE record)</a:t>
            </a:r>
            <a:r>
              <a:rPr b="1" i="1" lang="en" sz="1625">
                <a:solidFill>
                  <a:schemeClr val="dk2"/>
                </a:solidFill>
              </a:rPr>
              <a:t> logs in. She can then read and triage the </a:t>
            </a:r>
            <a:r>
              <a:rPr b="1" i="1" lang="en" sz="1625">
                <a:solidFill>
                  <a:schemeClr val="dk2"/>
                </a:solidFill>
              </a:rPr>
              <a:t>suggested</a:t>
            </a:r>
            <a:r>
              <a:rPr b="1" i="1" lang="en" sz="1625">
                <a:solidFill>
                  <a:schemeClr val="dk2"/>
                </a:solidFill>
              </a:rPr>
              <a:t> change.</a:t>
            </a:r>
            <a:endParaRPr b="1" i="1" sz="1625">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9" name="Shape 389"/>
        <p:cNvGrpSpPr/>
        <p:nvPr/>
      </p:nvGrpSpPr>
      <p:grpSpPr>
        <a:xfrm>
          <a:off x="0" y="0"/>
          <a:ext cx="0" cy="0"/>
          <a:chOff x="0" y="0"/>
          <a:chExt cx="0" cy="0"/>
        </a:xfrm>
      </p:grpSpPr>
      <p:pic>
        <p:nvPicPr>
          <p:cNvPr id="390" name="Google Shape;390;p52"/>
          <p:cNvPicPr preferRelativeResize="0"/>
          <p:nvPr/>
        </p:nvPicPr>
        <p:blipFill rotWithShape="1">
          <a:blip r:embed="rId4">
            <a:alphaModFix/>
          </a:blip>
          <a:srcRect b="0" l="0" r="0" t="0"/>
          <a:stretch/>
        </p:blipFill>
        <p:spPr>
          <a:xfrm>
            <a:off x="0" y="0"/>
            <a:ext cx="9144000" cy="1038300"/>
          </a:xfrm>
          <a:prstGeom prst="rect">
            <a:avLst/>
          </a:prstGeom>
          <a:noFill/>
          <a:ln>
            <a:noFill/>
          </a:ln>
        </p:spPr>
      </p:pic>
      <p:pic>
        <p:nvPicPr>
          <p:cNvPr id="391" name="Google Shape;391;p52"/>
          <p:cNvPicPr preferRelativeResize="0"/>
          <p:nvPr/>
        </p:nvPicPr>
        <p:blipFill rotWithShape="1">
          <a:blip r:embed="rId5">
            <a:alphaModFix/>
          </a:blip>
          <a:srcRect b="0" l="0" r="0" t="0"/>
          <a:stretch/>
        </p:blipFill>
        <p:spPr>
          <a:xfrm>
            <a:off x="0" y="4191000"/>
            <a:ext cx="9144000" cy="952500"/>
          </a:xfrm>
          <a:prstGeom prst="rect">
            <a:avLst/>
          </a:prstGeom>
          <a:noFill/>
          <a:ln>
            <a:noFill/>
          </a:ln>
        </p:spPr>
      </p:pic>
      <p:sp>
        <p:nvSpPr>
          <p:cNvPr id="392" name="Google Shape;392;p52"/>
          <p:cNvSpPr txBox="1"/>
          <p:nvPr>
            <p:ph type="title"/>
          </p:nvPr>
        </p:nvSpPr>
        <p:spPr>
          <a:xfrm>
            <a:off x="762000" y="1381125"/>
            <a:ext cx="7620000" cy="2381400"/>
          </a:xfrm>
          <a:prstGeom prst="rect">
            <a:avLst/>
          </a:prstGeom>
          <a:solidFill>
            <a:srgbClr val="000000">
              <a:alpha val="0"/>
            </a:srgbClr>
          </a:solidFill>
          <a:ln>
            <a:noFill/>
          </a:ln>
        </p:spPr>
        <p:txBody>
          <a:bodyPr anchorCtr="0" anchor="ctr" bIns="0" lIns="0" spcFirstLastPara="1" rIns="0" wrap="square" tIns="0">
            <a:normAutofit/>
          </a:bodyPr>
          <a:lstStyle/>
          <a:p>
            <a:pPr indent="0" lvl="0" marL="0" rtl="0" algn="ctr">
              <a:spcBef>
                <a:spcPts val="0"/>
              </a:spcBef>
              <a:spcAft>
                <a:spcPts val="0"/>
              </a:spcAft>
              <a:buNone/>
            </a:pPr>
            <a:r>
              <a:rPr b="1" lang="en" sz="5400">
                <a:solidFill>
                  <a:srgbClr val="0F172A"/>
                </a:solidFill>
                <a:latin typeface="Oswald"/>
                <a:ea typeface="Oswald"/>
                <a:cs typeface="Oswald"/>
                <a:sym typeface="Oswald"/>
              </a:rPr>
              <a:t>How does a </a:t>
            </a:r>
            <a:r>
              <a:rPr b="1" lang="en" sz="5400">
                <a:solidFill>
                  <a:srgbClr val="3B82F6"/>
                </a:solidFill>
                <a:latin typeface="Oswald"/>
                <a:ea typeface="Oswald"/>
                <a:cs typeface="Oswald"/>
                <a:sym typeface="Oswald"/>
              </a:rPr>
              <a:t>CNA super agent</a:t>
            </a:r>
            <a:r>
              <a:rPr b="1" lang="en" sz="5400">
                <a:solidFill>
                  <a:srgbClr val="0F172A"/>
                </a:solidFill>
                <a:latin typeface="Oswald"/>
                <a:ea typeface="Oswald"/>
                <a:cs typeface="Oswald"/>
                <a:sym typeface="Oswald"/>
              </a:rPr>
              <a:t> manage the CNA</a:t>
            </a:r>
            <a:r>
              <a:rPr b="1" lang="en" sz="5400">
                <a:solidFill>
                  <a:srgbClr val="0F172A"/>
                </a:solidFill>
                <a:latin typeface="Oswald"/>
                <a:ea typeface="Oswald"/>
                <a:cs typeface="Oswald"/>
                <a:sym typeface="Oswald"/>
              </a:rPr>
              <a:t>?</a:t>
            </a:r>
            <a:endParaRPr b="1" sz="5400">
              <a:solidFill>
                <a:srgbClr val="0F172A"/>
              </a:solidFill>
              <a:latin typeface="Oswald"/>
              <a:ea typeface="Oswald"/>
              <a:cs typeface="Oswald"/>
              <a:sym typeface="Oswa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53"/>
          <p:cNvPicPr preferRelativeResize="0"/>
          <p:nvPr/>
        </p:nvPicPr>
        <p:blipFill>
          <a:blip r:embed="rId3">
            <a:alphaModFix/>
          </a:blip>
          <a:stretch>
            <a:fillRect/>
          </a:stretch>
        </p:blipFill>
        <p:spPr>
          <a:xfrm>
            <a:off x="0" y="0"/>
            <a:ext cx="9144000" cy="5143505"/>
          </a:xfrm>
          <a:prstGeom prst="rect">
            <a:avLst/>
          </a:prstGeom>
          <a:noFill/>
          <a:ln>
            <a:noFill/>
          </a:ln>
        </p:spPr>
      </p:pic>
      <p:sp>
        <p:nvSpPr>
          <p:cNvPr id="398" name="Google Shape;398;p53"/>
          <p:cNvSpPr txBox="1"/>
          <p:nvPr/>
        </p:nvSpPr>
        <p:spPr>
          <a:xfrm>
            <a:off x="5669280" y="365760"/>
            <a:ext cx="3108900" cy="687900"/>
          </a:xfrm>
          <a:prstGeom prst="rect">
            <a:avLst/>
          </a:prstGeom>
          <a:solidFill>
            <a:srgbClr val="FCE5CD"/>
          </a:solidFill>
          <a:ln>
            <a:noFill/>
          </a:ln>
          <a:effectLst>
            <a:outerShdw blurRad="58049" rotWithShape="0" algn="bl" dir="5400000" dist="19350">
              <a:srgbClr val="000000">
                <a:alpha val="50000"/>
              </a:srgbClr>
            </a:outerShdw>
          </a:effectLst>
        </p:spPr>
        <p:txBody>
          <a:bodyPr anchorCtr="0" anchor="t" bIns="92850" lIns="92850" spcFirstLastPara="1" rIns="92850" wrap="square" tIns="92850">
            <a:spAutoFit/>
          </a:bodyPr>
          <a:lstStyle/>
          <a:p>
            <a:pPr indent="0" lvl="0" marL="0" rtl="0" algn="ctr">
              <a:spcBef>
                <a:spcPts val="0"/>
              </a:spcBef>
              <a:spcAft>
                <a:spcPts val="0"/>
              </a:spcAft>
              <a:buNone/>
            </a:pPr>
            <a:r>
              <a:rPr i="1" lang="en" sz="1625">
                <a:solidFill>
                  <a:schemeClr val="dk2"/>
                </a:solidFill>
              </a:rPr>
              <a:t>Agents can view their CNA program at a glance.</a:t>
            </a:r>
            <a:endParaRPr i="1" sz="1625">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54"/>
          <p:cNvPicPr preferRelativeResize="0"/>
          <p:nvPr/>
        </p:nvPicPr>
        <p:blipFill>
          <a:blip r:embed="rId3">
            <a:alphaModFix/>
          </a:blip>
          <a:stretch>
            <a:fillRect/>
          </a:stretch>
        </p:blipFill>
        <p:spPr>
          <a:xfrm>
            <a:off x="0" y="0"/>
            <a:ext cx="9144000" cy="5143505"/>
          </a:xfrm>
          <a:prstGeom prst="rect">
            <a:avLst/>
          </a:prstGeom>
          <a:noFill/>
          <a:ln>
            <a:noFill/>
          </a:ln>
        </p:spPr>
      </p:pic>
      <p:sp>
        <p:nvSpPr>
          <p:cNvPr id="404" name="Google Shape;404;p54"/>
          <p:cNvSpPr txBox="1"/>
          <p:nvPr/>
        </p:nvSpPr>
        <p:spPr>
          <a:xfrm>
            <a:off x="6071197" y="303325"/>
            <a:ext cx="2651700" cy="9234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They can view packages in their scope. Super agents can edit these packages.</a:t>
            </a:r>
            <a:endParaRPr i="1" sz="16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5"/>
          <p:cNvPicPr preferRelativeResize="0"/>
          <p:nvPr/>
        </p:nvPicPr>
        <p:blipFill>
          <a:blip r:embed="rId3">
            <a:alphaModFix/>
          </a:blip>
          <a:stretch>
            <a:fillRect/>
          </a:stretch>
        </p:blipFill>
        <p:spPr>
          <a:xfrm>
            <a:off x="0" y="0"/>
            <a:ext cx="9144000" cy="5143505"/>
          </a:xfrm>
          <a:prstGeom prst="rect">
            <a:avLst/>
          </a:prstGeom>
          <a:noFill/>
          <a:ln>
            <a:noFill/>
          </a:ln>
        </p:spPr>
      </p:pic>
      <p:sp>
        <p:nvSpPr>
          <p:cNvPr id="410" name="Google Shape;410;p55"/>
          <p:cNvSpPr txBox="1"/>
          <p:nvPr/>
        </p:nvSpPr>
        <p:spPr>
          <a:xfrm>
            <a:off x="5589125" y="2886200"/>
            <a:ext cx="3171000" cy="16623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Super agents can view and manage delegated permissions to other (less powerful) agents.</a:t>
            </a:r>
            <a:endParaRPr i="1" sz="1600">
              <a:solidFill>
                <a:schemeClr val="dk2"/>
              </a:solidFill>
            </a:endParaRPr>
          </a:p>
          <a:p>
            <a:pPr indent="0" lvl="0" marL="0" rtl="0" algn="ctr">
              <a:spcBef>
                <a:spcPts val="0"/>
              </a:spcBef>
              <a:spcAft>
                <a:spcPts val="0"/>
              </a:spcAft>
              <a:buNone/>
            </a:pPr>
            <a:r>
              <a:t/>
            </a:r>
            <a:endParaRPr i="1" sz="1600">
              <a:solidFill>
                <a:schemeClr val="dk2"/>
              </a:solidFill>
            </a:endParaRPr>
          </a:p>
          <a:p>
            <a:pPr indent="0" lvl="0" marL="0" rtl="0" algn="ctr">
              <a:spcBef>
                <a:spcPts val="0"/>
              </a:spcBef>
              <a:spcAft>
                <a:spcPts val="0"/>
              </a:spcAft>
              <a:buNone/>
            </a:pPr>
            <a:r>
              <a:rPr i="1" lang="en" sz="1600">
                <a:solidFill>
                  <a:schemeClr val="dk2"/>
                </a:solidFill>
              </a:rPr>
              <a:t>Let’s add a new CNA (non-super) agent.</a:t>
            </a:r>
            <a:endParaRPr i="1"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6"/>
          <p:cNvPicPr preferRelativeResize="0"/>
          <p:nvPr/>
        </p:nvPicPr>
        <p:blipFill>
          <a:blip r:embed="rId3">
            <a:alphaModFix/>
          </a:blip>
          <a:stretch>
            <a:fillRect/>
          </a:stretch>
        </p:blipFill>
        <p:spPr>
          <a:xfrm>
            <a:off x="0" y="0"/>
            <a:ext cx="9144000" cy="5143505"/>
          </a:xfrm>
          <a:prstGeom prst="rect">
            <a:avLst/>
          </a:prstGeom>
          <a:noFill/>
          <a:ln>
            <a:noFill/>
          </a:ln>
        </p:spPr>
      </p:pic>
      <p:sp>
        <p:nvSpPr>
          <p:cNvPr id="416" name="Google Shape;416;p56"/>
          <p:cNvSpPr txBox="1"/>
          <p:nvPr/>
        </p:nvSpPr>
        <p:spPr>
          <a:xfrm>
            <a:off x="6063775" y="303325"/>
            <a:ext cx="2651700" cy="11697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In a production system, this flow would likely be connected to an IAM/SSO system.</a:t>
            </a:r>
            <a:endParaRPr i="1" sz="16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110" name="Shape 110"/>
        <p:cNvGrpSpPr/>
        <p:nvPr/>
      </p:nvGrpSpPr>
      <p:grpSpPr>
        <a:xfrm>
          <a:off x="0" y="0"/>
          <a:ext cx="0" cy="0"/>
          <a:chOff x="0" y="0"/>
          <a:chExt cx="0" cy="0"/>
        </a:xfrm>
      </p:grpSpPr>
      <p:pic>
        <p:nvPicPr>
          <p:cNvPr id="111" name="Google Shape;111;p21" title="ChatGPT Image Apr 12, 2026, 07_08_40 PM.png"/>
          <p:cNvPicPr preferRelativeResize="0"/>
          <p:nvPr/>
        </p:nvPicPr>
        <p:blipFill>
          <a:blip r:embed="rId3">
            <a:alphaModFix/>
          </a:blip>
          <a:stretch>
            <a:fillRect/>
          </a:stretch>
        </p:blipFill>
        <p:spPr>
          <a:xfrm>
            <a:off x="311700" y="1036650"/>
            <a:ext cx="5887200" cy="3924800"/>
          </a:xfrm>
          <a:prstGeom prst="rect">
            <a:avLst/>
          </a:prstGeom>
          <a:noFill/>
          <a:ln>
            <a:noFill/>
          </a:ln>
          <a:effectLst>
            <a:outerShdw blurRad="57150" rotWithShape="0" algn="bl" dir="5400000" dist="19050">
              <a:srgbClr val="000000">
                <a:alpha val="50000"/>
              </a:srgbClr>
            </a:outerShdw>
          </a:effectLst>
        </p:spPr>
      </p:pic>
      <p:sp>
        <p:nvSpPr>
          <p:cNvPr id="112" name="Google Shape;112;p21"/>
          <p:cNvSpPr txBox="1"/>
          <p:nvPr>
            <p:ph type="title"/>
          </p:nvPr>
        </p:nvSpPr>
        <p:spPr>
          <a:xfrm>
            <a:off x="311700" y="14548"/>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Vision: What would </a:t>
            </a:r>
            <a:r>
              <a:rPr i="1" lang="en" u="sng">
                <a:solidFill>
                  <a:schemeClr val="lt1"/>
                </a:solidFill>
              </a:rPr>
              <a:t>you</a:t>
            </a:r>
            <a:r>
              <a:rPr lang="en">
                <a:solidFill>
                  <a:schemeClr val="lt1"/>
                </a:solidFill>
              </a:rPr>
              <a:t> build?</a:t>
            </a:r>
            <a:endParaRPr>
              <a:solidFill>
                <a:schemeClr val="lt1"/>
              </a:solidFill>
            </a:endParaRPr>
          </a:p>
        </p:txBody>
      </p:sp>
      <p:sp>
        <p:nvSpPr>
          <p:cNvPr id="113" name="Google Shape;113;p21"/>
          <p:cNvSpPr txBox="1"/>
          <p:nvPr/>
        </p:nvSpPr>
        <p:spPr>
          <a:xfrm>
            <a:off x="5874051" y="239125"/>
            <a:ext cx="3183900" cy="16623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I want to live in a world where ransomware is a shocking </a:t>
            </a:r>
            <a:r>
              <a:rPr i="1" lang="en" sz="1600">
                <a:solidFill>
                  <a:schemeClr val="dk2"/>
                </a:solidFill>
              </a:rPr>
              <a:t>anomaly</a:t>
            </a:r>
            <a:r>
              <a:rPr i="1" lang="en" sz="1600">
                <a:solidFill>
                  <a:schemeClr val="dk2"/>
                </a:solidFill>
              </a:rPr>
              <a:t>. Where we don’t blame IT teams for not applying </a:t>
            </a:r>
            <a:r>
              <a:rPr i="1" lang="en" sz="1600">
                <a:solidFill>
                  <a:schemeClr val="dk2"/>
                </a:solidFill>
              </a:rPr>
              <a:t>software</a:t>
            </a:r>
            <a:r>
              <a:rPr i="1" lang="en" sz="1600">
                <a:solidFill>
                  <a:schemeClr val="dk2"/>
                </a:solidFill>
              </a:rPr>
              <a:t> security updates fast enough.</a:t>
            </a:r>
            <a:endParaRPr i="1"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57"/>
          <p:cNvPicPr preferRelativeResize="0"/>
          <p:nvPr/>
        </p:nvPicPr>
        <p:blipFill>
          <a:blip r:embed="rId3">
            <a:alphaModFix/>
          </a:blip>
          <a:stretch>
            <a:fillRect/>
          </a:stretch>
        </p:blipFill>
        <p:spPr>
          <a:xfrm>
            <a:off x="0" y="0"/>
            <a:ext cx="9144000" cy="5143505"/>
          </a:xfrm>
          <a:prstGeom prst="rect">
            <a:avLst/>
          </a:prstGeom>
          <a:noFill/>
          <a:ln>
            <a:noFill/>
          </a:ln>
        </p:spPr>
      </p:pic>
      <p:sp>
        <p:nvSpPr>
          <p:cNvPr id="422" name="Google Shape;422;p57"/>
          <p:cNvSpPr txBox="1"/>
          <p:nvPr/>
        </p:nvSpPr>
        <p:spPr>
          <a:xfrm>
            <a:off x="6270193" y="173929"/>
            <a:ext cx="2651700" cy="14160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600" u="sng">
                <a:solidFill>
                  <a:schemeClr val="dk2"/>
                </a:solidFill>
              </a:rPr>
              <a:t>Design Principle</a:t>
            </a:r>
            <a:endParaRPr b="1" sz="1600" u="sng">
              <a:solidFill>
                <a:schemeClr val="dk2"/>
              </a:solidFill>
            </a:endParaRPr>
          </a:p>
          <a:p>
            <a:pPr indent="0" lvl="0" marL="0" rtl="0" algn="ctr">
              <a:spcBef>
                <a:spcPts val="0"/>
              </a:spcBef>
              <a:spcAft>
                <a:spcPts val="0"/>
              </a:spcAft>
              <a:buNone/>
            </a:pPr>
            <a:r>
              <a:rPr i="1" lang="en" sz="1600">
                <a:solidFill>
                  <a:schemeClr val="dk2"/>
                </a:solidFill>
              </a:rPr>
              <a:t>The new CNA agent only has the scope of that CNA, and can be further constrained as needed.</a:t>
            </a:r>
            <a:endParaRPr i="1"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6" name="Shape 426"/>
        <p:cNvGrpSpPr/>
        <p:nvPr/>
      </p:nvGrpSpPr>
      <p:grpSpPr>
        <a:xfrm>
          <a:off x="0" y="0"/>
          <a:ext cx="0" cy="0"/>
          <a:chOff x="0" y="0"/>
          <a:chExt cx="0" cy="0"/>
        </a:xfrm>
      </p:grpSpPr>
      <p:pic>
        <p:nvPicPr>
          <p:cNvPr id="427" name="Google Shape;427;p58"/>
          <p:cNvPicPr preferRelativeResize="0"/>
          <p:nvPr/>
        </p:nvPicPr>
        <p:blipFill rotWithShape="1">
          <a:blip r:embed="rId4">
            <a:alphaModFix/>
          </a:blip>
          <a:srcRect b="0" l="0" r="0" t="0"/>
          <a:stretch/>
        </p:blipFill>
        <p:spPr>
          <a:xfrm>
            <a:off x="0" y="0"/>
            <a:ext cx="9144000" cy="1038300"/>
          </a:xfrm>
          <a:prstGeom prst="rect">
            <a:avLst/>
          </a:prstGeom>
          <a:noFill/>
          <a:ln>
            <a:noFill/>
          </a:ln>
        </p:spPr>
      </p:pic>
      <p:pic>
        <p:nvPicPr>
          <p:cNvPr id="428" name="Google Shape;428;p58"/>
          <p:cNvPicPr preferRelativeResize="0"/>
          <p:nvPr/>
        </p:nvPicPr>
        <p:blipFill rotWithShape="1">
          <a:blip r:embed="rId5">
            <a:alphaModFix/>
          </a:blip>
          <a:srcRect b="0" l="0" r="0" t="0"/>
          <a:stretch/>
        </p:blipFill>
        <p:spPr>
          <a:xfrm>
            <a:off x="0" y="4191000"/>
            <a:ext cx="9144000" cy="952500"/>
          </a:xfrm>
          <a:prstGeom prst="rect">
            <a:avLst/>
          </a:prstGeom>
          <a:noFill/>
          <a:ln>
            <a:noFill/>
          </a:ln>
        </p:spPr>
      </p:pic>
      <p:sp>
        <p:nvSpPr>
          <p:cNvPr id="429" name="Google Shape;429;p58"/>
          <p:cNvSpPr txBox="1"/>
          <p:nvPr>
            <p:ph type="title"/>
          </p:nvPr>
        </p:nvSpPr>
        <p:spPr>
          <a:xfrm>
            <a:off x="762000" y="1381125"/>
            <a:ext cx="7620000" cy="2381400"/>
          </a:xfrm>
          <a:prstGeom prst="rect">
            <a:avLst/>
          </a:prstGeom>
          <a:solidFill>
            <a:srgbClr val="000000">
              <a:alpha val="0"/>
            </a:srgbClr>
          </a:solidFill>
          <a:ln>
            <a:noFill/>
          </a:ln>
        </p:spPr>
        <p:txBody>
          <a:bodyPr anchorCtr="0" anchor="ctr" bIns="0" lIns="0" spcFirstLastPara="1" rIns="0" wrap="square" tIns="0">
            <a:normAutofit/>
          </a:bodyPr>
          <a:lstStyle/>
          <a:p>
            <a:pPr indent="0" lvl="0" marL="0" rtl="0" algn="ctr">
              <a:spcBef>
                <a:spcPts val="0"/>
              </a:spcBef>
              <a:spcAft>
                <a:spcPts val="0"/>
              </a:spcAft>
              <a:buNone/>
            </a:pPr>
            <a:r>
              <a:rPr b="1" lang="en" sz="5400">
                <a:solidFill>
                  <a:srgbClr val="0F172A"/>
                </a:solidFill>
                <a:latin typeface="Oswald"/>
                <a:ea typeface="Oswald"/>
                <a:cs typeface="Oswald"/>
                <a:sym typeface="Oswald"/>
              </a:rPr>
              <a:t>Let’s review</a:t>
            </a:r>
            <a:endParaRPr b="1" sz="5400">
              <a:solidFill>
                <a:srgbClr val="0F172A"/>
              </a:solidFill>
              <a:latin typeface="Oswald"/>
              <a:ea typeface="Oswald"/>
              <a:cs typeface="Oswald"/>
              <a:sym typeface="Oswa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grpSp>
        <p:nvGrpSpPr>
          <p:cNvPr id="433" name="Google Shape;433;p59"/>
          <p:cNvGrpSpPr/>
          <p:nvPr/>
        </p:nvGrpSpPr>
        <p:grpSpPr>
          <a:xfrm>
            <a:off x="1714500" y="381000"/>
            <a:ext cx="7334400" cy="476400"/>
            <a:chOff x="1714500" y="381000"/>
            <a:chExt cx="7334400" cy="476400"/>
          </a:xfrm>
        </p:grpSpPr>
        <p:sp>
          <p:nvSpPr>
            <p:cNvPr id="434" name="Google Shape;434;p59"/>
            <p:cNvSpPr/>
            <p:nvPr/>
          </p:nvSpPr>
          <p:spPr>
            <a:xfrm>
              <a:off x="1714500" y="381000"/>
              <a:ext cx="2476500" cy="476400"/>
            </a:xfrm>
            <a:prstGeom prst="roundRect">
              <a:avLst>
                <a:gd fmla="val 8000"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5" name="Google Shape;435;p59"/>
            <p:cNvSpPr txBox="1"/>
            <p:nvPr/>
          </p:nvSpPr>
          <p:spPr>
            <a:xfrm>
              <a:off x="1714500" y="381000"/>
              <a:ext cx="2476500" cy="4764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800">
                  <a:solidFill>
                    <a:srgbClr val="FFFFFF"/>
                  </a:solidFill>
                  <a:latin typeface="Arial"/>
                  <a:ea typeface="Arial"/>
                  <a:cs typeface="Arial"/>
                  <a:sym typeface="Arial"/>
                </a:rPr>
                <a:t>Current State</a:t>
              </a:r>
              <a:endParaRPr b="1" sz="1800">
                <a:solidFill>
                  <a:srgbClr val="FFFFFF"/>
                </a:solidFill>
                <a:latin typeface="Arial"/>
                <a:ea typeface="Arial"/>
                <a:cs typeface="Arial"/>
                <a:sym typeface="Arial"/>
              </a:endParaRPr>
            </a:p>
          </p:txBody>
        </p:sp>
        <p:sp>
          <p:nvSpPr>
            <p:cNvPr id="436" name="Google Shape;436;p59"/>
            <p:cNvSpPr/>
            <p:nvPr/>
          </p:nvSpPr>
          <p:spPr>
            <a:xfrm>
              <a:off x="4286250" y="381000"/>
              <a:ext cx="2476500" cy="476400"/>
            </a:xfrm>
            <a:prstGeom prst="roundRect">
              <a:avLst>
                <a:gd fmla="val 8000"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7" name="Google Shape;437;p59"/>
            <p:cNvSpPr txBox="1"/>
            <p:nvPr/>
          </p:nvSpPr>
          <p:spPr>
            <a:xfrm>
              <a:off x="4286250" y="381000"/>
              <a:ext cx="2476500" cy="4764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800">
                  <a:solidFill>
                    <a:srgbClr val="FFFFFF"/>
                  </a:solidFill>
                  <a:latin typeface="Arial"/>
                  <a:ea typeface="Arial"/>
                  <a:cs typeface="Arial"/>
                  <a:sym typeface="Arial"/>
                </a:rPr>
                <a:t>Proposed Vision</a:t>
              </a:r>
              <a:endParaRPr b="1" sz="1800">
                <a:solidFill>
                  <a:srgbClr val="FFFFFF"/>
                </a:solidFill>
                <a:latin typeface="Arial"/>
                <a:ea typeface="Arial"/>
                <a:cs typeface="Arial"/>
                <a:sym typeface="Arial"/>
              </a:endParaRPr>
            </a:p>
          </p:txBody>
        </p:sp>
        <p:sp>
          <p:nvSpPr>
            <p:cNvPr id="438" name="Google Shape;438;p59"/>
            <p:cNvSpPr/>
            <p:nvPr/>
          </p:nvSpPr>
          <p:spPr>
            <a:xfrm>
              <a:off x="6858000" y="381000"/>
              <a:ext cx="2190900" cy="476400"/>
            </a:xfrm>
            <a:prstGeom prst="roundRect">
              <a:avLst>
                <a:gd fmla="val 8000"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9" name="Google Shape;439;p59"/>
            <p:cNvSpPr txBox="1"/>
            <p:nvPr/>
          </p:nvSpPr>
          <p:spPr>
            <a:xfrm>
              <a:off x="6858000" y="381000"/>
              <a:ext cx="2190900" cy="4764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800">
                  <a:solidFill>
                    <a:srgbClr val="FFFFFF"/>
                  </a:solidFill>
                  <a:latin typeface="Arial"/>
                  <a:ea typeface="Arial"/>
                  <a:cs typeface="Arial"/>
                  <a:sym typeface="Arial"/>
                </a:rPr>
                <a:t>Strategic Outcome</a:t>
              </a:r>
              <a:endParaRPr b="1" sz="1800">
                <a:solidFill>
                  <a:srgbClr val="FFFFFF"/>
                </a:solidFill>
                <a:latin typeface="Arial"/>
                <a:ea typeface="Arial"/>
                <a:cs typeface="Arial"/>
                <a:sym typeface="Arial"/>
              </a:endParaRPr>
            </a:p>
          </p:txBody>
        </p:sp>
      </p:grpSp>
      <p:grpSp>
        <p:nvGrpSpPr>
          <p:cNvPr id="440" name="Google Shape;440;p59"/>
          <p:cNvGrpSpPr/>
          <p:nvPr/>
        </p:nvGrpSpPr>
        <p:grpSpPr>
          <a:xfrm>
            <a:off x="94438" y="4191000"/>
            <a:ext cx="8954463" cy="762000"/>
            <a:chOff x="94438" y="4191000"/>
            <a:chExt cx="8954463" cy="762000"/>
          </a:xfrm>
        </p:grpSpPr>
        <p:grpSp>
          <p:nvGrpSpPr>
            <p:cNvPr id="441" name="Google Shape;441;p59"/>
            <p:cNvGrpSpPr/>
            <p:nvPr/>
          </p:nvGrpSpPr>
          <p:grpSpPr>
            <a:xfrm>
              <a:off x="95250" y="4191000"/>
              <a:ext cx="8953650" cy="762000"/>
              <a:chOff x="95250" y="4191000"/>
              <a:chExt cx="8953650" cy="762000"/>
            </a:xfrm>
          </p:grpSpPr>
          <p:sp>
            <p:nvSpPr>
              <p:cNvPr id="442" name="Google Shape;442;p59"/>
              <p:cNvSpPr/>
              <p:nvPr/>
            </p:nvSpPr>
            <p:spPr>
              <a:xfrm>
                <a:off x="95250" y="4191000"/>
                <a:ext cx="8953500" cy="7620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43" name="Google Shape;443;p59"/>
              <p:cNvSpPr txBox="1"/>
              <p:nvPr/>
            </p:nvSpPr>
            <p:spPr>
              <a:xfrm>
                <a:off x="619125" y="4191000"/>
                <a:ext cx="10479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200">
                    <a:solidFill>
                      <a:srgbClr val="FFFFFF"/>
                    </a:solidFill>
                    <a:latin typeface="Arial"/>
                    <a:ea typeface="Arial"/>
                    <a:cs typeface="Arial"/>
                    <a:sym typeface="Arial"/>
                  </a:rPr>
                  <a:t>Governance</a:t>
                </a:r>
                <a:endParaRPr b="1" sz="1200">
                  <a:solidFill>
                    <a:srgbClr val="FFFFFF"/>
                  </a:solidFill>
                  <a:latin typeface="Arial"/>
                  <a:ea typeface="Arial"/>
                  <a:cs typeface="Arial"/>
                  <a:sym typeface="Arial"/>
                </a:endParaRPr>
              </a:p>
            </p:txBody>
          </p:sp>
          <p:sp>
            <p:nvSpPr>
              <p:cNvPr id="444" name="Google Shape;444;p59"/>
              <p:cNvSpPr txBox="1"/>
              <p:nvPr/>
            </p:nvSpPr>
            <p:spPr>
              <a:xfrm>
                <a:off x="1714500" y="4191000"/>
                <a:ext cx="247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CCCCCC"/>
                    </a:solidFill>
                    <a:latin typeface="Arial"/>
                    <a:ea typeface="Arial"/>
                    <a:cs typeface="Arial"/>
                    <a:sym typeface="Arial"/>
                  </a:rPr>
                  <a:t>Voluntary participation and "individual heroics."</a:t>
                </a:r>
                <a:endParaRPr sz="1300">
                  <a:solidFill>
                    <a:srgbClr val="CCCCCC"/>
                  </a:solidFill>
                  <a:latin typeface="Arial"/>
                  <a:ea typeface="Arial"/>
                  <a:cs typeface="Arial"/>
                  <a:sym typeface="Arial"/>
                </a:endParaRPr>
              </a:p>
            </p:txBody>
          </p:sp>
          <p:sp>
            <p:nvSpPr>
              <p:cNvPr id="445" name="Google Shape;445;p59"/>
              <p:cNvSpPr txBox="1"/>
              <p:nvPr/>
            </p:nvSpPr>
            <p:spPr>
              <a:xfrm>
                <a:off x="4286250" y="4191000"/>
                <a:ext cx="247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300">
                    <a:solidFill>
                      <a:srgbClr val="FFFFFF"/>
                    </a:solidFill>
                    <a:latin typeface="Arial"/>
                    <a:ea typeface="Arial"/>
                    <a:cs typeface="Arial"/>
                    <a:sym typeface="Arial"/>
                  </a:rPr>
                  <a:t>Architectural Enforcement &amp; Professionalized Ops.</a:t>
                </a:r>
                <a:endParaRPr b="1" sz="1300">
                  <a:solidFill>
                    <a:srgbClr val="FFFFFF"/>
                  </a:solidFill>
                  <a:latin typeface="Arial"/>
                  <a:ea typeface="Arial"/>
                  <a:cs typeface="Arial"/>
                  <a:sym typeface="Arial"/>
                </a:endParaRPr>
              </a:p>
            </p:txBody>
          </p:sp>
          <p:sp>
            <p:nvSpPr>
              <p:cNvPr id="446" name="Google Shape;446;p59"/>
              <p:cNvSpPr txBox="1"/>
              <p:nvPr/>
            </p:nvSpPr>
            <p:spPr>
              <a:xfrm>
                <a:off x="6858000" y="4191000"/>
                <a:ext cx="21909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93C47D"/>
                    </a:solidFill>
                    <a:latin typeface="Arial"/>
                    <a:ea typeface="Arial"/>
                    <a:cs typeface="Arial"/>
                    <a:sym typeface="Arial"/>
                  </a:rPr>
                  <a:t>Scalable Safety: CVE becomes reliable infrastructure.</a:t>
                </a:r>
                <a:endParaRPr sz="1300">
                  <a:solidFill>
                    <a:srgbClr val="93C47D"/>
                  </a:solidFill>
                  <a:latin typeface="Arial"/>
                  <a:ea typeface="Arial"/>
                  <a:cs typeface="Arial"/>
                  <a:sym typeface="Arial"/>
                </a:endParaRPr>
              </a:p>
            </p:txBody>
          </p:sp>
        </p:grpSp>
        <p:pic>
          <p:nvPicPr>
            <p:cNvPr id="447" name="Google Shape;447;p59" title="governance.png"/>
            <p:cNvPicPr preferRelativeResize="0"/>
            <p:nvPr/>
          </p:nvPicPr>
          <p:blipFill>
            <a:blip r:embed="rId4">
              <a:alphaModFix/>
            </a:blip>
            <a:stretch>
              <a:fillRect/>
            </a:stretch>
          </p:blipFill>
          <p:spPr>
            <a:xfrm>
              <a:off x="94438" y="4366963"/>
              <a:ext cx="452696" cy="342900"/>
            </a:xfrm>
            <a:prstGeom prst="rect">
              <a:avLst/>
            </a:prstGeom>
            <a:noFill/>
            <a:ln>
              <a:noFill/>
            </a:ln>
          </p:spPr>
        </p:pic>
      </p:grpSp>
      <p:grpSp>
        <p:nvGrpSpPr>
          <p:cNvPr id="448" name="Google Shape;448;p59"/>
          <p:cNvGrpSpPr/>
          <p:nvPr/>
        </p:nvGrpSpPr>
        <p:grpSpPr>
          <a:xfrm>
            <a:off x="94438" y="3381375"/>
            <a:ext cx="8954463" cy="762000"/>
            <a:chOff x="94438" y="3381375"/>
            <a:chExt cx="8954463" cy="762000"/>
          </a:xfrm>
        </p:grpSpPr>
        <p:grpSp>
          <p:nvGrpSpPr>
            <p:cNvPr id="449" name="Google Shape;449;p59"/>
            <p:cNvGrpSpPr/>
            <p:nvPr/>
          </p:nvGrpSpPr>
          <p:grpSpPr>
            <a:xfrm>
              <a:off x="95250" y="3381375"/>
              <a:ext cx="8953650" cy="762000"/>
              <a:chOff x="95250" y="3381375"/>
              <a:chExt cx="8953650" cy="762000"/>
            </a:xfrm>
          </p:grpSpPr>
          <p:sp>
            <p:nvSpPr>
              <p:cNvPr id="450" name="Google Shape;450;p59"/>
              <p:cNvSpPr/>
              <p:nvPr/>
            </p:nvSpPr>
            <p:spPr>
              <a:xfrm>
                <a:off x="95250" y="3381375"/>
                <a:ext cx="8953500" cy="7620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51" name="Google Shape;451;p59"/>
              <p:cNvSpPr txBox="1"/>
              <p:nvPr/>
            </p:nvSpPr>
            <p:spPr>
              <a:xfrm>
                <a:off x="619125" y="3381375"/>
                <a:ext cx="10479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200">
                    <a:solidFill>
                      <a:srgbClr val="FFFFFF"/>
                    </a:solidFill>
                    <a:latin typeface="Arial"/>
                    <a:ea typeface="Arial"/>
                    <a:cs typeface="Arial"/>
                    <a:sym typeface="Arial"/>
                  </a:rPr>
                  <a:t>Workstream</a:t>
                </a:r>
                <a:endParaRPr b="1" sz="1200">
                  <a:solidFill>
                    <a:srgbClr val="FFFFFF"/>
                  </a:solidFill>
                  <a:latin typeface="Arial"/>
                  <a:ea typeface="Arial"/>
                  <a:cs typeface="Arial"/>
                  <a:sym typeface="Arial"/>
                </a:endParaRPr>
              </a:p>
            </p:txBody>
          </p:sp>
          <p:sp>
            <p:nvSpPr>
              <p:cNvPr id="452" name="Google Shape;452;p59"/>
              <p:cNvSpPr txBox="1"/>
              <p:nvPr/>
            </p:nvSpPr>
            <p:spPr>
              <a:xfrm>
                <a:off x="1714500" y="3381375"/>
                <a:ext cx="247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CCCCCC"/>
                    </a:solidFill>
                    <a:latin typeface="Arial"/>
                    <a:ea typeface="Arial"/>
                    <a:cs typeface="Arial"/>
                    <a:sym typeface="Arial"/>
                  </a:rPr>
                  <a:t>Relies on downstream "Enrichment" (NVD cleanup).</a:t>
                </a:r>
                <a:endParaRPr sz="1300">
                  <a:solidFill>
                    <a:srgbClr val="CCCCCC"/>
                  </a:solidFill>
                  <a:latin typeface="Arial"/>
                  <a:ea typeface="Arial"/>
                  <a:cs typeface="Arial"/>
                  <a:sym typeface="Arial"/>
                </a:endParaRPr>
              </a:p>
            </p:txBody>
          </p:sp>
          <p:sp>
            <p:nvSpPr>
              <p:cNvPr id="453" name="Google Shape;453;p59"/>
              <p:cNvSpPr txBox="1"/>
              <p:nvPr/>
            </p:nvSpPr>
            <p:spPr>
              <a:xfrm>
                <a:off x="4286250" y="3381375"/>
                <a:ext cx="247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300">
                    <a:solidFill>
                      <a:srgbClr val="FFFFFF"/>
                    </a:solidFill>
                    <a:latin typeface="Arial"/>
                    <a:ea typeface="Arial"/>
                    <a:cs typeface="Arial"/>
                    <a:sym typeface="Arial"/>
                  </a:rPr>
                  <a:t>Quality at Source: Records complete upon submission.</a:t>
                </a:r>
                <a:endParaRPr b="1" sz="1300">
                  <a:solidFill>
                    <a:srgbClr val="FFFFFF"/>
                  </a:solidFill>
                  <a:latin typeface="Arial"/>
                  <a:ea typeface="Arial"/>
                  <a:cs typeface="Arial"/>
                  <a:sym typeface="Arial"/>
                </a:endParaRPr>
              </a:p>
            </p:txBody>
          </p:sp>
          <p:sp>
            <p:nvSpPr>
              <p:cNvPr id="454" name="Google Shape;454;p59"/>
              <p:cNvSpPr txBox="1"/>
              <p:nvPr/>
            </p:nvSpPr>
            <p:spPr>
              <a:xfrm>
                <a:off x="6858000" y="3381375"/>
                <a:ext cx="21909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93C47D"/>
                    </a:solidFill>
                    <a:latin typeface="Arial"/>
                    <a:ea typeface="Arial"/>
                    <a:cs typeface="Arial"/>
                    <a:sym typeface="Arial"/>
                  </a:rPr>
                  <a:t>Eliminates Latency: No more waiting for NVD to act.</a:t>
                </a:r>
                <a:endParaRPr sz="1300">
                  <a:solidFill>
                    <a:srgbClr val="93C47D"/>
                  </a:solidFill>
                  <a:latin typeface="Arial"/>
                  <a:ea typeface="Arial"/>
                  <a:cs typeface="Arial"/>
                  <a:sym typeface="Arial"/>
                </a:endParaRPr>
              </a:p>
            </p:txBody>
          </p:sp>
        </p:grpSp>
        <p:pic>
          <p:nvPicPr>
            <p:cNvPr id="455" name="Google Shape;455;p59" title="upstream.png"/>
            <p:cNvPicPr preferRelativeResize="0"/>
            <p:nvPr/>
          </p:nvPicPr>
          <p:blipFill>
            <a:blip r:embed="rId5">
              <a:alphaModFix/>
            </a:blip>
            <a:stretch>
              <a:fillRect/>
            </a:stretch>
          </p:blipFill>
          <p:spPr>
            <a:xfrm>
              <a:off x="94438" y="3585375"/>
              <a:ext cx="452154" cy="266700"/>
            </a:xfrm>
            <a:prstGeom prst="rect">
              <a:avLst/>
            </a:prstGeom>
            <a:noFill/>
            <a:ln>
              <a:noFill/>
            </a:ln>
          </p:spPr>
        </p:pic>
      </p:grpSp>
      <p:grpSp>
        <p:nvGrpSpPr>
          <p:cNvPr id="456" name="Google Shape;456;p59"/>
          <p:cNvGrpSpPr/>
          <p:nvPr/>
        </p:nvGrpSpPr>
        <p:grpSpPr>
          <a:xfrm>
            <a:off x="94438" y="952500"/>
            <a:ext cx="8954463" cy="762000"/>
            <a:chOff x="94438" y="952500"/>
            <a:chExt cx="8954463" cy="762000"/>
          </a:xfrm>
        </p:grpSpPr>
        <p:sp>
          <p:nvSpPr>
            <p:cNvPr id="457" name="Google Shape;457;p59"/>
            <p:cNvSpPr/>
            <p:nvPr/>
          </p:nvSpPr>
          <p:spPr>
            <a:xfrm>
              <a:off x="95250" y="952500"/>
              <a:ext cx="8953500" cy="7620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58" name="Google Shape;458;p59"/>
            <p:cNvSpPr txBox="1"/>
            <p:nvPr/>
          </p:nvSpPr>
          <p:spPr>
            <a:xfrm>
              <a:off x="619125" y="952500"/>
              <a:ext cx="10479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400">
                  <a:solidFill>
                    <a:srgbClr val="FFFFFF"/>
                  </a:solidFill>
                  <a:latin typeface="Arial"/>
                  <a:ea typeface="Arial"/>
                  <a:cs typeface="Arial"/>
                  <a:sym typeface="Arial"/>
                </a:rPr>
                <a:t>Data Entry</a:t>
              </a:r>
              <a:endParaRPr b="1" sz="1400">
                <a:solidFill>
                  <a:srgbClr val="FFFFFF"/>
                </a:solidFill>
                <a:latin typeface="Arial"/>
                <a:ea typeface="Arial"/>
                <a:cs typeface="Arial"/>
                <a:sym typeface="Arial"/>
              </a:endParaRPr>
            </a:p>
          </p:txBody>
        </p:sp>
        <p:sp>
          <p:nvSpPr>
            <p:cNvPr id="459" name="Google Shape;459;p59"/>
            <p:cNvSpPr txBox="1"/>
            <p:nvPr/>
          </p:nvSpPr>
          <p:spPr>
            <a:xfrm>
              <a:off x="1714500" y="952500"/>
              <a:ext cx="247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CCCCCC"/>
                  </a:solidFill>
                  <a:latin typeface="Arial"/>
                  <a:ea typeface="Arial"/>
                  <a:cs typeface="Arial"/>
                  <a:sym typeface="Arial"/>
                </a:rPr>
                <a:t>"Free-form" text and loose JSON; prone to human error.</a:t>
              </a:r>
              <a:endParaRPr sz="1300">
                <a:solidFill>
                  <a:srgbClr val="CCCCCC"/>
                </a:solidFill>
                <a:latin typeface="Arial"/>
                <a:ea typeface="Arial"/>
                <a:cs typeface="Arial"/>
                <a:sym typeface="Arial"/>
              </a:endParaRPr>
            </a:p>
          </p:txBody>
        </p:sp>
        <p:sp>
          <p:nvSpPr>
            <p:cNvPr id="460" name="Google Shape;460;p59"/>
            <p:cNvSpPr txBox="1"/>
            <p:nvPr/>
          </p:nvSpPr>
          <p:spPr>
            <a:xfrm>
              <a:off x="4286250" y="952500"/>
              <a:ext cx="247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300">
                  <a:solidFill>
                    <a:srgbClr val="FFFFFF"/>
                  </a:solidFill>
                  <a:latin typeface="Arial"/>
                  <a:ea typeface="Arial"/>
                  <a:cs typeface="Arial"/>
                  <a:sym typeface="Arial"/>
                </a:rPr>
                <a:t>Strongly typed fields; real-time schema validation.</a:t>
              </a:r>
              <a:endParaRPr b="1" sz="1300">
                <a:solidFill>
                  <a:srgbClr val="FFFFFF"/>
                </a:solidFill>
                <a:latin typeface="Arial"/>
                <a:ea typeface="Arial"/>
                <a:cs typeface="Arial"/>
                <a:sym typeface="Arial"/>
              </a:endParaRPr>
            </a:p>
          </p:txBody>
        </p:sp>
        <p:sp>
          <p:nvSpPr>
            <p:cNvPr id="461" name="Google Shape;461;p59"/>
            <p:cNvSpPr txBox="1"/>
            <p:nvPr/>
          </p:nvSpPr>
          <p:spPr>
            <a:xfrm>
              <a:off x="6858000" y="952500"/>
              <a:ext cx="21909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93C47D"/>
                  </a:solidFill>
                  <a:latin typeface="Arial"/>
                  <a:ea typeface="Arial"/>
                  <a:cs typeface="Arial"/>
                  <a:sym typeface="Arial"/>
                </a:rPr>
                <a:t>Zero "Garbage In": Machine usable data at issuance.</a:t>
              </a:r>
              <a:endParaRPr sz="1300">
                <a:solidFill>
                  <a:srgbClr val="93C47D"/>
                </a:solidFill>
                <a:latin typeface="Arial"/>
                <a:ea typeface="Arial"/>
                <a:cs typeface="Arial"/>
                <a:sym typeface="Arial"/>
              </a:endParaRPr>
            </a:p>
          </p:txBody>
        </p:sp>
        <p:pic>
          <p:nvPicPr>
            <p:cNvPr id="462" name="Google Shape;462;p59" title="checks.png"/>
            <p:cNvPicPr preferRelativeResize="0"/>
            <p:nvPr/>
          </p:nvPicPr>
          <p:blipFill>
            <a:blip r:embed="rId6">
              <a:alphaModFix/>
            </a:blip>
            <a:stretch>
              <a:fillRect/>
            </a:stretch>
          </p:blipFill>
          <p:spPr>
            <a:xfrm>
              <a:off x="94438" y="1183763"/>
              <a:ext cx="364965" cy="329184"/>
            </a:xfrm>
            <a:prstGeom prst="rect">
              <a:avLst/>
            </a:prstGeom>
            <a:noFill/>
            <a:ln>
              <a:noFill/>
            </a:ln>
          </p:spPr>
        </p:pic>
      </p:grpSp>
      <p:grpSp>
        <p:nvGrpSpPr>
          <p:cNvPr id="463" name="Google Shape;463;p59"/>
          <p:cNvGrpSpPr/>
          <p:nvPr/>
        </p:nvGrpSpPr>
        <p:grpSpPr>
          <a:xfrm>
            <a:off x="94438" y="2571750"/>
            <a:ext cx="8954463" cy="762000"/>
            <a:chOff x="94438" y="2571750"/>
            <a:chExt cx="8954463" cy="762000"/>
          </a:xfrm>
        </p:grpSpPr>
        <p:sp>
          <p:nvSpPr>
            <p:cNvPr id="464" name="Google Shape;464;p59"/>
            <p:cNvSpPr/>
            <p:nvPr/>
          </p:nvSpPr>
          <p:spPr>
            <a:xfrm>
              <a:off x="95250" y="2571750"/>
              <a:ext cx="8953500" cy="7620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65" name="Google Shape;465;p59"/>
            <p:cNvSpPr txBox="1"/>
            <p:nvPr/>
          </p:nvSpPr>
          <p:spPr>
            <a:xfrm>
              <a:off x="619125" y="2571750"/>
              <a:ext cx="10479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400">
                  <a:solidFill>
                    <a:srgbClr val="FFFFFF"/>
                  </a:solidFill>
                  <a:latin typeface="Arial"/>
                  <a:ea typeface="Arial"/>
                  <a:cs typeface="Arial"/>
                  <a:sym typeface="Arial"/>
                </a:rPr>
                <a:t>Product ID</a:t>
              </a:r>
              <a:endParaRPr b="1" sz="1400">
                <a:solidFill>
                  <a:srgbClr val="FFFFFF"/>
                </a:solidFill>
                <a:latin typeface="Arial"/>
                <a:ea typeface="Arial"/>
                <a:cs typeface="Arial"/>
                <a:sym typeface="Arial"/>
              </a:endParaRPr>
            </a:p>
          </p:txBody>
        </p:sp>
        <p:sp>
          <p:nvSpPr>
            <p:cNvPr id="466" name="Google Shape;466;p59"/>
            <p:cNvSpPr txBox="1"/>
            <p:nvPr/>
          </p:nvSpPr>
          <p:spPr>
            <a:xfrm>
              <a:off x="1714500" y="2571750"/>
              <a:ext cx="247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CCCCCC"/>
                  </a:solidFill>
                  <a:latin typeface="Arial"/>
                  <a:ea typeface="Arial"/>
                  <a:cs typeface="Arial"/>
                  <a:sym typeface="Arial"/>
                </a:rPr>
                <a:t>Fragile, inconsistent strings (The "CPE Problem").</a:t>
              </a:r>
              <a:endParaRPr sz="1300">
                <a:solidFill>
                  <a:srgbClr val="CCCCCC"/>
                </a:solidFill>
                <a:latin typeface="Arial"/>
                <a:ea typeface="Arial"/>
                <a:cs typeface="Arial"/>
                <a:sym typeface="Arial"/>
              </a:endParaRPr>
            </a:p>
          </p:txBody>
        </p:sp>
        <p:sp>
          <p:nvSpPr>
            <p:cNvPr id="467" name="Google Shape;467;p59"/>
            <p:cNvSpPr txBox="1"/>
            <p:nvPr/>
          </p:nvSpPr>
          <p:spPr>
            <a:xfrm>
              <a:off x="4286250" y="2571750"/>
              <a:ext cx="247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300">
                  <a:solidFill>
                    <a:srgbClr val="FFFFFF"/>
                  </a:solidFill>
                  <a:latin typeface="Arial"/>
                  <a:ea typeface="Arial"/>
                  <a:cs typeface="Arial"/>
                  <a:sym typeface="Arial"/>
                </a:rPr>
                <a:t>Upstream Authoritative Identity (Vendor → Product).</a:t>
              </a:r>
              <a:endParaRPr b="1" sz="1300">
                <a:solidFill>
                  <a:srgbClr val="FFFFFF"/>
                </a:solidFill>
                <a:latin typeface="Arial"/>
                <a:ea typeface="Arial"/>
                <a:cs typeface="Arial"/>
                <a:sym typeface="Arial"/>
              </a:endParaRPr>
            </a:p>
          </p:txBody>
        </p:sp>
        <p:sp>
          <p:nvSpPr>
            <p:cNvPr id="468" name="Google Shape;468;p59"/>
            <p:cNvSpPr txBox="1"/>
            <p:nvPr/>
          </p:nvSpPr>
          <p:spPr>
            <a:xfrm>
              <a:off x="6858000" y="2571750"/>
              <a:ext cx="21909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93C47D"/>
                  </a:solidFill>
                  <a:latin typeface="Arial"/>
                  <a:ea typeface="Arial"/>
                  <a:cs typeface="Arial"/>
                  <a:sym typeface="Arial"/>
                </a:rPr>
                <a:t>Instant Matching: Automation knows what is affected.</a:t>
              </a:r>
              <a:endParaRPr sz="1300">
                <a:solidFill>
                  <a:srgbClr val="93C47D"/>
                </a:solidFill>
                <a:latin typeface="Arial"/>
                <a:ea typeface="Arial"/>
                <a:cs typeface="Arial"/>
                <a:sym typeface="Arial"/>
              </a:endParaRPr>
            </a:p>
          </p:txBody>
        </p:sp>
        <p:pic>
          <p:nvPicPr>
            <p:cNvPr id="469" name="Google Shape;469;p59" title="barcode.png"/>
            <p:cNvPicPr preferRelativeResize="0"/>
            <p:nvPr/>
          </p:nvPicPr>
          <p:blipFill>
            <a:blip r:embed="rId7">
              <a:alphaModFix/>
            </a:blip>
            <a:stretch>
              <a:fillRect/>
            </a:stretch>
          </p:blipFill>
          <p:spPr>
            <a:xfrm>
              <a:off x="94438" y="2773300"/>
              <a:ext cx="453778" cy="297180"/>
            </a:xfrm>
            <a:prstGeom prst="rect">
              <a:avLst/>
            </a:prstGeom>
            <a:noFill/>
            <a:ln>
              <a:noFill/>
            </a:ln>
          </p:spPr>
        </p:pic>
      </p:grpSp>
      <p:grpSp>
        <p:nvGrpSpPr>
          <p:cNvPr id="470" name="Google Shape;470;p59"/>
          <p:cNvGrpSpPr/>
          <p:nvPr/>
        </p:nvGrpSpPr>
        <p:grpSpPr>
          <a:xfrm>
            <a:off x="94438" y="1762125"/>
            <a:ext cx="8954463" cy="762000"/>
            <a:chOff x="94438" y="1762125"/>
            <a:chExt cx="8954463" cy="762000"/>
          </a:xfrm>
        </p:grpSpPr>
        <p:sp>
          <p:nvSpPr>
            <p:cNvPr id="471" name="Google Shape;471;p59"/>
            <p:cNvSpPr/>
            <p:nvPr/>
          </p:nvSpPr>
          <p:spPr>
            <a:xfrm>
              <a:off x="95250" y="1762125"/>
              <a:ext cx="8953500" cy="7620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72" name="Google Shape;472;p59"/>
            <p:cNvSpPr txBox="1"/>
            <p:nvPr/>
          </p:nvSpPr>
          <p:spPr>
            <a:xfrm>
              <a:off x="619125" y="1762125"/>
              <a:ext cx="10479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400">
                  <a:solidFill>
                    <a:srgbClr val="FFFFFF"/>
                  </a:solidFill>
                  <a:latin typeface="Arial"/>
                  <a:ea typeface="Arial"/>
                  <a:cs typeface="Arial"/>
                  <a:sym typeface="Arial"/>
                </a:rPr>
                <a:t>Root Cause</a:t>
              </a:r>
              <a:endParaRPr b="1" sz="1400">
                <a:solidFill>
                  <a:srgbClr val="FFFFFF"/>
                </a:solidFill>
                <a:latin typeface="Arial"/>
                <a:ea typeface="Arial"/>
                <a:cs typeface="Arial"/>
                <a:sym typeface="Arial"/>
              </a:endParaRPr>
            </a:p>
          </p:txBody>
        </p:sp>
        <p:sp>
          <p:nvSpPr>
            <p:cNvPr id="473" name="Google Shape;473;p59"/>
            <p:cNvSpPr txBox="1"/>
            <p:nvPr/>
          </p:nvSpPr>
          <p:spPr>
            <a:xfrm>
              <a:off x="1714500" y="1762125"/>
              <a:ext cx="247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CCCCCC"/>
                  </a:solidFill>
                  <a:latin typeface="Arial"/>
                  <a:ea typeface="Arial"/>
                  <a:cs typeface="Arial"/>
                  <a:sym typeface="Arial"/>
                </a:rPr>
                <a:t>Broad, inconsistent CWEs (the "dumping ground").</a:t>
              </a:r>
              <a:endParaRPr sz="1300">
                <a:solidFill>
                  <a:srgbClr val="CCCCCC"/>
                </a:solidFill>
                <a:latin typeface="Arial"/>
                <a:ea typeface="Arial"/>
                <a:cs typeface="Arial"/>
                <a:sym typeface="Arial"/>
              </a:endParaRPr>
            </a:p>
          </p:txBody>
        </p:sp>
        <p:sp>
          <p:nvSpPr>
            <p:cNvPr id="474" name="Google Shape;474;p59"/>
            <p:cNvSpPr txBox="1"/>
            <p:nvPr/>
          </p:nvSpPr>
          <p:spPr>
            <a:xfrm>
              <a:off x="4286250" y="1762125"/>
              <a:ext cx="247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 sz="1300">
                  <a:solidFill>
                    <a:srgbClr val="FFFFFF"/>
                  </a:solidFill>
                  <a:latin typeface="Arial"/>
                  <a:ea typeface="Arial"/>
                  <a:cs typeface="Arial"/>
                  <a:sym typeface="Arial"/>
                </a:rPr>
                <a:t>Mandated granular CWEs via hierarchy traversal.</a:t>
              </a:r>
              <a:endParaRPr b="1" sz="1300">
                <a:solidFill>
                  <a:srgbClr val="FFFFFF"/>
                </a:solidFill>
                <a:latin typeface="Arial"/>
                <a:ea typeface="Arial"/>
                <a:cs typeface="Arial"/>
                <a:sym typeface="Arial"/>
              </a:endParaRPr>
            </a:p>
          </p:txBody>
        </p:sp>
        <p:sp>
          <p:nvSpPr>
            <p:cNvPr id="475" name="Google Shape;475;p59"/>
            <p:cNvSpPr txBox="1"/>
            <p:nvPr/>
          </p:nvSpPr>
          <p:spPr>
            <a:xfrm>
              <a:off x="6858000" y="1762125"/>
              <a:ext cx="21909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93C47D"/>
                  </a:solidFill>
                  <a:latin typeface="Arial"/>
                  <a:ea typeface="Arial"/>
                  <a:cs typeface="Arial"/>
                  <a:sym typeface="Arial"/>
                </a:rPr>
                <a:t>Pattern Visibility: Identify recurring failure classes.</a:t>
              </a:r>
              <a:endParaRPr sz="1300">
                <a:solidFill>
                  <a:srgbClr val="93C47D"/>
                </a:solidFill>
                <a:latin typeface="Arial"/>
                <a:ea typeface="Arial"/>
                <a:cs typeface="Arial"/>
                <a:sym typeface="Arial"/>
              </a:endParaRPr>
            </a:p>
          </p:txBody>
        </p:sp>
        <p:pic>
          <p:nvPicPr>
            <p:cNvPr id="476" name="Google Shape;476;p59" title="root cause.png"/>
            <p:cNvPicPr preferRelativeResize="0"/>
            <p:nvPr/>
          </p:nvPicPr>
          <p:blipFill>
            <a:blip r:embed="rId8">
              <a:alphaModFix/>
            </a:blip>
            <a:stretch>
              <a:fillRect/>
            </a:stretch>
          </p:blipFill>
          <p:spPr>
            <a:xfrm>
              <a:off x="94438" y="2005575"/>
              <a:ext cx="456240" cy="27510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10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0" name="Shape 480"/>
        <p:cNvGrpSpPr/>
        <p:nvPr/>
      </p:nvGrpSpPr>
      <p:grpSpPr>
        <a:xfrm>
          <a:off x="0" y="0"/>
          <a:ext cx="0" cy="0"/>
          <a:chOff x="0" y="0"/>
          <a:chExt cx="0" cy="0"/>
        </a:xfrm>
      </p:grpSpPr>
      <p:grpSp>
        <p:nvGrpSpPr>
          <p:cNvPr id="481" name="Google Shape;481;p60"/>
          <p:cNvGrpSpPr/>
          <p:nvPr/>
        </p:nvGrpSpPr>
        <p:grpSpPr>
          <a:xfrm>
            <a:off x="4667250" y="2714570"/>
            <a:ext cx="4095900" cy="1523975"/>
            <a:chOff x="4667250" y="2714625"/>
            <a:chExt cx="4095900" cy="1238400"/>
          </a:xfrm>
        </p:grpSpPr>
        <p:sp>
          <p:nvSpPr>
            <p:cNvPr id="482" name="Google Shape;482;p60"/>
            <p:cNvSpPr/>
            <p:nvPr/>
          </p:nvSpPr>
          <p:spPr>
            <a:xfrm>
              <a:off x="4667250" y="2714625"/>
              <a:ext cx="4095900" cy="1238400"/>
            </a:xfrm>
            <a:prstGeom prst="roundRect">
              <a:avLst>
                <a:gd fmla="val 6153" name="adj"/>
              </a:avLst>
            </a:prstGeom>
            <a:solidFill>
              <a:srgbClr val="FFFFFF">
                <a:alpha val="10000"/>
              </a:srgbClr>
            </a:solidFill>
            <a:ln>
              <a:noFill/>
            </a:ln>
          </p:spPr>
          <p:txBody>
            <a:bodyPr anchorCtr="0" anchor="b" bIns="0" lIns="0" spcFirstLastPara="1" rIns="0" wrap="square" tIns="0">
              <a:noAutofit/>
            </a:bodyPr>
            <a:lstStyle/>
            <a:p>
              <a:pPr indent="0" lvl="0" marL="0" rtl="0" algn="l">
                <a:spcBef>
                  <a:spcPts val="0"/>
                </a:spcBef>
                <a:spcAft>
                  <a:spcPts val="0"/>
                </a:spcAft>
                <a:buNone/>
              </a:pPr>
              <a:r>
                <a:t/>
              </a:r>
              <a:endParaRPr sz="1900"/>
            </a:p>
          </p:txBody>
        </p:sp>
        <p:sp>
          <p:nvSpPr>
            <p:cNvPr id="483" name="Google Shape;483;p60"/>
            <p:cNvSpPr txBox="1"/>
            <p:nvPr/>
          </p:nvSpPr>
          <p:spPr>
            <a:xfrm>
              <a:off x="4857750" y="3091038"/>
              <a:ext cx="3714900" cy="528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en" sz="1900">
                  <a:solidFill>
                    <a:srgbClr val="FFFFFF"/>
                  </a:solidFill>
                  <a:latin typeface="Arial"/>
                  <a:ea typeface="Arial"/>
                  <a:cs typeface="Arial"/>
                  <a:sym typeface="Arial"/>
                </a:rPr>
                <a:t>Move quality upstream</a:t>
              </a:r>
              <a:r>
                <a:rPr b="0" lang="en" sz="1900">
                  <a:solidFill>
                    <a:srgbClr val="FFFFFF"/>
                  </a:solidFill>
                  <a:latin typeface="Arial"/>
                  <a:ea typeface="Arial"/>
                  <a:cs typeface="Arial"/>
                  <a:sym typeface="Arial"/>
                </a:rPr>
                <a:t> to the CNAs</a:t>
              </a:r>
              <a:endParaRPr b="0" sz="1900">
                <a:solidFill>
                  <a:srgbClr val="FFFFFF"/>
                </a:solidFill>
                <a:latin typeface="Arial"/>
                <a:ea typeface="Arial"/>
                <a:cs typeface="Arial"/>
                <a:sym typeface="Arial"/>
              </a:endParaRPr>
            </a:p>
          </p:txBody>
        </p:sp>
      </p:grpSp>
      <p:pic>
        <p:nvPicPr>
          <p:cNvPr id="484" name="Google Shape;484;p60" title="upstream.png"/>
          <p:cNvPicPr preferRelativeResize="0"/>
          <p:nvPr/>
        </p:nvPicPr>
        <p:blipFill rotWithShape="1">
          <a:blip r:embed="rId4">
            <a:alphaModFix/>
          </a:blip>
          <a:srcRect b="0" l="5760" r="5760" t="0"/>
          <a:stretch/>
        </p:blipFill>
        <p:spPr>
          <a:xfrm>
            <a:off x="4667241" y="2817166"/>
            <a:ext cx="548700" cy="360600"/>
          </a:xfrm>
          <a:prstGeom prst="rect">
            <a:avLst/>
          </a:prstGeom>
          <a:noFill/>
          <a:ln>
            <a:noFill/>
          </a:ln>
        </p:spPr>
      </p:pic>
      <p:sp>
        <p:nvSpPr>
          <p:cNvPr id="485" name="Google Shape;485;p60"/>
          <p:cNvSpPr txBox="1"/>
          <p:nvPr/>
        </p:nvSpPr>
        <p:spPr>
          <a:xfrm>
            <a:off x="381000" y="381000"/>
            <a:ext cx="83820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4200">
                <a:solidFill>
                  <a:srgbClr val="FFFFFF"/>
                </a:solidFill>
                <a:latin typeface="Arial"/>
                <a:ea typeface="Arial"/>
                <a:cs typeface="Arial"/>
                <a:sym typeface="Arial"/>
              </a:rPr>
              <a:t>Main takeaways</a:t>
            </a:r>
            <a:endParaRPr b="1" sz="4200">
              <a:solidFill>
                <a:srgbClr val="FFFFFF"/>
              </a:solidFill>
              <a:latin typeface="Arial"/>
              <a:ea typeface="Arial"/>
              <a:cs typeface="Arial"/>
              <a:sym typeface="Arial"/>
            </a:endParaRPr>
          </a:p>
        </p:txBody>
      </p:sp>
      <p:grpSp>
        <p:nvGrpSpPr>
          <p:cNvPr id="486" name="Google Shape;486;p60"/>
          <p:cNvGrpSpPr/>
          <p:nvPr/>
        </p:nvGrpSpPr>
        <p:grpSpPr>
          <a:xfrm>
            <a:off x="381000" y="1333500"/>
            <a:ext cx="4095900" cy="1238400"/>
            <a:chOff x="381000" y="1333500"/>
            <a:chExt cx="4095900" cy="1238400"/>
          </a:xfrm>
        </p:grpSpPr>
        <p:sp>
          <p:nvSpPr>
            <p:cNvPr id="487" name="Google Shape;487;p60"/>
            <p:cNvSpPr/>
            <p:nvPr/>
          </p:nvSpPr>
          <p:spPr>
            <a:xfrm>
              <a:off x="381000" y="1333500"/>
              <a:ext cx="4095900" cy="1238400"/>
            </a:xfrm>
            <a:prstGeom prst="roundRect">
              <a:avLst>
                <a:gd fmla="val 6153"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900"/>
            </a:p>
          </p:txBody>
        </p:sp>
        <p:sp>
          <p:nvSpPr>
            <p:cNvPr id="488" name="Google Shape;488;p60"/>
            <p:cNvSpPr txBox="1"/>
            <p:nvPr/>
          </p:nvSpPr>
          <p:spPr>
            <a:xfrm>
              <a:off x="571500" y="1857375"/>
              <a:ext cx="3714900" cy="61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0" lang="en" sz="1900">
                  <a:solidFill>
                    <a:srgbClr val="FFFFFF"/>
                  </a:solidFill>
                  <a:latin typeface="Arial"/>
                  <a:ea typeface="Arial"/>
                  <a:cs typeface="Arial"/>
                  <a:sym typeface="Arial"/>
                </a:rPr>
                <a:t>Set a </a:t>
              </a:r>
              <a:r>
                <a:rPr b="1" lang="en" sz="1900">
                  <a:solidFill>
                    <a:srgbClr val="FFFFFF"/>
                  </a:solidFill>
                  <a:latin typeface="Arial"/>
                  <a:ea typeface="Arial"/>
                  <a:cs typeface="Arial"/>
                  <a:sym typeface="Arial"/>
                </a:rPr>
                <a:t>North Star</a:t>
              </a:r>
              <a:r>
                <a:rPr b="0" lang="en" sz="1900">
                  <a:solidFill>
                    <a:srgbClr val="FFFFFF"/>
                  </a:solidFill>
                  <a:latin typeface="Arial"/>
                  <a:ea typeface="Arial"/>
                  <a:cs typeface="Arial"/>
                  <a:sym typeface="Arial"/>
                </a:rPr>
                <a:t> informed by other sectors</a:t>
              </a:r>
              <a:endParaRPr b="0" sz="1900">
                <a:solidFill>
                  <a:srgbClr val="FFFFFF"/>
                </a:solidFill>
                <a:latin typeface="Arial"/>
                <a:ea typeface="Arial"/>
                <a:cs typeface="Arial"/>
                <a:sym typeface="Arial"/>
              </a:endParaRPr>
            </a:p>
          </p:txBody>
        </p:sp>
      </p:grpSp>
      <p:grpSp>
        <p:nvGrpSpPr>
          <p:cNvPr id="489" name="Google Shape;489;p60"/>
          <p:cNvGrpSpPr/>
          <p:nvPr/>
        </p:nvGrpSpPr>
        <p:grpSpPr>
          <a:xfrm>
            <a:off x="4667250" y="1333500"/>
            <a:ext cx="4095900" cy="1238400"/>
            <a:chOff x="4667250" y="1333500"/>
            <a:chExt cx="4095900" cy="1238400"/>
          </a:xfrm>
        </p:grpSpPr>
        <p:sp>
          <p:nvSpPr>
            <p:cNvPr id="490" name="Google Shape;490;p60"/>
            <p:cNvSpPr/>
            <p:nvPr/>
          </p:nvSpPr>
          <p:spPr>
            <a:xfrm>
              <a:off x="4667250" y="1333500"/>
              <a:ext cx="4095900" cy="1238400"/>
            </a:xfrm>
            <a:prstGeom prst="roundRect">
              <a:avLst>
                <a:gd fmla="val 6153"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900"/>
            </a:p>
          </p:txBody>
        </p:sp>
        <p:sp>
          <p:nvSpPr>
            <p:cNvPr id="491" name="Google Shape;491;p60"/>
            <p:cNvSpPr txBox="1"/>
            <p:nvPr/>
          </p:nvSpPr>
          <p:spPr>
            <a:xfrm>
              <a:off x="4857750" y="1857375"/>
              <a:ext cx="3714900" cy="61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0" lang="en" sz="1900">
                  <a:solidFill>
                    <a:srgbClr val="FFFFFF"/>
                  </a:solidFill>
                  <a:latin typeface="Arial"/>
                  <a:ea typeface="Arial"/>
                  <a:cs typeface="Arial"/>
                  <a:sym typeface="Arial"/>
                </a:rPr>
                <a:t>Think like </a:t>
              </a:r>
              <a:r>
                <a:rPr b="1" lang="en" sz="1900">
                  <a:solidFill>
                    <a:srgbClr val="FFFFFF"/>
                  </a:solidFill>
                  <a:latin typeface="Arial"/>
                  <a:ea typeface="Arial"/>
                  <a:cs typeface="Arial"/>
                  <a:sym typeface="Arial"/>
                </a:rPr>
                <a:t>product managers</a:t>
              </a:r>
              <a:endParaRPr b="0" sz="1900">
                <a:solidFill>
                  <a:srgbClr val="FFFFFF"/>
                </a:solidFill>
                <a:latin typeface="Arial"/>
                <a:ea typeface="Arial"/>
                <a:cs typeface="Arial"/>
                <a:sym typeface="Arial"/>
              </a:endParaRPr>
            </a:p>
          </p:txBody>
        </p:sp>
      </p:grpSp>
      <p:grpSp>
        <p:nvGrpSpPr>
          <p:cNvPr id="492" name="Google Shape;492;p60"/>
          <p:cNvGrpSpPr/>
          <p:nvPr/>
        </p:nvGrpSpPr>
        <p:grpSpPr>
          <a:xfrm>
            <a:off x="381000" y="2714570"/>
            <a:ext cx="3990226" cy="1464408"/>
            <a:chOff x="381000" y="2714625"/>
            <a:chExt cx="4095900" cy="1238400"/>
          </a:xfrm>
        </p:grpSpPr>
        <p:sp>
          <p:nvSpPr>
            <p:cNvPr id="493" name="Google Shape;493;p60"/>
            <p:cNvSpPr/>
            <p:nvPr/>
          </p:nvSpPr>
          <p:spPr>
            <a:xfrm>
              <a:off x="381000" y="2714625"/>
              <a:ext cx="4095900" cy="1238400"/>
            </a:xfrm>
            <a:prstGeom prst="roundRect">
              <a:avLst>
                <a:gd fmla="val 6153" name="adj"/>
              </a:avLst>
            </a:prstGeom>
            <a:solidFill>
              <a:srgbClr val="FFFFFF">
                <a:alpha val="10000"/>
              </a:srgbClr>
            </a:solidFill>
            <a:ln>
              <a:noFill/>
            </a:ln>
          </p:spPr>
          <p:txBody>
            <a:bodyPr anchorCtr="0" anchor="b" bIns="0" lIns="0" spcFirstLastPara="1" rIns="0" wrap="square" tIns="0">
              <a:noAutofit/>
            </a:bodyPr>
            <a:lstStyle/>
            <a:p>
              <a:pPr indent="0" lvl="0" marL="0" rtl="0" algn="l">
                <a:spcBef>
                  <a:spcPts val="0"/>
                </a:spcBef>
                <a:spcAft>
                  <a:spcPts val="0"/>
                </a:spcAft>
                <a:buNone/>
              </a:pPr>
              <a:r>
                <a:t/>
              </a:r>
              <a:endParaRPr sz="1850"/>
            </a:p>
          </p:txBody>
        </p:sp>
        <p:sp>
          <p:nvSpPr>
            <p:cNvPr id="494" name="Google Shape;494;p60"/>
            <p:cNvSpPr txBox="1"/>
            <p:nvPr/>
          </p:nvSpPr>
          <p:spPr>
            <a:xfrm>
              <a:off x="571500" y="3151642"/>
              <a:ext cx="3714900" cy="7227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0" lang="en" sz="1850">
                  <a:solidFill>
                    <a:srgbClr val="FFFFFF"/>
                  </a:solidFill>
                  <a:latin typeface="Arial"/>
                  <a:ea typeface="Arial"/>
                  <a:cs typeface="Arial"/>
                  <a:sym typeface="Arial"/>
                </a:rPr>
                <a:t>Focus on </a:t>
              </a:r>
              <a:r>
                <a:rPr b="1" lang="en" sz="1850">
                  <a:solidFill>
                    <a:srgbClr val="FFFFFF"/>
                  </a:solidFill>
                  <a:latin typeface="Arial"/>
                  <a:ea typeface="Arial"/>
                  <a:cs typeface="Arial"/>
                  <a:sym typeface="Arial"/>
                </a:rPr>
                <a:t>CVE quality</a:t>
              </a:r>
              <a:r>
                <a:rPr b="0" lang="en" sz="1850">
                  <a:solidFill>
                    <a:srgbClr val="FFFFFF"/>
                  </a:solidFill>
                  <a:latin typeface="Arial"/>
                  <a:ea typeface="Arial"/>
                  <a:cs typeface="Arial"/>
                  <a:sym typeface="Arial"/>
                </a:rPr>
                <a:t> (Complete, Accurate, Timely) as measured by the </a:t>
              </a:r>
              <a:r>
                <a:rPr b="1" i="1" lang="en" sz="1850">
                  <a:solidFill>
                    <a:srgbClr val="FFFFFF"/>
                  </a:solidFill>
                  <a:latin typeface="Arial"/>
                  <a:ea typeface="Arial"/>
                  <a:cs typeface="Arial"/>
                  <a:sym typeface="Arial"/>
                </a:rPr>
                <a:t>downstream consumers</a:t>
              </a:r>
              <a:endParaRPr b="0" i="1" sz="1850">
                <a:solidFill>
                  <a:srgbClr val="FFFFFF"/>
                </a:solidFill>
                <a:latin typeface="Arial"/>
                <a:ea typeface="Arial"/>
                <a:cs typeface="Arial"/>
                <a:sym typeface="Arial"/>
              </a:endParaRPr>
            </a:p>
          </p:txBody>
        </p:sp>
      </p:grpSp>
      <p:sp>
        <p:nvSpPr>
          <p:cNvPr id="495" name="Google Shape;495;p60"/>
          <p:cNvSpPr txBox="1"/>
          <p:nvPr/>
        </p:nvSpPr>
        <p:spPr>
          <a:xfrm>
            <a:off x="381000" y="4238625"/>
            <a:ext cx="83820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i="1" lang="en" sz="2000">
                <a:solidFill>
                  <a:srgbClr val="FFFFFF"/>
                </a:solidFill>
                <a:latin typeface="Arial"/>
                <a:ea typeface="Arial"/>
                <a:cs typeface="Arial"/>
                <a:sym typeface="Arial"/>
              </a:rPr>
              <a:t>Let’s make 2026 the year of CVE record quality!</a:t>
            </a:r>
            <a:endParaRPr b="0" i="1" sz="2000">
              <a:solidFill>
                <a:srgbClr val="FFFFFF"/>
              </a:solidFill>
              <a:latin typeface="Arial"/>
              <a:ea typeface="Arial"/>
              <a:cs typeface="Arial"/>
              <a:sym typeface="Arial"/>
            </a:endParaRPr>
          </a:p>
        </p:txBody>
      </p:sp>
      <p:pic>
        <p:nvPicPr>
          <p:cNvPr id="496" name="Google Shape;496;p60" title="star.png"/>
          <p:cNvPicPr preferRelativeResize="0"/>
          <p:nvPr/>
        </p:nvPicPr>
        <p:blipFill>
          <a:blip r:embed="rId5">
            <a:alphaModFix/>
          </a:blip>
          <a:stretch>
            <a:fillRect/>
          </a:stretch>
        </p:blipFill>
        <p:spPr>
          <a:xfrm>
            <a:off x="380730" y="2714635"/>
            <a:ext cx="454392" cy="463130"/>
          </a:xfrm>
          <a:prstGeom prst="rect">
            <a:avLst/>
          </a:prstGeom>
          <a:noFill/>
          <a:ln>
            <a:noFill/>
          </a:ln>
        </p:spPr>
      </p:pic>
      <p:pic>
        <p:nvPicPr>
          <p:cNvPr id="497" name="Google Shape;497;p60" title="compass.png"/>
          <p:cNvPicPr preferRelativeResize="0"/>
          <p:nvPr/>
        </p:nvPicPr>
        <p:blipFill>
          <a:blip r:embed="rId6">
            <a:alphaModFix/>
          </a:blip>
          <a:stretch>
            <a:fillRect/>
          </a:stretch>
        </p:blipFill>
        <p:spPr>
          <a:xfrm>
            <a:off x="381005" y="1333490"/>
            <a:ext cx="453835" cy="489222"/>
          </a:xfrm>
          <a:prstGeom prst="rect">
            <a:avLst/>
          </a:prstGeom>
          <a:noFill/>
          <a:ln>
            <a:noFill/>
          </a:ln>
        </p:spPr>
      </p:pic>
      <p:pic>
        <p:nvPicPr>
          <p:cNvPr id="498" name="Google Shape;498;p60" title="Product Management.png"/>
          <p:cNvPicPr preferRelativeResize="0"/>
          <p:nvPr/>
        </p:nvPicPr>
        <p:blipFill>
          <a:blip r:embed="rId7">
            <a:alphaModFix/>
          </a:blip>
          <a:stretch>
            <a:fillRect/>
          </a:stretch>
        </p:blipFill>
        <p:spPr>
          <a:xfrm>
            <a:off x="4667250" y="1333492"/>
            <a:ext cx="639446" cy="463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1"/>
          <p:cNvSpPr/>
          <p:nvPr/>
        </p:nvSpPr>
        <p:spPr>
          <a:xfrm>
            <a:off x="3" y="0"/>
            <a:ext cx="9144000" cy="5143500"/>
          </a:xfrm>
          <a:prstGeom prst="rect">
            <a:avLst/>
          </a:prstGeom>
          <a:solidFill>
            <a:srgbClr val="0C488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03" name="Google Shape;503;p61"/>
          <p:cNvSpPr txBox="1"/>
          <p:nvPr/>
        </p:nvSpPr>
        <p:spPr>
          <a:xfrm>
            <a:off x="2925600" y="2263950"/>
            <a:ext cx="3292800" cy="6156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en" sz="4000">
                <a:solidFill>
                  <a:srgbClr val="FFFFFF"/>
                </a:solidFill>
                <a:latin typeface="Arial"/>
                <a:ea typeface="Arial"/>
                <a:cs typeface="Arial"/>
                <a:sym typeface="Arial"/>
              </a:rPr>
              <a:t>Thank You!</a:t>
            </a:r>
            <a:endParaRPr b="1" sz="4000">
              <a:solidFill>
                <a:srgbClr val="FFFFFF"/>
              </a:solidFill>
              <a:latin typeface="Arial"/>
              <a:ea typeface="Arial"/>
              <a:cs typeface="Arial"/>
              <a:sym typeface="Arial"/>
            </a:endParaRPr>
          </a:p>
        </p:txBody>
      </p:sp>
      <p:pic>
        <p:nvPicPr>
          <p:cNvPr id="504" name="Google Shape;504;p61"/>
          <p:cNvPicPr preferRelativeResize="0"/>
          <p:nvPr/>
        </p:nvPicPr>
        <p:blipFill rotWithShape="1">
          <a:blip r:embed="rId3">
            <a:alphaModFix/>
          </a:blip>
          <a:srcRect b="0" l="0" r="0" t="0"/>
          <a:stretch/>
        </p:blipFill>
        <p:spPr>
          <a:xfrm>
            <a:off x="205488" y="813545"/>
            <a:ext cx="1371600" cy="1371600"/>
          </a:xfrm>
          <a:prstGeom prst="rect">
            <a:avLst/>
          </a:prstGeom>
          <a:noFill/>
          <a:ln>
            <a:noFill/>
          </a:ln>
        </p:spPr>
      </p:pic>
      <p:sp>
        <p:nvSpPr>
          <p:cNvPr id="505" name="Google Shape;505;p61"/>
          <p:cNvSpPr txBox="1"/>
          <p:nvPr/>
        </p:nvSpPr>
        <p:spPr>
          <a:xfrm>
            <a:off x="-12" y="13145"/>
            <a:ext cx="1782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rPr>
              <a:t>Play with the prototype</a:t>
            </a:r>
            <a:endParaRPr sz="2000">
              <a:solidFill>
                <a:schemeClr val="lt1"/>
              </a:solidFill>
            </a:endParaRPr>
          </a:p>
        </p:txBody>
      </p:sp>
      <p:sp>
        <p:nvSpPr>
          <p:cNvPr id="506" name="Google Shape;506;p61"/>
          <p:cNvSpPr txBox="1"/>
          <p:nvPr/>
        </p:nvSpPr>
        <p:spPr>
          <a:xfrm>
            <a:off x="1601572" y="3955345"/>
            <a:ext cx="4022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rPr>
              <a:t>Join the conversation using this webform to improve these ideas</a:t>
            </a:r>
            <a:endParaRPr sz="2000">
              <a:solidFill>
                <a:schemeClr val="lt1"/>
              </a:solidFill>
            </a:endParaRPr>
          </a:p>
        </p:txBody>
      </p:sp>
      <p:pic>
        <p:nvPicPr>
          <p:cNvPr id="507" name="Google Shape;507;p61" title="Join CWG.png"/>
          <p:cNvPicPr preferRelativeResize="0"/>
          <p:nvPr/>
        </p:nvPicPr>
        <p:blipFill>
          <a:blip r:embed="rId4">
            <a:alphaModFix/>
          </a:blip>
          <a:stretch>
            <a:fillRect/>
          </a:stretch>
        </p:blipFill>
        <p:spPr>
          <a:xfrm>
            <a:off x="7115275" y="813557"/>
            <a:ext cx="1371600" cy="1371600"/>
          </a:xfrm>
          <a:prstGeom prst="rect">
            <a:avLst/>
          </a:prstGeom>
          <a:noFill/>
          <a:ln>
            <a:noFill/>
          </a:ln>
        </p:spPr>
      </p:pic>
      <p:sp>
        <p:nvSpPr>
          <p:cNvPr id="508" name="Google Shape;508;p61"/>
          <p:cNvSpPr txBox="1"/>
          <p:nvPr/>
        </p:nvSpPr>
        <p:spPr>
          <a:xfrm>
            <a:off x="6609175" y="13145"/>
            <a:ext cx="2383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rPr>
              <a:t>Join the CVE Consumer WG</a:t>
            </a:r>
            <a:endParaRPr sz="2000">
              <a:solidFill>
                <a:schemeClr val="lt1"/>
              </a:solidFill>
            </a:endParaRPr>
          </a:p>
        </p:txBody>
      </p:sp>
      <p:pic>
        <p:nvPicPr>
          <p:cNvPr id="509" name="Google Shape;509;p61" title="Feedback form.png"/>
          <p:cNvPicPr preferRelativeResize="0"/>
          <p:nvPr/>
        </p:nvPicPr>
        <p:blipFill>
          <a:blip r:embed="rId5">
            <a:alphaModFix/>
          </a:blip>
          <a:stretch>
            <a:fillRect/>
          </a:stretch>
        </p:blipFill>
        <p:spPr>
          <a:xfrm>
            <a:off x="205500" y="3669750"/>
            <a:ext cx="1371600" cy="1371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2"/>
          <p:cNvSpPr/>
          <p:nvPr/>
        </p:nvSpPr>
        <p:spPr>
          <a:xfrm>
            <a:off x="3" y="0"/>
            <a:ext cx="9144000" cy="5143500"/>
          </a:xfrm>
          <a:prstGeom prst="rect">
            <a:avLst/>
          </a:prstGeom>
          <a:solidFill>
            <a:srgbClr val="0C488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14" name="Google Shape;514;p62"/>
          <p:cNvSpPr txBox="1"/>
          <p:nvPr/>
        </p:nvSpPr>
        <p:spPr>
          <a:xfrm>
            <a:off x="2925600" y="2263950"/>
            <a:ext cx="3292800" cy="6156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en" sz="4000">
                <a:solidFill>
                  <a:srgbClr val="FFFFFF"/>
                </a:solidFill>
                <a:latin typeface="Arial"/>
                <a:ea typeface="Arial"/>
                <a:cs typeface="Arial"/>
                <a:sym typeface="Arial"/>
              </a:rPr>
              <a:t>Extras</a:t>
            </a:r>
            <a:endParaRPr b="1" sz="4000">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8" name="Shape 518"/>
        <p:cNvGrpSpPr/>
        <p:nvPr/>
      </p:nvGrpSpPr>
      <p:grpSpPr>
        <a:xfrm>
          <a:off x="0" y="0"/>
          <a:ext cx="0" cy="0"/>
          <a:chOff x="0" y="0"/>
          <a:chExt cx="0" cy="0"/>
        </a:xfrm>
      </p:grpSpPr>
      <p:pic>
        <p:nvPicPr>
          <p:cNvPr id="519" name="Google Shape;519;p63"/>
          <p:cNvPicPr preferRelativeResize="0"/>
          <p:nvPr/>
        </p:nvPicPr>
        <p:blipFill rotWithShape="1">
          <a:blip r:embed="rId4">
            <a:alphaModFix/>
          </a:blip>
          <a:srcRect b="0" l="0" r="0" t="0"/>
          <a:stretch/>
        </p:blipFill>
        <p:spPr>
          <a:xfrm>
            <a:off x="0" y="0"/>
            <a:ext cx="9144000" cy="1038300"/>
          </a:xfrm>
          <a:prstGeom prst="rect">
            <a:avLst/>
          </a:prstGeom>
          <a:noFill/>
          <a:ln>
            <a:noFill/>
          </a:ln>
        </p:spPr>
      </p:pic>
      <p:pic>
        <p:nvPicPr>
          <p:cNvPr id="520" name="Google Shape;520;p63"/>
          <p:cNvPicPr preferRelativeResize="0"/>
          <p:nvPr/>
        </p:nvPicPr>
        <p:blipFill rotWithShape="1">
          <a:blip r:embed="rId5">
            <a:alphaModFix/>
          </a:blip>
          <a:srcRect b="0" l="0" r="0" t="0"/>
          <a:stretch/>
        </p:blipFill>
        <p:spPr>
          <a:xfrm>
            <a:off x="0" y="4191000"/>
            <a:ext cx="9144000" cy="952500"/>
          </a:xfrm>
          <a:prstGeom prst="rect">
            <a:avLst/>
          </a:prstGeom>
          <a:noFill/>
          <a:ln>
            <a:noFill/>
          </a:ln>
        </p:spPr>
      </p:pic>
      <p:sp>
        <p:nvSpPr>
          <p:cNvPr id="521" name="Google Shape;521;p63"/>
          <p:cNvSpPr txBox="1"/>
          <p:nvPr>
            <p:ph type="title"/>
          </p:nvPr>
        </p:nvSpPr>
        <p:spPr>
          <a:xfrm>
            <a:off x="762000" y="1381125"/>
            <a:ext cx="7620000" cy="2381400"/>
          </a:xfrm>
          <a:prstGeom prst="rect">
            <a:avLst/>
          </a:prstGeom>
          <a:solidFill>
            <a:srgbClr val="000000">
              <a:alpha val="0"/>
            </a:srgbClr>
          </a:solidFill>
          <a:ln>
            <a:noFill/>
          </a:ln>
        </p:spPr>
        <p:txBody>
          <a:bodyPr anchorCtr="0" anchor="ctr" bIns="0" lIns="0" spcFirstLastPara="1" rIns="0" wrap="square" tIns="0">
            <a:normAutofit fontScale="90000"/>
          </a:bodyPr>
          <a:lstStyle/>
          <a:p>
            <a:pPr indent="0" lvl="0" marL="0" rtl="0" algn="ctr">
              <a:spcBef>
                <a:spcPts val="0"/>
              </a:spcBef>
              <a:spcAft>
                <a:spcPts val="0"/>
              </a:spcAft>
              <a:buNone/>
            </a:pPr>
            <a:r>
              <a:rPr b="1" lang="en" sz="5400">
                <a:solidFill>
                  <a:srgbClr val="0F172A"/>
                </a:solidFill>
                <a:latin typeface="Oswald"/>
                <a:ea typeface="Oswald"/>
                <a:cs typeface="Oswald"/>
                <a:sym typeface="Oswald"/>
              </a:rPr>
              <a:t>How can </a:t>
            </a:r>
            <a:r>
              <a:rPr b="1" lang="en" sz="5400">
                <a:solidFill>
                  <a:srgbClr val="3B82F6"/>
                </a:solidFill>
                <a:latin typeface="Oswald"/>
                <a:ea typeface="Oswald"/>
                <a:cs typeface="Oswald"/>
                <a:sym typeface="Oswald"/>
              </a:rPr>
              <a:t>logged-in users</a:t>
            </a:r>
            <a:r>
              <a:rPr b="1" lang="en" sz="5400">
                <a:solidFill>
                  <a:srgbClr val="3B82F6"/>
                </a:solidFill>
                <a:latin typeface="Oswald"/>
                <a:ea typeface="Oswald"/>
                <a:cs typeface="Oswald"/>
                <a:sym typeface="Oswald"/>
              </a:rPr>
              <a:t> </a:t>
            </a:r>
            <a:r>
              <a:rPr b="1" lang="en" sz="5400">
                <a:solidFill>
                  <a:srgbClr val="0F172A"/>
                </a:solidFill>
                <a:latin typeface="Oswald"/>
                <a:ea typeface="Oswald"/>
                <a:cs typeface="Oswald"/>
                <a:sym typeface="Oswald"/>
              </a:rPr>
              <a:t>track</a:t>
            </a:r>
            <a:r>
              <a:rPr b="1" lang="en" sz="5400">
                <a:solidFill>
                  <a:srgbClr val="0F172A"/>
                </a:solidFill>
                <a:latin typeface="Oswald"/>
                <a:ea typeface="Oswald"/>
                <a:cs typeface="Oswald"/>
                <a:sym typeface="Oswald"/>
              </a:rPr>
              <a:t> CNAs, publishers, </a:t>
            </a:r>
            <a:endParaRPr b="1" sz="5400">
              <a:solidFill>
                <a:srgbClr val="0F172A"/>
              </a:solidFill>
              <a:latin typeface="Oswald"/>
              <a:ea typeface="Oswald"/>
              <a:cs typeface="Oswald"/>
              <a:sym typeface="Oswald"/>
            </a:endParaRPr>
          </a:p>
          <a:p>
            <a:pPr indent="0" lvl="0" marL="0" rtl="0" algn="ctr">
              <a:spcBef>
                <a:spcPts val="0"/>
              </a:spcBef>
              <a:spcAft>
                <a:spcPts val="0"/>
              </a:spcAft>
              <a:buNone/>
            </a:pPr>
            <a:r>
              <a:rPr b="1" lang="en" sz="5400">
                <a:solidFill>
                  <a:srgbClr val="0F172A"/>
                </a:solidFill>
                <a:latin typeface="Oswald"/>
                <a:ea typeface="Oswald"/>
                <a:cs typeface="Oswald"/>
                <a:sym typeface="Oswald"/>
              </a:rPr>
              <a:t>packages, CVEs?</a:t>
            </a:r>
            <a:endParaRPr b="1" sz="5400">
              <a:solidFill>
                <a:srgbClr val="0F172A"/>
              </a:solidFill>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64"/>
          <p:cNvPicPr preferRelativeResize="0"/>
          <p:nvPr/>
        </p:nvPicPr>
        <p:blipFill>
          <a:blip r:embed="rId3">
            <a:alphaModFix/>
          </a:blip>
          <a:stretch>
            <a:fillRect/>
          </a:stretch>
        </p:blipFill>
        <p:spPr>
          <a:xfrm>
            <a:off x="0" y="0"/>
            <a:ext cx="9144000" cy="5143505"/>
          </a:xfrm>
          <a:prstGeom prst="rect">
            <a:avLst/>
          </a:prstGeom>
          <a:noFill/>
          <a:ln>
            <a:noFill/>
          </a:ln>
        </p:spPr>
      </p:pic>
      <p:sp>
        <p:nvSpPr>
          <p:cNvPr id="527" name="Google Shape;527;p64"/>
          <p:cNvSpPr txBox="1"/>
          <p:nvPr/>
        </p:nvSpPr>
        <p:spPr>
          <a:xfrm>
            <a:off x="6261602" y="164113"/>
            <a:ext cx="2651700" cy="9234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Maria will get updates for specified CNAs, Products, and CVE records.</a:t>
            </a:r>
            <a:endParaRPr i="1"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6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66"/>
          <p:cNvPicPr preferRelativeResize="0"/>
          <p:nvPr/>
        </p:nvPicPr>
        <p:blipFill>
          <a:blip r:embed="rId3">
            <a:alphaModFix/>
          </a:blip>
          <a:stretch>
            <a:fillRect/>
          </a:stretch>
        </p:blipFill>
        <p:spPr>
          <a:xfrm>
            <a:off x="0" y="0"/>
            <a:ext cx="9144000" cy="5143505"/>
          </a:xfrm>
          <a:prstGeom prst="rect">
            <a:avLst/>
          </a:prstGeom>
          <a:noFill/>
          <a:ln>
            <a:noFill/>
          </a:ln>
        </p:spPr>
      </p:pic>
      <p:sp>
        <p:nvSpPr>
          <p:cNvPr id="538" name="Google Shape;538;p66"/>
          <p:cNvSpPr txBox="1"/>
          <p:nvPr/>
        </p:nvSpPr>
        <p:spPr>
          <a:xfrm>
            <a:off x="3150750" y="4516775"/>
            <a:ext cx="1578900" cy="431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It worked!</a:t>
            </a:r>
            <a:endParaRPr i="1" sz="16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p22"/>
          <p:cNvSpPr txBox="1"/>
          <p:nvPr/>
        </p:nvSpPr>
        <p:spPr>
          <a:xfrm>
            <a:off x="476250" y="381000"/>
            <a:ext cx="8191500" cy="5715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3200">
                <a:solidFill>
                  <a:srgbClr val="1E293B"/>
                </a:solidFill>
                <a:latin typeface="Oswald"/>
                <a:ea typeface="Oswald"/>
                <a:cs typeface="Oswald"/>
                <a:sym typeface="Oswald"/>
              </a:rPr>
              <a:t>Mission Frameworks</a:t>
            </a:r>
            <a:endParaRPr b="1" sz="3200">
              <a:solidFill>
                <a:srgbClr val="1E293B"/>
              </a:solidFill>
              <a:latin typeface="Oswald"/>
              <a:ea typeface="Oswald"/>
              <a:cs typeface="Oswald"/>
              <a:sym typeface="Oswald"/>
            </a:endParaRPr>
          </a:p>
        </p:txBody>
      </p:sp>
      <p:grpSp>
        <p:nvGrpSpPr>
          <p:cNvPr id="119" name="Google Shape;119;p22"/>
          <p:cNvGrpSpPr/>
          <p:nvPr/>
        </p:nvGrpSpPr>
        <p:grpSpPr>
          <a:xfrm>
            <a:off x="285750" y="1333500"/>
            <a:ext cx="2000100" cy="2667000"/>
            <a:chOff x="285750" y="1333500"/>
            <a:chExt cx="2000100" cy="2667000"/>
          </a:xfrm>
        </p:grpSpPr>
        <p:sp>
          <p:nvSpPr>
            <p:cNvPr id="120" name="Google Shape;120;p22"/>
            <p:cNvSpPr/>
            <p:nvPr/>
          </p:nvSpPr>
          <p:spPr>
            <a:xfrm>
              <a:off x="285750" y="1333500"/>
              <a:ext cx="2000100" cy="2667000"/>
            </a:xfrm>
            <a:prstGeom prst="roundRect">
              <a:avLst>
                <a:gd fmla="val 5714" name="adj"/>
              </a:avLst>
            </a:prstGeom>
            <a:solidFill>
              <a:srgbClr val="FFFFFF"/>
            </a:solidFill>
            <a:ln cap="flat" cmpd="sng" w="9525">
              <a:solidFill>
                <a:srgbClr val="CCCCCC"/>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21" name="Google Shape;121;p22"/>
            <p:cNvSpPr txBox="1"/>
            <p:nvPr/>
          </p:nvSpPr>
          <p:spPr>
            <a:xfrm>
              <a:off x="428625" y="1524000"/>
              <a:ext cx="1714500" cy="22860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ctr">
                <a:spcBef>
                  <a:spcPts val="0"/>
                </a:spcBef>
                <a:spcAft>
                  <a:spcPts val="0"/>
                </a:spcAft>
                <a:buNone/>
              </a:pPr>
              <a:r>
                <a:rPr b="1" lang="en" sz="2400">
                  <a:solidFill>
                    <a:srgbClr val="0369A1"/>
                  </a:solidFill>
                  <a:latin typeface="Inter"/>
                  <a:ea typeface="Inter"/>
                  <a:cs typeface="Inter"/>
                  <a:sym typeface="Inter"/>
                </a:rPr>
                <a:t>NHTSA</a:t>
              </a:r>
              <a:endParaRPr b="1" sz="2400">
                <a:solidFill>
                  <a:srgbClr val="0369A1"/>
                </a:solidFill>
                <a:latin typeface="Inter"/>
                <a:ea typeface="Inter"/>
                <a:cs typeface="Inter"/>
                <a:sym typeface="Inter"/>
              </a:endParaRPr>
            </a:p>
            <a:p>
              <a:pPr indent="0" lvl="0" marL="0" rtl="0" algn="ctr">
                <a:spcBef>
                  <a:spcPts val="900"/>
                </a:spcBef>
                <a:spcAft>
                  <a:spcPts val="0"/>
                </a:spcAft>
                <a:buNone/>
              </a:pPr>
              <a:r>
                <a:rPr b="0" lang="en" sz="1600">
                  <a:solidFill>
                    <a:srgbClr val="475569"/>
                  </a:solidFill>
                  <a:latin typeface="Inter"/>
                  <a:ea typeface="Inter"/>
                  <a:cs typeface="Inter"/>
                  <a:sym typeface="Inter"/>
                </a:rPr>
                <a:t>Save lives, prevent injuries, and reduce economic costs due to road traffic crashes.</a:t>
              </a:r>
              <a:endParaRPr b="0" sz="1600">
                <a:solidFill>
                  <a:srgbClr val="475569"/>
                </a:solidFill>
                <a:latin typeface="Inter"/>
                <a:ea typeface="Inter"/>
                <a:cs typeface="Inter"/>
                <a:sym typeface="Inter"/>
              </a:endParaRPr>
            </a:p>
          </p:txBody>
        </p:sp>
      </p:grpSp>
      <p:grpSp>
        <p:nvGrpSpPr>
          <p:cNvPr id="122" name="Google Shape;122;p22"/>
          <p:cNvGrpSpPr/>
          <p:nvPr/>
        </p:nvGrpSpPr>
        <p:grpSpPr>
          <a:xfrm>
            <a:off x="2476500" y="1333500"/>
            <a:ext cx="2000100" cy="2667000"/>
            <a:chOff x="2476500" y="1333500"/>
            <a:chExt cx="2000100" cy="2667000"/>
          </a:xfrm>
        </p:grpSpPr>
        <p:sp>
          <p:nvSpPr>
            <p:cNvPr id="123" name="Google Shape;123;p22"/>
            <p:cNvSpPr/>
            <p:nvPr/>
          </p:nvSpPr>
          <p:spPr>
            <a:xfrm>
              <a:off x="2476500" y="1333500"/>
              <a:ext cx="2000100" cy="2667000"/>
            </a:xfrm>
            <a:prstGeom prst="roundRect">
              <a:avLst>
                <a:gd fmla="val 5714" name="adj"/>
              </a:avLst>
            </a:prstGeom>
            <a:solidFill>
              <a:srgbClr val="FFFFFF"/>
            </a:solidFill>
            <a:ln cap="flat" cmpd="sng" w="9525">
              <a:solidFill>
                <a:srgbClr val="CCCCCC"/>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24" name="Google Shape;124;p22"/>
            <p:cNvSpPr txBox="1"/>
            <p:nvPr/>
          </p:nvSpPr>
          <p:spPr>
            <a:xfrm>
              <a:off x="2619375" y="1524000"/>
              <a:ext cx="1714500" cy="22860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ctr">
                <a:spcBef>
                  <a:spcPts val="0"/>
                </a:spcBef>
                <a:spcAft>
                  <a:spcPts val="0"/>
                </a:spcAft>
                <a:buNone/>
              </a:pPr>
              <a:r>
                <a:rPr b="1" lang="en" sz="2400">
                  <a:solidFill>
                    <a:srgbClr val="15803D"/>
                  </a:solidFill>
                  <a:latin typeface="Inter"/>
                  <a:ea typeface="Inter"/>
                  <a:cs typeface="Inter"/>
                  <a:sym typeface="Inter"/>
                </a:rPr>
                <a:t>EPA</a:t>
              </a:r>
              <a:endParaRPr b="1" sz="2400">
                <a:solidFill>
                  <a:srgbClr val="15803D"/>
                </a:solidFill>
                <a:latin typeface="Inter"/>
                <a:ea typeface="Inter"/>
                <a:cs typeface="Inter"/>
                <a:sym typeface="Inter"/>
              </a:endParaRPr>
            </a:p>
            <a:p>
              <a:pPr indent="0" lvl="0" marL="0" rtl="0" algn="ctr">
                <a:spcBef>
                  <a:spcPts val="900"/>
                </a:spcBef>
                <a:spcAft>
                  <a:spcPts val="0"/>
                </a:spcAft>
                <a:buNone/>
              </a:pPr>
              <a:r>
                <a:rPr b="0" lang="en" sz="1600">
                  <a:solidFill>
                    <a:srgbClr val="475569"/>
                  </a:solidFill>
                  <a:latin typeface="Inter"/>
                  <a:ea typeface="Inter"/>
                  <a:cs typeface="Inter"/>
                  <a:sym typeface="Inter"/>
                </a:rPr>
                <a:t>Protect human health and the environment.</a:t>
              </a:r>
              <a:endParaRPr b="0" sz="1600">
                <a:solidFill>
                  <a:srgbClr val="475569"/>
                </a:solidFill>
                <a:latin typeface="Inter"/>
                <a:ea typeface="Inter"/>
                <a:cs typeface="Inter"/>
                <a:sym typeface="Inter"/>
              </a:endParaRPr>
            </a:p>
          </p:txBody>
        </p:sp>
      </p:grpSp>
      <p:grpSp>
        <p:nvGrpSpPr>
          <p:cNvPr id="125" name="Google Shape;125;p22"/>
          <p:cNvGrpSpPr/>
          <p:nvPr/>
        </p:nvGrpSpPr>
        <p:grpSpPr>
          <a:xfrm>
            <a:off x="4667250" y="1333500"/>
            <a:ext cx="2000100" cy="2667000"/>
            <a:chOff x="4667250" y="1333500"/>
            <a:chExt cx="2000100" cy="2667000"/>
          </a:xfrm>
        </p:grpSpPr>
        <p:sp>
          <p:nvSpPr>
            <p:cNvPr id="126" name="Google Shape;126;p22"/>
            <p:cNvSpPr/>
            <p:nvPr/>
          </p:nvSpPr>
          <p:spPr>
            <a:xfrm>
              <a:off x="4667250" y="1333500"/>
              <a:ext cx="2000100" cy="2667000"/>
            </a:xfrm>
            <a:prstGeom prst="roundRect">
              <a:avLst>
                <a:gd fmla="val 5714" name="adj"/>
              </a:avLst>
            </a:prstGeom>
            <a:solidFill>
              <a:srgbClr val="FFFFFF"/>
            </a:solidFill>
            <a:ln cap="flat" cmpd="sng" w="9525">
              <a:solidFill>
                <a:srgbClr val="CCCCCC"/>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27" name="Google Shape;127;p22"/>
            <p:cNvSpPr txBox="1"/>
            <p:nvPr/>
          </p:nvSpPr>
          <p:spPr>
            <a:xfrm>
              <a:off x="4810125" y="1524000"/>
              <a:ext cx="1714500" cy="22860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ctr">
                <a:spcBef>
                  <a:spcPts val="0"/>
                </a:spcBef>
                <a:spcAft>
                  <a:spcPts val="0"/>
                </a:spcAft>
                <a:buNone/>
              </a:pPr>
              <a:r>
                <a:rPr b="1" lang="en" sz="2400">
                  <a:solidFill>
                    <a:srgbClr val="B45309"/>
                  </a:solidFill>
                  <a:latin typeface="Inter"/>
                  <a:ea typeface="Inter"/>
                  <a:cs typeface="Inter"/>
                  <a:sym typeface="Inter"/>
                </a:rPr>
                <a:t>NTSB</a:t>
              </a:r>
              <a:endParaRPr b="1" sz="2400">
                <a:solidFill>
                  <a:srgbClr val="B45309"/>
                </a:solidFill>
                <a:latin typeface="Inter"/>
                <a:ea typeface="Inter"/>
                <a:cs typeface="Inter"/>
                <a:sym typeface="Inter"/>
              </a:endParaRPr>
            </a:p>
            <a:p>
              <a:pPr indent="0" lvl="0" marL="0" rtl="0" algn="ctr">
                <a:spcBef>
                  <a:spcPts val="900"/>
                </a:spcBef>
                <a:spcAft>
                  <a:spcPts val="0"/>
                </a:spcAft>
                <a:buNone/>
              </a:pPr>
              <a:r>
                <a:rPr b="0" lang="en" sz="1600">
                  <a:solidFill>
                    <a:srgbClr val="475569"/>
                  </a:solidFill>
                  <a:latin typeface="Inter"/>
                  <a:ea typeface="Inter"/>
                  <a:cs typeface="Inter"/>
                  <a:sym typeface="Inter"/>
                </a:rPr>
                <a:t>Make transportation safer.</a:t>
              </a:r>
              <a:endParaRPr b="0" sz="1600">
                <a:solidFill>
                  <a:srgbClr val="475569"/>
                </a:solidFill>
                <a:latin typeface="Inter"/>
                <a:ea typeface="Inter"/>
                <a:cs typeface="Inter"/>
                <a:sym typeface="Inter"/>
              </a:endParaRPr>
            </a:p>
          </p:txBody>
        </p:sp>
      </p:grpSp>
      <p:sp>
        <p:nvSpPr>
          <p:cNvPr id="128" name="Google Shape;128;p22"/>
          <p:cNvSpPr txBox="1"/>
          <p:nvPr/>
        </p:nvSpPr>
        <p:spPr>
          <a:xfrm>
            <a:off x="405450" y="3570250"/>
            <a:ext cx="6142200" cy="7851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ctr" bIns="0" lIns="0" spcFirstLastPara="1" rIns="0" wrap="square" tIns="0">
            <a:spAutoFit/>
          </a:bodyPr>
          <a:lstStyle/>
          <a:p>
            <a:pPr indent="0" lvl="0" marL="0" rtl="0" algn="ctr">
              <a:spcBef>
                <a:spcPts val="0"/>
              </a:spcBef>
              <a:spcAft>
                <a:spcPts val="0"/>
              </a:spcAft>
              <a:buNone/>
            </a:pPr>
            <a:r>
              <a:rPr b="0" i="1" lang="en" sz="1700">
                <a:solidFill>
                  <a:srgbClr val="64748B"/>
                </a:solidFill>
                <a:latin typeface="Inter"/>
                <a:ea typeface="Inter"/>
                <a:cs typeface="Inter"/>
                <a:sym typeface="Inter"/>
              </a:rPr>
              <a:t>These concise, </a:t>
            </a:r>
            <a:r>
              <a:rPr b="1" i="1" lang="en" sz="1700">
                <a:solidFill>
                  <a:srgbClr val="64748B"/>
                </a:solidFill>
                <a:latin typeface="Inter"/>
                <a:ea typeface="Inter"/>
                <a:cs typeface="Inter"/>
                <a:sym typeface="Inter"/>
              </a:rPr>
              <a:t>outcome</a:t>
            </a:r>
            <a:r>
              <a:rPr b="1" i="1" lang="en" sz="1700">
                <a:solidFill>
                  <a:srgbClr val="64748B"/>
                </a:solidFill>
                <a:latin typeface="Inter"/>
                <a:ea typeface="Inter"/>
                <a:cs typeface="Inter"/>
                <a:sym typeface="Inter"/>
              </a:rPr>
              <a:t>-focused</a:t>
            </a:r>
            <a:r>
              <a:rPr b="0" i="1" lang="en" sz="1700">
                <a:solidFill>
                  <a:srgbClr val="64748B"/>
                </a:solidFill>
                <a:latin typeface="Inter"/>
                <a:ea typeface="Inter"/>
                <a:cs typeface="Inter"/>
                <a:sym typeface="Inter"/>
              </a:rPr>
              <a:t> missions guide their respective sectors towards enhanced safety and well-being.</a:t>
            </a:r>
            <a:endParaRPr b="0" i="1" sz="1700">
              <a:solidFill>
                <a:srgbClr val="64748B"/>
              </a:solidFill>
              <a:latin typeface="Inter"/>
              <a:ea typeface="Inter"/>
              <a:cs typeface="Inter"/>
              <a:sym typeface="Inter"/>
            </a:endParaRPr>
          </a:p>
        </p:txBody>
      </p:sp>
      <p:grpSp>
        <p:nvGrpSpPr>
          <p:cNvPr id="129" name="Google Shape;129;p22"/>
          <p:cNvGrpSpPr/>
          <p:nvPr/>
        </p:nvGrpSpPr>
        <p:grpSpPr>
          <a:xfrm>
            <a:off x="6858000" y="1333500"/>
            <a:ext cx="2000100" cy="2667000"/>
            <a:chOff x="6858000" y="1333500"/>
            <a:chExt cx="2000100" cy="2667000"/>
          </a:xfrm>
        </p:grpSpPr>
        <p:sp>
          <p:nvSpPr>
            <p:cNvPr id="130" name="Google Shape;130;p22"/>
            <p:cNvSpPr/>
            <p:nvPr/>
          </p:nvSpPr>
          <p:spPr>
            <a:xfrm>
              <a:off x="6858000" y="1333500"/>
              <a:ext cx="2000100" cy="2667000"/>
            </a:xfrm>
            <a:prstGeom prst="roundRect">
              <a:avLst>
                <a:gd fmla="val 5714" name="adj"/>
              </a:avLst>
            </a:prstGeom>
            <a:solidFill>
              <a:schemeClr val="lt1"/>
            </a:solidFill>
            <a:ln cap="flat" cmpd="sng" w="9525">
              <a:solidFill>
                <a:srgbClr val="CCCCCC"/>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1" name="Google Shape;131;p22"/>
            <p:cNvSpPr txBox="1"/>
            <p:nvPr/>
          </p:nvSpPr>
          <p:spPr>
            <a:xfrm>
              <a:off x="7000875" y="1524000"/>
              <a:ext cx="1714500" cy="2286000"/>
            </a:xfrm>
            <a:prstGeom prst="rect">
              <a:avLst/>
            </a:prstGeom>
            <a:solidFill>
              <a:schemeClr val="lt1"/>
            </a:solidFill>
            <a:ln>
              <a:noFill/>
            </a:ln>
          </p:spPr>
          <p:txBody>
            <a:bodyPr anchorCtr="0" anchor="t" bIns="0" lIns="0" spcFirstLastPara="1" rIns="0" wrap="square" tIns="0">
              <a:noAutofit/>
            </a:bodyPr>
            <a:lstStyle/>
            <a:p>
              <a:pPr indent="0" lvl="0" marL="0" rtl="0" algn="ctr">
                <a:spcBef>
                  <a:spcPts val="0"/>
                </a:spcBef>
                <a:spcAft>
                  <a:spcPts val="0"/>
                </a:spcAft>
                <a:buNone/>
              </a:pPr>
              <a:r>
                <a:rPr b="1" lang="en" sz="2400">
                  <a:solidFill>
                    <a:srgbClr val="4338CA"/>
                  </a:solidFill>
                  <a:latin typeface="Inter"/>
                  <a:ea typeface="Inter"/>
                  <a:cs typeface="Inter"/>
                  <a:sym typeface="Inter"/>
                </a:rPr>
                <a:t>CVE</a:t>
              </a:r>
              <a:endParaRPr b="1" sz="2400">
                <a:solidFill>
                  <a:srgbClr val="4338CA"/>
                </a:solidFill>
                <a:latin typeface="Inter"/>
                <a:ea typeface="Inter"/>
                <a:cs typeface="Inter"/>
                <a:sym typeface="Inter"/>
              </a:endParaRPr>
            </a:p>
            <a:p>
              <a:pPr indent="0" lvl="0" marL="0" rtl="0" algn="ctr">
                <a:spcBef>
                  <a:spcPts val="900"/>
                </a:spcBef>
                <a:spcAft>
                  <a:spcPts val="0"/>
                </a:spcAft>
                <a:buNone/>
              </a:pPr>
              <a:r>
                <a:rPr lang="en" sz="1600">
                  <a:solidFill>
                    <a:srgbClr val="475569"/>
                  </a:solidFill>
                  <a:latin typeface="Inter"/>
                  <a:ea typeface="Inter"/>
                  <a:cs typeface="Inter"/>
                  <a:sym typeface="Inter"/>
                </a:rPr>
                <a:t>Identify, define, and catalog publicly disclosed cybersecurity vulnerabilities.</a:t>
              </a:r>
              <a:endParaRPr b="0" sz="1600">
                <a:solidFill>
                  <a:srgbClr val="475569"/>
                </a:solidFill>
                <a:latin typeface="Inter"/>
                <a:ea typeface="Inter"/>
                <a:cs typeface="Inter"/>
                <a:sym typeface="Inte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8"/>
                                        </p:tgtEl>
                                        <p:attrNameLst>
                                          <p:attrName>style.visibility</p:attrName>
                                        </p:attrNameLst>
                                      </p:cBhvr>
                                      <p:to>
                                        <p:strVal val="visible"/>
                                      </p:to>
                                    </p:set>
                                    <p:anim calcmode="lin" valueType="num">
                                      <p:cBhvr additive="base">
                                        <p:cTn dur="1000"/>
                                        <p:tgtEl>
                                          <p:spTgt spid="12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9"/>
                                        </p:tgtEl>
                                        <p:attrNameLst>
                                          <p:attrName>style.visibility</p:attrName>
                                        </p:attrNameLst>
                                      </p:cBhvr>
                                      <p:to>
                                        <p:strVal val="visible"/>
                                      </p:to>
                                    </p:set>
                                    <p:anim calcmode="lin" valueType="num">
                                      <p:cBhvr additive="base">
                                        <p:cTn dur="1000"/>
                                        <p:tgtEl>
                                          <p:spTgt spid="12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3"/>
          <p:cNvSpPr/>
          <p:nvPr/>
        </p:nvSpPr>
        <p:spPr>
          <a:xfrm>
            <a:off x="0" y="0"/>
            <a:ext cx="9144000" cy="5143500"/>
          </a:xfrm>
          <a:prstGeom prst="rect">
            <a:avLst/>
          </a:prstGeom>
          <a:solidFill>
            <a:srgbClr val="000000">
              <a:alpha val="3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7" name="Google Shape;137;p23"/>
          <p:cNvSpPr/>
          <p:nvPr/>
        </p:nvSpPr>
        <p:spPr>
          <a:xfrm>
            <a:off x="952500" y="1333500"/>
            <a:ext cx="7239000" cy="2476500"/>
          </a:xfrm>
          <a:prstGeom prst="roundRect">
            <a:avLst>
              <a:gd fmla="val 5769" name="adj"/>
            </a:avLst>
          </a:prstGeom>
          <a:solidFill>
            <a:srgbClr val="FFFFFF">
              <a:alpha val="9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8" name="Google Shape;138;p23"/>
          <p:cNvSpPr txBox="1"/>
          <p:nvPr/>
        </p:nvSpPr>
        <p:spPr>
          <a:xfrm>
            <a:off x="1463040" y="1832862"/>
            <a:ext cx="6400800" cy="147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400">
                <a:solidFill>
                  <a:srgbClr val="2C3E50"/>
                </a:solidFill>
                <a:latin typeface="Oswald"/>
                <a:ea typeface="Oswald"/>
                <a:cs typeface="Oswald"/>
                <a:sym typeface="Oswald"/>
              </a:rPr>
              <a:t>To reduce the dangers of using software through analysis of the root causes of software security defects, and to promote secure-by-design development practices.</a:t>
            </a:r>
            <a:endParaRPr b="1" sz="2400">
              <a:solidFill>
                <a:srgbClr val="2C3E50"/>
              </a:solidFill>
              <a:latin typeface="Oswald"/>
              <a:ea typeface="Oswald"/>
              <a:cs typeface="Oswald"/>
              <a:sym typeface="Oswald"/>
            </a:endParaRPr>
          </a:p>
        </p:txBody>
      </p:sp>
      <p:sp>
        <p:nvSpPr>
          <p:cNvPr id="139" name="Google Shape;139;p23"/>
          <p:cNvSpPr txBox="1"/>
          <p:nvPr/>
        </p:nvSpPr>
        <p:spPr>
          <a:xfrm>
            <a:off x="1463040" y="1832862"/>
            <a:ext cx="64008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400">
                <a:solidFill>
                  <a:srgbClr val="2C3E50"/>
                </a:solidFill>
                <a:latin typeface="Oswald"/>
                <a:ea typeface="Oswald"/>
                <a:cs typeface="Oswald"/>
                <a:sym typeface="Oswald"/>
              </a:rPr>
              <a:t>To reduce the dangers of using software through analysis of the root causes of software security defects</a:t>
            </a:r>
            <a:endParaRPr b="1" sz="2400">
              <a:solidFill>
                <a:srgbClr val="2C3E50"/>
              </a:solidFill>
              <a:latin typeface="Oswald"/>
              <a:ea typeface="Oswald"/>
              <a:cs typeface="Oswald"/>
              <a:sym typeface="Oswald"/>
            </a:endParaRPr>
          </a:p>
        </p:txBody>
      </p:sp>
      <p:sp>
        <p:nvSpPr>
          <p:cNvPr id="140" name="Google Shape;140;p23"/>
          <p:cNvSpPr txBox="1"/>
          <p:nvPr/>
        </p:nvSpPr>
        <p:spPr>
          <a:xfrm>
            <a:off x="1463040" y="1832862"/>
            <a:ext cx="64008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400">
                <a:solidFill>
                  <a:srgbClr val="2C3E50"/>
                </a:solidFill>
                <a:latin typeface="Oswald"/>
                <a:ea typeface="Oswald"/>
                <a:cs typeface="Oswald"/>
                <a:sym typeface="Oswald"/>
              </a:rPr>
              <a:t>To reduce the dangers of using software</a:t>
            </a:r>
            <a:endParaRPr b="1" sz="2400">
              <a:solidFill>
                <a:srgbClr val="2C3E50"/>
              </a:solidFill>
              <a:latin typeface="Oswald"/>
              <a:ea typeface="Oswald"/>
              <a:cs typeface="Oswald"/>
              <a:sym typeface="Oswa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grpSp>
        <p:nvGrpSpPr>
          <p:cNvPr id="145" name="Google Shape;145;p24"/>
          <p:cNvGrpSpPr/>
          <p:nvPr/>
        </p:nvGrpSpPr>
        <p:grpSpPr>
          <a:xfrm>
            <a:off x="3217620" y="1949399"/>
            <a:ext cx="2308971" cy="3194112"/>
            <a:chOff x="5135792" y="1923350"/>
            <a:chExt cx="2308971" cy="3194112"/>
          </a:xfrm>
        </p:grpSpPr>
        <p:sp>
          <p:nvSpPr>
            <p:cNvPr id="146" name="Google Shape;146;p24"/>
            <p:cNvSpPr/>
            <p:nvPr/>
          </p:nvSpPr>
          <p:spPr>
            <a:xfrm>
              <a:off x="5135792" y="1923362"/>
              <a:ext cx="2019300" cy="3194100"/>
            </a:xfrm>
            <a:prstGeom prst="rect">
              <a:avLst/>
            </a:prstGeom>
            <a:solidFill>
              <a:srgbClr val="2021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rgbClr val="202124"/>
                </a:solidFill>
                <a:latin typeface="Lexend SemiBold"/>
                <a:ea typeface="Lexend SemiBold"/>
                <a:cs typeface="Lexend SemiBold"/>
                <a:sym typeface="Lexend SemiBold"/>
              </a:endParaRPr>
            </a:p>
          </p:txBody>
        </p:sp>
        <p:sp>
          <p:nvSpPr>
            <p:cNvPr id="147" name="Google Shape;147;p24"/>
            <p:cNvSpPr/>
            <p:nvPr/>
          </p:nvSpPr>
          <p:spPr>
            <a:xfrm>
              <a:off x="6802164" y="1923349"/>
              <a:ext cx="642600" cy="3194100"/>
            </a:xfrm>
            <a:prstGeom prst="roundRect">
              <a:avLst>
                <a:gd fmla="val 50000" name="adj"/>
              </a:avLst>
            </a:prstGeom>
            <a:solidFill>
              <a:srgbClr val="2021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02124"/>
                </a:solidFill>
                <a:latin typeface="Lexend SemiBold"/>
                <a:ea typeface="Lexend SemiBold"/>
                <a:cs typeface="Lexend SemiBold"/>
                <a:sym typeface="Lexend SemiBold"/>
              </a:endParaRPr>
            </a:p>
          </p:txBody>
        </p:sp>
        <p:sp>
          <p:nvSpPr>
            <p:cNvPr id="148" name="Google Shape;148;p24"/>
            <p:cNvSpPr txBox="1"/>
            <p:nvPr/>
          </p:nvSpPr>
          <p:spPr>
            <a:xfrm>
              <a:off x="7028540" y="4553175"/>
              <a:ext cx="311100" cy="41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2600">
                  <a:solidFill>
                    <a:srgbClr val="FFFFFF"/>
                  </a:solidFill>
                  <a:latin typeface="Lexend SemiBold"/>
                  <a:ea typeface="Lexend SemiBold"/>
                  <a:cs typeface="Lexend SemiBold"/>
                  <a:sym typeface="Lexend SemiBold"/>
                </a:rPr>
                <a:t>3</a:t>
              </a:r>
              <a:endParaRPr sz="2600">
                <a:solidFill>
                  <a:srgbClr val="FFFFFF"/>
                </a:solidFill>
                <a:latin typeface="Lexend SemiBold"/>
                <a:ea typeface="Lexend SemiBold"/>
                <a:cs typeface="Lexend SemiBold"/>
                <a:sym typeface="Lexend SemiBold"/>
              </a:endParaRPr>
            </a:p>
          </p:txBody>
        </p:sp>
        <p:sp>
          <p:nvSpPr>
            <p:cNvPr id="149" name="Google Shape;149;p24"/>
            <p:cNvSpPr txBox="1"/>
            <p:nvPr/>
          </p:nvSpPr>
          <p:spPr>
            <a:xfrm>
              <a:off x="5817855" y="2229175"/>
              <a:ext cx="1521900" cy="72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lang="en" sz="2400" u="sng">
                  <a:solidFill>
                    <a:srgbClr val="FFFFFF"/>
                  </a:solidFill>
                  <a:latin typeface="Lexend SemiBold"/>
                  <a:ea typeface="Lexend SemiBold"/>
                  <a:cs typeface="Lexend SemiBold"/>
                  <a:sym typeface="Lexend SemiBold"/>
                </a:rPr>
                <a:t>Timely</a:t>
              </a:r>
              <a:endParaRPr sz="2400" u="sng">
                <a:solidFill>
                  <a:srgbClr val="FFFFFF"/>
                </a:solidFill>
                <a:latin typeface="Lexend SemiBold"/>
                <a:ea typeface="Lexend SemiBold"/>
                <a:cs typeface="Lexend SemiBold"/>
                <a:sym typeface="Lexend SemiBold"/>
              </a:endParaRPr>
            </a:p>
          </p:txBody>
        </p:sp>
        <p:sp>
          <p:nvSpPr>
            <p:cNvPr id="150" name="Google Shape;150;p24"/>
            <p:cNvSpPr txBox="1"/>
            <p:nvPr/>
          </p:nvSpPr>
          <p:spPr>
            <a:xfrm>
              <a:off x="5757519" y="3121112"/>
              <a:ext cx="1492800" cy="1311300"/>
            </a:xfrm>
            <a:prstGeom prst="rect">
              <a:avLst/>
            </a:prstGeom>
            <a:noFill/>
            <a:ln>
              <a:noFill/>
            </a:ln>
          </p:spPr>
          <p:txBody>
            <a:bodyPr anchorCtr="0" anchor="t" bIns="0" lIns="91425" spcFirstLastPara="1" rIns="91425" wrap="square" tIns="0">
              <a:spAutoFit/>
            </a:bodyPr>
            <a:lstStyle/>
            <a:p>
              <a:pPr indent="0" lvl="0" marL="0" rtl="0" algn="l">
                <a:lnSpc>
                  <a:spcPct val="100000"/>
                </a:lnSpc>
                <a:spcBef>
                  <a:spcPts val="0"/>
                </a:spcBef>
                <a:spcAft>
                  <a:spcPts val="200"/>
                </a:spcAft>
                <a:buSzPts val="853"/>
                <a:buNone/>
              </a:pPr>
              <a:r>
                <a:rPr lang="en" sz="1420">
                  <a:solidFill>
                    <a:srgbClr val="FFFFFF"/>
                  </a:solidFill>
                  <a:latin typeface="Lexend SemiBold"/>
                  <a:ea typeface="Lexend SemiBold"/>
                  <a:cs typeface="Lexend SemiBold"/>
                  <a:sym typeface="Lexend SemiBold"/>
                </a:rPr>
                <a:t>CNAs issue them quickly to help defenders protect their systems.</a:t>
              </a:r>
              <a:endParaRPr sz="1420">
                <a:solidFill>
                  <a:srgbClr val="FFFFFF"/>
                </a:solidFill>
                <a:latin typeface="Lexend SemiBold"/>
                <a:ea typeface="Lexend SemiBold"/>
                <a:cs typeface="Lexend SemiBold"/>
                <a:sym typeface="Lexend SemiBold"/>
              </a:endParaRPr>
            </a:p>
          </p:txBody>
        </p:sp>
      </p:grpSp>
      <p:grpSp>
        <p:nvGrpSpPr>
          <p:cNvPr id="151" name="Google Shape;151;p24"/>
          <p:cNvGrpSpPr/>
          <p:nvPr/>
        </p:nvGrpSpPr>
        <p:grpSpPr>
          <a:xfrm>
            <a:off x="1098259" y="1949399"/>
            <a:ext cx="2481776" cy="3194112"/>
            <a:chOff x="2451890" y="1949400"/>
            <a:chExt cx="2481776" cy="3194112"/>
          </a:xfrm>
        </p:grpSpPr>
        <p:sp>
          <p:nvSpPr>
            <p:cNvPr id="152" name="Google Shape;152;p24"/>
            <p:cNvSpPr txBox="1"/>
            <p:nvPr/>
          </p:nvSpPr>
          <p:spPr>
            <a:xfrm>
              <a:off x="3257094" y="4351744"/>
              <a:ext cx="1123800" cy="394500"/>
            </a:xfrm>
            <a:prstGeom prst="rect">
              <a:avLst/>
            </a:prstGeom>
            <a:noFill/>
            <a:ln>
              <a:noFill/>
            </a:ln>
          </p:spPr>
          <p:txBody>
            <a:bodyPr anchorCtr="0" anchor="t" bIns="0" lIns="91425" spcFirstLastPara="1" rIns="91425" wrap="square" tIns="0">
              <a:noAutofit/>
            </a:bodyPr>
            <a:lstStyle/>
            <a:p>
              <a:pPr indent="0" lvl="0" marL="0" rtl="0" algn="l">
                <a:lnSpc>
                  <a:spcPct val="100000"/>
                </a:lnSpc>
                <a:spcBef>
                  <a:spcPts val="0"/>
                </a:spcBef>
                <a:spcAft>
                  <a:spcPts val="200"/>
                </a:spcAft>
                <a:buSzPts val="853"/>
                <a:buNone/>
              </a:pPr>
              <a:r>
                <a:rPr lang="en" sz="620">
                  <a:latin typeface="Lexend SemiBold"/>
                  <a:ea typeface="Lexend SemiBold"/>
                  <a:cs typeface="Lexend SemiBold"/>
                  <a:sym typeface="Lexend SemiBold"/>
                </a:rPr>
                <a:t>Decrease avg time-to-hire by 20%. Achieve 50% participation in leadership program. </a:t>
              </a:r>
              <a:endParaRPr sz="620">
                <a:latin typeface="Lexend SemiBold"/>
                <a:ea typeface="Lexend SemiBold"/>
                <a:cs typeface="Lexend SemiBold"/>
                <a:sym typeface="Lexend SemiBold"/>
              </a:endParaRPr>
            </a:p>
          </p:txBody>
        </p:sp>
        <p:sp>
          <p:nvSpPr>
            <p:cNvPr id="153" name="Google Shape;153;p24"/>
            <p:cNvSpPr txBox="1"/>
            <p:nvPr/>
          </p:nvSpPr>
          <p:spPr>
            <a:xfrm>
              <a:off x="3312166" y="4639894"/>
              <a:ext cx="828600" cy="415800"/>
            </a:xfrm>
            <a:prstGeom prst="rect">
              <a:avLst/>
            </a:prstGeom>
            <a:noFill/>
            <a:ln>
              <a:noFill/>
            </a:ln>
          </p:spPr>
          <p:txBody>
            <a:bodyPr anchorCtr="0" anchor="ctr" bIns="73150" lIns="73150" spcFirstLastPara="1" rIns="73150" wrap="square" tIns="73150">
              <a:noAutofit/>
            </a:bodyPr>
            <a:lstStyle/>
            <a:p>
              <a:pPr indent="0" lvl="0" marL="0" rtl="0" algn="l">
                <a:lnSpc>
                  <a:spcPct val="115000"/>
                </a:lnSpc>
                <a:spcBef>
                  <a:spcPts val="0"/>
                </a:spcBef>
                <a:spcAft>
                  <a:spcPts val="0"/>
                </a:spcAft>
                <a:buNone/>
              </a:pPr>
              <a:r>
                <a:rPr lang="en" sz="1000">
                  <a:latin typeface="Lexend SemiBold"/>
                  <a:ea typeface="Lexend SemiBold"/>
                  <a:cs typeface="Lexend SemiBold"/>
                  <a:sym typeface="Lexend SemiBold"/>
                </a:rPr>
                <a:t>XX</a:t>
              </a:r>
              <a:endParaRPr sz="1000">
                <a:latin typeface="Lexend SemiBold"/>
                <a:ea typeface="Lexend SemiBold"/>
                <a:cs typeface="Lexend SemiBold"/>
                <a:sym typeface="Lexend SemiBold"/>
              </a:endParaRPr>
            </a:p>
          </p:txBody>
        </p:sp>
        <p:sp>
          <p:nvSpPr>
            <p:cNvPr id="154" name="Google Shape;154;p24"/>
            <p:cNvSpPr/>
            <p:nvPr/>
          </p:nvSpPr>
          <p:spPr>
            <a:xfrm>
              <a:off x="2451890" y="1949412"/>
              <a:ext cx="2192100" cy="3194100"/>
            </a:xfrm>
            <a:prstGeom prst="rect">
              <a:avLst/>
            </a:prstGeom>
            <a:solidFill>
              <a:srgbClr val="CDF8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Lexend SemiBold"/>
                <a:ea typeface="Lexend SemiBold"/>
                <a:cs typeface="Lexend SemiBold"/>
                <a:sym typeface="Lexend SemiBold"/>
              </a:endParaRPr>
            </a:p>
          </p:txBody>
        </p:sp>
        <p:sp>
          <p:nvSpPr>
            <p:cNvPr id="155" name="Google Shape;155;p24"/>
            <p:cNvSpPr/>
            <p:nvPr/>
          </p:nvSpPr>
          <p:spPr>
            <a:xfrm>
              <a:off x="4291067" y="1949399"/>
              <a:ext cx="642600" cy="3194100"/>
            </a:xfrm>
            <a:prstGeom prst="roundRect">
              <a:avLst>
                <a:gd fmla="val 50000" name="adj"/>
              </a:avLst>
            </a:prstGeom>
            <a:solidFill>
              <a:srgbClr val="CDF8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SemiBold"/>
                <a:ea typeface="Lexend SemiBold"/>
                <a:cs typeface="Lexend SemiBold"/>
                <a:sym typeface="Lexend SemiBold"/>
              </a:endParaRPr>
            </a:p>
          </p:txBody>
        </p:sp>
        <p:sp>
          <p:nvSpPr>
            <p:cNvPr id="156" name="Google Shape;156;p24"/>
            <p:cNvSpPr txBox="1"/>
            <p:nvPr/>
          </p:nvSpPr>
          <p:spPr>
            <a:xfrm>
              <a:off x="4551104" y="4579225"/>
              <a:ext cx="311100" cy="41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2600">
                  <a:solidFill>
                    <a:srgbClr val="202124"/>
                  </a:solidFill>
                  <a:latin typeface="Lexend SemiBold"/>
                  <a:ea typeface="Lexend SemiBold"/>
                  <a:cs typeface="Lexend SemiBold"/>
                  <a:sym typeface="Lexend SemiBold"/>
                </a:rPr>
                <a:t>2</a:t>
              </a:r>
              <a:endParaRPr sz="2600">
                <a:solidFill>
                  <a:srgbClr val="202124"/>
                </a:solidFill>
                <a:latin typeface="Lexend SemiBold"/>
                <a:ea typeface="Lexend SemiBold"/>
                <a:cs typeface="Lexend SemiBold"/>
                <a:sym typeface="Lexend SemiBold"/>
              </a:endParaRPr>
            </a:p>
          </p:txBody>
        </p:sp>
        <p:sp>
          <p:nvSpPr>
            <p:cNvPr id="157" name="Google Shape;157;p24"/>
            <p:cNvSpPr txBox="1"/>
            <p:nvPr/>
          </p:nvSpPr>
          <p:spPr>
            <a:xfrm>
              <a:off x="3340414" y="2255225"/>
              <a:ext cx="1492800" cy="72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lang="en" sz="2400" u="sng">
                  <a:solidFill>
                    <a:srgbClr val="202124"/>
                  </a:solidFill>
                  <a:latin typeface="Lexend SemiBold"/>
                  <a:ea typeface="Lexend SemiBold"/>
                  <a:cs typeface="Lexend SemiBold"/>
                  <a:sym typeface="Lexend SemiBold"/>
                </a:rPr>
                <a:t>Accurate</a:t>
              </a:r>
              <a:endParaRPr sz="2400" u="sng">
                <a:solidFill>
                  <a:srgbClr val="202124"/>
                </a:solidFill>
                <a:latin typeface="Lexend SemiBold"/>
                <a:ea typeface="Lexend SemiBold"/>
                <a:cs typeface="Lexend SemiBold"/>
                <a:sym typeface="Lexend SemiBold"/>
              </a:endParaRPr>
            </a:p>
          </p:txBody>
        </p:sp>
        <p:sp>
          <p:nvSpPr>
            <p:cNvPr id="158" name="Google Shape;158;p24"/>
            <p:cNvSpPr txBox="1"/>
            <p:nvPr/>
          </p:nvSpPr>
          <p:spPr>
            <a:xfrm>
              <a:off x="3280079" y="3147171"/>
              <a:ext cx="1492800" cy="1092900"/>
            </a:xfrm>
            <a:prstGeom prst="rect">
              <a:avLst/>
            </a:prstGeom>
            <a:noFill/>
            <a:ln>
              <a:noFill/>
            </a:ln>
          </p:spPr>
          <p:txBody>
            <a:bodyPr anchorCtr="0" anchor="t" bIns="0" lIns="91425" spcFirstLastPara="1" rIns="91425" wrap="square" tIns="0">
              <a:spAutoFit/>
            </a:bodyPr>
            <a:lstStyle/>
            <a:p>
              <a:pPr indent="0" lvl="0" marL="0" rtl="0" algn="l">
                <a:lnSpc>
                  <a:spcPct val="100000"/>
                </a:lnSpc>
                <a:spcBef>
                  <a:spcPts val="0"/>
                </a:spcBef>
                <a:spcAft>
                  <a:spcPts val="200"/>
                </a:spcAft>
                <a:buSzPts val="853"/>
                <a:buNone/>
              </a:pPr>
              <a:r>
                <a:rPr lang="en" sz="1420">
                  <a:solidFill>
                    <a:srgbClr val="202124"/>
                  </a:solidFill>
                  <a:latin typeface="Lexend SemiBold"/>
                  <a:ea typeface="Lexend SemiBold"/>
                  <a:cs typeface="Lexend SemiBold"/>
                  <a:sym typeface="Lexend SemiBold"/>
                </a:rPr>
                <a:t>The required data are in the right fields, and are correct.</a:t>
              </a:r>
              <a:endParaRPr sz="1420">
                <a:solidFill>
                  <a:srgbClr val="202124"/>
                </a:solidFill>
                <a:latin typeface="Lexend SemiBold"/>
                <a:ea typeface="Lexend SemiBold"/>
                <a:cs typeface="Lexend SemiBold"/>
                <a:sym typeface="Lexend SemiBold"/>
              </a:endParaRPr>
            </a:p>
          </p:txBody>
        </p:sp>
      </p:grpSp>
      <p:grpSp>
        <p:nvGrpSpPr>
          <p:cNvPr id="159" name="Google Shape;159;p24"/>
          <p:cNvGrpSpPr/>
          <p:nvPr/>
        </p:nvGrpSpPr>
        <p:grpSpPr>
          <a:xfrm>
            <a:off x="-6" y="1949399"/>
            <a:ext cx="1758549" cy="3194100"/>
            <a:chOff x="-6" y="1949400"/>
            <a:chExt cx="1758549" cy="3194100"/>
          </a:xfrm>
        </p:grpSpPr>
        <p:sp>
          <p:nvSpPr>
            <p:cNvPr id="160" name="Google Shape;160;p24"/>
            <p:cNvSpPr txBox="1"/>
            <p:nvPr/>
          </p:nvSpPr>
          <p:spPr>
            <a:xfrm>
              <a:off x="48309" y="4351744"/>
              <a:ext cx="1123800" cy="394500"/>
            </a:xfrm>
            <a:prstGeom prst="rect">
              <a:avLst/>
            </a:prstGeom>
            <a:noFill/>
            <a:ln>
              <a:noFill/>
            </a:ln>
          </p:spPr>
          <p:txBody>
            <a:bodyPr anchorCtr="0" anchor="t" bIns="0" lIns="91425" spcFirstLastPara="1" rIns="91425" wrap="square" tIns="0">
              <a:noAutofit/>
            </a:bodyPr>
            <a:lstStyle/>
            <a:p>
              <a:pPr indent="0" lvl="0" marL="0" rtl="0" algn="l">
                <a:lnSpc>
                  <a:spcPct val="100000"/>
                </a:lnSpc>
                <a:spcBef>
                  <a:spcPts val="0"/>
                </a:spcBef>
                <a:spcAft>
                  <a:spcPts val="200"/>
                </a:spcAft>
                <a:buSzPts val="853"/>
                <a:buNone/>
              </a:pPr>
              <a:r>
                <a:rPr lang="en" sz="620">
                  <a:latin typeface="Lexend SemiBold"/>
                  <a:ea typeface="Lexend SemiBold"/>
                  <a:cs typeface="Lexend SemiBold"/>
                  <a:sym typeface="Lexend SemiBold"/>
                </a:rPr>
                <a:t>Decrease avg time-to-hire by 20%. Achieve 50% participation in leadership program. </a:t>
              </a:r>
              <a:endParaRPr sz="620">
                <a:latin typeface="Lexend SemiBold"/>
                <a:ea typeface="Lexend SemiBold"/>
                <a:cs typeface="Lexend SemiBold"/>
                <a:sym typeface="Lexend SemiBold"/>
              </a:endParaRPr>
            </a:p>
          </p:txBody>
        </p:sp>
        <p:sp>
          <p:nvSpPr>
            <p:cNvPr id="161" name="Google Shape;161;p24"/>
            <p:cNvSpPr txBox="1"/>
            <p:nvPr/>
          </p:nvSpPr>
          <p:spPr>
            <a:xfrm>
              <a:off x="103380" y="4639894"/>
              <a:ext cx="828600" cy="415800"/>
            </a:xfrm>
            <a:prstGeom prst="rect">
              <a:avLst/>
            </a:prstGeom>
            <a:noFill/>
            <a:ln>
              <a:noFill/>
            </a:ln>
          </p:spPr>
          <p:txBody>
            <a:bodyPr anchorCtr="0" anchor="ctr" bIns="73150" lIns="73150" spcFirstLastPara="1" rIns="73150" wrap="square" tIns="73150">
              <a:noAutofit/>
            </a:bodyPr>
            <a:lstStyle/>
            <a:p>
              <a:pPr indent="0" lvl="0" marL="0" rtl="0" algn="l">
                <a:lnSpc>
                  <a:spcPct val="115000"/>
                </a:lnSpc>
                <a:spcBef>
                  <a:spcPts val="0"/>
                </a:spcBef>
                <a:spcAft>
                  <a:spcPts val="0"/>
                </a:spcAft>
                <a:buNone/>
              </a:pPr>
              <a:r>
                <a:rPr lang="en" sz="1000">
                  <a:latin typeface="Lexend SemiBold"/>
                  <a:ea typeface="Lexend SemiBold"/>
                  <a:cs typeface="Lexend SemiBold"/>
                  <a:sym typeface="Lexend SemiBold"/>
                </a:rPr>
                <a:t>XX</a:t>
              </a:r>
              <a:endParaRPr sz="1000">
                <a:latin typeface="Lexend SemiBold"/>
                <a:ea typeface="Lexend SemiBold"/>
                <a:cs typeface="Lexend SemiBold"/>
                <a:sym typeface="Lexend SemiBold"/>
              </a:endParaRPr>
            </a:p>
          </p:txBody>
        </p:sp>
        <p:sp>
          <p:nvSpPr>
            <p:cNvPr id="162" name="Google Shape;162;p24"/>
            <p:cNvSpPr/>
            <p:nvPr/>
          </p:nvSpPr>
          <p:spPr>
            <a:xfrm>
              <a:off x="-6" y="1949399"/>
              <a:ext cx="1468800" cy="3194100"/>
            </a:xfrm>
            <a:prstGeom prst="rect">
              <a:avLst/>
            </a:prstGeom>
            <a:solidFill>
              <a:srgbClr val="005D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Lexend SemiBold"/>
                <a:ea typeface="Lexend SemiBold"/>
                <a:cs typeface="Lexend SemiBold"/>
                <a:sym typeface="Lexend SemiBold"/>
              </a:endParaRPr>
            </a:p>
          </p:txBody>
        </p:sp>
        <p:sp>
          <p:nvSpPr>
            <p:cNvPr id="163" name="Google Shape;163;p24"/>
            <p:cNvSpPr/>
            <p:nvPr/>
          </p:nvSpPr>
          <p:spPr>
            <a:xfrm>
              <a:off x="1115943" y="1949399"/>
              <a:ext cx="642600" cy="3194100"/>
            </a:xfrm>
            <a:prstGeom prst="roundRect">
              <a:avLst>
                <a:gd fmla="val 50000" name="adj"/>
              </a:avLst>
            </a:prstGeom>
            <a:solidFill>
              <a:srgbClr val="005D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SemiBold"/>
                <a:ea typeface="Lexend SemiBold"/>
                <a:cs typeface="Lexend SemiBold"/>
                <a:sym typeface="Lexend SemiBold"/>
              </a:endParaRPr>
            </a:p>
          </p:txBody>
        </p:sp>
        <p:sp>
          <p:nvSpPr>
            <p:cNvPr id="164" name="Google Shape;164;p24"/>
            <p:cNvSpPr txBox="1"/>
            <p:nvPr/>
          </p:nvSpPr>
          <p:spPr>
            <a:xfrm>
              <a:off x="1342319" y="4579225"/>
              <a:ext cx="311100" cy="41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2600">
                  <a:solidFill>
                    <a:srgbClr val="FFFFFF"/>
                  </a:solidFill>
                  <a:latin typeface="Lexend SemiBold"/>
                  <a:ea typeface="Lexend SemiBold"/>
                  <a:cs typeface="Lexend SemiBold"/>
                  <a:sym typeface="Lexend SemiBold"/>
                </a:rPr>
                <a:t>1</a:t>
              </a:r>
              <a:endParaRPr sz="2600">
                <a:solidFill>
                  <a:srgbClr val="FFFFFF"/>
                </a:solidFill>
                <a:latin typeface="Lexend SemiBold"/>
                <a:ea typeface="Lexend SemiBold"/>
                <a:cs typeface="Lexend SemiBold"/>
                <a:sym typeface="Lexend SemiBold"/>
              </a:endParaRPr>
            </a:p>
          </p:txBody>
        </p:sp>
        <p:sp>
          <p:nvSpPr>
            <p:cNvPr id="165" name="Google Shape;165;p24"/>
            <p:cNvSpPr txBox="1"/>
            <p:nvPr/>
          </p:nvSpPr>
          <p:spPr>
            <a:xfrm>
              <a:off x="131629" y="2255250"/>
              <a:ext cx="1521900" cy="72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lang="en" sz="2400" u="sng">
                  <a:solidFill>
                    <a:srgbClr val="FFFFFF"/>
                  </a:solidFill>
                  <a:latin typeface="Lexend SemiBold"/>
                  <a:ea typeface="Lexend SemiBold"/>
                  <a:cs typeface="Lexend SemiBold"/>
                  <a:sym typeface="Lexend SemiBold"/>
                </a:rPr>
                <a:t>Complete</a:t>
              </a:r>
              <a:endParaRPr sz="2400" u="sng">
                <a:solidFill>
                  <a:srgbClr val="FFFFFF"/>
                </a:solidFill>
                <a:latin typeface="Lexend SemiBold"/>
                <a:ea typeface="Lexend SemiBold"/>
                <a:cs typeface="Lexend SemiBold"/>
                <a:sym typeface="Lexend SemiBold"/>
              </a:endParaRPr>
            </a:p>
          </p:txBody>
        </p:sp>
        <p:sp>
          <p:nvSpPr>
            <p:cNvPr id="166" name="Google Shape;166;p24"/>
            <p:cNvSpPr txBox="1"/>
            <p:nvPr/>
          </p:nvSpPr>
          <p:spPr>
            <a:xfrm>
              <a:off x="71294" y="3147162"/>
              <a:ext cx="1492800" cy="874200"/>
            </a:xfrm>
            <a:prstGeom prst="rect">
              <a:avLst/>
            </a:prstGeom>
            <a:noFill/>
            <a:ln>
              <a:noFill/>
            </a:ln>
          </p:spPr>
          <p:txBody>
            <a:bodyPr anchorCtr="0" anchor="t" bIns="0" lIns="91425" spcFirstLastPara="1" rIns="91425" wrap="square" tIns="0">
              <a:spAutoFit/>
            </a:bodyPr>
            <a:lstStyle/>
            <a:p>
              <a:pPr indent="0" lvl="0" marL="0" rtl="0" algn="l">
                <a:lnSpc>
                  <a:spcPct val="100000"/>
                </a:lnSpc>
                <a:spcBef>
                  <a:spcPts val="0"/>
                </a:spcBef>
                <a:spcAft>
                  <a:spcPts val="200"/>
                </a:spcAft>
                <a:buSzPts val="853"/>
                <a:buNone/>
              </a:pPr>
              <a:r>
                <a:rPr lang="en" sz="1420">
                  <a:solidFill>
                    <a:srgbClr val="FFFFFF"/>
                  </a:solidFill>
                  <a:latin typeface="Lexend SemiBold"/>
                  <a:ea typeface="Lexend SemiBold"/>
                  <a:cs typeface="Lexend SemiBold"/>
                  <a:sym typeface="Lexend SemiBold"/>
                </a:rPr>
                <a:t>All the fields defenders and analysts need are included.</a:t>
              </a:r>
              <a:endParaRPr sz="1420">
                <a:solidFill>
                  <a:srgbClr val="FFFFFF"/>
                </a:solidFill>
                <a:latin typeface="Lexend SemiBold"/>
                <a:ea typeface="Lexend SemiBold"/>
                <a:cs typeface="Lexend SemiBold"/>
                <a:sym typeface="Lexend SemiBold"/>
              </a:endParaRPr>
            </a:p>
          </p:txBody>
        </p:sp>
      </p:grpSp>
      <p:pic>
        <p:nvPicPr>
          <p:cNvPr id="167" name="Google Shape;167;p24"/>
          <p:cNvPicPr preferRelativeResize="0"/>
          <p:nvPr/>
        </p:nvPicPr>
        <p:blipFill>
          <a:blip r:embed="rId3">
            <a:alphaModFix/>
          </a:blip>
          <a:stretch>
            <a:fillRect/>
          </a:stretch>
        </p:blipFill>
        <p:spPr>
          <a:xfrm>
            <a:off x="5228345" y="2843886"/>
            <a:ext cx="3857626" cy="2571758"/>
          </a:xfrm>
          <a:prstGeom prst="rect">
            <a:avLst/>
          </a:prstGeom>
          <a:noFill/>
          <a:ln>
            <a:noFill/>
          </a:ln>
        </p:spPr>
      </p:pic>
      <p:sp>
        <p:nvSpPr>
          <p:cNvPr id="168" name="Google Shape;168;p24"/>
          <p:cNvSpPr txBox="1"/>
          <p:nvPr/>
        </p:nvSpPr>
        <p:spPr>
          <a:xfrm>
            <a:off x="785701" y="381507"/>
            <a:ext cx="3803400" cy="6579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None/>
            </a:pPr>
            <a:r>
              <a:rPr lang="en" sz="4700">
                <a:latin typeface="Lexend"/>
                <a:ea typeface="Lexend"/>
                <a:cs typeface="Lexend"/>
                <a:sym typeface="Lexend"/>
              </a:rPr>
              <a:t>CVE record</a:t>
            </a:r>
            <a:r>
              <a:rPr lang="en" sz="4700">
                <a:solidFill>
                  <a:srgbClr val="000000"/>
                </a:solidFill>
                <a:latin typeface="Lexend"/>
                <a:ea typeface="Lexend"/>
                <a:cs typeface="Lexend"/>
                <a:sym typeface="Lexend"/>
              </a:rPr>
              <a:t> </a:t>
            </a:r>
            <a:endParaRPr sz="4700">
              <a:solidFill>
                <a:srgbClr val="000000"/>
              </a:solidFill>
              <a:latin typeface="Lexend"/>
              <a:ea typeface="Lexend"/>
              <a:cs typeface="Lexend"/>
              <a:sym typeface="Lexend"/>
            </a:endParaRPr>
          </a:p>
        </p:txBody>
      </p:sp>
      <p:sp>
        <p:nvSpPr>
          <p:cNvPr id="169" name="Google Shape;169;p24"/>
          <p:cNvSpPr/>
          <p:nvPr/>
        </p:nvSpPr>
        <p:spPr>
          <a:xfrm>
            <a:off x="4681450" y="253025"/>
            <a:ext cx="3200400" cy="928200"/>
          </a:xfrm>
          <a:prstGeom prst="rect">
            <a:avLst/>
          </a:prstGeom>
          <a:solidFill>
            <a:srgbClr val="FFFFFF"/>
          </a:solidFill>
          <a:ln cap="flat" cmpd="sng" w="9575">
            <a:solidFill>
              <a:srgbClr val="4F4F4F"/>
            </a:solidFill>
            <a:prstDash val="solid"/>
            <a:round/>
            <a:headEnd len="sm" w="sm" type="none"/>
            <a:tailEnd len="sm" w="sm" type="none"/>
          </a:ln>
        </p:spPr>
        <p:txBody>
          <a:bodyPr anchorCtr="0" anchor="ctr" bIns="92100" lIns="92100" spcFirstLastPara="1" rIns="92100" wrap="square" tIns="92100">
            <a:noAutofit/>
          </a:bodyPr>
          <a:lstStyle/>
          <a:p>
            <a:pPr indent="0" lvl="0" marL="0" rtl="0" algn="ctr">
              <a:spcBef>
                <a:spcPts val="0"/>
              </a:spcBef>
              <a:spcAft>
                <a:spcPts val="0"/>
              </a:spcAft>
              <a:buNone/>
            </a:pPr>
            <a:r>
              <a:t/>
            </a:r>
            <a:endParaRPr sz="1410">
              <a:solidFill>
                <a:srgbClr val="000000"/>
              </a:solidFill>
              <a:latin typeface="Lexend"/>
              <a:ea typeface="Lexend"/>
              <a:cs typeface="Lexend"/>
              <a:sym typeface="Lexend"/>
            </a:endParaRPr>
          </a:p>
        </p:txBody>
      </p:sp>
      <p:sp>
        <p:nvSpPr>
          <p:cNvPr id="170" name="Google Shape;170;p24"/>
          <p:cNvSpPr/>
          <p:nvPr/>
        </p:nvSpPr>
        <p:spPr>
          <a:xfrm>
            <a:off x="4618734" y="206081"/>
            <a:ext cx="135000" cy="135000"/>
          </a:xfrm>
          <a:prstGeom prst="rect">
            <a:avLst/>
          </a:prstGeom>
          <a:solidFill>
            <a:srgbClr val="FFFFFF"/>
          </a:solidFill>
          <a:ln cap="flat" cmpd="sng" w="9525">
            <a:solidFill>
              <a:srgbClr val="4F4F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Lexend"/>
              <a:ea typeface="Lexend"/>
              <a:cs typeface="Lexend"/>
              <a:sym typeface="Lexend"/>
            </a:endParaRPr>
          </a:p>
        </p:txBody>
      </p:sp>
      <p:sp>
        <p:nvSpPr>
          <p:cNvPr id="171" name="Google Shape;171;p24"/>
          <p:cNvSpPr/>
          <p:nvPr/>
        </p:nvSpPr>
        <p:spPr>
          <a:xfrm>
            <a:off x="7815803" y="206081"/>
            <a:ext cx="135000" cy="135000"/>
          </a:xfrm>
          <a:prstGeom prst="rect">
            <a:avLst/>
          </a:prstGeom>
          <a:solidFill>
            <a:srgbClr val="FFFFFF"/>
          </a:solidFill>
          <a:ln cap="flat" cmpd="sng" w="9525">
            <a:solidFill>
              <a:srgbClr val="4F4F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Lexend"/>
              <a:ea typeface="Lexend"/>
              <a:cs typeface="Lexend"/>
              <a:sym typeface="Lexend"/>
            </a:endParaRPr>
          </a:p>
        </p:txBody>
      </p:sp>
      <p:sp>
        <p:nvSpPr>
          <p:cNvPr id="172" name="Google Shape;172;p24"/>
          <p:cNvSpPr/>
          <p:nvPr/>
        </p:nvSpPr>
        <p:spPr>
          <a:xfrm>
            <a:off x="7815803" y="1090408"/>
            <a:ext cx="135000" cy="135000"/>
          </a:xfrm>
          <a:prstGeom prst="rect">
            <a:avLst/>
          </a:prstGeom>
          <a:solidFill>
            <a:srgbClr val="FFFFFF"/>
          </a:solidFill>
          <a:ln cap="flat" cmpd="sng" w="9525">
            <a:solidFill>
              <a:srgbClr val="4F4F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Lexend"/>
              <a:ea typeface="Lexend"/>
              <a:cs typeface="Lexend"/>
              <a:sym typeface="Lexend"/>
            </a:endParaRPr>
          </a:p>
        </p:txBody>
      </p:sp>
      <p:sp>
        <p:nvSpPr>
          <p:cNvPr id="173" name="Google Shape;173;p24"/>
          <p:cNvSpPr/>
          <p:nvPr/>
        </p:nvSpPr>
        <p:spPr>
          <a:xfrm>
            <a:off x="4618734" y="1090408"/>
            <a:ext cx="135000" cy="145200"/>
          </a:xfrm>
          <a:prstGeom prst="rect">
            <a:avLst/>
          </a:prstGeom>
          <a:solidFill>
            <a:srgbClr val="FFFFFF"/>
          </a:solidFill>
          <a:ln cap="flat" cmpd="sng" w="9525">
            <a:solidFill>
              <a:srgbClr val="4F4F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Lexend"/>
                <a:ea typeface="Lexend"/>
                <a:cs typeface="Lexend"/>
                <a:sym typeface="Lexend"/>
              </a:rPr>
              <a:t> </a:t>
            </a:r>
            <a:endParaRPr>
              <a:solidFill>
                <a:srgbClr val="000000"/>
              </a:solidFill>
              <a:latin typeface="Lexend"/>
              <a:ea typeface="Lexend"/>
              <a:cs typeface="Lexend"/>
              <a:sym typeface="Lexend"/>
            </a:endParaRPr>
          </a:p>
        </p:txBody>
      </p:sp>
      <p:sp>
        <p:nvSpPr>
          <p:cNvPr id="174" name="Google Shape;174;p24"/>
          <p:cNvSpPr/>
          <p:nvPr/>
        </p:nvSpPr>
        <p:spPr>
          <a:xfrm rot="-2277386">
            <a:off x="7857382" y="1131067"/>
            <a:ext cx="266580" cy="281651"/>
          </a:xfrm>
          <a:custGeom>
            <a:rect b="b" l="l" r="r" t="t"/>
            <a:pathLst>
              <a:path extrusionOk="0" h="5504" w="5206">
                <a:moveTo>
                  <a:pt x="2726" y="0"/>
                </a:moveTo>
                <a:lnTo>
                  <a:pt x="0" y="5493"/>
                </a:lnTo>
                <a:lnTo>
                  <a:pt x="2591" y="4653"/>
                </a:lnTo>
                <a:lnTo>
                  <a:pt x="5206" y="5504"/>
                </a:lnTo>
                <a:close/>
              </a:path>
            </a:pathLst>
          </a:custGeom>
          <a:solidFill>
            <a:srgbClr val="FFFFFF"/>
          </a:solidFill>
          <a:ln cap="flat" cmpd="sng" w="9525">
            <a:solidFill>
              <a:srgbClr val="4F4F4F"/>
            </a:solidFill>
            <a:prstDash val="solid"/>
            <a:round/>
            <a:headEnd len="med" w="med" type="none"/>
            <a:tailEnd len="med" w="med" type="none"/>
          </a:ln>
        </p:spPr>
      </p:sp>
      <p:sp>
        <p:nvSpPr>
          <p:cNvPr id="175" name="Google Shape;175;p24"/>
          <p:cNvSpPr txBox="1"/>
          <p:nvPr/>
        </p:nvSpPr>
        <p:spPr>
          <a:xfrm>
            <a:off x="4784750" y="381500"/>
            <a:ext cx="3010200" cy="684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56"/>
              <a:buFont typeface="Arial"/>
              <a:buNone/>
            </a:pPr>
            <a:r>
              <a:rPr lang="en" sz="4940">
                <a:solidFill>
                  <a:srgbClr val="4F4F4F"/>
                </a:solidFill>
                <a:latin typeface="Lexend"/>
                <a:ea typeface="Lexend"/>
                <a:cs typeface="Lexend"/>
                <a:sym typeface="Lexend"/>
              </a:rPr>
              <a:t>QUALITY</a:t>
            </a:r>
            <a:endParaRPr sz="4940">
              <a:solidFill>
                <a:srgbClr val="000000"/>
              </a:solidFill>
              <a:latin typeface="Lexend"/>
              <a:ea typeface="Lexend"/>
              <a:cs typeface="Lexend"/>
              <a:sym typeface="Lexend"/>
            </a:endParaRPr>
          </a:p>
        </p:txBody>
      </p:sp>
      <p:sp>
        <p:nvSpPr>
          <p:cNvPr id="176" name="Google Shape;176;p24"/>
          <p:cNvSpPr txBox="1"/>
          <p:nvPr/>
        </p:nvSpPr>
        <p:spPr>
          <a:xfrm>
            <a:off x="5529508" y="2185975"/>
            <a:ext cx="3255300" cy="3603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2600">
                <a:latin typeface="Lexend"/>
                <a:ea typeface="Lexend"/>
                <a:cs typeface="Lexend"/>
                <a:sym typeface="Lexend"/>
              </a:rPr>
              <a:t>That spells “CAT”!</a:t>
            </a:r>
            <a:endParaRPr sz="2600">
              <a:solidFill>
                <a:srgbClr val="000000"/>
              </a:solidFill>
              <a:latin typeface="Lexend"/>
              <a:ea typeface="Lexend"/>
              <a:cs typeface="Lexend"/>
              <a:sym typeface="Lexend"/>
            </a:endParaRPr>
          </a:p>
        </p:txBody>
      </p:sp>
      <p:sp>
        <p:nvSpPr>
          <p:cNvPr id="177" name="Google Shape;177;p24"/>
          <p:cNvSpPr txBox="1"/>
          <p:nvPr/>
        </p:nvSpPr>
        <p:spPr>
          <a:xfrm>
            <a:off x="3002975" y="1263787"/>
            <a:ext cx="3320400" cy="9234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2"/>
                </a:solidFill>
              </a:rPr>
              <a:t>CAT CVE records lower cost, complexity, and variability for downstream consumers.</a:t>
            </a:r>
            <a:endParaRPr i="1"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1000"/>
                                        <p:tgtEl>
                                          <p:spTgt spid="15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000"/>
                                        <p:tgtEl>
                                          <p:spTgt spid="15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000"/>
                                        <p:tgtEl>
                                          <p:spTgt spid="14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ppt_w</p:attrName>
                                        </p:attrNameLst>
                                      </p:cBhvr>
                                      <p:tavLst>
                                        <p:tav fmla="" tm="0">
                                          <p:val>
                                            <p:strVal val="0"/>
                                          </p:val>
                                        </p:tav>
                                        <p:tav fmla="" tm="100000">
                                          <p:val>
                                            <p:strVal val="#ppt_w"/>
                                          </p:val>
                                        </p:tav>
                                      </p:tavLst>
                                    </p:anim>
                                    <p:anim calcmode="lin" valueType="num">
                                      <p:cBhvr additive="base">
                                        <p:cTn dur="1000"/>
                                        <p:tgtEl>
                                          <p:spTgt spid="16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grpSp>
        <p:nvGrpSpPr>
          <p:cNvPr id="182" name="Google Shape;182;p25"/>
          <p:cNvGrpSpPr/>
          <p:nvPr/>
        </p:nvGrpSpPr>
        <p:grpSpPr>
          <a:xfrm>
            <a:off x="0" y="0"/>
            <a:ext cx="9144000" cy="952500"/>
            <a:chOff x="0" y="0"/>
            <a:chExt cx="9144000" cy="952500"/>
          </a:xfrm>
        </p:grpSpPr>
        <p:sp>
          <p:nvSpPr>
            <p:cNvPr id="183" name="Google Shape;183;p25"/>
            <p:cNvSpPr/>
            <p:nvPr/>
          </p:nvSpPr>
          <p:spPr>
            <a:xfrm>
              <a:off x="0" y="0"/>
              <a:ext cx="9144000" cy="952500"/>
            </a:xfrm>
            <a:prstGeom prst="rect">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4" name="Google Shape;184;p25"/>
            <p:cNvSpPr txBox="1"/>
            <p:nvPr/>
          </p:nvSpPr>
          <p:spPr>
            <a:xfrm>
              <a:off x="381000" y="0"/>
              <a:ext cx="83820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 sz="3600">
                  <a:solidFill>
                    <a:srgbClr val="1E293B"/>
                  </a:solidFill>
                  <a:latin typeface="Inter ExtraBold"/>
                  <a:ea typeface="Inter ExtraBold"/>
                  <a:cs typeface="Inter ExtraBold"/>
                  <a:sym typeface="Inter ExtraBold"/>
                </a:rPr>
                <a:t>CVE Portal </a:t>
              </a:r>
              <a:r>
                <a:rPr lang="en" sz="3600">
                  <a:solidFill>
                    <a:srgbClr val="1E293B"/>
                  </a:solidFill>
                  <a:latin typeface="Inter ExtraBold"/>
                  <a:ea typeface="Inter ExtraBold"/>
                  <a:cs typeface="Inter ExtraBold"/>
                  <a:sym typeface="Inter ExtraBold"/>
                </a:rPr>
                <a:t>Prototype</a:t>
              </a:r>
              <a:endParaRPr b="0" sz="3600">
                <a:solidFill>
                  <a:srgbClr val="1E293B"/>
                </a:solidFill>
                <a:latin typeface="Inter ExtraBold"/>
                <a:ea typeface="Inter ExtraBold"/>
                <a:cs typeface="Inter ExtraBold"/>
                <a:sym typeface="Inter ExtraBold"/>
              </a:endParaRPr>
            </a:p>
          </p:txBody>
        </p:sp>
      </p:grpSp>
      <p:grpSp>
        <p:nvGrpSpPr>
          <p:cNvPr id="185" name="Google Shape;185;p25"/>
          <p:cNvGrpSpPr/>
          <p:nvPr/>
        </p:nvGrpSpPr>
        <p:grpSpPr>
          <a:xfrm>
            <a:off x="952500" y="1524000"/>
            <a:ext cx="2857500" cy="2857500"/>
            <a:chOff x="952500" y="1524000"/>
            <a:chExt cx="2857500" cy="2857500"/>
          </a:xfrm>
        </p:grpSpPr>
        <p:sp>
          <p:nvSpPr>
            <p:cNvPr id="186" name="Google Shape;186;p25"/>
            <p:cNvSpPr/>
            <p:nvPr/>
          </p:nvSpPr>
          <p:spPr>
            <a:xfrm>
              <a:off x="952500" y="1524000"/>
              <a:ext cx="2857500" cy="2857500"/>
            </a:xfrm>
            <a:prstGeom prst="roundRect">
              <a:avLst>
                <a:gd fmla="val 533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187" name="Google Shape;187;p25"/>
            <p:cNvPicPr preferRelativeResize="0"/>
            <p:nvPr/>
          </p:nvPicPr>
          <p:blipFill rotWithShape="1">
            <a:blip r:embed="rId4">
              <a:alphaModFix/>
            </a:blip>
            <a:srcRect b="0" l="0" r="0" t="0"/>
            <a:stretch/>
          </p:blipFill>
          <p:spPr>
            <a:xfrm>
              <a:off x="1190625" y="1762125"/>
              <a:ext cx="2381400" cy="2381400"/>
            </a:xfrm>
            <a:prstGeom prst="rect">
              <a:avLst/>
            </a:prstGeom>
            <a:noFill/>
            <a:ln>
              <a:noFill/>
            </a:ln>
          </p:spPr>
        </p:pic>
        <p:sp>
          <p:nvSpPr>
            <p:cNvPr id="188" name="Google Shape;188;p25"/>
            <p:cNvSpPr/>
            <p:nvPr/>
          </p:nvSpPr>
          <p:spPr>
            <a:xfrm>
              <a:off x="1190625" y="1762125"/>
              <a:ext cx="2381400" cy="2381400"/>
            </a:xfrm>
            <a:prstGeom prst="roundRect">
              <a:avLst>
                <a:gd fmla="val 3200" name="adj"/>
              </a:avLst>
            </a:prstGeom>
            <a:solidFill>
              <a:srgbClr val="000000">
                <a:alpha val="0"/>
              </a:srgbClr>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
        <p:nvSpPr>
          <p:cNvPr id="189" name="Google Shape;189;p25"/>
          <p:cNvSpPr txBox="1"/>
          <p:nvPr/>
        </p:nvSpPr>
        <p:spPr>
          <a:xfrm>
            <a:off x="4381500" y="1524000"/>
            <a:ext cx="3810000" cy="2857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rgbClr val="334155"/>
                </a:solidFill>
                <a:latin typeface="Inter"/>
                <a:ea typeface="Inter"/>
                <a:cs typeface="Inter"/>
                <a:sym typeface="Inter"/>
              </a:rPr>
              <a:t>Follow Along Live</a:t>
            </a:r>
            <a:endParaRPr b="1" sz="2400">
              <a:solidFill>
                <a:srgbClr val="334155"/>
              </a:solidFill>
              <a:latin typeface="Inter"/>
              <a:ea typeface="Inter"/>
              <a:cs typeface="Inter"/>
              <a:sym typeface="Inter"/>
            </a:endParaRPr>
          </a:p>
          <a:p>
            <a:pPr indent="0" lvl="0" marL="0" rtl="0" algn="l">
              <a:spcBef>
                <a:spcPts val="1500"/>
              </a:spcBef>
              <a:spcAft>
                <a:spcPts val="0"/>
              </a:spcAft>
              <a:buNone/>
            </a:pPr>
            <a:r>
              <a:rPr b="0" lang="en" sz="1600">
                <a:solidFill>
                  <a:srgbClr val="64748B"/>
                </a:solidFill>
                <a:latin typeface="Inter"/>
                <a:ea typeface="Inter"/>
                <a:cs typeface="Inter"/>
                <a:sym typeface="Inter"/>
              </a:rPr>
              <a:t>Scan the QR code to access the CVE portal and interact with the design in real-time.</a:t>
            </a:r>
            <a:endParaRPr b="0" sz="1600">
              <a:solidFill>
                <a:srgbClr val="64748B"/>
              </a:solidFill>
              <a:latin typeface="Inter"/>
              <a:ea typeface="Inter"/>
              <a:cs typeface="Inter"/>
              <a:sym typeface="Inter"/>
            </a:endParaRPr>
          </a:p>
          <a:p>
            <a:pPr indent="0" lvl="0" marL="0" rtl="0" algn="l">
              <a:spcBef>
                <a:spcPts val="3000"/>
              </a:spcBef>
              <a:spcAft>
                <a:spcPts val="0"/>
              </a:spcAft>
              <a:buNone/>
            </a:pPr>
            <a:r>
              <a:rPr b="0" lang="en" sz="1400">
                <a:solidFill>
                  <a:srgbClr val="9A3412"/>
                </a:solidFill>
                <a:highlight>
                  <a:srgbClr val="FFF7ED"/>
                </a:highlight>
                <a:latin typeface="Inter SemiBold"/>
                <a:ea typeface="Inter SemiBold"/>
                <a:cs typeface="Inter SemiBold"/>
                <a:sym typeface="Inter SemiBold"/>
              </a:rPr>
              <a:t>Works best on lapto</a:t>
            </a:r>
            <a:r>
              <a:rPr lang="en">
                <a:solidFill>
                  <a:srgbClr val="9A3412"/>
                </a:solidFill>
                <a:highlight>
                  <a:srgbClr val="FFF7ED"/>
                </a:highlight>
                <a:latin typeface="Inter SemiBold"/>
                <a:ea typeface="Inter SemiBold"/>
                <a:cs typeface="Inter SemiBold"/>
                <a:sym typeface="Inter SemiBold"/>
              </a:rPr>
              <a:t>ps</a:t>
            </a:r>
            <a:r>
              <a:rPr b="0" lang="en" sz="1400">
                <a:solidFill>
                  <a:srgbClr val="9A3412"/>
                </a:solidFill>
                <a:highlight>
                  <a:srgbClr val="FFF7ED"/>
                </a:highlight>
                <a:latin typeface="Inter SemiBold"/>
                <a:ea typeface="Inter SemiBold"/>
                <a:cs typeface="Inter SemiBold"/>
                <a:sym typeface="Inter SemiBold"/>
              </a:rPr>
              <a:t>.</a:t>
            </a:r>
            <a:endParaRPr b="0" sz="1400">
              <a:solidFill>
                <a:srgbClr val="9A3412"/>
              </a:solidFill>
              <a:highlight>
                <a:srgbClr val="FFF7ED"/>
              </a:highlight>
              <a:latin typeface="Inter SemiBold"/>
              <a:ea typeface="Inter SemiBold"/>
              <a:cs typeface="Inter SemiBold"/>
              <a:sym typeface="Inter SemiBold"/>
            </a:endParaRPr>
          </a:p>
        </p:txBody>
      </p:sp>
      <p:cxnSp>
        <p:nvCxnSpPr>
          <p:cNvPr id="190" name="Google Shape;190;p25"/>
          <p:cNvCxnSpPr/>
          <p:nvPr/>
        </p:nvCxnSpPr>
        <p:spPr>
          <a:xfrm>
            <a:off x="381000" y="4762500"/>
            <a:ext cx="8382000" cy="0"/>
          </a:xfrm>
          <a:prstGeom prst="straightConnector1">
            <a:avLst/>
          </a:prstGeom>
          <a:solidFill>
            <a:srgbClr val="FFFFFF"/>
          </a:solidFill>
          <a:ln cap="flat" cmpd="sng" w="9525">
            <a:solidFill>
              <a:srgbClr val="E2E8F0"/>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pic>
        <p:nvPicPr>
          <p:cNvPr id="195" name="Google Shape;195;p26"/>
          <p:cNvPicPr preferRelativeResize="0"/>
          <p:nvPr/>
        </p:nvPicPr>
        <p:blipFill rotWithShape="1">
          <a:blip r:embed="rId4">
            <a:alphaModFix/>
          </a:blip>
          <a:srcRect b="0" l="0" r="0" t="0"/>
          <a:stretch/>
        </p:blipFill>
        <p:spPr>
          <a:xfrm>
            <a:off x="0" y="0"/>
            <a:ext cx="9144000" cy="1038300"/>
          </a:xfrm>
          <a:prstGeom prst="rect">
            <a:avLst/>
          </a:prstGeom>
          <a:noFill/>
          <a:ln>
            <a:noFill/>
          </a:ln>
        </p:spPr>
      </p:pic>
      <p:pic>
        <p:nvPicPr>
          <p:cNvPr id="196" name="Google Shape;196;p26"/>
          <p:cNvPicPr preferRelativeResize="0"/>
          <p:nvPr/>
        </p:nvPicPr>
        <p:blipFill rotWithShape="1">
          <a:blip r:embed="rId5">
            <a:alphaModFix/>
          </a:blip>
          <a:srcRect b="0" l="0" r="0" t="0"/>
          <a:stretch/>
        </p:blipFill>
        <p:spPr>
          <a:xfrm>
            <a:off x="0" y="4191000"/>
            <a:ext cx="9144000" cy="952500"/>
          </a:xfrm>
          <a:prstGeom prst="rect">
            <a:avLst/>
          </a:prstGeom>
          <a:noFill/>
          <a:ln>
            <a:noFill/>
          </a:ln>
        </p:spPr>
      </p:pic>
      <p:sp>
        <p:nvSpPr>
          <p:cNvPr id="197" name="Google Shape;197;p26"/>
          <p:cNvSpPr txBox="1"/>
          <p:nvPr>
            <p:ph type="title"/>
          </p:nvPr>
        </p:nvSpPr>
        <p:spPr>
          <a:xfrm>
            <a:off x="762000" y="1381125"/>
            <a:ext cx="7620000" cy="2381400"/>
          </a:xfrm>
          <a:prstGeom prst="rect">
            <a:avLst/>
          </a:prstGeom>
          <a:solidFill>
            <a:srgbClr val="000000">
              <a:alpha val="0"/>
            </a:srgbClr>
          </a:solidFill>
          <a:ln>
            <a:noFill/>
          </a:ln>
        </p:spPr>
        <p:txBody>
          <a:bodyPr anchorCtr="0" anchor="ctr" bIns="0" lIns="0" spcFirstLastPara="1" rIns="0" wrap="square" tIns="0">
            <a:normAutofit/>
          </a:bodyPr>
          <a:lstStyle/>
          <a:p>
            <a:pPr indent="0" lvl="0" marL="0" rtl="0" algn="ctr">
              <a:spcBef>
                <a:spcPts val="0"/>
              </a:spcBef>
              <a:spcAft>
                <a:spcPts val="0"/>
              </a:spcAft>
              <a:buNone/>
            </a:pPr>
            <a:r>
              <a:rPr b="1" lang="en" sz="5400">
                <a:solidFill>
                  <a:srgbClr val="0F172A"/>
                </a:solidFill>
                <a:latin typeface="Oswald"/>
                <a:ea typeface="Oswald"/>
                <a:cs typeface="Oswald"/>
                <a:sym typeface="Oswald"/>
              </a:rPr>
              <a:t>How does an </a:t>
            </a:r>
            <a:r>
              <a:rPr b="1" lang="en" sz="5400">
                <a:solidFill>
                  <a:srgbClr val="3B82F6"/>
                </a:solidFill>
                <a:latin typeface="Oswald"/>
                <a:ea typeface="Oswald"/>
                <a:cs typeface="Oswald"/>
                <a:sym typeface="Oswald"/>
              </a:rPr>
              <a:t>end user</a:t>
            </a:r>
            <a:r>
              <a:rPr b="1" lang="en" sz="5400">
                <a:solidFill>
                  <a:srgbClr val="0F172A"/>
                </a:solidFill>
                <a:latin typeface="Oswald"/>
                <a:ea typeface="Oswald"/>
                <a:cs typeface="Oswald"/>
                <a:sym typeface="Oswald"/>
              </a:rPr>
              <a:t> search for CVE records?</a:t>
            </a:r>
            <a:endParaRPr b="1" sz="5400">
              <a:solidFill>
                <a:srgbClr val="0F172A"/>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